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8" r:id="rId2"/>
    <p:sldId id="270" r:id="rId3"/>
    <p:sldId id="271" r:id="rId4"/>
    <p:sldId id="272" r:id="rId5"/>
    <p:sldId id="290" r:id="rId6"/>
    <p:sldId id="291" r:id="rId7"/>
    <p:sldId id="292" r:id="rId8"/>
    <p:sldId id="293" r:id="rId9"/>
    <p:sldId id="294" r:id="rId10"/>
    <p:sldId id="299" r:id="rId11"/>
    <p:sldId id="302" r:id="rId12"/>
    <p:sldId id="303" r:id="rId13"/>
    <p:sldId id="300" r:id="rId14"/>
    <p:sldId id="265" r:id="rId15"/>
    <p:sldId id="266" r:id="rId16"/>
    <p:sldId id="267" r:id="rId17"/>
    <p:sldId id="304" r:id="rId18"/>
    <p:sldId id="269" r:id="rId19"/>
    <p:sldId id="276" r:id="rId20"/>
    <p:sldId id="306" r:id="rId21"/>
    <p:sldId id="309" r:id="rId22"/>
    <p:sldId id="308" r:id="rId23"/>
    <p:sldId id="307" r:id="rId24"/>
    <p:sldId id="310" r:id="rId25"/>
    <p:sldId id="305" r:id="rId26"/>
    <p:sldId id="311"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0EE3A74-3AF9-4E1D-8095-DE650EC412C6}">
          <p14:sldIdLst>
            <p14:sldId id="288"/>
            <p14:sldId id="270"/>
            <p14:sldId id="271"/>
            <p14:sldId id="272"/>
            <p14:sldId id="290"/>
            <p14:sldId id="291"/>
            <p14:sldId id="292"/>
            <p14:sldId id="293"/>
            <p14:sldId id="294"/>
            <p14:sldId id="299"/>
            <p14:sldId id="302"/>
            <p14:sldId id="303"/>
            <p14:sldId id="300"/>
            <p14:sldId id="265"/>
            <p14:sldId id="266"/>
            <p14:sldId id="267"/>
            <p14:sldId id="304"/>
            <p14:sldId id="269"/>
            <p14:sldId id="276"/>
            <p14:sldId id="306"/>
            <p14:sldId id="309"/>
            <p14:sldId id="308"/>
            <p14:sldId id="307"/>
            <p14:sldId id="310"/>
            <p14:sldId id="305"/>
            <p14:sldId id="311"/>
          </p14:sldIdLst>
        </p14:section>
        <p14:section name="Untitled Section" id="{AF33F129-6BA4-4019-84AD-ADFEF5C6E75A}">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730" y="8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0DCBD-F155-4908-823F-B04D6A786B6E}"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FB146-976A-4109-8ABF-59DD6FC75027}" type="slidenum">
              <a:rPr lang="en-US" smtClean="0"/>
              <a:t>‹#›</a:t>
            </a:fld>
            <a:endParaRPr lang="en-US"/>
          </a:p>
        </p:txBody>
      </p:sp>
    </p:spTree>
    <p:extLst>
      <p:ext uri="{BB962C8B-B14F-4D97-AF65-F5344CB8AC3E}">
        <p14:creationId xmlns:p14="http://schemas.microsoft.com/office/powerpoint/2010/main" val="112245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588124-5BF3-4131-87C4-BBD011FBE305}"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74147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588124-5BF3-4131-87C4-BBD011FBE305}"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416707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588124-5BF3-4131-87C4-BBD011FBE305}"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1180684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588124-5BF3-4131-87C4-BBD011FBE305}"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363885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588124-5BF3-4131-87C4-BBD011FBE305}" type="datetimeFigureOut">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4070149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588124-5BF3-4131-87C4-BBD011FBE305}" type="datetimeFigureOut">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453741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588124-5BF3-4131-87C4-BBD011FBE305}"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1283088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588124-5BF3-4131-87C4-BBD011FBE305}"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2787225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588124-5BF3-4131-87C4-BBD011FBE305}"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1718604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588124-5BF3-4131-87C4-BBD011FBE305}"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3292556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588124-5BF3-4131-87C4-BBD011FBE305}"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E8745-EE03-42C1-9AEF-C8C06C95DF1F}" type="slidenum">
              <a:rPr lang="en-US" smtClean="0"/>
              <a:t>‹#›</a:t>
            </a:fld>
            <a:endParaRPr lang="en-US"/>
          </a:p>
        </p:txBody>
      </p:sp>
    </p:spTree>
    <p:extLst>
      <p:ext uri="{BB962C8B-B14F-4D97-AF65-F5344CB8AC3E}">
        <p14:creationId xmlns:p14="http://schemas.microsoft.com/office/powerpoint/2010/main" val="3734485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229600" cy="43922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4686300"/>
            <a:ext cx="2133600" cy="342900"/>
          </a:xfrm>
        </p:spPr>
        <p:txBody>
          <a:bodyPr/>
          <a:lstStyle>
            <a:lvl1pPr>
              <a:defRPr/>
            </a:lvl1pPr>
          </a:lstStyle>
          <a:p>
            <a:endParaRPr lang="en-US"/>
          </a:p>
        </p:txBody>
      </p:sp>
      <p:sp>
        <p:nvSpPr>
          <p:cNvPr id="4" name="Footer Placeholder 3"/>
          <p:cNvSpPr>
            <a:spLocks noGrp="1"/>
          </p:cNvSpPr>
          <p:nvPr>
            <p:ph type="ftr" sz="quarter" idx="11"/>
          </p:nvPr>
        </p:nvSpPr>
        <p:spPr>
          <a:xfrm>
            <a:off x="3124200" y="4686300"/>
            <a:ext cx="2895600" cy="3429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4686300"/>
            <a:ext cx="2133600" cy="342900"/>
          </a:xfrm>
        </p:spPr>
        <p:txBody>
          <a:bodyPr/>
          <a:lstStyle>
            <a:lvl1pPr>
              <a:defRPr/>
            </a:lvl1pPr>
          </a:lstStyle>
          <a:p>
            <a:fld id="{96D90C3B-3B7B-4118-94E8-83F14EE8A347}" type="slidenum">
              <a:rPr lang="en-US"/>
              <a:pPr/>
              <a:t>‹#›</a:t>
            </a:fld>
            <a:endParaRPr lang="en-US"/>
          </a:p>
        </p:txBody>
      </p:sp>
    </p:spTree>
    <p:extLst>
      <p:ext uri="{BB962C8B-B14F-4D97-AF65-F5344CB8AC3E}">
        <p14:creationId xmlns:p14="http://schemas.microsoft.com/office/powerpoint/2010/main" val="4192293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vi-VN"/>
              <a:t>Nguyễn Văn Đông- THCS Lê Hồng Phong, Đức Trọng -LĐ</a:t>
            </a:r>
            <a:endParaRPr lang="en-US"/>
          </a:p>
        </p:txBody>
      </p:sp>
      <p:sp>
        <p:nvSpPr>
          <p:cNvPr id="7" name="Rectangle 6"/>
          <p:cNvSpPr>
            <a:spLocks noGrp="1" noChangeArrowheads="1"/>
          </p:cNvSpPr>
          <p:nvPr>
            <p:ph type="sldNum" sz="quarter" idx="12"/>
          </p:nvPr>
        </p:nvSpPr>
        <p:spPr>
          <a:ln/>
        </p:spPr>
        <p:txBody>
          <a:bodyPr/>
          <a:lstStyle>
            <a:lvl1pPr>
              <a:defRPr/>
            </a:lvl1pPr>
          </a:lstStyle>
          <a:p>
            <a:fld id="{3482A0C1-CEF7-4B1B-BAE0-CB2BB087A629}" type="slidenum">
              <a:rPr lang="en-US"/>
              <a:pPr/>
              <a:t>‹#›</a:t>
            </a:fld>
            <a:endParaRPr lang="en-US"/>
          </a:p>
        </p:txBody>
      </p:sp>
    </p:spTree>
    <p:extLst>
      <p:ext uri="{BB962C8B-B14F-4D97-AF65-F5344CB8AC3E}">
        <p14:creationId xmlns:p14="http://schemas.microsoft.com/office/powerpoint/2010/main" val="678931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6588124-5BF3-4131-87C4-BBD011FBE305}" type="datetimeFigureOut">
              <a:rPr lang="en-US" smtClean="0"/>
              <a:t>5/28/2026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3CE8745-EE03-42C1-9AEF-C8C06C95DF1F}" type="slidenum">
              <a:rPr lang="en-US" smtClean="0"/>
              <a:t>‹#›</a:t>
            </a:fld>
            <a:endParaRPr lang="en-US"/>
          </a:p>
        </p:txBody>
      </p:sp>
    </p:spTree>
    <p:extLst>
      <p:ext uri="{BB962C8B-B14F-4D97-AF65-F5344CB8AC3E}">
        <p14:creationId xmlns:p14="http://schemas.microsoft.com/office/powerpoint/2010/main" val="408141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hyperlink" Target="https://vi.wikipedia.org/wiki/C%E1%BB%B1c_quang"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vi.wikipedia.org/wiki/Sao_b%C4%83n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77182" y="1401686"/>
            <a:ext cx="4957852" cy="2143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0" name="Title 1"/>
          <p:cNvSpPr txBox="1">
            <a:spLocks/>
          </p:cNvSpPr>
          <p:nvPr/>
        </p:nvSpPr>
        <p:spPr>
          <a:xfrm>
            <a:off x="152400" y="514350"/>
            <a:ext cx="8382000"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2800" b="1" dirty="0">
                <a:solidFill>
                  <a:srgbClr val="002060"/>
                </a:solidFill>
                <a:effectLst>
                  <a:outerShdw blurRad="38100" dist="38100" dir="2700000" algn="tl">
                    <a:srgbClr val="000000">
                      <a:alpha val="43137"/>
                    </a:srgbClr>
                  </a:outerShdw>
                </a:effectLst>
                <a:latin typeface="Cambria" pitchFamily="18" charset="0"/>
              </a:rPr>
              <a:t>CHƯƠNG 4. KHÍ HẬU VÀ BIẾN ĐỔI KHÍ HẬU</a:t>
            </a:r>
          </a:p>
          <a:p>
            <a:pPr>
              <a:defRPr/>
            </a:pPr>
            <a:r>
              <a:rPr lang="en-US" sz="2800" b="1" dirty="0" smtClean="0">
                <a:solidFill>
                  <a:srgbClr val="FF0000"/>
                </a:solidFill>
                <a:effectLst>
                  <a:outerShdw blurRad="38100" dist="38100" dir="2700000" algn="tl">
                    <a:srgbClr val="000000">
                      <a:alpha val="43137"/>
                    </a:srgbClr>
                  </a:outerShdw>
                </a:effectLst>
                <a:latin typeface="Cambria" pitchFamily="18" charset="0"/>
              </a:rPr>
              <a:t>TIẾT </a:t>
            </a:r>
            <a:r>
              <a:rPr lang="en-US" sz="2800" b="1" smtClean="0">
                <a:solidFill>
                  <a:srgbClr val="FF0000"/>
                </a:solidFill>
                <a:effectLst>
                  <a:outerShdw blurRad="38100" dist="38100" dir="2700000" algn="tl">
                    <a:srgbClr val="000000">
                      <a:alpha val="43137"/>
                    </a:srgbClr>
                  </a:outerShdw>
                </a:effectLst>
                <a:latin typeface="Cambria" pitchFamily="18" charset="0"/>
              </a:rPr>
              <a:t>22 </a:t>
            </a:r>
            <a:r>
              <a:rPr lang="vi-VN" sz="2800" b="1" smtClean="0">
                <a:solidFill>
                  <a:srgbClr val="FF0000"/>
                </a:solidFill>
                <a:effectLst>
                  <a:outerShdw blurRad="38100" dist="38100" dir="2700000" algn="tl">
                    <a:srgbClr val="000000">
                      <a:alpha val="43137"/>
                    </a:srgbClr>
                  </a:outerShdw>
                </a:effectLst>
                <a:latin typeface="Cambria" pitchFamily="18" charset="0"/>
              </a:rPr>
              <a:t>-BÀI </a:t>
            </a:r>
            <a:r>
              <a:rPr lang="vi-VN" sz="2800" b="1" dirty="0">
                <a:solidFill>
                  <a:srgbClr val="FF0000"/>
                </a:solidFill>
                <a:effectLst>
                  <a:outerShdw blurRad="38100" dist="38100" dir="2700000" algn="tl">
                    <a:srgbClr val="000000">
                      <a:alpha val="43137"/>
                    </a:srgbClr>
                  </a:outerShdw>
                </a:effectLst>
                <a:latin typeface="Cambria" pitchFamily="18" charset="0"/>
              </a:rPr>
              <a:t>12. LỚP VỎ KHÍ. KHỐI KHÍ.</a:t>
            </a:r>
          </a:p>
          <a:p>
            <a:pPr>
              <a:defRPr/>
            </a:pPr>
            <a:r>
              <a:rPr lang="vi-VN" sz="2800" b="1" dirty="0">
                <a:solidFill>
                  <a:srgbClr val="FF0000"/>
                </a:solidFill>
                <a:effectLst>
                  <a:outerShdw blurRad="38100" dist="38100" dir="2700000" algn="tl">
                    <a:srgbClr val="000000">
                      <a:alpha val="43137"/>
                    </a:srgbClr>
                  </a:outerShdw>
                </a:effectLst>
                <a:latin typeface="Cambria" pitchFamily="18" charset="0"/>
              </a:rPr>
              <a:t>KHÍ ÁP VÀ GIÓ TRÊN TRÁI ĐẤT</a:t>
            </a:r>
          </a:p>
        </p:txBody>
      </p:sp>
      <p:sp>
        <p:nvSpPr>
          <p:cNvPr id="26" name="Title 1"/>
          <p:cNvSpPr txBox="1">
            <a:spLocks/>
          </p:cNvSpPr>
          <p:nvPr/>
        </p:nvSpPr>
        <p:spPr>
          <a:xfrm>
            <a:off x="1116807" y="1843011"/>
            <a:ext cx="6154940"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defRPr/>
            </a:pPr>
            <a:r>
              <a:rPr lang="vi-VN" sz="2000" b="1" dirty="0">
                <a:solidFill>
                  <a:srgbClr val="0D30DD"/>
                </a:solidFill>
                <a:effectLst>
                  <a:outerShdw blurRad="38100" dist="38100" dir="2700000" algn="tl">
                    <a:srgbClr val="000000">
                      <a:alpha val="43137"/>
                    </a:srgbClr>
                  </a:outerShdw>
                </a:effectLst>
                <a:latin typeface="Cambria" pitchFamily="18" charset="0"/>
              </a:rPr>
              <a:t>CÁC TẦNG KHÍ QUYỂN VÀ THÀNH PHẦN KHÔNG KHÍ</a:t>
            </a:r>
            <a:endParaRPr lang="en-US" sz="2000" b="1" dirty="0">
              <a:solidFill>
                <a:srgbClr val="0D30DD"/>
              </a:solidFill>
              <a:effectLst>
                <a:outerShdw blurRad="38100" dist="38100" dir="2700000" algn="tl">
                  <a:srgbClr val="000000">
                    <a:alpha val="43137"/>
                  </a:srgbClr>
                </a:outerShdw>
              </a:effectLst>
              <a:latin typeface="Cambria" pitchFamily="18" charset="0"/>
            </a:endParaRPr>
          </a:p>
        </p:txBody>
      </p:sp>
      <p:sp>
        <p:nvSpPr>
          <p:cNvPr id="27" name="Title 1"/>
          <p:cNvSpPr txBox="1">
            <a:spLocks/>
          </p:cNvSpPr>
          <p:nvPr/>
        </p:nvSpPr>
        <p:spPr>
          <a:xfrm>
            <a:off x="1096169" y="2605011"/>
            <a:ext cx="6177893"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defRPr/>
            </a:pPr>
            <a:r>
              <a:rPr lang="vi-VN" sz="2000" b="1" dirty="0">
                <a:solidFill>
                  <a:srgbClr val="0D30DD"/>
                </a:solidFill>
                <a:effectLst>
                  <a:outerShdw blurRad="38100" dist="38100" dir="2700000" algn="tl">
                    <a:srgbClr val="000000">
                      <a:alpha val="43137"/>
                    </a:srgbClr>
                  </a:outerShdw>
                </a:effectLst>
                <a:latin typeface="Cambria" pitchFamily="18" charset="0"/>
              </a:rPr>
              <a:t>KHỐI KHÍ</a:t>
            </a:r>
            <a:endParaRPr lang="en-US" sz="2000" b="1" dirty="0">
              <a:solidFill>
                <a:srgbClr val="0D30DD"/>
              </a:solidFill>
              <a:effectLst>
                <a:outerShdw blurRad="38100" dist="38100" dir="2700000" algn="tl">
                  <a:srgbClr val="000000">
                    <a:alpha val="43137"/>
                  </a:srgbClr>
                </a:outerShdw>
              </a:effectLst>
              <a:latin typeface="Cambria" pitchFamily="18" charset="0"/>
            </a:endParaRPr>
          </a:p>
        </p:txBody>
      </p:sp>
      <p:sp>
        <p:nvSpPr>
          <p:cNvPr id="21" name="Title 1"/>
          <p:cNvSpPr txBox="1">
            <a:spLocks/>
          </p:cNvSpPr>
          <p:nvPr/>
        </p:nvSpPr>
        <p:spPr>
          <a:xfrm>
            <a:off x="1083470" y="3430511"/>
            <a:ext cx="6176127"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defRPr/>
            </a:pPr>
            <a:r>
              <a:rPr lang="vi-VN" sz="2000" b="1" dirty="0">
                <a:solidFill>
                  <a:srgbClr val="0D30DD"/>
                </a:solidFill>
                <a:effectLst>
                  <a:outerShdw blurRad="38100" dist="38100" dir="2700000" algn="tl">
                    <a:srgbClr val="000000">
                      <a:alpha val="43137"/>
                    </a:srgbClr>
                  </a:outerShdw>
                </a:effectLst>
                <a:latin typeface="Cambria" pitchFamily="18" charset="0"/>
              </a:rPr>
              <a:t>KHÍ ÁP VÀ GIÓ TRÊN TRÁI ĐẤT</a:t>
            </a:r>
            <a:endParaRPr lang="en-US" sz="2000" b="1" dirty="0">
              <a:solidFill>
                <a:srgbClr val="0D30DD"/>
              </a:solidFill>
              <a:effectLst>
                <a:outerShdw blurRad="38100" dist="38100" dir="2700000" algn="tl">
                  <a:srgbClr val="000000">
                    <a:alpha val="43137"/>
                  </a:srgbClr>
                </a:outerShdw>
              </a:effectLst>
              <a:latin typeface="Cambria" pitchFamily="18" charset="0"/>
            </a:endParaRPr>
          </a:p>
        </p:txBody>
      </p:sp>
      <p:sp>
        <p:nvSpPr>
          <p:cNvPr id="25" name="Title 1"/>
          <p:cNvSpPr txBox="1">
            <a:spLocks/>
          </p:cNvSpPr>
          <p:nvPr/>
        </p:nvSpPr>
        <p:spPr>
          <a:xfrm>
            <a:off x="1083470" y="4230611"/>
            <a:ext cx="6176127"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defRPr/>
            </a:pPr>
            <a:r>
              <a:rPr lang="en-US" sz="2000" b="1" dirty="0">
                <a:solidFill>
                  <a:srgbClr val="0D30DD"/>
                </a:solidFill>
                <a:effectLst>
                  <a:outerShdw blurRad="38100" dist="38100" dir="2700000" algn="tl">
                    <a:srgbClr val="000000">
                      <a:alpha val="43137"/>
                    </a:srgbClr>
                  </a:outerShdw>
                </a:effectLst>
                <a:latin typeface="Cambria" pitchFamily="18" charset="0"/>
              </a:rPr>
              <a:t>LUYỆN TẬP VÀ VẬN DỤNG</a:t>
            </a:r>
          </a:p>
        </p:txBody>
      </p:sp>
      <p:sp>
        <p:nvSpPr>
          <p:cNvPr id="37" name="Rounded Rectangle 36"/>
          <p:cNvSpPr/>
          <p:nvPr/>
        </p:nvSpPr>
        <p:spPr>
          <a:xfrm>
            <a:off x="700881" y="1509636"/>
            <a:ext cx="6758781" cy="3314700"/>
          </a:xfrm>
          <a:prstGeom prst="roundRect">
            <a:avLst>
              <a:gd name="adj" fmla="val 8948"/>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2" name="Round Same Side Corner Rectangle 41"/>
          <p:cNvSpPr/>
          <p:nvPr/>
        </p:nvSpPr>
        <p:spPr>
          <a:xfrm rot="5400000">
            <a:off x="626580" y="1729989"/>
            <a:ext cx="473075" cy="635622"/>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rgbClr val="FF0000"/>
              </a:solidFill>
            </a:endParaRPr>
          </a:p>
        </p:txBody>
      </p:sp>
      <p:sp>
        <p:nvSpPr>
          <p:cNvPr id="43" name="Round Same Side Corner Rectangle 42"/>
          <p:cNvSpPr/>
          <p:nvPr/>
        </p:nvSpPr>
        <p:spPr>
          <a:xfrm rot="5400000">
            <a:off x="627070" y="2555799"/>
            <a:ext cx="473075" cy="571500"/>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4" name="Title 1"/>
          <p:cNvSpPr txBox="1">
            <a:spLocks/>
          </p:cNvSpPr>
          <p:nvPr/>
        </p:nvSpPr>
        <p:spPr>
          <a:xfrm>
            <a:off x="389732" y="1839836"/>
            <a:ext cx="939308"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srgbClr val="FF0000"/>
                </a:solidFill>
                <a:effectLst>
                  <a:outerShdw blurRad="38100" dist="38100" dir="2700000" algn="tl">
                    <a:srgbClr val="000000">
                      <a:alpha val="43137"/>
                    </a:srgbClr>
                  </a:outerShdw>
                </a:effectLst>
                <a:latin typeface="Cambria" pitchFamily="18" charset="0"/>
              </a:rPr>
              <a:t>I</a:t>
            </a:r>
          </a:p>
        </p:txBody>
      </p:sp>
      <p:sp>
        <p:nvSpPr>
          <p:cNvPr id="45" name="Title 1"/>
          <p:cNvSpPr txBox="1">
            <a:spLocks/>
          </p:cNvSpPr>
          <p:nvPr/>
        </p:nvSpPr>
        <p:spPr>
          <a:xfrm>
            <a:off x="389732" y="2605011"/>
            <a:ext cx="939308"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srgbClr val="FF0000"/>
                </a:solidFill>
                <a:effectLst>
                  <a:outerShdw blurRad="38100" dist="38100" dir="2700000" algn="tl">
                    <a:srgbClr val="000000">
                      <a:alpha val="43137"/>
                    </a:srgbClr>
                  </a:outerShdw>
                </a:effectLst>
                <a:latin typeface="Cambria" pitchFamily="18" charset="0"/>
              </a:rPr>
              <a:t>II</a:t>
            </a:r>
          </a:p>
        </p:txBody>
      </p:sp>
      <p:sp>
        <p:nvSpPr>
          <p:cNvPr id="46" name="Round Same Side Corner Rectangle 45"/>
          <p:cNvSpPr/>
          <p:nvPr/>
        </p:nvSpPr>
        <p:spPr>
          <a:xfrm rot="5400000">
            <a:off x="622848" y="3359073"/>
            <a:ext cx="473075" cy="571500"/>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7" name="Title 1"/>
          <p:cNvSpPr txBox="1">
            <a:spLocks/>
          </p:cNvSpPr>
          <p:nvPr/>
        </p:nvSpPr>
        <p:spPr>
          <a:xfrm>
            <a:off x="377032" y="3430511"/>
            <a:ext cx="939308"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srgbClr val="FF0000"/>
                </a:solidFill>
                <a:effectLst>
                  <a:outerShdw blurRad="38100" dist="38100" dir="2700000" algn="tl">
                    <a:srgbClr val="000000">
                      <a:alpha val="43137"/>
                    </a:srgbClr>
                  </a:outerShdw>
                </a:effectLst>
                <a:latin typeface="Cambria" pitchFamily="18" charset="0"/>
              </a:rPr>
              <a:t>III</a:t>
            </a:r>
          </a:p>
        </p:txBody>
      </p:sp>
      <p:sp>
        <p:nvSpPr>
          <p:cNvPr id="48" name="Round Same Side Corner Rectangle 47"/>
          <p:cNvSpPr/>
          <p:nvPr/>
        </p:nvSpPr>
        <p:spPr>
          <a:xfrm rot="5400000">
            <a:off x="620282" y="4159173"/>
            <a:ext cx="473075" cy="571500"/>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49" name="Title 1"/>
          <p:cNvSpPr txBox="1">
            <a:spLocks/>
          </p:cNvSpPr>
          <p:nvPr/>
        </p:nvSpPr>
        <p:spPr>
          <a:xfrm>
            <a:off x="377032" y="4230611"/>
            <a:ext cx="939308" cy="428625"/>
          </a:xfrm>
          <a:prstGeom prst="rect">
            <a:avLst/>
          </a:prstGeom>
        </p:spPr>
        <p:txBody>
          <a:bodyPr lIns="68580" tIns="34290" rIns="68580" bIns="34290"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srgbClr val="FF0000"/>
                </a:solidFill>
                <a:effectLst>
                  <a:outerShdw blurRad="38100" dist="38100" dir="2700000" algn="tl">
                    <a:srgbClr val="000000">
                      <a:alpha val="43137"/>
                    </a:srgbClr>
                  </a:outerShdw>
                </a:effectLst>
                <a:latin typeface="Cambria" pitchFamily="18" charset="0"/>
              </a:rPr>
              <a:t>IV</a:t>
            </a:r>
          </a:p>
        </p:txBody>
      </p:sp>
    </p:spTree>
    <p:extLst>
      <p:ext uri="{BB962C8B-B14F-4D97-AF65-F5344CB8AC3E}">
        <p14:creationId xmlns:p14="http://schemas.microsoft.com/office/powerpoint/2010/main" val="3307224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500"/>
                                        <p:tgtEl>
                                          <p:spTgt spid="37"/>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250"/>
                                        <p:tgtEl>
                                          <p:spTgt spid="4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250"/>
                                        <p:tgtEl>
                                          <p:spTgt spid="44"/>
                                        </p:tgtEl>
                                      </p:cBhvr>
                                    </p:animEffect>
                                  </p:childTnLst>
                                </p:cTn>
                              </p:par>
                            </p:childTnLst>
                          </p:cTn>
                        </p:par>
                        <p:par>
                          <p:cTn id="22" fill="hold" nodeType="afterGroup">
                            <p:stCondLst>
                              <p:cond delay="125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nodeType="afterGroup">
                            <p:stCondLst>
                              <p:cond delay="1750"/>
                            </p:stCondLst>
                            <p:childTnLst>
                              <p:par>
                                <p:cTn id="27" presetID="22" presetClass="entr" presetSubtype="8"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250"/>
                                        <p:tgtEl>
                                          <p:spTgt spid="4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250"/>
                                        <p:tgtEl>
                                          <p:spTgt spid="45"/>
                                        </p:tgtEl>
                                      </p:cBhvr>
                                    </p:animEffect>
                                  </p:childTnLst>
                                </p:cTn>
                              </p:par>
                            </p:childTnLst>
                          </p:cTn>
                        </p:par>
                        <p:par>
                          <p:cTn id="33" fill="hold" nodeType="afterGroup">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nodeType="afterGroup">
                            <p:stCondLst>
                              <p:cond delay="2500"/>
                            </p:stCondLst>
                            <p:childTnLst>
                              <p:par>
                                <p:cTn id="38" presetID="2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250"/>
                                        <p:tgtEl>
                                          <p:spTgt spid="4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250"/>
                                        <p:tgtEl>
                                          <p:spTgt spid="47"/>
                                        </p:tgtEl>
                                      </p:cBhvr>
                                    </p:animEffect>
                                  </p:childTnLst>
                                </p:cTn>
                              </p:par>
                            </p:childTnLst>
                          </p:cTn>
                        </p:par>
                        <p:par>
                          <p:cTn id="44" fill="hold" nodeType="afterGroup">
                            <p:stCondLst>
                              <p:cond delay="275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nodeType="afterGroup">
                            <p:stCondLst>
                              <p:cond delay="3250"/>
                            </p:stCondLst>
                            <p:childTnLst>
                              <p:par>
                                <p:cTn id="49" presetID="2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250"/>
                                        <p:tgtEl>
                                          <p:spTgt spid="4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27" grpId="0"/>
      <p:bldP spid="21" grpId="0"/>
      <p:bldP spid="25" grpId="0"/>
      <p:bldP spid="37" grpId="0" animBg="1"/>
      <p:bldP spid="44" grpId="0"/>
      <p:bldP spid="45" grpId="0"/>
      <p:bldP spid="47"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0" name="Text Box 10"/>
          <p:cNvSpPr txBox="1">
            <a:spLocks noChangeArrowheads="1"/>
          </p:cNvSpPr>
          <p:nvPr/>
        </p:nvSpPr>
        <p:spPr bwMode="auto">
          <a:xfrm>
            <a:off x="228600" y="126359"/>
            <a:ext cx="8001000" cy="646331"/>
          </a:xfrm>
          <a:prstGeom prst="rect">
            <a:avLst/>
          </a:prstGeom>
          <a:solidFill>
            <a:schemeClr val="bg1"/>
          </a:solidFill>
          <a:ln>
            <a:noFill/>
          </a:ln>
          <a:effectLst/>
          <a:extLst/>
        </p:spPr>
        <p:txBody>
          <a:bodyPr wrap="square">
            <a:spAutoFit/>
          </a:bodyPr>
          <a:lstStyle/>
          <a:p>
            <a:r>
              <a:rPr lang="en-US" sz="3600" b="1" dirty="0">
                <a:solidFill>
                  <a:schemeClr val="tx1">
                    <a:lumMod val="85000"/>
                    <a:lumOff val="15000"/>
                  </a:schemeClr>
                </a:solidFill>
              </a:rPr>
              <a:t>I. </a:t>
            </a:r>
            <a:r>
              <a:rPr lang="en-US" sz="2800" b="1" dirty="0" err="1">
                <a:solidFill>
                  <a:schemeClr val="tx1">
                    <a:lumMod val="85000"/>
                    <a:lumOff val="15000"/>
                  </a:schemeClr>
                </a:solidFill>
              </a:rPr>
              <a:t>Các</a:t>
            </a:r>
            <a:r>
              <a:rPr lang="en-US" sz="2800" b="1" dirty="0">
                <a:solidFill>
                  <a:schemeClr val="tx1">
                    <a:lumMod val="85000"/>
                    <a:lumOff val="15000"/>
                  </a:schemeClr>
                </a:solidFill>
              </a:rPr>
              <a:t> </a:t>
            </a:r>
            <a:r>
              <a:rPr lang="en-US" sz="2800" b="1" dirty="0" err="1">
                <a:solidFill>
                  <a:schemeClr val="tx1">
                    <a:lumMod val="85000"/>
                    <a:lumOff val="15000"/>
                  </a:schemeClr>
                </a:solidFill>
              </a:rPr>
              <a:t>tầng</a:t>
            </a:r>
            <a:r>
              <a:rPr lang="en-US" sz="2800" b="1" dirty="0">
                <a:solidFill>
                  <a:schemeClr val="tx1">
                    <a:lumMod val="85000"/>
                    <a:lumOff val="15000"/>
                  </a:schemeClr>
                </a:solidFill>
              </a:rPr>
              <a:t> </a:t>
            </a:r>
            <a:r>
              <a:rPr lang="en-US" sz="2800" b="1" dirty="0" err="1">
                <a:solidFill>
                  <a:schemeClr val="tx1">
                    <a:lumMod val="85000"/>
                    <a:lumOff val="15000"/>
                  </a:schemeClr>
                </a:solidFill>
              </a:rPr>
              <a:t>khí</a:t>
            </a:r>
            <a:r>
              <a:rPr lang="en-US" sz="2800" b="1" dirty="0">
                <a:solidFill>
                  <a:schemeClr val="tx1">
                    <a:lumMod val="85000"/>
                    <a:lumOff val="15000"/>
                  </a:schemeClr>
                </a:solidFill>
              </a:rPr>
              <a:t> </a:t>
            </a:r>
            <a:r>
              <a:rPr lang="en-US" sz="2800" b="1" dirty="0" err="1">
                <a:solidFill>
                  <a:schemeClr val="tx1">
                    <a:lumMod val="85000"/>
                    <a:lumOff val="15000"/>
                  </a:schemeClr>
                </a:solidFill>
              </a:rPr>
              <a:t>quyển</a:t>
            </a:r>
            <a:r>
              <a:rPr lang="en-US" sz="2800" b="1" dirty="0">
                <a:solidFill>
                  <a:schemeClr val="tx1">
                    <a:lumMod val="85000"/>
                    <a:lumOff val="15000"/>
                  </a:schemeClr>
                </a:solidFill>
              </a:rPr>
              <a:t> </a:t>
            </a:r>
            <a:r>
              <a:rPr lang="en-US" sz="2800" b="1" dirty="0" err="1">
                <a:solidFill>
                  <a:schemeClr val="tx1">
                    <a:lumMod val="85000"/>
                    <a:lumOff val="15000"/>
                  </a:schemeClr>
                </a:solidFill>
              </a:rPr>
              <a:t>và</a:t>
            </a:r>
            <a:r>
              <a:rPr lang="en-US" sz="2800" b="1" dirty="0">
                <a:solidFill>
                  <a:schemeClr val="tx1">
                    <a:lumMod val="85000"/>
                    <a:lumOff val="15000"/>
                  </a:schemeClr>
                </a:solidFill>
              </a:rPr>
              <a:t> </a:t>
            </a:r>
            <a:r>
              <a:rPr lang="en-US" sz="2800" b="1" dirty="0" err="1">
                <a:solidFill>
                  <a:schemeClr val="tx1">
                    <a:lumMod val="85000"/>
                    <a:lumOff val="15000"/>
                  </a:schemeClr>
                </a:solidFill>
              </a:rPr>
              <a:t>thành</a:t>
            </a:r>
            <a:r>
              <a:rPr lang="en-US" sz="2800" b="1" dirty="0">
                <a:solidFill>
                  <a:schemeClr val="tx1">
                    <a:lumMod val="85000"/>
                    <a:lumOff val="15000"/>
                  </a:schemeClr>
                </a:solidFill>
              </a:rPr>
              <a:t> </a:t>
            </a:r>
            <a:r>
              <a:rPr lang="en-US" sz="2800" b="1" dirty="0" err="1">
                <a:solidFill>
                  <a:schemeClr val="tx1">
                    <a:lumMod val="85000"/>
                    <a:lumOff val="15000"/>
                  </a:schemeClr>
                </a:solidFill>
              </a:rPr>
              <a:t>phần</a:t>
            </a:r>
            <a:r>
              <a:rPr lang="en-US" sz="2800" b="1" dirty="0">
                <a:solidFill>
                  <a:schemeClr val="tx1">
                    <a:lumMod val="85000"/>
                    <a:lumOff val="15000"/>
                  </a:schemeClr>
                </a:solidFill>
              </a:rPr>
              <a:t> </a:t>
            </a:r>
            <a:r>
              <a:rPr lang="en-US" sz="2800" b="1" dirty="0" err="1">
                <a:solidFill>
                  <a:schemeClr val="tx1">
                    <a:lumMod val="85000"/>
                    <a:lumOff val="15000"/>
                  </a:schemeClr>
                </a:solidFill>
              </a:rPr>
              <a:t>không</a:t>
            </a:r>
            <a:r>
              <a:rPr lang="en-US" sz="2800" b="1" dirty="0">
                <a:solidFill>
                  <a:schemeClr val="tx1">
                    <a:lumMod val="85000"/>
                    <a:lumOff val="15000"/>
                  </a:schemeClr>
                </a:solidFill>
              </a:rPr>
              <a:t> </a:t>
            </a:r>
            <a:r>
              <a:rPr lang="en-US" sz="2800" b="1" dirty="0" err="1">
                <a:solidFill>
                  <a:schemeClr val="tx1">
                    <a:lumMod val="85000"/>
                    <a:lumOff val="15000"/>
                  </a:schemeClr>
                </a:solidFill>
              </a:rPr>
              <a:t>khí</a:t>
            </a:r>
            <a:r>
              <a:rPr lang="en-US" sz="3600" b="1" dirty="0">
                <a:solidFill>
                  <a:schemeClr val="tx1">
                    <a:lumMod val="85000"/>
                    <a:lumOff val="15000"/>
                  </a:schemeClr>
                </a:solidFill>
              </a:rPr>
              <a:t>. </a:t>
            </a:r>
          </a:p>
        </p:txBody>
      </p:sp>
      <p:grpSp>
        <p:nvGrpSpPr>
          <p:cNvPr id="133131" name="Group 11"/>
          <p:cNvGrpSpPr>
            <a:grpSpLocks/>
          </p:cNvGrpSpPr>
          <p:nvPr/>
        </p:nvGrpSpPr>
        <p:grpSpPr bwMode="auto">
          <a:xfrm>
            <a:off x="4572000" y="2069223"/>
            <a:ext cx="3371850" cy="3257550"/>
            <a:chOff x="1296" y="48"/>
            <a:chExt cx="3167" cy="3167"/>
          </a:xfrm>
        </p:grpSpPr>
        <p:sp>
          <p:nvSpPr>
            <p:cNvPr id="133132" name="Oval 12"/>
            <p:cNvSpPr>
              <a:spLocks noChangeArrowheads="1"/>
            </p:cNvSpPr>
            <p:nvPr/>
          </p:nvSpPr>
          <p:spPr bwMode="auto">
            <a:xfrm>
              <a:off x="1296" y="48"/>
              <a:ext cx="3167" cy="3167"/>
            </a:xfrm>
            <a:prstGeom prst="ellipse">
              <a:avLst/>
            </a:prstGeom>
            <a:solidFill>
              <a:srgbClr val="66CCFF"/>
            </a:solidFill>
            <a:ln>
              <a:noFill/>
            </a:ln>
            <a:effectLst/>
            <a:extLst>
              <a:ext uri="{91240B29-F687-4F45-9708-019B960494DF}">
                <a14:hiddenLine xmlns:a14="http://schemas.microsoft.com/office/drawing/2010/main" w="57150">
                  <a:solidFill>
                    <a:srgbClr val="00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0534" tIns="35267" rIns="70534" bIns="35267" anchor="ctr"/>
            <a:lstStyle>
              <a:lvl1pPr defTabSz="941388">
                <a:defRPr>
                  <a:solidFill>
                    <a:schemeClr val="tx1"/>
                  </a:solidFill>
                  <a:latin typeface="Arial" panose="020B0604020202020204" pitchFamily="34" charset="0"/>
                </a:defRPr>
              </a:lvl1pPr>
              <a:lvl2pPr marL="469900" defTabSz="941388">
                <a:defRPr>
                  <a:solidFill>
                    <a:schemeClr val="tx1"/>
                  </a:solidFill>
                  <a:latin typeface="Arial" panose="020B0604020202020204" pitchFamily="34" charset="0"/>
                </a:defRPr>
              </a:lvl2pPr>
              <a:lvl3pPr marL="941388" defTabSz="941388">
                <a:defRPr>
                  <a:solidFill>
                    <a:schemeClr val="tx1"/>
                  </a:solidFill>
                  <a:latin typeface="Arial" panose="020B0604020202020204" pitchFamily="34" charset="0"/>
                </a:defRPr>
              </a:lvl3pPr>
              <a:lvl4pPr marL="1411288" defTabSz="941388">
                <a:defRPr>
                  <a:solidFill>
                    <a:schemeClr val="tx1"/>
                  </a:solidFill>
                  <a:latin typeface="Arial" panose="020B0604020202020204" pitchFamily="34" charset="0"/>
                </a:defRPr>
              </a:lvl4pPr>
              <a:lvl5pPr marL="1881188" defTabSz="941388">
                <a:defRPr>
                  <a:solidFill>
                    <a:schemeClr val="tx1"/>
                  </a:solidFill>
                  <a:latin typeface="Arial" panose="020B0604020202020204" pitchFamily="34" charset="0"/>
                </a:defRPr>
              </a:lvl5pPr>
              <a:lvl6pPr marL="2338388" defTabSz="941388" fontAlgn="base">
                <a:spcBef>
                  <a:spcPct val="0"/>
                </a:spcBef>
                <a:spcAft>
                  <a:spcPct val="0"/>
                </a:spcAft>
                <a:defRPr>
                  <a:solidFill>
                    <a:schemeClr val="tx1"/>
                  </a:solidFill>
                  <a:latin typeface="Arial" panose="020B0604020202020204" pitchFamily="34" charset="0"/>
                </a:defRPr>
              </a:lvl6pPr>
              <a:lvl7pPr marL="2795588" defTabSz="941388" fontAlgn="base">
                <a:spcBef>
                  <a:spcPct val="0"/>
                </a:spcBef>
                <a:spcAft>
                  <a:spcPct val="0"/>
                </a:spcAft>
                <a:defRPr>
                  <a:solidFill>
                    <a:schemeClr val="tx1"/>
                  </a:solidFill>
                  <a:latin typeface="Arial" panose="020B0604020202020204" pitchFamily="34" charset="0"/>
                </a:defRPr>
              </a:lvl7pPr>
              <a:lvl8pPr marL="3252788" defTabSz="941388" fontAlgn="base">
                <a:spcBef>
                  <a:spcPct val="0"/>
                </a:spcBef>
                <a:spcAft>
                  <a:spcPct val="0"/>
                </a:spcAft>
                <a:defRPr>
                  <a:solidFill>
                    <a:schemeClr val="tx1"/>
                  </a:solidFill>
                  <a:latin typeface="Arial" panose="020B0604020202020204" pitchFamily="34" charset="0"/>
                </a:defRPr>
              </a:lvl8pPr>
              <a:lvl9pPr marL="3709988" defTabSz="941388" fontAlgn="base">
                <a:spcBef>
                  <a:spcPct val="0"/>
                </a:spcBef>
                <a:spcAft>
                  <a:spcPct val="0"/>
                </a:spcAft>
                <a:defRPr>
                  <a:solidFill>
                    <a:schemeClr val="tx1"/>
                  </a:solidFill>
                  <a:latin typeface="Arial" panose="020B0604020202020204" pitchFamily="34" charset="0"/>
                </a:defRPr>
              </a:lvl9pPr>
            </a:lstStyle>
            <a:p>
              <a:pPr algn="ctr" eaLnBrk="1" hangingPunct="1"/>
              <a:endParaRPr lang="en-US" sz="1875">
                <a:solidFill>
                  <a:srgbClr val="00CC00"/>
                </a:solidFill>
              </a:endParaRPr>
            </a:p>
          </p:txBody>
        </p:sp>
        <p:sp>
          <p:nvSpPr>
            <p:cNvPr id="133133" name="Oval 13"/>
            <p:cNvSpPr>
              <a:spLocks noChangeArrowheads="1"/>
            </p:cNvSpPr>
            <p:nvPr/>
          </p:nvSpPr>
          <p:spPr bwMode="auto">
            <a:xfrm>
              <a:off x="1649" y="397"/>
              <a:ext cx="2469" cy="2472"/>
            </a:xfrm>
            <a:prstGeom prst="ellipse">
              <a:avLst/>
            </a:prstGeom>
            <a:solidFill>
              <a:srgbClr val="0000FF"/>
            </a:solidFill>
            <a:ln>
              <a:noFill/>
            </a:ln>
            <a:effectLst/>
            <a:extLst>
              <a:ext uri="{91240B29-F687-4F45-9708-019B960494DF}">
                <a14:hiddenLine xmlns:a14="http://schemas.microsoft.com/office/drawing/2010/main" w="57150">
                  <a:solidFill>
                    <a:srgbClr val="00CC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0534" tIns="35267" rIns="70534" bIns="35267" anchor="ctr"/>
            <a:lstStyle>
              <a:lvl1pPr defTabSz="941388">
                <a:defRPr>
                  <a:solidFill>
                    <a:schemeClr val="tx1"/>
                  </a:solidFill>
                  <a:latin typeface="Arial" panose="020B0604020202020204" pitchFamily="34" charset="0"/>
                </a:defRPr>
              </a:lvl1pPr>
              <a:lvl2pPr marL="469900" defTabSz="941388">
                <a:defRPr>
                  <a:solidFill>
                    <a:schemeClr val="tx1"/>
                  </a:solidFill>
                  <a:latin typeface="Arial" panose="020B0604020202020204" pitchFamily="34" charset="0"/>
                </a:defRPr>
              </a:lvl2pPr>
              <a:lvl3pPr marL="941388" defTabSz="941388">
                <a:defRPr>
                  <a:solidFill>
                    <a:schemeClr val="tx1"/>
                  </a:solidFill>
                  <a:latin typeface="Arial" panose="020B0604020202020204" pitchFamily="34" charset="0"/>
                </a:defRPr>
              </a:lvl3pPr>
              <a:lvl4pPr marL="1411288" defTabSz="941388">
                <a:defRPr>
                  <a:solidFill>
                    <a:schemeClr val="tx1"/>
                  </a:solidFill>
                  <a:latin typeface="Arial" panose="020B0604020202020204" pitchFamily="34" charset="0"/>
                </a:defRPr>
              </a:lvl4pPr>
              <a:lvl5pPr marL="1881188" defTabSz="941388">
                <a:defRPr>
                  <a:solidFill>
                    <a:schemeClr val="tx1"/>
                  </a:solidFill>
                  <a:latin typeface="Arial" panose="020B0604020202020204" pitchFamily="34" charset="0"/>
                </a:defRPr>
              </a:lvl5pPr>
              <a:lvl6pPr marL="2338388" defTabSz="941388" fontAlgn="base">
                <a:spcBef>
                  <a:spcPct val="0"/>
                </a:spcBef>
                <a:spcAft>
                  <a:spcPct val="0"/>
                </a:spcAft>
                <a:defRPr>
                  <a:solidFill>
                    <a:schemeClr val="tx1"/>
                  </a:solidFill>
                  <a:latin typeface="Arial" panose="020B0604020202020204" pitchFamily="34" charset="0"/>
                </a:defRPr>
              </a:lvl6pPr>
              <a:lvl7pPr marL="2795588" defTabSz="941388" fontAlgn="base">
                <a:spcBef>
                  <a:spcPct val="0"/>
                </a:spcBef>
                <a:spcAft>
                  <a:spcPct val="0"/>
                </a:spcAft>
                <a:defRPr>
                  <a:solidFill>
                    <a:schemeClr val="tx1"/>
                  </a:solidFill>
                  <a:latin typeface="Arial" panose="020B0604020202020204" pitchFamily="34" charset="0"/>
                </a:defRPr>
              </a:lvl7pPr>
              <a:lvl8pPr marL="3252788" defTabSz="941388" fontAlgn="base">
                <a:spcBef>
                  <a:spcPct val="0"/>
                </a:spcBef>
                <a:spcAft>
                  <a:spcPct val="0"/>
                </a:spcAft>
                <a:defRPr>
                  <a:solidFill>
                    <a:schemeClr val="tx1"/>
                  </a:solidFill>
                  <a:latin typeface="Arial" panose="020B0604020202020204" pitchFamily="34" charset="0"/>
                </a:defRPr>
              </a:lvl8pPr>
              <a:lvl9pPr marL="3709988" defTabSz="941388" fontAlgn="base">
                <a:spcBef>
                  <a:spcPct val="0"/>
                </a:spcBef>
                <a:spcAft>
                  <a:spcPct val="0"/>
                </a:spcAft>
                <a:defRPr>
                  <a:solidFill>
                    <a:schemeClr val="tx1"/>
                  </a:solidFill>
                  <a:latin typeface="Arial" panose="020B0604020202020204" pitchFamily="34" charset="0"/>
                </a:defRPr>
              </a:lvl9pPr>
            </a:lstStyle>
            <a:p>
              <a:pPr algn="ctr" eaLnBrk="1" hangingPunct="1"/>
              <a:endParaRPr lang="en-US" sz="1875">
                <a:solidFill>
                  <a:srgbClr val="00CC00"/>
                </a:solidFill>
              </a:endParaRPr>
            </a:p>
          </p:txBody>
        </p:sp>
        <p:sp>
          <p:nvSpPr>
            <p:cNvPr id="133134" name="Oval 14"/>
            <p:cNvSpPr>
              <a:spLocks noChangeArrowheads="1"/>
            </p:cNvSpPr>
            <p:nvPr/>
          </p:nvSpPr>
          <p:spPr bwMode="auto">
            <a:xfrm>
              <a:off x="2039" y="762"/>
              <a:ext cx="1687" cy="1689"/>
            </a:xfrm>
            <a:prstGeom prst="ellipse">
              <a:avLst/>
            </a:prstGeom>
            <a:solidFill>
              <a:srgbClr val="000099"/>
            </a:solidFill>
            <a:ln w="57150">
              <a:solidFill>
                <a:srgbClr val="00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0534" tIns="35267" rIns="70534" bIns="35267" anchor="ctr"/>
            <a:lstStyle>
              <a:lvl1pPr defTabSz="941388">
                <a:defRPr>
                  <a:solidFill>
                    <a:schemeClr val="tx1"/>
                  </a:solidFill>
                  <a:latin typeface="Arial" panose="020B0604020202020204" pitchFamily="34" charset="0"/>
                </a:defRPr>
              </a:lvl1pPr>
              <a:lvl2pPr marL="469900" defTabSz="941388">
                <a:defRPr>
                  <a:solidFill>
                    <a:schemeClr val="tx1"/>
                  </a:solidFill>
                  <a:latin typeface="Arial" panose="020B0604020202020204" pitchFamily="34" charset="0"/>
                </a:defRPr>
              </a:lvl2pPr>
              <a:lvl3pPr marL="941388" defTabSz="941388">
                <a:defRPr>
                  <a:solidFill>
                    <a:schemeClr val="tx1"/>
                  </a:solidFill>
                  <a:latin typeface="Arial" panose="020B0604020202020204" pitchFamily="34" charset="0"/>
                </a:defRPr>
              </a:lvl3pPr>
              <a:lvl4pPr marL="1411288" defTabSz="941388">
                <a:defRPr>
                  <a:solidFill>
                    <a:schemeClr val="tx1"/>
                  </a:solidFill>
                  <a:latin typeface="Arial" panose="020B0604020202020204" pitchFamily="34" charset="0"/>
                </a:defRPr>
              </a:lvl4pPr>
              <a:lvl5pPr marL="1881188" defTabSz="941388">
                <a:defRPr>
                  <a:solidFill>
                    <a:schemeClr val="tx1"/>
                  </a:solidFill>
                  <a:latin typeface="Arial" panose="020B0604020202020204" pitchFamily="34" charset="0"/>
                </a:defRPr>
              </a:lvl5pPr>
              <a:lvl6pPr marL="2338388" defTabSz="941388" fontAlgn="base">
                <a:spcBef>
                  <a:spcPct val="0"/>
                </a:spcBef>
                <a:spcAft>
                  <a:spcPct val="0"/>
                </a:spcAft>
                <a:defRPr>
                  <a:solidFill>
                    <a:schemeClr val="tx1"/>
                  </a:solidFill>
                  <a:latin typeface="Arial" panose="020B0604020202020204" pitchFamily="34" charset="0"/>
                </a:defRPr>
              </a:lvl6pPr>
              <a:lvl7pPr marL="2795588" defTabSz="941388" fontAlgn="base">
                <a:spcBef>
                  <a:spcPct val="0"/>
                </a:spcBef>
                <a:spcAft>
                  <a:spcPct val="0"/>
                </a:spcAft>
                <a:defRPr>
                  <a:solidFill>
                    <a:schemeClr val="tx1"/>
                  </a:solidFill>
                  <a:latin typeface="Arial" panose="020B0604020202020204" pitchFamily="34" charset="0"/>
                </a:defRPr>
              </a:lvl7pPr>
              <a:lvl8pPr marL="3252788" defTabSz="941388" fontAlgn="base">
                <a:spcBef>
                  <a:spcPct val="0"/>
                </a:spcBef>
                <a:spcAft>
                  <a:spcPct val="0"/>
                </a:spcAft>
                <a:defRPr>
                  <a:solidFill>
                    <a:schemeClr val="tx1"/>
                  </a:solidFill>
                  <a:latin typeface="Arial" panose="020B0604020202020204" pitchFamily="34" charset="0"/>
                </a:defRPr>
              </a:lvl8pPr>
              <a:lvl9pPr marL="3709988" defTabSz="941388" fontAlgn="base">
                <a:spcBef>
                  <a:spcPct val="0"/>
                </a:spcBef>
                <a:spcAft>
                  <a:spcPct val="0"/>
                </a:spcAft>
                <a:defRPr>
                  <a:solidFill>
                    <a:schemeClr val="tx1"/>
                  </a:solidFill>
                  <a:latin typeface="Arial" panose="020B0604020202020204" pitchFamily="34" charset="0"/>
                </a:defRPr>
              </a:lvl9pPr>
            </a:lstStyle>
            <a:p>
              <a:pPr algn="ctr" eaLnBrk="1" hangingPunct="1"/>
              <a:endParaRPr lang="en-US" sz="1875">
                <a:solidFill>
                  <a:srgbClr val="00CC00"/>
                </a:solidFill>
              </a:endParaRPr>
            </a:p>
          </p:txBody>
        </p:sp>
        <p:pic>
          <p:nvPicPr>
            <p:cNvPr id="133135" name="Picture 15" descr="Earth-29-jun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90" y="719"/>
              <a:ext cx="1776" cy="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36" name="AutoShape 16"/>
          <p:cNvSpPr>
            <a:spLocks noChangeArrowheads="1"/>
          </p:cNvSpPr>
          <p:nvPr/>
        </p:nvSpPr>
        <p:spPr bwMode="auto">
          <a:xfrm>
            <a:off x="5677027" y="1246519"/>
            <a:ext cx="2000250" cy="752126"/>
          </a:xfrm>
          <a:prstGeom prst="wedgeRoundRectCallout">
            <a:avLst>
              <a:gd name="adj1" fmla="val -20833"/>
              <a:gd name="adj2" fmla="val 164421"/>
              <a:gd name="adj3" fmla="val 16667"/>
            </a:avLst>
          </a:prstGeom>
          <a:solidFill>
            <a:srgbClr val="66FFCC"/>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0534" tIns="35267" rIns="70534" bIns="35267"/>
          <a:lstStyle>
            <a:lvl1pPr defTabSz="941388">
              <a:defRPr>
                <a:solidFill>
                  <a:schemeClr val="tx1"/>
                </a:solidFill>
                <a:latin typeface="Arial" panose="020B0604020202020204" pitchFamily="34" charset="0"/>
              </a:defRPr>
            </a:lvl1pPr>
            <a:lvl2pPr marL="469900" defTabSz="941388">
              <a:defRPr>
                <a:solidFill>
                  <a:schemeClr val="tx1"/>
                </a:solidFill>
                <a:latin typeface="Arial" panose="020B0604020202020204" pitchFamily="34" charset="0"/>
              </a:defRPr>
            </a:lvl2pPr>
            <a:lvl3pPr marL="941388" defTabSz="941388">
              <a:defRPr>
                <a:solidFill>
                  <a:schemeClr val="tx1"/>
                </a:solidFill>
                <a:latin typeface="Arial" panose="020B0604020202020204" pitchFamily="34" charset="0"/>
              </a:defRPr>
            </a:lvl3pPr>
            <a:lvl4pPr marL="1411288" defTabSz="941388">
              <a:defRPr>
                <a:solidFill>
                  <a:schemeClr val="tx1"/>
                </a:solidFill>
                <a:latin typeface="Arial" panose="020B0604020202020204" pitchFamily="34" charset="0"/>
              </a:defRPr>
            </a:lvl4pPr>
            <a:lvl5pPr marL="1881188" defTabSz="941388">
              <a:defRPr>
                <a:solidFill>
                  <a:schemeClr val="tx1"/>
                </a:solidFill>
                <a:latin typeface="Arial" panose="020B0604020202020204" pitchFamily="34" charset="0"/>
              </a:defRPr>
            </a:lvl5pPr>
            <a:lvl6pPr marL="2338388" defTabSz="941388" fontAlgn="base">
              <a:spcBef>
                <a:spcPct val="0"/>
              </a:spcBef>
              <a:spcAft>
                <a:spcPct val="0"/>
              </a:spcAft>
              <a:defRPr>
                <a:solidFill>
                  <a:schemeClr val="tx1"/>
                </a:solidFill>
                <a:latin typeface="Arial" panose="020B0604020202020204" pitchFamily="34" charset="0"/>
              </a:defRPr>
            </a:lvl6pPr>
            <a:lvl7pPr marL="2795588" defTabSz="941388" fontAlgn="base">
              <a:spcBef>
                <a:spcPct val="0"/>
              </a:spcBef>
              <a:spcAft>
                <a:spcPct val="0"/>
              </a:spcAft>
              <a:defRPr>
                <a:solidFill>
                  <a:schemeClr val="tx1"/>
                </a:solidFill>
                <a:latin typeface="Arial" panose="020B0604020202020204" pitchFamily="34" charset="0"/>
              </a:defRPr>
            </a:lvl7pPr>
            <a:lvl8pPr marL="3252788" defTabSz="941388" fontAlgn="base">
              <a:spcBef>
                <a:spcPct val="0"/>
              </a:spcBef>
              <a:spcAft>
                <a:spcPct val="0"/>
              </a:spcAft>
              <a:defRPr>
                <a:solidFill>
                  <a:schemeClr val="tx1"/>
                </a:solidFill>
                <a:latin typeface="Arial" panose="020B0604020202020204" pitchFamily="34" charset="0"/>
              </a:defRPr>
            </a:lvl8pPr>
            <a:lvl9pPr marL="3709988" defTabSz="941388" fontAlgn="base">
              <a:spcBef>
                <a:spcPct val="0"/>
              </a:spcBef>
              <a:spcAft>
                <a:spcPct val="0"/>
              </a:spcAft>
              <a:defRPr>
                <a:solidFill>
                  <a:schemeClr val="tx1"/>
                </a:solidFill>
                <a:latin typeface="Arial" panose="020B0604020202020204" pitchFamily="34" charset="0"/>
              </a:defRPr>
            </a:lvl9pPr>
          </a:lstStyle>
          <a:p>
            <a:pPr algn="ctr" eaLnBrk="1" hangingPunct="1"/>
            <a:r>
              <a:rPr lang="en-US" sz="1875" b="1" dirty="0" err="1">
                <a:latin typeface=".VnTime" panose="020B7200000000000000" pitchFamily="34" charset="0"/>
              </a:rPr>
              <a:t>ChiÒu</a:t>
            </a:r>
            <a:r>
              <a:rPr lang="en-US" sz="1875" b="1" dirty="0">
                <a:latin typeface=".VnTime" panose="020B7200000000000000" pitchFamily="34" charset="0"/>
              </a:rPr>
              <a:t> </a:t>
            </a:r>
            <a:r>
              <a:rPr lang="en-US" sz="1875" b="1" dirty="0" err="1">
                <a:latin typeface=".VnTime" panose="020B7200000000000000" pitchFamily="34" charset="0"/>
              </a:rPr>
              <a:t>dµy</a:t>
            </a:r>
            <a:r>
              <a:rPr lang="en-US" sz="1875" b="1" dirty="0">
                <a:latin typeface=".VnTime" panose="020B7200000000000000" pitchFamily="34" charset="0"/>
              </a:rPr>
              <a:t> </a:t>
            </a:r>
            <a:r>
              <a:rPr lang="en-US" sz="1875" b="1" dirty="0" err="1">
                <a:latin typeface=".VnTime" panose="020B7200000000000000" pitchFamily="34" charset="0"/>
              </a:rPr>
              <a:t>trªn</a:t>
            </a:r>
            <a:r>
              <a:rPr lang="en-US" sz="1875" b="1" dirty="0">
                <a:latin typeface=".VnTime" panose="020B7200000000000000" pitchFamily="34" charset="0"/>
              </a:rPr>
              <a:t> 60.000km</a:t>
            </a:r>
          </a:p>
        </p:txBody>
      </p:sp>
      <p:sp>
        <p:nvSpPr>
          <p:cNvPr id="133137" name="Line 17"/>
          <p:cNvSpPr>
            <a:spLocks noChangeShapeType="1"/>
          </p:cNvSpPr>
          <p:nvPr/>
        </p:nvSpPr>
        <p:spPr bwMode="auto">
          <a:xfrm>
            <a:off x="5943600" y="2078182"/>
            <a:ext cx="76199" cy="868939"/>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grpSp>
        <p:nvGrpSpPr>
          <p:cNvPr id="133140" name="Group 20"/>
          <p:cNvGrpSpPr>
            <a:grpSpLocks/>
          </p:cNvGrpSpPr>
          <p:nvPr/>
        </p:nvGrpSpPr>
        <p:grpSpPr bwMode="auto">
          <a:xfrm>
            <a:off x="1143000" y="1600200"/>
            <a:ext cx="2914650" cy="1314450"/>
            <a:chOff x="1680" y="2352"/>
            <a:chExt cx="3024" cy="1584"/>
          </a:xfrm>
          <a:solidFill>
            <a:schemeClr val="bg1"/>
          </a:solidFill>
        </p:grpSpPr>
        <p:sp>
          <p:nvSpPr>
            <p:cNvPr id="133141" name="AutoShape 21"/>
            <p:cNvSpPr>
              <a:spLocks noChangeArrowheads="1"/>
            </p:cNvSpPr>
            <p:nvPr/>
          </p:nvSpPr>
          <p:spPr bwMode="auto">
            <a:xfrm>
              <a:off x="1920" y="2352"/>
              <a:ext cx="2784" cy="1200"/>
            </a:xfrm>
            <a:prstGeom prst="cloudCallout">
              <a:avLst>
                <a:gd name="adj1" fmla="val -39259"/>
                <a:gd name="adj2" fmla="val 49833"/>
              </a:avLst>
            </a:prstGeom>
            <a:grpFill/>
            <a:ln w="57150">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2400" b="1">
                  <a:solidFill>
                    <a:srgbClr val="FF0000"/>
                  </a:solidFill>
                  <a:latin typeface="Times New Roman" panose="02020603050405020304" pitchFamily="18" charset="0"/>
                </a:rPr>
                <a:t>Lớp vỏ khí là gì?</a:t>
              </a:r>
            </a:p>
          </p:txBody>
        </p:sp>
        <p:pic>
          <p:nvPicPr>
            <p:cNvPr id="133142" name="Picture 22" descr="Picture2"/>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0" y="2928"/>
              <a:ext cx="785" cy="10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133147" name="Picture 27" descr="Pictur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802" y="790510"/>
            <a:ext cx="3600450" cy="4171950"/>
          </a:xfrm>
          <a:prstGeom prst="rect">
            <a:avLst/>
          </a:prstGeom>
          <a:noFill/>
          <a:extLst>
            <a:ext uri="{909E8E84-426E-40DD-AFC4-6F175D3DCCD1}">
              <a14:hiddenFill xmlns:a14="http://schemas.microsoft.com/office/drawing/2010/main">
                <a:solidFill>
                  <a:srgbClr val="FFFFFF"/>
                </a:solidFill>
              </a14:hiddenFill>
            </a:ext>
          </a:extLst>
        </p:spPr>
      </p:pic>
      <p:sp>
        <p:nvSpPr>
          <p:cNvPr id="133153" name="Text Box 33"/>
          <p:cNvSpPr txBox="1">
            <a:spLocks noChangeArrowheads="1"/>
          </p:cNvSpPr>
          <p:nvPr/>
        </p:nvSpPr>
        <p:spPr bwMode="auto">
          <a:xfrm>
            <a:off x="533400" y="696893"/>
            <a:ext cx="4724400" cy="461665"/>
          </a:xfrm>
          <a:prstGeom prst="rect">
            <a:avLst/>
          </a:prstGeom>
          <a:solidFill>
            <a:schemeClr val="bg1"/>
          </a:solidFill>
          <a:ln>
            <a:noFill/>
          </a:ln>
          <a:effectLst/>
          <a:extLst/>
        </p:spPr>
        <p:txBody>
          <a:bodyPr wrap="square">
            <a:spAutoFit/>
          </a:bodyPr>
          <a:lstStyle/>
          <a:p>
            <a:pPr>
              <a:spcBef>
                <a:spcPct val="50000"/>
              </a:spcBef>
            </a:pPr>
            <a:r>
              <a:rPr lang="en-US" sz="2400" b="1" dirty="0" smtClean="0">
                <a:solidFill>
                  <a:srgbClr val="660066"/>
                </a:solidFill>
                <a:latin typeface="Times New Roman" panose="02020603050405020304" pitchFamily="18" charset="0"/>
              </a:rPr>
              <a:t>*. </a:t>
            </a:r>
            <a:r>
              <a:rPr lang="en-US" sz="2400" b="1" dirty="0" err="1">
                <a:solidFill>
                  <a:srgbClr val="660066"/>
                </a:solidFill>
                <a:latin typeface="Times New Roman" panose="02020603050405020304" pitchFamily="18" charset="0"/>
              </a:rPr>
              <a:t>Khái</a:t>
            </a:r>
            <a:r>
              <a:rPr lang="en-US" sz="2400" b="1" dirty="0">
                <a:solidFill>
                  <a:srgbClr val="660066"/>
                </a:solidFill>
                <a:latin typeface="Times New Roman" panose="02020603050405020304" pitchFamily="18" charset="0"/>
              </a:rPr>
              <a:t> </a:t>
            </a:r>
            <a:r>
              <a:rPr lang="en-US" sz="2400" b="1" dirty="0" err="1">
                <a:solidFill>
                  <a:srgbClr val="660066"/>
                </a:solidFill>
                <a:latin typeface="Times New Roman" panose="02020603050405020304" pitchFamily="18" charset="0"/>
              </a:rPr>
              <a:t>niệm</a:t>
            </a:r>
            <a:r>
              <a:rPr lang="en-US" sz="2400" b="1" dirty="0">
                <a:solidFill>
                  <a:srgbClr val="660066"/>
                </a:solidFill>
                <a:latin typeface="Times New Roman" panose="02020603050405020304" pitchFamily="18" charset="0"/>
              </a:rPr>
              <a:t> </a:t>
            </a:r>
            <a:r>
              <a:rPr lang="en-US" sz="2400" b="1" dirty="0" err="1">
                <a:solidFill>
                  <a:srgbClr val="660066"/>
                </a:solidFill>
                <a:latin typeface="Times New Roman" panose="02020603050405020304" pitchFamily="18" charset="0"/>
              </a:rPr>
              <a:t>lớp</a:t>
            </a:r>
            <a:r>
              <a:rPr lang="en-US" sz="2400" b="1" dirty="0">
                <a:solidFill>
                  <a:srgbClr val="660066"/>
                </a:solidFill>
                <a:latin typeface="Times New Roman" panose="02020603050405020304" pitchFamily="18" charset="0"/>
              </a:rPr>
              <a:t> </a:t>
            </a:r>
            <a:r>
              <a:rPr lang="en-US" sz="2400" b="1" dirty="0" err="1">
                <a:solidFill>
                  <a:srgbClr val="660066"/>
                </a:solidFill>
                <a:latin typeface="Times New Roman" panose="02020603050405020304" pitchFamily="18" charset="0"/>
              </a:rPr>
              <a:t>vỏ</a:t>
            </a:r>
            <a:r>
              <a:rPr lang="en-US" sz="2400" b="1" dirty="0">
                <a:solidFill>
                  <a:srgbClr val="660066"/>
                </a:solidFill>
                <a:latin typeface="Times New Roman" panose="02020603050405020304" pitchFamily="18" charset="0"/>
              </a:rPr>
              <a:t> </a:t>
            </a:r>
            <a:r>
              <a:rPr lang="en-US" sz="2400" b="1" dirty="0" err="1">
                <a:solidFill>
                  <a:srgbClr val="660066"/>
                </a:solidFill>
                <a:latin typeface="Times New Roman" panose="02020603050405020304" pitchFamily="18" charset="0"/>
              </a:rPr>
              <a:t>khí</a:t>
            </a:r>
            <a:endParaRPr lang="en-US" sz="2400" b="1" dirty="0">
              <a:solidFill>
                <a:srgbClr val="660066"/>
              </a:solidFill>
              <a:latin typeface="Times New Roman" panose="02020603050405020304" pitchFamily="18" charset="0"/>
            </a:endParaRPr>
          </a:p>
        </p:txBody>
      </p:sp>
      <p:sp>
        <p:nvSpPr>
          <p:cNvPr id="133156" name="Text Box 36"/>
          <p:cNvSpPr txBox="1">
            <a:spLocks noChangeArrowheads="1"/>
          </p:cNvSpPr>
          <p:nvPr/>
        </p:nvSpPr>
        <p:spPr bwMode="auto">
          <a:xfrm>
            <a:off x="565950" y="1230868"/>
            <a:ext cx="516685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dirty="0">
                <a:solidFill>
                  <a:srgbClr val="000099"/>
                </a:solidFill>
                <a:latin typeface="Times New Roman" panose="02020603050405020304" pitchFamily="18" charset="0"/>
              </a:rPr>
              <a:t>-</a:t>
            </a:r>
            <a:r>
              <a:rPr lang="en-US" sz="2400" dirty="0">
                <a:latin typeface="Times New Roman" panose="02020603050405020304" pitchFamily="18" charset="0"/>
              </a:rPr>
              <a:t> </a:t>
            </a:r>
            <a:r>
              <a:rPr lang="en-US" sz="2400" b="1" dirty="0" err="1">
                <a:solidFill>
                  <a:srgbClr val="0000FF"/>
                </a:solidFill>
                <a:latin typeface="Times New Roman" panose="02020603050405020304" pitchFamily="18" charset="0"/>
              </a:rPr>
              <a:t>Là</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lớp</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không</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khí</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bao</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quanh</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Trái</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Đất</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dày</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tới</a:t>
            </a:r>
            <a:r>
              <a:rPr lang="en-US" sz="2400" b="1" dirty="0">
                <a:solidFill>
                  <a:srgbClr val="0000FF"/>
                </a:solidFill>
                <a:latin typeface="Times New Roman" panose="02020603050405020304" pitchFamily="18" charset="0"/>
              </a:rPr>
              <a:t> 60 000 km.</a:t>
            </a:r>
            <a:endParaRPr lang="en-US" sz="2400" dirty="0">
              <a:latin typeface="Times New Roman" panose="02020603050405020304" pitchFamily="18" charset="0"/>
            </a:endParaRPr>
          </a:p>
        </p:txBody>
      </p:sp>
      <p:sp>
        <p:nvSpPr>
          <p:cNvPr id="133158" name="Text Box 38"/>
          <p:cNvSpPr txBox="1">
            <a:spLocks noChangeArrowheads="1"/>
          </p:cNvSpPr>
          <p:nvPr/>
        </p:nvSpPr>
        <p:spPr bwMode="auto">
          <a:xfrm>
            <a:off x="259672" y="2104196"/>
            <a:ext cx="4382502" cy="461665"/>
          </a:xfrm>
          <a:prstGeom prst="rect">
            <a:avLst/>
          </a:prstGeom>
          <a:solidFill>
            <a:schemeClr val="bg1"/>
          </a:solidFill>
          <a:ln>
            <a:noFill/>
          </a:ln>
          <a:effectLst/>
          <a:extLst/>
        </p:spPr>
        <p:txBody>
          <a:bodyPr wrap="square">
            <a:spAutoFit/>
          </a:bodyPr>
          <a:lstStyle/>
          <a:p>
            <a:pPr>
              <a:spcBef>
                <a:spcPct val="50000"/>
              </a:spcBef>
            </a:pPr>
            <a:r>
              <a:rPr lang="en-US" sz="2400" b="1" dirty="0">
                <a:solidFill>
                  <a:srgbClr val="660066"/>
                </a:solidFill>
                <a:latin typeface="Times New Roman" panose="02020603050405020304" pitchFamily="18" charset="0"/>
              </a:rPr>
              <a:t> 1</a:t>
            </a:r>
            <a:r>
              <a:rPr lang="en-US" sz="2400" b="1" dirty="0" smtClean="0">
                <a:solidFill>
                  <a:srgbClr val="660066"/>
                </a:solidFill>
                <a:latin typeface="Times New Roman" panose="02020603050405020304" pitchFamily="18" charset="0"/>
              </a:rPr>
              <a:t>.Các </a:t>
            </a:r>
            <a:r>
              <a:rPr lang="en-US" sz="2400" b="1" dirty="0" err="1" smtClean="0">
                <a:solidFill>
                  <a:srgbClr val="660066"/>
                </a:solidFill>
                <a:latin typeface="Times New Roman" panose="02020603050405020304" pitchFamily="18" charset="0"/>
              </a:rPr>
              <a:t>tầng</a:t>
            </a:r>
            <a:r>
              <a:rPr lang="en-US" sz="2400" b="1" dirty="0" smtClean="0">
                <a:solidFill>
                  <a:srgbClr val="660066"/>
                </a:solidFill>
                <a:latin typeface="Times New Roman" panose="02020603050405020304" pitchFamily="18" charset="0"/>
              </a:rPr>
              <a:t> </a:t>
            </a:r>
            <a:r>
              <a:rPr lang="en-US" sz="2400" b="1" dirty="0" err="1" smtClean="0">
                <a:solidFill>
                  <a:srgbClr val="660066"/>
                </a:solidFill>
                <a:latin typeface="Times New Roman" panose="02020603050405020304" pitchFamily="18" charset="0"/>
              </a:rPr>
              <a:t>khí</a:t>
            </a:r>
            <a:r>
              <a:rPr lang="en-US" sz="2400" b="1" dirty="0" smtClean="0">
                <a:solidFill>
                  <a:srgbClr val="660066"/>
                </a:solidFill>
                <a:latin typeface="Times New Roman" panose="02020603050405020304" pitchFamily="18" charset="0"/>
              </a:rPr>
              <a:t> </a:t>
            </a:r>
            <a:r>
              <a:rPr lang="en-US" sz="2400" b="1" dirty="0" err="1" smtClean="0">
                <a:solidFill>
                  <a:srgbClr val="660066"/>
                </a:solidFill>
                <a:latin typeface="Times New Roman" panose="02020603050405020304" pitchFamily="18" charset="0"/>
              </a:rPr>
              <a:t>quyển</a:t>
            </a:r>
            <a:r>
              <a:rPr lang="en-US" sz="2400" b="1" dirty="0" smtClean="0">
                <a:solidFill>
                  <a:srgbClr val="660066"/>
                </a:solidFill>
                <a:latin typeface="Times New Roman" panose="02020603050405020304" pitchFamily="18" charset="0"/>
              </a:rPr>
              <a:t>:</a:t>
            </a:r>
            <a:endParaRPr lang="en-US" sz="2400" b="1" dirty="0">
              <a:solidFill>
                <a:srgbClr val="660066"/>
              </a:solidFill>
              <a:latin typeface="Times New Roman" panose="02020603050405020304" pitchFamily="18" charset="0"/>
            </a:endParaRPr>
          </a:p>
        </p:txBody>
      </p:sp>
      <p:sp>
        <p:nvSpPr>
          <p:cNvPr id="133159" name="Text Box 39"/>
          <p:cNvSpPr txBox="1">
            <a:spLocks noChangeArrowheads="1"/>
          </p:cNvSpPr>
          <p:nvPr/>
        </p:nvSpPr>
        <p:spPr bwMode="auto">
          <a:xfrm>
            <a:off x="1143000" y="3886200"/>
            <a:ext cx="34290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350"/>
          </a:p>
        </p:txBody>
      </p:sp>
    </p:spTree>
    <p:extLst>
      <p:ext uri="{BB962C8B-B14F-4D97-AF65-F5344CB8AC3E}">
        <p14:creationId xmlns:p14="http://schemas.microsoft.com/office/powerpoint/2010/main" val="2781569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33131"/>
                                        </p:tgtEl>
                                        <p:attrNameLst>
                                          <p:attrName>style.visibility</p:attrName>
                                        </p:attrNameLst>
                                      </p:cBhvr>
                                      <p:to>
                                        <p:strVal val="visible"/>
                                      </p:to>
                                    </p:set>
                                    <p:animEffect transition="in" filter="wipe(up)">
                                      <p:cBhvr>
                                        <p:cTn id="7" dur="500"/>
                                        <p:tgtEl>
                                          <p:spTgt spid="133131"/>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3136"/>
                                        </p:tgtEl>
                                        <p:attrNameLst>
                                          <p:attrName>style.visibility</p:attrName>
                                        </p:attrNameLst>
                                      </p:cBhvr>
                                      <p:to>
                                        <p:strVal val="visible"/>
                                      </p:to>
                                    </p:set>
                                    <p:animEffect transition="in" filter="strips(downLeft)">
                                      <p:cBhvr>
                                        <p:cTn id="10" dur="500"/>
                                        <p:tgtEl>
                                          <p:spTgt spid="13313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3137"/>
                                        </p:tgtEl>
                                        <p:attrNameLst>
                                          <p:attrName>style.visibility</p:attrName>
                                        </p:attrNameLst>
                                      </p:cBhvr>
                                      <p:to>
                                        <p:strVal val="visible"/>
                                      </p:to>
                                    </p:set>
                                    <p:animEffect transition="in" filter="wipe(down)">
                                      <p:cBhvr>
                                        <p:cTn id="13" dur="500"/>
                                        <p:tgtEl>
                                          <p:spTgt spid="133137"/>
                                        </p:tgtEl>
                                      </p:cBhvr>
                                    </p:animEffect>
                                  </p:childTnLst>
                                </p:cTn>
                              </p:par>
                              <p:par>
                                <p:cTn id="14" presetID="20" presetClass="entr" presetSubtype="0" fill="hold" nodeType="withEffect">
                                  <p:stCondLst>
                                    <p:cond delay="0"/>
                                  </p:stCondLst>
                                  <p:childTnLst>
                                    <p:set>
                                      <p:cBhvr>
                                        <p:cTn id="15" dur="1" fill="hold">
                                          <p:stCondLst>
                                            <p:cond delay="0"/>
                                          </p:stCondLst>
                                        </p:cTn>
                                        <p:tgtEl>
                                          <p:spTgt spid="133140"/>
                                        </p:tgtEl>
                                        <p:attrNameLst>
                                          <p:attrName>style.visibility</p:attrName>
                                        </p:attrNameLst>
                                      </p:cBhvr>
                                      <p:to>
                                        <p:strVal val="visible"/>
                                      </p:to>
                                    </p:set>
                                    <p:animEffect transition="in" filter="wedge">
                                      <p:cBhvr>
                                        <p:cTn id="16" dur="2000"/>
                                        <p:tgtEl>
                                          <p:spTgt spid="13314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8" presetClass="exit" presetSubtype="16" fill="hold" nodeType="clickEffect">
                                  <p:stCondLst>
                                    <p:cond delay="0"/>
                                  </p:stCondLst>
                                  <p:childTnLst>
                                    <p:animEffect transition="out" filter="diamond(in)">
                                      <p:cBhvr>
                                        <p:cTn id="20" dur="2000"/>
                                        <p:tgtEl>
                                          <p:spTgt spid="133140"/>
                                        </p:tgtEl>
                                      </p:cBhvr>
                                    </p:animEffect>
                                    <p:set>
                                      <p:cBhvr>
                                        <p:cTn id="21" dur="1" fill="hold">
                                          <p:stCondLst>
                                            <p:cond delay="1999"/>
                                          </p:stCondLst>
                                        </p:cTn>
                                        <p:tgtEl>
                                          <p:spTgt spid="133140"/>
                                        </p:tgtEl>
                                        <p:attrNameLst>
                                          <p:attrName>style.visibility</p:attrName>
                                        </p:attrNameLst>
                                      </p:cBhvr>
                                      <p:to>
                                        <p:strVal val="hidden"/>
                                      </p:to>
                                    </p:set>
                                  </p:childTnLst>
                                </p:cTn>
                              </p:par>
                              <p:par>
                                <p:cTn id="22" presetID="4" presetClass="exit" presetSubtype="16" fill="hold" nodeType="withEffect">
                                  <p:stCondLst>
                                    <p:cond delay="0"/>
                                  </p:stCondLst>
                                  <p:childTnLst>
                                    <p:animEffect transition="out" filter="box(in)">
                                      <p:cBhvr>
                                        <p:cTn id="23" dur="500"/>
                                        <p:tgtEl>
                                          <p:spTgt spid="133131"/>
                                        </p:tgtEl>
                                      </p:cBhvr>
                                    </p:animEffect>
                                    <p:set>
                                      <p:cBhvr>
                                        <p:cTn id="24" dur="1" fill="hold">
                                          <p:stCondLst>
                                            <p:cond delay="499"/>
                                          </p:stCondLst>
                                        </p:cTn>
                                        <p:tgtEl>
                                          <p:spTgt spid="133131"/>
                                        </p:tgtEl>
                                        <p:attrNameLst>
                                          <p:attrName>style.visibility</p:attrName>
                                        </p:attrNameLst>
                                      </p:cBhvr>
                                      <p:to>
                                        <p:strVal val="hidden"/>
                                      </p:to>
                                    </p:set>
                                  </p:childTnLst>
                                </p:cTn>
                              </p:par>
                              <p:par>
                                <p:cTn id="25" presetID="4" presetClass="exit" presetSubtype="16" fill="hold" grpId="1" nodeType="withEffect">
                                  <p:stCondLst>
                                    <p:cond delay="0"/>
                                  </p:stCondLst>
                                  <p:childTnLst>
                                    <p:animEffect transition="out" filter="box(in)">
                                      <p:cBhvr>
                                        <p:cTn id="26" dur="500"/>
                                        <p:tgtEl>
                                          <p:spTgt spid="133136"/>
                                        </p:tgtEl>
                                      </p:cBhvr>
                                    </p:animEffect>
                                    <p:set>
                                      <p:cBhvr>
                                        <p:cTn id="27" dur="1" fill="hold">
                                          <p:stCondLst>
                                            <p:cond delay="499"/>
                                          </p:stCondLst>
                                        </p:cTn>
                                        <p:tgtEl>
                                          <p:spTgt spid="133136"/>
                                        </p:tgtEl>
                                        <p:attrNameLst>
                                          <p:attrName>style.visibility</p:attrName>
                                        </p:attrNameLst>
                                      </p:cBhvr>
                                      <p:to>
                                        <p:strVal val="hidden"/>
                                      </p:to>
                                    </p:set>
                                  </p:childTnLst>
                                </p:cTn>
                              </p:par>
                              <p:par>
                                <p:cTn id="28" presetID="4" presetClass="exit" presetSubtype="16" fill="hold" grpId="1" nodeType="withEffect">
                                  <p:stCondLst>
                                    <p:cond delay="0"/>
                                  </p:stCondLst>
                                  <p:childTnLst>
                                    <p:animEffect transition="out" filter="box(in)">
                                      <p:cBhvr>
                                        <p:cTn id="29" dur="500"/>
                                        <p:tgtEl>
                                          <p:spTgt spid="133137"/>
                                        </p:tgtEl>
                                      </p:cBhvr>
                                    </p:animEffect>
                                    <p:set>
                                      <p:cBhvr>
                                        <p:cTn id="30" dur="1" fill="hold">
                                          <p:stCondLst>
                                            <p:cond delay="499"/>
                                          </p:stCondLst>
                                        </p:cTn>
                                        <p:tgtEl>
                                          <p:spTgt spid="133137"/>
                                        </p:tgtEl>
                                        <p:attrNameLst>
                                          <p:attrName>style.visibility</p:attrName>
                                        </p:attrNameLst>
                                      </p:cBhvr>
                                      <p:to>
                                        <p:strVal val="hidden"/>
                                      </p:to>
                                    </p:set>
                                  </p:childTnLst>
                                </p:cTn>
                              </p:par>
                              <p:par>
                                <p:cTn id="31" presetID="3" presetClass="entr" presetSubtype="10" fill="hold" grpId="0" nodeType="withEffect">
                                  <p:stCondLst>
                                    <p:cond delay="0"/>
                                  </p:stCondLst>
                                  <p:childTnLst>
                                    <p:set>
                                      <p:cBhvr>
                                        <p:cTn id="32" dur="1" fill="hold">
                                          <p:stCondLst>
                                            <p:cond delay="0"/>
                                          </p:stCondLst>
                                        </p:cTn>
                                        <p:tgtEl>
                                          <p:spTgt spid="133156"/>
                                        </p:tgtEl>
                                        <p:attrNameLst>
                                          <p:attrName>style.visibility</p:attrName>
                                        </p:attrNameLst>
                                      </p:cBhvr>
                                      <p:to>
                                        <p:strVal val="visible"/>
                                      </p:to>
                                    </p:set>
                                    <p:animEffect transition="in" filter="blinds(horizontal)">
                                      <p:cBhvr>
                                        <p:cTn id="33" dur="500"/>
                                        <p:tgtEl>
                                          <p:spTgt spid="13315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33158"/>
                                        </p:tgtEl>
                                        <p:attrNameLst>
                                          <p:attrName>style.visibility</p:attrName>
                                        </p:attrNameLst>
                                      </p:cBhvr>
                                      <p:to>
                                        <p:strVal val="visible"/>
                                      </p:to>
                                    </p:set>
                                    <p:animEffect transition="in" filter="blinds(horizontal)">
                                      <p:cBhvr>
                                        <p:cTn id="38" dur="500"/>
                                        <p:tgtEl>
                                          <p:spTgt spid="133158"/>
                                        </p:tgtEl>
                                      </p:cBhvr>
                                    </p:animEffect>
                                  </p:childTnLst>
                                </p:cTn>
                              </p:par>
                              <p:par>
                                <p:cTn id="39" presetID="8" presetClass="entr" presetSubtype="16" fill="hold" nodeType="withEffect">
                                  <p:stCondLst>
                                    <p:cond delay="0"/>
                                  </p:stCondLst>
                                  <p:childTnLst>
                                    <p:set>
                                      <p:cBhvr>
                                        <p:cTn id="40" dur="1" fill="hold">
                                          <p:stCondLst>
                                            <p:cond delay="0"/>
                                          </p:stCondLst>
                                        </p:cTn>
                                        <p:tgtEl>
                                          <p:spTgt spid="133147"/>
                                        </p:tgtEl>
                                        <p:attrNameLst>
                                          <p:attrName>style.visibility</p:attrName>
                                        </p:attrNameLst>
                                      </p:cBhvr>
                                      <p:to>
                                        <p:strVal val="visible"/>
                                      </p:to>
                                    </p:set>
                                    <p:animEffect transition="in" filter="diamond(in)">
                                      <p:cBhvr>
                                        <p:cTn id="41" dur="2000"/>
                                        <p:tgtEl>
                                          <p:spTgt spid="133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6" grpId="0" animBg="1"/>
      <p:bldP spid="133136" grpId="1" animBg="1"/>
      <p:bldP spid="133137" grpId="0" animBg="1"/>
      <p:bldP spid="133137" grpId="1" animBg="1"/>
      <p:bldP spid="133156" grpId="0"/>
      <p:bldP spid="13315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105" name="Group 57"/>
          <p:cNvGraphicFramePr>
            <a:graphicFrameLocks noGrp="1"/>
          </p:cNvGraphicFramePr>
          <p:nvPr>
            <p:extLst>
              <p:ext uri="{D42A27DB-BD31-4B8C-83A1-F6EECF244321}">
                <p14:modId xmlns:p14="http://schemas.microsoft.com/office/powerpoint/2010/main" val="3671032892"/>
              </p:ext>
            </p:extLst>
          </p:nvPr>
        </p:nvGraphicFramePr>
        <p:xfrm>
          <a:off x="228600" y="1200150"/>
          <a:ext cx="7315200" cy="3858578"/>
        </p:xfrm>
        <a:graphic>
          <a:graphicData uri="http://schemas.openxmlformats.org/drawingml/2006/table">
            <a:tbl>
              <a:tblPr/>
              <a:tblGrid>
                <a:gridCol w="1375508">
                  <a:extLst>
                    <a:ext uri="{9D8B030D-6E8A-4147-A177-3AD203B41FA5}">
                      <a16:colId xmlns:a16="http://schemas.microsoft.com/office/drawing/2014/main" val="20000"/>
                    </a:ext>
                  </a:extLst>
                </a:gridCol>
                <a:gridCol w="2000738">
                  <a:extLst>
                    <a:ext uri="{9D8B030D-6E8A-4147-A177-3AD203B41FA5}">
                      <a16:colId xmlns:a16="http://schemas.microsoft.com/office/drawing/2014/main" val="20001"/>
                    </a:ext>
                  </a:extLst>
                </a:gridCol>
                <a:gridCol w="3938954">
                  <a:extLst>
                    <a:ext uri="{9D8B030D-6E8A-4147-A177-3AD203B41FA5}">
                      <a16:colId xmlns:a16="http://schemas.microsoft.com/office/drawing/2014/main" val="20002"/>
                    </a:ext>
                  </a:extLst>
                </a:gridCol>
              </a:tblGrid>
              <a:tr h="452438">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Các tầng</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Vị trí</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Đặc điểm</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56716">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Đối lưu</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1" u="none" strike="noStrike" cap="none" normalizeH="0" baseline="0" smtClean="0">
                          <a:ln>
                            <a:noFill/>
                          </a:ln>
                          <a:solidFill>
                            <a:srgbClr val="000099"/>
                          </a:solidFill>
                          <a:effectLst/>
                          <a:latin typeface="Times New Roman" panose="02020603050405020304" pitchFamily="18" charset="0"/>
                        </a:rPr>
                        <a:t>(Nhóm 1)</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0" i="1" u="none" strike="noStrike" cap="none" normalizeH="0" baseline="0" smtClean="0">
                        <a:ln>
                          <a:noFill/>
                        </a:ln>
                        <a:solidFill>
                          <a:srgbClr val="000099"/>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56716">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Bình lưu</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1" u="none" strike="noStrike" cap="none" normalizeH="0" baseline="0" smtClean="0">
                          <a:ln>
                            <a:noFill/>
                          </a:ln>
                          <a:solidFill>
                            <a:srgbClr val="000099"/>
                          </a:solidFill>
                          <a:effectLst/>
                          <a:latin typeface="Times New Roman" panose="02020603050405020304" pitchFamily="18" charset="0"/>
                        </a:rPr>
                        <a:t>(Nhóm 2)</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0" i="1" u="none" strike="noStrike" cap="none" normalizeH="0" baseline="0" smtClean="0">
                        <a:ln>
                          <a:noFill/>
                        </a:ln>
                        <a:solidFill>
                          <a:srgbClr val="000099"/>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92708">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Các tầng cao</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1" u="none" strike="noStrike" cap="none" normalizeH="0" baseline="0" smtClean="0">
                          <a:ln>
                            <a:noFill/>
                          </a:ln>
                          <a:solidFill>
                            <a:srgbClr val="000099"/>
                          </a:solidFill>
                          <a:effectLst/>
                          <a:latin typeface="Times New Roman" panose="02020603050405020304" pitchFamily="18" charset="0"/>
                        </a:rPr>
                        <a:t>(Nhóm 3)</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30094" name="AutoShape 46"/>
          <p:cNvSpPr>
            <a:spLocks noChangeArrowheads="1"/>
          </p:cNvSpPr>
          <p:nvPr/>
        </p:nvSpPr>
        <p:spPr bwMode="auto">
          <a:xfrm>
            <a:off x="1219200" y="0"/>
            <a:ext cx="5562600" cy="1371600"/>
          </a:xfrm>
          <a:prstGeom prst="irregularSeal1">
            <a:avLst/>
          </a:prstGeom>
          <a:solidFill>
            <a:srgbClr val="F2F660"/>
          </a:solidFill>
          <a:ln w="28575">
            <a:solidFill>
              <a:srgbClr val="FF0000"/>
            </a:solidFill>
            <a:miter lim="800000"/>
            <a:headEnd/>
            <a:tailEnd/>
          </a:ln>
          <a:effectLst>
            <a:prstShdw prst="shdw17" dist="17961" dir="2700000">
              <a:srgbClr val="FF0000">
                <a:gamma/>
                <a:shade val="60000"/>
                <a:invGamma/>
              </a:srgbClr>
            </a:prstShdw>
          </a:effectLst>
        </p:spPr>
        <p:txBody>
          <a:bodyPr wrap="none" anchor="ctr"/>
          <a:lstStyle/>
          <a:p>
            <a:endParaRPr lang="en-US" sz="1350"/>
          </a:p>
        </p:txBody>
      </p:sp>
      <p:sp>
        <p:nvSpPr>
          <p:cNvPr id="130095" name="Text Box 47"/>
          <p:cNvSpPr txBox="1">
            <a:spLocks noChangeArrowheads="1"/>
          </p:cNvSpPr>
          <p:nvPr/>
        </p:nvSpPr>
        <p:spPr bwMode="auto">
          <a:xfrm>
            <a:off x="2476500" y="454967"/>
            <a:ext cx="3048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a:solidFill>
                  <a:srgbClr val="000099"/>
                </a:solidFill>
                <a:latin typeface="Times New Roman" panose="02020603050405020304" pitchFamily="18" charset="0"/>
              </a:rPr>
              <a:t>Thảo luận(3 nhóm)</a:t>
            </a:r>
          </a:p>
        </p:txBody>
      </p:sp>
    </p:spTree>
    <p:extLst>
      <p:ext uri="{BB962C8B-B14F-4D97-AF65-F5344CB8AC3E}">
        <p14:creationId xmlns:p14="http://schemas.microsoft.com/office/powerpoint/2010/main" val="12921386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8" name="Text Box 10"/>
          <p:cNvSpPr txBox="1">
            <a:spLocks noChangeArrowheads="1"/>
          </p:cNvSpPr>
          <p:nvPr/>
        </p:nvSpPr>
        <p:spPr bwMode="auto">
          <a:xfrm>
            <a:off x="228600" y="104185"/>
            <a:ext cx="6858000" cy="523220"/>
          </a:xfrm>
          <a:prstGeom prst="rect">
            <a:avLst/>
          </a:prstGeom>
          <a:solidFill>
            <a:schemeClr val="bg1"/>
          </a:solidFill>
          <a:ln>
            <a:noFill/>
          </a:ln>
          <a:effectLst/>
          <a:extLst/>
        </p:spPr>
        <p:txBody>
          <a:bodyPr>
            <a:spAutoFit/>
          </a:bodyPr>
          <a:lstStyle/>
          <a:p>
            <a:r>
              <a:rPr lang="en-US" sz="2800" b="1" dirty="0">
                <a:solidFill>
                  <a:srgbClr val="FF0000"/>
                </a:solidFill>
              </a:rPr>
              <a:t>1</a:t>
            </a:r>
            <a:r>
              <a:rPr lang="en-US" sz="2800" b="1" smtClean="0">
                <a:solidFill>
                  <a:srgbClr val="FF0000"/>
                </a:solidFill>
              </a:rPr>
              <a:t>. </a:t>
            </a:r>
            <a:r>
              <a:rPr lang="en-US" sz="2800" b="1" dirty="0" err="1">
                <a:solidFill>
                  <a:srgbClr val="FF0000"/>
                </a:solidFill>
              </a:rPr>
              <a:t>Các</a:t>
            </a:r>
            <a:r>
              <a:rPr lang="en-US" sz="2800" b="1" dirty="0">
                <a:solidFill>
                  <a:srgbClr val="FF0000"/>
                </a:solidFill>
              </a:rPr>
              <a:t> </a:t>
            </a:r>
            <a:r>
              <a:rPr lang="en-US" sz="2800" b="1" dirty="0" err="1">
                <a:solidFill>
                  <a:srgbClr val="FF0000"/>
                </a:solidFill>
              </a:rPr>
              <a:t>tầng</a:t>
            </a:r>
            <a:r>
              <a:rPr lang="en-US" sz="2800" b="1" dirty="0">
                <a:solidFill>
                  <a:srgbClr val="FF0000"/>
                </a:solidFill>
              </a:rPr>
              <a:t> </a:t>
            </a:r>
            <a:r>
              <a:rPr lang="en-US" sz="2800" b="1" err="1">
                <a:solidFill>
                  <a:srgbClr val="FF0000"/>
                </a:solidFill>
              </a:rPr>
              <a:t>khí</a:t>
            </a:r>
            <a:r>
              <a:rPr lang="en-US" sz="2800" b="1">
                <a:solidFill>
                  <a:srgbClr val="FF0000"/>
                </a:solidFill>
              </a:rPr>
              <a:t> </a:t>
            </a:r>
            <a:r>
              <a:rPr lang="en-US" sz="2800" b="1" smtClean="0">
                <a:solidFill>
                  <a:srgbClr val="FF0000"/>
                </a:solidFill>
              </a:rPr>
              <a:t>quyển. </a:t>
            </a:r>
            <a:endParaRPr lang="en-US" sz="2800" b="1" dirty="0">
              <a:solidFill>
                <a:srgbClr val="FF0000"/>
              </a:solidFill>
            </a:endParaRPr>
          </a:p>
        </p:txBody>
      </p:sp>
      <p:graphicFrame>
        <p:nvGraphicFramePr>
          <p:cNvPr id="140343" name="Group 55"/>
          <p:cNvGraphicFramePr>
            <a:graphicFrameLocks noGrp="1"/>
          </p:cNvGraphicFramePr>
          <p:nvPr>
            <p:extLst>
              <p:ext uri="{D42A27DB-BD31-4B8C-83A1-F6EECF244321}">
                <p14:modId xmlns:p14="http://schemas.microsoft.com/office/powerpoint/2010/main" val="2665377430"/>
              </p:ext>
            </p:extLst>
          </p:nvPr>
        </p:nvGraphicFramePr>
        <p:xfrm>
          <a:off x="285750" y="742950"/>
          <a:ext cx="7181850" cy="3609689"/>
        </p:xfrm>
        <a:graphic>
          <a:graphicData uri="http://schemas.openxmlformats.org/drawingml/2006/table">
            <a:tbl>
              <a:tblPr/>
              <a:tblGrid>
                <a:gridCol w="116205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0480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dirty="0" err="1" smtClean="0">
                          <a:ln>
                            <a:noFill/>
                          </a:ln>
                          <a:solidFill>
                            <a:srgbClr val="FF0000"/>
                          </a:solidFill>
                          <a:effectLst/>
                          <a:latin typeface="Times New Roman" panose="02020603050405020304" pitchFamily="18" charset="0"/>
                        </a:rPr>
                        <a:t>Các</a:t>
                      </a:r>
                      <a:r>
                        <a:rPr kumimoji="0" lang="en-US" sz="2100" b="1" i="0" u="none" strike="noStrike" cap="none" normalizeH="0" baseline="0" dirty="0" smtClean="0">
                          <a:ln>
                            <a:noFill/>
                          </a:ln>
                          <a:solidFill>
                            <a:srgbClr val="FF0000"/>
                          </a:solidFill>
                          <a:effectLst/>
                          <a:latin typeface="Times New Roman" panose="02020603050405020304" pitchFamily="18" charset="0"/>
                        </a:rPr>
                        <a:t> </a:t>
                      </a:r>
                      <a:r>
                        <a:rPr kumimoji="0" lang="en-US" sz="2100" b="1" i="0" u="none" strike="noStrike" cap="none" normalizeH="0" baseline="0" dirty="0" err="1" smtClean="0">
                          <a:ln>
                            <a:noFill/>
                          </a:ln>
                          <a:solidFill>
                            <a:srgbClr val="FF0000"/>
                          </a:solidFill>
                          <a:effectLst/>
                          <a:latin typeface="Times New Roman" panose="02020603050405020304" pitchFamily="18" charset="0"/>
                        </a:rPr>
                        <a:t>tầng</a:t>
                      </a:r>
                      <a:endParaRPr kumimoji="0" lang="en-US" sz="2100" b="1" i="0" u="none" strike="noStrike" cap="none" normalizeH="0" baseline="0" dirty="0" smtClean="0">
                        <a:ln>
                          <a:noFill/>
                        </a:ln>
                        <a:solidFill>
                          <a:srgbClr val="FF0000"/>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Vị trí</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smtClean="0">
                          <a:ln>
                            <a:noFill/>
                          </a:ln>
                          <a:solidFill>
                            <a:srgbClr val="FF0000"/>
                          </a:solidFill>
                          <a:effectLst/>
                          <a:latin typeface="Times New Roman" panose="02020603050405020304" pitchFamily="18" charset="0"/>
                        </a:rPr>
                        <a:t>Đặc điểm</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113538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dirty="0" err="1" smtClean="0">
                          <a:ln>
                            <a:noFill/>
                          </a:ln>
                          <a:solidFill>
                            <a:srgbClr val="FF0000"/>
                          </a:solidFill>
                          <a:effectLst/>
                          <a:latin typeface="Times New Roman" panose="02020603050405020304" pitchFamily="18" charset="0"/>
                        </a:rPr>
                        <a:t>Đối</a:t>
                      </a:r>
                      <a:r>
                        <a:rPr kumimoji="0" lang="en-US" sz="2100" b="1" i="0" u="none" strike="noStrike" cap="none" normalizeH="0" baseline="0" dirty="0" smtClean="0">
                          <a:ln>
                            <a:noFill/>
                          </a:ln>
                          <a:solidFill>
                            <a:srgbClr val="FF0000"/>
                          </a:solidFill>
                          <a:effectLst/>
                          <a:latin typeface="Times New Roman" panose="02020603050405020304" pitchFamily="18" charset="0"/>
                        </a:rPr>
                        <a:t> </a:t>
                      </a:r>
                      <a:r>
                        <a:rPr kumimoji="0" lang="en-US" sz="2100" b="1" i="0" u="none" strike="noStrike" cap="none" normalizeH="0" baseline="0" dirty="0" err="1" smtClean="0">
                          <a:ln>
                            <a:noFill/>
                          </a:ln>
                          <a:solidFill>
                            <a:srgbClr val="FF0000"/>
                          </a:solidFill>
                          <a:effectLst/>
                          <a:latin typeface="Times New Roman" panose="02020603050405020304" pitchFamily="18" charset="0"/>
                        </a:rPr>
                        <a:t>lưu</a:t>
                      </a:r>
                      <a:endParaRPr kumimoji="0" lang="en-US" sz="2100" b="1" i="0" u="none" strike="noStrike" cap="none" normalizeH="0" baseline="0" dirty="0" smtClean="0">
                        <a:ln>
                          <a:noFill/>
                        </a:ln>
                        <a:solidFill>
                          <a:srgbClr val="FF0000"/>
                        </a:solidFill>
                        <a:effectLst/>
                        <a:latin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100" b="0" i="1" u="none" strike="noStrike" cap="none" normalizeH="0" baseline="0" dirty="0" smtClean="0">
                        <a:ln>
                          <a:noFill/>
                        </a:ln>
                        <a:solidFill>
                          <a:srgbClr val="000099"/>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1" i="0" u="none" strike="noStrike" cap="none" normalizeH="0" baseline="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1400" b="1" i="0" u="none" strike="noStrike" cap="none" normalizeH="0" baseline="0" dirty="0" smtClean="0">
                        <a:ln>
                          <a:noFill/>
                        </a:ln>
                        <a:solidFill>
                          <a:srgbClr val="FF0000"/>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992981">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dirty="0" err="1" smtClean="0">
                          <a:ln>
                            <a:noFill/>
                          </a:ln>
                          <a:solidFill>
                            <a:srgbClr val="FF0000"/>
                          </a:solidFill>
                          <a:effectLst/>
                          <a:latin typeface="Times New Roman" panose="02020603050405020304" pitchFamily="18" charset="0"/>
                        </a:rPr>
                        <a:t>Bình</a:t>
                      </a:r>
                      <a:r>
                        <a:rPr kumimoji="0" lang="en-US" sz="2100" b="1" i="0" u="none" strike="noStrike" cap="none" normalizeH="0" baseline="0" dirty="0" smtClean="0">
                          <a:ln>
                            <a:noFill/>
                          </a:ln>
                          <a:solidFill>
                            <a:srgbClr val="FF0000"/>
                          </a:solidFill>
                          <a:effectLst/>
                          <a:latin typeface="Times New Roman" panose="02020603050405020304" pitchFamily="18" charset="0"/>
                        </a:rPr>
                        <a:t> </a:t>
                      </a:r>
                      <a:r>
                        <a:rPr kumimoji="0" lang="en-US" sz="2100" b="1" i="0" u="none" strike="noStrike" cap="none" normalizeH="0" baseline="0" dirty="0" err="1" smtClean="0">
                          <a:ln>
                            <a:noFill/>
                          </a:ln>
                          <a:solidFill>
                            <a:srgbClr val="FF0000"/>
                          </a:solidFill>
                          <a:effectLst/>
                          <a:latin typeface="Times New Roman" panose="02020603050405020304" pitchFamily="18" charset="0"/>
                        </a:rPr>
                        <a:t>lưu</a:t>
                      </a:r>
                      <a:endParaRPr kumimoji="0" lang="en-US" sz="2100" b="1" i="0" u="none" strike="noStrike" cap="none" normalizeH="0" baseline="0" dirty="0" smtClean="0">
                        <a:ln>
                          <a:noFill/>
                        </a:ln>
                        <a:solidFill>
                          <a:srgbClr val="FF0000"/>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1400" b="1" i="0" u="none" strike="noStrike" cap="none" normalizeH="0" baseline="0" smtClean="0">
                        <a:ln>
                          <a:noFill/>
                        </a:ln>
                        <a:solidFill>
                          <a:srgbClr val="660066"/>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1400" b="1" i="0" u="none" strike="noStrike" cap="none" normalizeH="0" baseline="0" smtClean="0">
                        <a:ln>
                          <a:noFill/>
                        </a:ln>
                        <a:solidFill>
                          <a:srgbClr val="660066"/>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2"/>
                  </a:ext>
                </a:extLst>
              </a:tr>
              <a:tr h="1092708">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sz="2100" b="1" i="0" u="none" strike="noStrike" cap="none" normalizeH="0" baseline="0" dirty="0" err="1" smtClean="0">
                          <a:ln>
                            <a:noFill/>
                          </a:ln>
                          <a:solidFill>
                            <a:srgbClr val="FF0000"/>
                          </a:solidFill>
                          <a:effectLst/>
                          <a:latin typeface="Times New Roman" panose="02020603050405020304" pitchFamily="18" charset="0"/>
                        </a:rPr>
                        <a:t>Các</a:t>
                      </a:r>
                      <a:r>
                        <a:rPr kumimoji="0" lang="en-US" sz="2100" b="1" i="0" u="none" strike="noStrike" cap="none" normalizeH="0" baseline="0" dirty="0" smtClean="0">
                          <a:ln>
                            <a:noFill/>
                          </a:ln>
                          <a:solidFill>
                            <a:srgbClr val="FF0000"/>
                          </a:solidFill>
                          <a:effectLst/>
                          <a:latin typeface="Times New Roman" panose="02020603050405020304" pitchFamily="18" charset="0"/>
                        </a:rPr>
                        <a:t> </a:t>
                      </a:r>
                      <a:r>
                        <a:rPr kumimoji="0" lang="en-US" sz="2100" b="1" i="0" u="none" strike="noStrike" cap="none" normalizeH="0" baseline="0" dirty="0" err="1" smtClean="0">
                          <a:ln>
                            <a:noFill/>
                          </a:ln>
                          <a:solidFill>
                            <a:srgbClr val="FF0000"/>
                          </a:solidFill>
                          <a:effectLst/>
                          <a:latin typeface="Times New Roman" panose="02020603050405020304" pitchFamily="18" charset="0"/>
                        </a:rPr>
                        <a:t>tầng</a:t>
                      </a:r>
                      <a:r>
                        <a:rPr kumimoji="0" lang="en-US" sz="2100" b="1" i="0" u="none" strike="noStrike" cap="none" normalizeH="0" baseline="0" dirty="0" smtClean="0">
                          <a:ln>
                            <a:noFill/>
                          </a:ln>
                          <a:solidFill>
                            <a:srgbClr val="FF0000"/>
                          </a:solidFill>
                          <a:effectLst/>
                          <a:latin typeface="Times New Roman" panose="02020603050405020304" pitchFamily="18" charset="0"/>
                        </a:rPr>
                        <a:t> </a:t>
                      </a:r>
                      <a:r>
                        <a:rPr kumimoji="0" lang="en-US" sz="2100" b="1" i="0" u="none" strike="noStrike" cap="none" normalizeH="0" baseline="0" dirty="0" err="1" smtClean="0">
                          <a:ln>
                            <a:noFill/>
                          </a:ln>
                          <a:solidFill>
                            <a:srgbClr val="FF0000"/>
                          </a:solidFill>
                          <a:effectLst/>
                          <a:latin typeface="Times New Roman" panose="02020603050405020304" pitchFamily="18" charset="0"/>
                        </a:rPr>
                        <a:t>cao</a:t>
                      </a:r>
                      <a:endParaRPr kumimoji="0" lang="en-US" sz="2100" b="1" i="0" u="none" strike="noStrike" cap="none" normalizeH="0" baseline="0" dirty="0" smtClean="0">
                        <a:ln>
                          <a:noFill/>
                        </a:ln>
                        <a:solidFill>
                          <a:srgbClr val="FF0000"/>
                        </a:solidFill>
                        <a:effectLst/>
                        <a:latin typeface="Times New Roman" panose="02020603050405020304" pitchFamily="18" charset="0"/>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1400" b="1" i="0" u="none" strike="noStrike" cap="none" normalizeH="0" baseline="0" smtClean="0">
                        <a:ln>
                          <a:noFill/>
                        </a:ln>
                        <a:solidFill>
                          <a:srgbClr val="000099"/>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defRPr>
                      </a:lvl1pPr>
                      <a:lvl2pPr marL="344488" indent="112713">
                        <a:spcBef>
                          <a:spcPct val="20000"/>
                        </a:spcBef>
                        <a:buClr>
                          <a:schemeClr val="accent1"/>
                        </a:buClr>
                        <a:buFont typeface="Wingdings" panose="05000000000000000000" pitchFamily="2" charset="2"/>
                        <a:defRPr sz="2300">
                          <a:solidFill>
                            <a:schemeClr val="tx1"/>
                          </a:solidFill>
                          <a:latin typeface="Arial" panose="020B0604020202020204" pitchFamily="34" charset="0"/>
                        </a:defRPr>
                      </a:lvl2pPr>
                      <a:lvl3pPr marL="671513" indent="242888">
                        <a:spcBef>
                          <a:spcPct val="20000"/>
                        </a:spcBef>
                        <a:buClr>
                          <a:schemeClr val="accent1"/>
                        </a:buClr>
                        <a:buFont typeface="Wingdings" panose="05000000000000000000" pitchFamily="2" charset="2"/>
                        <a:defRPr sz="2100">
                          <a:solidFill>
                            <a:schemeClr val="tx1"/>
                          </a:solidFill>
                          <a:latin typeface="Arial" panose="020B0604020202020204" pitchFamily="34" charset="0"/>
                        </a:defRPr>
                      </a:lvl3pPr>
                      <a:lvl4pPr marL="1023938" indent="347663">
                        <a:spcBef>
                          <a:spcPct val="20000"/>
                        </a:spcBef>
                        <a:buClr>
                          <a:schemeClr val="accent1"/>
                        </a:buClr>
                        <a:defRPr>
                          <a:solidFill>
                            <a:schemeClr val="tx1"/>
                          </a:solidFill>
                          <a:latin typeface="Arial" panose="020B0604020202020204" pitchFamily="34" charset="0"/>
                        </a:defRPr>
                      </a:lvl4pPr>
                      <a:lvl5pPr marL="1341438" indent="487363">
                        <a:spcBef>
                          <a:spcPct val="20000"/>
                        </a:spcBef>
                        <a:buClr>
                          <a:schemeClr val="accent1"/>
                        </a:buClr>
                        <a:buFont typeface="Wingdings" panose="05000000000000000000" pitchFamily="2" charset="2"/>
                        <a:defRPr>
                          <a:solidFill>
                            <a:schemeClr val="tx1"/>
                          </a:solidFill>
                          <a:latin typeface="Arial" panose="020B0604020202020204" pitchFamily="34" charset="0"/>
                        </a:defRPr>
                      </a:lvl5pPr>
                      <a:lvl6pPr marL="17986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6pPr>
                      <a:lvl7pPr marL="22558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7pPr>
                      <a:lvl8pPr marL="27130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8pPr>
                      <a:lvl9pPr marL="3170238" indent="487363"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1400" b="1" i="0" u="none" strike="noStrike" cap="none" normalizeH="0" baseline="0" smtClean="0">
                        <a:ln>
                          <a:noFill/>
                        </a:ln>
                        <a:solidFill>
                          <a:srgbClr val="000099"/>
                        </a:solidFill>
                        <a:effectLst/>
                        <a:latin typeface="Times New Roman" panose="02020603050405020304" pitchFamily="18" charset="0"/>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extLst>
                  <a:ext uri="{0D108BD9-81ED-4DB2-BD59-A6C34878D82A}">
                    <a16:rowId xmlns:a16="http://schemas.microsoft.com/office/drawing/2014/main" val="10003"/>
                  </a:ext>
                </a:extLst>
              </a:tr>
            </a:tbl>
          </a:graphicData>
        </a:graphic>
      </p:graphicFrame>
      <p:sp>
        <p:nvSpPr>
          <p:cNvPr id="2" name="TextBox 1"/>
          <p:cNvSpPr txBox="1"/>
          <p:nvPr/>
        </p:nvSpPr>
        <p:spPr>
          <a:xfrm>
            <a:off x="1578729" y="1188772"/>
            <a:ext cx="1676400" cy="1200329"/>
          </a:xfrm>
          <a:prstGeom prst="rect">
            <a:avLst/>
          </a:prstGeom>
          <a:noFill/>
        </p:spPr>
        <p:txBody>
          <a:bodyPr wrap="square" rtlCol="0">
            <a:spAutoFit/>
          </a:bodyPr>
          <a:lstStyle/>
          <a:p>
            <a:pPr lvl="0"/>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Nằm</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sát</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mặt</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đất</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tới</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độ</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cao</a:t>
            </a:r>
            <a:r>
              <a:rPr lang="en-US" b="1" dirty="0">
                <a:solidFill>
                  <a:srgbClr val="FF0000"/>
                </a:solidFill>
                <a:latin typeface="Times New Roman" panose="02020603050405020304" pitchFamily="18" charset="0"/>
              </a:rPr>
              <a:t> </a:t>
            </a:r>
            <a:r>
              <a:rPr lang="en-US" b="1" dirty="0" err="1">
                <a:solidFill>
                  <a:srgbClr val="FF0000"/>
                </a:solidFill>
                <a:latin typeface="Times New Roman" panose="02020603050405020304" pitchFamily="18" charset="0"/>
              </a:rPr>
              <a:t>khoảng</a:t>
            </a:r>
            <a:r>
              <a:rPr lang="en-US" b="1" dirty="0">
                <a:solidFill>
                  <a:srgbClr val="FF0000"/>
                </a:solidFill>
                <a:latin typeface="Times New Roman" panose="02020603050405020304" pitchFamily="18" charset="0"/>
              </a:rPr>
              <a:t> 16 km </a:t>
            </a:r>
          </a:p>
          <a:p>
            <a:endParaRPr lang="en-US" dirty="0"/>
          </a:p>
        </p:txBody>
      </p:sp>
      <p:sp>
        <p:nvSpPr>
          <p:cNvPr id="3" name="TextBox 2"/>
          <p:cNvSpPr txBox="1"/>
          <p:nvPr/>
        </p:nvSpPr>
        <p:spPr>
          <a:xfrm>
            <a:off x="3200400" y="1139528"/>
            <a:ext cx="4267200" cy="1197251"/>
          </a:xfrm>
          <a:prstGeom prst="rect">
            <a:avLst/>
          </a:prstGeom>
          <a:noFill/>
        </p:spPr>
        <p:txBody>
          <a:bodyPr wrap="square" rtlCol="0">
            <a:spAutoFit/>
          </a:bodyPr>
          <a:lstStyle/>
          <a:p>
            <a:pPr lvl="0" fontAlgn="base">
              <a:spcBef>
                <a:spcPct val="20000"/>
              </a:spcBef>
              <a:spcAft>
                <a:spcPct val="0"/>
              </a:spcAft>
              <a:buClr>
                <a:schemeClr val="accent1"/>
              </a:buClr>
            </a:pP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Tập</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trung</a:t>
            </a:r>
            <a:r>
              <a:rPr lang="en-US" sz="1300" b="1" dirty="0">
                <a:solidFill>
                  <a:srgbClr val="FF0000"/>
                </a:solidFill>
                <a:latin typeface="Times New Roman" panose="02020603050405020304" pitchFamily="18" charset="0"/>
              </a:rPr>
              <a:t> 90% </a:t>
            </a:r>
            <a:r>
              <a:rPr lang="en-US" sz="1300" b="1" dirty="0" err="1">
                <a:solidFill>
                  <a:srgbClr val="FF0000"/>
                </a:solidFill>
                <a:latin typeface="Times New Roman" panose="02020603050405020304" pitchFamily="18" charset="0"/>
              </a:rPr>
              <a:t>không</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khí</a:t>
            </a:r>
            <a:endParaRPr lang="en-US" sz="1300" b="1" dirty="0">
              <a:solidFill>
                <a:srgbClr val="FF0000"/>
              </a:solidFill>
              <a:latin typeface="Times New Roman" panose="02020603050405020304" pitchFamily="18" charset="0"/>
            </a:endParaRPr>
          </a:p>
          <a:p>
            <a:pPr lvl="0" fontAlgn="base">
              <a:spcBef>
                <a:spcPct val="20000"/>
              </a:spcBef>
              <a:spcAft>
                <a:spcPct val="0"/>
              </a:spcAft>
              <a:buClr>
                <a:schemeClr val="accent1"/>
              </a:buClr>
            </a:pP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Không</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khí</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chuyển</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động</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theo</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chiều</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thẳng</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đứng</a:t>
            </a:r>
            <a:r>
              <a:rPr lang="en-US" sz="1300" b="1" dirty="0">
                <a:solidFill>
                  <a:srgbClr val="FF0000"/>
                </a:solidFill>
                <a:latin typeface="Times New Roman" panose="02020603050405020304" pitchFamily="18" charset="0"/>
              </a:rPr>
              <a:t>.</a:t>
            </a:r>
          </a:p>
          <a:p>
            <a:pPr lvl="0" fontAlgn="base">
              <a:spcBef>
                <a:spcPct val="20000"/>
              </a:spcBef>
              <a:spcAft>
                <a:spcPct val="0"/>
              </a:spcAft>
              <a:buClr>
                <a:schemeClr val="accent1"/>
              </a:buClr>
            </a:pP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Nhiệt</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độ</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giảm</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dần</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khi</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lên</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cao.Lên</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cao</a:t>
            </a:r>
            <a:r>
              <a:rPr lang="en-US" sz="1300" b="1" dirty="0">
                <a:solidFill>
                  <a:srgbClr val="FF0000"/>
                </a:solidFill>
                <a:latin typeface="Times New Roman" panose="02020603050405020304" pitchFamily="18" charset="0"/>
              </a:rPr>
              <a:t> 100m </a:t>
            </a:r>
            <a:r>
              <a:rPr lang="en-US" sz="1300" b="1" dirty="0" err="1">
                <a:solidFill>
                  <a:srgbClr val="FF0000"/>
                </a:solidFill>
                <a:latin typeface="Times New Roman" panose="02020603050405020304" pitchFamily="18" charset="0"/>
              </a:rPr>
              <a:t>giảm</a:t>
            </a:r>
            <a:r>
              <a:rPr lang="en-US" sz="1300" b="1" dirty="0">
                <a:solidFill>
                  <a:srgbClr val="FF0000"/>
                </a:solidFill>
                <a:latin typeface="Times New Roman" panose="02020603050405020304" pitchFamily="18" charset="0"/>
              </a:rPr>
              <a:t> 0,6 </a:t>
            </a:r>
            <a:r>
              <a:rPr lang="en-US" sz="1300" b="1" baseline="30000" dirty="0">
                <a:solidFill>
                  <a:srgbClr val="FF0000"/>
                </a:solidFill>
                <a:latin typeface="Times New Roman" panose="02020603050405020304" pitchFamily="18" charset="0"/>
              </a:rPr>
              <a:t>0</a:t>
            </a:r>
            <a:r>
              <a:rPr lang="en-US" sz="1300" b="1" dirty="0">
                <a:solidFill>
                  <a:srgbClr val="FF0000"/>
                </a:solidFill>
                <a:latin typeface="Times New Roman" panose="02020603050405020304" pitchFamily="18" charset="0"/>
              </a:rPr>
              <a:t> c</a:t>
            </a:r>
          </a:p>
          <a:p>
            <a:pPr lvl="0" fontAlgn="base">
              <a:spcBef>
                <a:spcPct val="20000"/>
              </a:spcBef>
              <a:spcAft>
                <a:spcPct val="0"/>
              </a:spcAft>
              <a:buClr>
                <a:schemeClr val="accent1"/>
              </a:buClr>
            </a:pP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Là</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nơi</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sinh</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ra</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tất</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cả</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các</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hiện</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tượng</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khí</a:t>
            </a:r>
            <a:r>
              <a:rPr lang="en-US" sz="1300" b="1" dirty="0">
                <a:solidFill>
                  <a:srgbClr val="FF0000"/>
                </a:solidFill>
                <a:latin typeface="Times New Roman" panose="02020603050405020304" pitchFamily="18" charset="0"/>
              </a:rPr>
              <a:t> </a:t>
            </a:r>
            <a:r>
              <a:rPr lang="en-US" sz="1300" b="1" dirty="0" err="1">
                <a:solidFill>
                  <a:srgbClr val="FF0000"/>
                </a:solidFill>
                <a:latin typeface="Times New Roman" panose="02020603050405020304" pitchFamily="18" charset="0"/>
              </a:rPr>
              <a:t>tượng</a:t>
            </a:r>
            <a:endParaRPr lang="en-US" sz="1300" b="1" dirty="0">
              <a:solidFill>
                <a:srgbClr val="FF0000"/>
              </a:solidFill>
              <a:latin typeface="Times New Roman" panose="02020603050405020304" pitchFamily="18" charset="0"/>
            </a:endParaRPr>
          </a:p>
          <a:p>
            <a:endParaRPr lang="en-US" sz="1200" dirty="0"/>
          </a:p>
        </p:txBody>
      </p:sp>
      <p:sp>
        <p:nvSpPr>
          <p:cNvPr id="4" name="TextBox 3"/>
          <p:cNvSpPr txBox="1"/>
          <p:nvPr/>
        </p:nvSpPr>
        <p:spPr>
          <a:xfrm>
            <a:off x="1447800" y="2336778"/>
            <a:ext cx="1752600" cy="1077218"/>
          </a:xfrm>
          <a:prstGeom prst="rect">
            <a:avLst/>
          </a:prstGeom>
          <a:noFill/>
        </p:spPr>
        <p:txBody>
          <a:bodyPr wrap="square" rtlCol="0">
            <a:spAutoFit/>
          </a:bodyPr>
          <a:lstStyle/>
          <a:p>
            <a:pPr lvl="0"/>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Nằm</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trên</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tầng</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đối</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lưu</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tới</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độ</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cao</a:t>
            </a:r>
            <a:r>
              <a:rPr lang="en-US" sz="1600" b="1" dirty="0">
                <a:solidFill>
                  <a:srgbClr val="660066"/>
                </a:solidFill>
                <a:latin typeface="Times New Roman" panose="02020603050405020304" pitchFamily="18" charset="0"/>
              </a:rPr>
              <a:t> </a:t>
            </a:r>
            <a:r>
              <a:rPr lang="en-US" sz="1600" b="1" dirty="0" err="1">
                <a:solidFill>
                  <a:srgbClr val="660066"/>
                </a:solidFill>
                <a:latin typeface="Times New Roman" panose="02020603050405020304" pitchFamily="18" charset="0"/>
              </a:rPr>
              <a:t>khoảng</a:t>
            </a:r>
            <a:r>
              <a:rPr lang="en-US" sz="1600" b="1" dirty="0">
                <a:solidFill>
                  <a:srgbClr val="660066"/>
                </a:solidFill>
                <a:latin typeface="Times New Roman" panose="02020603050405020304" pitchFamily="18" charset="0"/>
              </a:rPr>
              <a:t> 80 km</a:t>
            </a:r>
          </a:p>
          <a:p>
            <a:endParaRPr lang="en-US" sz="1600" dirty="0"/>
          </a:p>
        </p:txBody>
      </p:sp>
      <p:sp>
        <p:nvSpPr>
          <p:cNvPr id="5" name="TextBox 4"/>
          <p:cNvSpPr txBox="1"/>
          <p:nvPr/>
        </p:nvSpPr>
        <p:spPr>
          <a:xfrm>
            <a:off x="3178206" y="2336778"/>
            <a:ext cx="4114800" cy="1181862"/>
          </a:xfrm>
          <a:prstGeom prst="rect">
            <a:avLst/>
          </a:prstGeom>
          <a:noFill/>
        </p:spPr>
        <p:txBody>
          <a:bodyPr wrap="square" rtlCol="0">
            <a:spAutoFit/>
          </a:bodyPr>
          <a:lstStyle/>
          <a:p>
            <a:pPr lvl="0" fontAlgn="base">
              <a:spcBef>
                <a:spcPct val="20000"/>
              </a:spcBef>
              <a:spcAft>
                <a:spcPct val="0"/>
              </a:spcAft>
              <a:buClr>
                <a:schemeClr val="accent1"/>
              </a:buClr>
            </a:pP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Không</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khí</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chuyển</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động</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theo</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chiều</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ngang</a:t>
            </a:r>
            <a:endParaRPr lang="en-US" sz="1400" b="1" dirty="0">
              <a:solidFill>
                <a:srgbClr val="660066"/>
              </a:solidFill>
              <a:latin typeface="Times New Roman" panose="02020603050405020304" pitchFamily="18" charset="0"/>
            </a:endParaRPr>
          </a:p>
          <a:p>
            <a:pPr lvl="0" fontAlgn="base">
              <a:spcBef>
                <a:spcPct val="20000"/>
              </a:spcBef>
              <a:spcAft>
                <a:spcPct val="0"/>
              </a:spcAft>
              <a:buClr>
                <a:schemeClr val="accent1"/>
              </a:buClr>
            </a:pP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Có</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lớp</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Ôdôn</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có</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tác</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dụng</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ngăn</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cản</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những</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tia</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bức</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xạ</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có</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hại</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cho</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sinh</a:t>
            </a:r>
            <a:r>
              <a:rPr lang="en-US" sz="1400" b="1" dirty="0">
                <a:solidFill>
                  <a:srgbClr val="660066"/>
                </a:solidFill>
                <a:latin typeface="Times New Roman" panose="02020603050405020304" pitchFamily="18" charset="0"/>
              </a:rPr>
              <a:t> </a:t>
            </a:r>
            <a:r>
              <a:rPr lang="en-US" sz="1400" b="1" dirty="0" err="1">
                <a:solidFill>
                  <a:srgbClr val="660066"/>
                </a:solidFill>
                <a:latin typeface="Times New Roman" panose="02020603050405020304" pitchFamily="18" charset="0"/>
              </a:rPr>
              <a:t>vật</a:t>
            </a:r>
            <a:r>
              <a:rPr lang="en-US" sz="2400" b="1" dirty="0">
                <a:solidFill>
                  <a:srgbClr val="660066"/>
                </a:solidFill>
                <a:latin typeface="Arial" panose="020B0604020202020204" pitchFamily="34" charset="0"/>
              </a:rPr>
              <a:t> </a:t>
            </a:r>
            <a:r>
              <a:rPr lang="en-US" sz="1400" b="1" dirty="0" err="1">
                <a:solidFill>
                  <a:srgbClr val="660066"/>
                </a:solidFill>
                <a:latin typeface="Times New Roman" panose="02020603050405020304" pitchFamily="18" charset="0"/>
              </a:rPr>
              <a:t>và</a:t>
            </a:r>
            <a:r>
              <a:rPr lang="en-US" sz="1400" b="1" dirty="0">
                <a:solidFill>
                  <a:srgbClr val="660066"/>
                </a:solidFill>
                <a:latin typeface="Times New Roman" panose="02020603050405020304" pitchFamily="18" charset="0"/>
              </a:rPr>
              <a:t> con </a:t>
            </a:r>
            <a:r>
              <a:rPr lang="en-US" sz="1400" b="1" dirty="0" err="1">
                <a:solidFill>
                  <a:srgbClr val="660066"/>
                </a:solidFill>
                <a:latin typeface="Times New Roman" panose="02020603050405020304" pitchFamily="18" charset="0"/>
              </a:rPr>
              <a:t>người</a:t>
            </a:r>
            <a:r>
              <a:rPr lang="en-US" sz="1400" b="1" dirty="0">
                <a:solidFill>
                  <a:srgbClr val="660066"/>
                </a:solidFill>
                <a:latin typeface="Times New Roman" panose="02020603050405020304" pitchFamily="18" charset="0"/>
              </a:rPr>
              <a:t>.</a:t>
            </a:r>
          </a:p>
          <a:p>
            <a:endParaRPr lang="en-US" sz="1400" dirty="0"/>
          </a:p>
        </p:txBody>
      </p:sp>
      <p:sp>
        <p:nvSpPr>
          <p:cNvPr id="6" name="TextBox 5"/>
          <p:cNvSpPr txBox="1"/>
          <p:nvPr/>
        </p:nvSpPr>
        <p:spPr>
          <a:xfrm>
            <a:off x="1524000" y="3333750"/>
            <a:ext cx="1600200" cy="923330"/>
          </a:xfrm>
          <a:prstGeom prst="rect">
            <a:avLst/>
          </a:prstGeom>
          <a:noFill/>
        </p:spPr>
        <p:txBody>
          <a:bodyPr wrap="square" rtlCol="0">
            <a:spAutoFit/>
          </a:bodyPr>
          <a:lstStyle/>
          <a:p>
            <a:pPr lvl="0"/>
            <a:r>
              <a:rPr lang="en-US" b="1" dirty="0">
                <a:solidFill>
                  <a:srgbClr val="000099"/>
                </a:solidFill>
                <a:latin typeface="Times New Roman" panose="02020603050405020304" pitchFamily="18" charset="0"/>
              </a:rPr>
              <a:t>- </a:t>
            </a:r>
            <a:r>
              <a:rPr lang="en-US" b="1" dirty="0" err="1">
                <a:solidFill>
                  <a:srgbClr val="000099"/>
                </a:solidFill>
                <a:latin typeface="Times New Roman" panose="02020603050405020304" pitchFamily="18" charset="0"/>
              </a:rPr>
              <a:t>Nằm</a:t>
            </a:r>
            <a:r>
              <a:rPr lang="en-US" b="1" dirty="0">
                <a:solidFill>
                  <a:srgbClr val="000099"/>
                </a:solidFill>
                <a:latin typeface="Times New Roman" panose="02020603050405020304" pitchFamily="18" charset="0"/>
              </a:rPr>
              <a:t> </a:t>
            </a:r>
            <a:r>
              <a:rPr lang="en-US" b="1" dirty="0" err="1">
                <a:solidFill>
                  <a:srgbClr val="000099"/>
                </a:solidFill>
                <a:latin typeface="Times New Roman" panose="02020603050405020304" pitchFamily="18" charset="0"/>
              </a:rPr>
              <a:t>trên</a:t>
            </a:r>
            <a:r>
              <a:rPr lang="en-US" b="1" dirty="0">
                <a:solidFill>
                  <a:srgbClr val="000099"/>
                </a:solidFill>
                <a:latin typeface="Times New Roman" panose="02020603050405020304" pitchFamily="18" charset="0"/>
              </a:rPr>
              <a:t> </a:t>
            </a:r>
            <a:r>
              <a:rPr lang="en-US" b="1" dirty="0" err="1">
                <a:solidFill>
                  <a:srgbClr val="000099"/>
                </a:solidFill>
                <a:latin typeface="Times New Roman" panose="02020603050405020304" pitchFamily="18" charset="0"/>
              </a:rPr>
              <a:t>tầng</a:t>
            </a:r>
            <a:r>
              <a:rPr lang="en-US" b="1" dirty="0">
                <a:solidFill>
                  <a:srgbClr val="000099"/>
                </a:solidFill>
                <a:latin typeface="Times New Roman" panose="02020603050405020304" pitchFamily="18" charset="0"/>
              </a:rPr>
              <a:t> </a:t>
            </a:r>
            <a:r>
              <a:rPr lang="en-US" b="1" dirty="0" err="1">
                <a:solidFill>
                  <a:srgbClr val="000099"/>
                </a:solidFill>
                <a:latin typeface="Times New Roman" panose="02020603050405020304" pitchFamily="18" charset="0"/>
              </a:rPr>
              <a:t>bình</a:t>
            </a:r>
            <a:r>
              <a:rPr lang="en-US" b="1" dirty="0">
                <a:solidFill>
                  <a:srgbClr val="000099"/>
                </a:solidFill>
                <a:latin typeface="Times New Roman" panose="02020603050405020304" pitchFamily="18" charset="0"/>
              </a:rPr>
              <a:t> </a:t>
            </a:r>
            <a:r>
              <a:rPr lang="en-US" b="1" dirty="0" err="1">
                <a:solidFill>
                  <a:srgbClr val="000099"/>
                </a:solidFill>
                <a:latin typeface="Times New Roman" panose="02020603050405020304" pitchFamily="18" charset="0"/>
              </a:rPr>
              <a:t>lưu</a:t>
            </a:r>
            <a:endParaRPr lang="en-US" b="1" dirty="0">
              <a:solidFill>
                <a:srgbClr val="000099"/>
              </a:solidFill>
              <a:latin typeface="Times New Roman" panose="02020603050405020304" pitchFamily="18" charset="0"/>
            </a:endParaRPr>
          </a:p>
          <a:p>
            <a:endParaRPr lang="en-US" dirty="0"/>
          </a:p>
        </p:txBody>
      </p:sp>
      <p:sp>
        <p:nvSpPr>
          <p:cNvPr id="7" name="TextBox 6"/>
          <p:cNvSpPr txBox="1"/>
          <p:nvPr/>
        </p:nvSpPr>
        <p:spPr>
          <a:xfrm>
            <a:off x="3178206" y="3333750"/>
            <a:ext cx="4213194" cy="1255728"/>
          </a:xfrm>
          <a:prstGeom prst="rect">
            <a:avLst/>
          </a:prstGeom>
          <a:noFill/>
        </p:spPr>
        <p:txBody>
          <a:bodyPr wrap="square" rtlCol="0">
            <a:spAutoFit/>
          </a:bodyPr>
          <a:lstStyle/>
          <a:p>
            <a:pPr lvl="0" fontAlgn="base">
              <a:spcBef>
                <a:spcPct val="20000"/>
              </a:spcBef>
              <a:spcAft>
                <a:spcPct val="0"/>
              </a:spcAft>
              <a:buClr>
                <a:schemeClr val="accent1"/>
              </a:buClr>
            </a:pP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Không</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khí</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cực</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loãng</a:t>
            </a:r>
            <a:r>
              <a:rPr lang="en-US" sz="1400" b="1" dirty="0">
                <a:solidFill>
                  <a:srgbClr val="000099"/>
                </a:solidFill>
                <a:latin typeface="Times New Roman" panose="02020603050405020304" pitchFamily="18" charset="0"/>
              </a:rPr>
              <a:t>.</a:t>
            </a:r>
          </a:p>
          <a:p>
            <a:pPr lvl="0" fontAlgn="base">
              <a:spcBef>
                <a:spcPct val="20000"/>
              </a:spcBef>
              <a:spcAft>
                <a:spcPct val="0"/>
              </a:spcAft>
              <a:buClr>
                <a:schemeClr val="accent1"/>
              </a:buClr>
            </a:pP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Hầu</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như</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không</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có</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quan</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hệ</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trực</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tiếp</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đến</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đời</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sống</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của</a:t>
            </a:r>
            <a:r>
              <a:rPr lang="en-US" sz="1400" b="1" dirty="0">
                <a:solidFill>
                  <a:srgbClr val="000099"/>
                </a:solidFill>
                <a:latin typeface="Times New Roman" panose="02020603050405020304" pitchFamily="18" charset="0"/>
              </a:rPr>
              <a:t> con </a:t>
            </a:r>
            <a:r>
              <a:rPr lang="en-US" sz="1400" b="1" dirty="0" err="1">
                <a:solidFill>
                  <a:srgbClr val="000099"/>
                </a:solidFill>
                <a:latin typeface="Times New Roman" panose="02020603050405020304" pitchFamily="18" charset="0"/>
              </a:rPr>
              <a:t>người</a:t>
            </a:r>
            <a:r>
              <a:rPr lang="en-US" sz="1400" b="1" dirty="0">
                <a:solidFill>
                  <a:srgbClr val="000099"/>
                </a:solidFill>
                <a:latin typeface="Times New Roman" panose="02020603050405020304" pitchFamily="18" charset="0"/>
              </a:rPr>
              <a:t>.</a:t>
            </a:r>
          </a:p>
          <a:p>
            <a:pPr lvl="0" fontAlgn="base">
              <a:spcBef>
                <a:spcPct val="20000"/>
              </a:spcBef>
              <a:spcAft>
                <a:spcPct val="0"/>
              </a:spcAft>
              <a:buClr>
                <a:schemeClr val="accent1"/>
              </a:buClr>
            </a:pP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Là</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nơi</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có</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hiện</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tượng</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cực</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quang</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sao</a:t>
            </a:r>
            <a:r>
              <a:rPr lang="en-US" sz="1400" b="1" dirty="0">
                <a:solidFill>
                  <a:srgbClr val="000099"/>
                </a:solidFill>
                <a:latin typeface="Times New Roman" panose="02020603050405020304" pitchFamily="18" charset="0"/>
              </a:rPr>
              <a:t> </a:t>
            </a:r>
            <a:r>
              <a:rPr lang="en-US" sz="1400" b="1" dirty="0" err="1">
                <a:solidFill>
                  <a:srgbClr val="000099"/>
                </a:solidFill>
                <a:latin typeface="Times New Roman" panose="02020603050405020304" pitchFamily="18" charset="0"/>
              </a:rPr>
              <a:t>băng</a:t>
            </a:r>
            <a:endParaRPr lang="en-US" sz="1400" b="1" dirty="0">
              <a:solidFill>
                <a:srgbClr val="000099"/>
              </a:solidFill>
              <a:latin typeface="Times New Roman" panose="02020603050405020304" pitchFamily="18" charset="0"/>
            </a:endParaRPr>
          </a:p>
          <a:p>
            <a:endParaRPr lang="en-US" sz="1400" dirty="0"/>
          </a:p>
        </p:txBody>
      </p:sp>
    </p:spTree>
    <p:extLst>
      <p:ext uri="{BB962C8B-B14F-4D97-AF65-F5344CB8AC3E}">
        <p14:creationId xmlns:p14="http://schemas.microsoft.com/office/powerpoint/2010/main" val="359337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240px-ClassA_1_gr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533400"/>
            <a:ext cx="3597275" cy="1776413"/>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39" name="Picture 3" descr="180px-Polarlicht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114675"/>
            <a:ext cx="3810000" cy="185737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0" name="Picture 4" descr="240px-AuroraAustralisDispl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074988"/>
            <a:ext cx="3717925" cy="188277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4341" name="Picture 5" descr="240px-Aurora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14350"/>
            <a:ext cx="3657600" cy="186213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4342" name="WordArt 6"/>
          <p:cNvSpPr>
            <a:spLocks noChangeArrowheads="1" noChangeShapeType="1" noTextEdit="1"/>
          </p:cNvSpPr>
          <p:nvPr/>
        </p:nvSpPr>
        <p:spPr bwMode="auto">
          <a:xfrm>
            <a:off x="1752600" y="2400300"/>
            <a:ext cx="5410200" cy="628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vi-VN" sz="3600" kern="10">
                <a:solidFill>
                  <a:srgbClr val="FF0000"/>
                </a:solidFill>
                <a:effectLst>
                  <a:outerShdw dist="53882" dir="2700000" algn="ctr" rotWithShape="0">
                    <a:srgbClr val="C0C0C0">
                      <a:alpha val="79999"/>
                    </a:srgbClr>
                  </a:outerShdw>
                </a:effectLst>
                <a:latin typeface="Times New Roman"/>
                <a:cs typeface="Times New Roman"/>
              </a:rPr>
              <a:t>Hiện tượng cực quang</a:t>
            </a:r>
            <a:endParaRPr lang="en-US" sz="3600" kern="10">
              <a:solidFill>
                <a:srgbClr val="FF0000"/>
              </a:solidFill>
              <a:effectLst>
                <a:outerShdw dist="53882" dir="2700000" algn="ctr" rotWithShape="0">
                  <a:srgbClr val="C0C0C0">
                    <a:alpha val="79999"/>
                  </a:srgbClr>
                </a:outerShdw>
              </a:effectLst>
              <a:latin typeface="Times New Roman"/>
              <a:cs typeface="Times New Roman"/>
            </a:endParaRPr>
          </a:p>
        </p:txBody>
      </p:sp>
    </p:spTree>
    <p:extLst>
      <p:ext uri="{BB962C8B-B14F-4D97-AF65-F5344CB8AC3E}">
        <p14:creationId xmlns:p14="http://schemas.microsoft.com/office/powerpoint/2010/main" val="165298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2"/>
          <p:cNvSpPr>
            <a:spLocks noGrp="1"/>
          </p:cNvSpPr>
          <p:nvPr>
            <p:ph type="body" sz="half" idx="1"/>
          </p:nvPr>
        </p:nvSpPr>
        <p:spPr>
          <a:xfrm>
            <a:off x="228600" y="514350"/>
            <a:ext cx="8610600" cy="3394075"/>
          </a:xfrm>
        </p:spPr>
        <p:txBody>
          <a:bodyPr>
            <a:noAutofit/>
          </a:bodyPr>
          <a:lstStyle/>
          <a:p>
            <a:r>
              <a:rPr lang="vi-VN" sz="3600" smtClean="0"/>
              <a:t>Trong thiên văn học, </a:t>
            </a:r>
            <a:r>
              <a:rPr lang="vi-VN" sz="3600" smtClean="0">
                <a:solidFill>
                  <a:srgbClr val="FF0000"/>
                </a:solidFill>
              </a:rPr>
              <a:t>cực quang </a:t>
            </a:r>
            <a:r>
              <a:rPr lang="vi-VN" sz="3600" smtClean="0"/>
              <a:t>là một hiện tượng quang học được đặc trưng bởi sự thể hiện đầy màu sắc của ánh sáng trên bầu trời về đêm, được sinh ra do sự tương tác của các hạt mang điện tích từ gió mặt trời với tầng khí quyển bên trên của hành tinh. </a:t>
            </a:r>
            <a:r>
              <a:rPr lang="vi-VN" sz="3600" smtClean="0">
                <a:hlinkClick r:id="rId2"/>
              </a:rPr>
              <a:t>Wikipedia</a:t>
            </a:r>
            <a:endParaRPr lang="en-US" sz="3600" smtClean="0"/>
          </a:p>
        </p:txBody>
      </p:sp>
    </p:spTree>
    <p:extLst>
      <p:ext uri="{BB962C8B-B14F-4D97-AF65-F5344CB8AC3E}">
        <p14:creationId xmlns:p14="http://schemas.microsoft.com/office/powerpoint/2010/main" val="27339660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err="1" smtClean="0"/>
              <a:t>Hiện</a:t>
            </a:r>
            <a:r>
              <a:rPr lang="en-US" dirty="0" smtClean="0"/>
              <a:t> </a:t>
            </a:r>
            <a:r>
              <a:rPr lang="en-US" dirty="0" err="1" smtClean="0"/>
              <a:t>tượng</a:t>
            </a:r>
            <a:r>
              <a:rPr lang="en-US" dirty="0" smtClean="0"/>
              <a:t> </a:t>
            </a:r>
            <a:r>
              <a:rPr lang="en-US" dirty="0" err="1" smtClean="0"/>
              <a:t>sao</a:t>
            </a:r>
            <a:r>
              <a:rPr lang="en-US" dirty="0" smtClean="0"/>
              <a:t> </a:t>
            </a:r>
            <a:r>
              <a:rPr lang="en-US" dirty="0" err="1" smtClean="0"/>
              <a:t>băng</a:t>
            </a:r>
            <a:endParaRPr lang="en-US" dirty="0" smtClean="0"/>
          </a:p>
        </p:txBody>
      </p:sp>
      <p:pic>
        <p:nvPicPr>
          <p:cNvPr id="22532" name="Picture 4" descr="1710067517_u1_saobang"/>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33400" y="971550"/>
            <a:ext cx="8382000" cy="4000500"/>
          </a:xfrm>
          <a:noFill/>
          <a:ln w="28575">
            <a:solidFill>
              <a:srgbClr val="0000FF"/>
            </a:solidFill>
            <a:miter lim="800000"/>
            <a:headEnd/>
            <a:tailEnd/>
          </a:ln>
        </p:spPr>
      </p:pic>
      <p:sp>
        <p:nvSpPr>
          <p:cNvPr id="2" name="TextBox 1"/>
          <p:cNvSpPr txBox="1"/>
          <p:nvPr/>
        </p:nvSpPr>
        <p:spPr>
          <a:xfrm>
            <a:off x="3352800" y="57150"/>
            <a:ext cx="12192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120749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228600" y="514350"/>
            <a:ext cx="8534400" cy="3394472"/>
          </a:xfrm>
        </p:spPr>
        <p:txBody>
          <a:bodyPr>
            <a:normAutofit lnSpcReduction="10000"/>
          </a:bodyPr>
          <a:lstStyle/>
          <a:p>
            <a:r>
              <a:rPr lang="vi-VN" dirty="0" smtClean="0"/>
              <a:t>Sao băng, hay sao sa, là đường nhìn thấy của các thiên thạch và vẫn thạch khi chúng đi vào khí quyển Trái Đất. Trên Trái Đất, việc nhìn thấy đường chuyển động của các thiên thạch này là do nhiệt phát sinh ra bởi áp suất nén khi chúng đi vào khí quyển. </a:t>
            </a:r>
            <a:r>
              <a:rPr lang="vi-VN" dirty="0" smtClean="0">
                <a:hlinkClick r:id="rId2"/>
              </a:rPr>
              <a:t>Wikipedia</a:t>
            </a:r>
            <a:endParaRPr lang="en-US" dirty="0" smtClean="0"/>
          </a:p>
        </p:txBody>
      </p:sp>
    </p:spTree>
    <p:extLst>
      <p:ext uri="{BB962C8B-B14F-4D97-AF65-F5344CB8AC3E}">
        <p14:creationId xmlns:p14="http://schemas.microsoft.com/office/powerpoint/2010/main" val="17755240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B32466D-17B2-4F35-981D-0585BA24F238}"/>
              </a:ext>
            </a:extLst>
          </p:cNvPr>
          <p:cNvSpPr txBox="1">
            <a:spLocks/>
          </p:cNvSpPr>
          <p:nvPr/>
        </p:nvSpPr>
        <p:spPr>
          <a:xfrm>
            <a:off x="398463" y="1402935"/>
            <a:ext cx="4876800" cy="431834"/>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solidFill>
                  <a:schemeClr val="tx1">
                    <a:lumMod val="85000"/>
                    <a:lumOff val="15000"/>
                  </a:schemeClr>
                </a:solidFill>
                <a:latin typeface="+mn-lt"/>
              </a:rPr>
              <a:t>2</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Thành</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phần</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không</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khí</a:t>
            </a:r>
            <a:r>
              <a:rPr lang="en-US" sz="3200" dirty="0" smtClean="0">
                <a:solidFill>
                  <a:schemeClr val="tx1">
                    <a:lumMod val="85000"/>
                    <a:lumOff val="15000"/>
                  </a:schemeClr>
                </a:solidFill>
                <a:latin typeface="+mn-lt"/>
              </a:rPr>
              <a:t>. </a:t>
            </a:r>
            <a:endParaRPr lang="en-US" sz="3200" dirty="0">
              <a:solidFill>
                <a:schemeClr val="tx1">
                  <a:lumMod val="85000"/>
                  <a:lumOff val="15000"/>
                </a:schemeClr>
              </a:solidFill>
              <a:latin typeface="+mn-lt"/>
            </a:endParaRPr>
          </a:p>
        </p:txBody>
      </p:sp>
      <p:sp>
        <p:nvSpPr>
          <p:cNvPr id="9" name="Title 1">
            <a:extLst>
              <a:ext uri="{FF2B5EF4-FFF2-40B4-BE49-F238E27FC236}">
                <a16:creationId xmlns:a16="http://schemas.microsoft.com/office/drawing/2014/main" id="{3B32466D-17B2-4F35-981D-0585BA24F238}"/>
              </a:ext>
            </a:extLst>
          </p:cNvPr>
          <p:cNvSpPr txBox="1">
            <a:spLocks/>
          </p:cNvSpPr>
          <p:nvPr/>
        </p:nvSpPr>
        <p:spPr>
          <a:xfrm>
            <a:off x="304800" y="388000"/>
            <a:ext cx="8382000" cy="431834"/>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tx1">
                    <a:lumMod val="85000"/>
                    <a:lumOff val="15000"/>
                  </a:schemeClr>
                </a:solidFill>
                <a:latin typeface="+mn-lt"/>
              </a:rPr>
              <a:t>I. </a:t>
            </a:r>
            <a:r>
              <a:rPr lang="en-US" sz="3200" b="1" dirty="0" err="1" smtClean="0">
                <a:solidFill>
                  <a:schemeClr val="tx1">
                    <a:lumMod val="85000"/>
                    <a:lumOff val="15000"/>
                  </a:schemeClr>
                </a:solidFill>
                <a:latin typeface="+mn-lt"/>
              </a:rPr>
              <a:t>Các</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tầng</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khí</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quyển</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và</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thành</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phần</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không</a:t>
            </a:r>
            <a:r>
              <a:rPr lang="en-US" sz="3200" b="1" dirty="0" smtClean="0">
                <a:solidFill>
                  <a:schemeClr val="tx1">
                    <a:lumMod val="85000"/>
                    <a:lumOff val="15000"/>
                  </a:schemeClr>
                </a:solidFill>
                <a:latin typeface="+mn-lt"/>
              </a:rPr>
              <a:t> </a:t>
            </a:r>
            <a:r>
              <a:rPr lang="en-US" sz="3200" b="1" dirty="0" err="1" smtClean="0">
                <a:solidFill>
                  <a:schemeClr val="tx1">
                    <a:lumMod val="85000"/>
                    <a:lumOff val="15000"/>
                  </a:schemeClr>
                </a:solidFill>
                <a:latin typeface="+mn-lt"/>
              </a:rPr>
              <a:t>khí</a:t>
            </a:r>
            <a:r>
              <a:rPr lang="en-US" sz="3200" b="1" dirty="0" smtClean="0">
                <a:solidFill>
                  <a:schemeClr val="tx1">
                    <a:lumMod val="85000"/>
                    <a:lumOff val="15000"/>
                  </a:schemeClr>
                </a:solidFill>
                <a:latin typeface="+mn-lt"/>
              </a:rPr>
              <a:t>. </a:t>
            </a:r>
            <a:endParaRPr lang="en-US" sz="3200" b="1" dirty="0">
              <a:solidFill>
                <a:schemeClr val="tx1">
                  <a:lumMod val="85000"/>
                  <a:lumOff val="15000"/>
                </a:schemeClr>
              </a:solidFill>
              <a:latin typeface="+mn-lt"/>
            </a:endParaRPr>
          </a:p>
        </p:txBody>
      </p:sp>
      <p:sp>
        <p:nvSpPr>
          <p:cNvPr id="10" name="Title 1">
            <a:extLst>
              <a:ext uri="{FF2B5EF4-FFF2-40B4-BE49-F238E27FC236}">
                <a16:creationId xmlns:a16="http://schemas.microsoft.com/office/drawing/2014/main" id="{3B32466D-17B2-4F35-981D-0585BA24F238}"/>
              </a:ext>
            </a:extLst>
          </p:cNvPr>
          <p:cNvSpPr txBox="1">
            <a:spLocks/>
          </p:cNvSpPr>
          <p:nvPr/>
        </p:nvSpPr>
        <p:spPr>
          <a:xfrm>
            <a:off x="424649" y="845301"/>
            <a:ext cx="4191000" cy="431834"/>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smtClean="0">
                <a:solidFill>
                  <a:schemeClr val="tx1">
                    <a:lumMod val="85000"/>
                    <a:lumOff val="15000"/>
                  </a:schemeClr>
                </a:solidFill>
                <a:latin typeface="+mn-lt"/>
              </a:rPr>
              <a:t>1. </a:t>
            </a:r>
            <a:r>
              <a:rPr lang="en-US" sz="3200" dirty="0" err="1" smtClean="0">
                <a:solidFill>
                  <a:schemeClr val="tx1">
                    <a:lumMod val="85000"/>
                    <a:lumOff val="15000"/>
                  </a:schemeClr>
                </a:solidFill>
                <a:latin typeface="+mn-lt"/>
              </a:rPr>
              <a:t>Các</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tầng</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khí</a:t>
            </a:r>
            <a:r>
              <a:rPr lang="en-US" sz="3200" dirty="0" smtClean="0">
                <a:solidFill>
                  <a:schemeClr val="tx1">
                    <a:lumMod val="85000"/>
                    <a:lumOff val="15000"/>
                  </a:schemeClr>
                </a:solidFill>
                <a:latin typeface="+mn-lt"/>
              </a:rPr>
              <a:t> </a:t>
            </a:r>
            <a:r>
              <a:rPr lang="en-US" sz="3200" dirty="0" err="1" smtClean="0">
                <a:solidFill>
                  <a:schemeClr val="tx1">
                    <a:lumMod val="85000"/>
                    <a:lumOff val="15000"/>
                  </a:schemeClr>
                </a:solidFill>
                <a:latin typeface="+mn-lt"/>
              </a:rPr>
              <a:t>quyển</a:t>
            </a:r>
            <a:r>
              <a:rPr lang="en-US" sz="3200" dirty="0" smtClean="0">
                <a:solidFill>
                  <a:schemeClr val="tx1">
                    <a:lumMod val="85000"/>
                    <a:lumOff val="15000"/>
                  </a:schemeClr>
                </a:solidFill>
                <a:latin typeface="+mn-lt"/>
              </a:rPr>
              <a:t>. </a:t>
            </a:r>
            <a:endParaRPr lang="en-US" sz="3200" dirty="0">
              <a:solidFill>
                <a:schemeClr val="tx1">
                  <a:lumMod val="85000"/>
                  <a:lumOff val="15000"/>
                </a:schemeClr>
              </a:solidFill>
              <a:latin typeface="+mn-lt"/>
            </a:endParaRPr>
          </a:p>
        </p:txBody>
      </p:sp>
    </p:spTree>
    <p:extLst>
      <p:ext uri="{BB962C8B-B14F-4D97-AF65-F5344CB8AC3E}">
        <p14:creationId xmlns:p14="http://schemas.microsoft.com/office/powerpoint/2010/main" val="18778116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4701" y="0"/>
            <a:ext cx="664309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35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previews.123rf.com/images/mistac/mistac1207/mistac120700017/14524015-A-cartoon-boy-with-a-good-idea-Stock-Vector-thinking.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065" r="45097" b="81606"/>
          <a:stretch>
            <a:fillRect/>
          </a:stretch>
        </p:blipFill>
        <p:spPr bwMode="auto">
          <a:xfrm rot="1019582">
            <a:off x="6977063" y="2798763"/>
            <a:ext cx="7429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4038600" y="579621"/>
            <a:ext cx="4876800" cy="3416320"/>
          </a:xfrm>
          <a:prstGeom prst="rect">
            <a:avLst/>
          </a:prstGeom>
        </p:spPr>
        <p:txBody>
          <a:bodyPr wrap="square">
            <a:spAutoFit/>
          </a:bodyPr>
          <a:lstStyle/>
          <a:p>
            <a:pPr algn="just"/>
            <a:r>
              <a:rPr lang="vi-VN" sz="2400" b="1" dirty="0">
                <a:latin typeface="Cambria" pitchFamily="18" charset="0"/>
                <a:ea typeface="Cambria" pitchFamily="18" charset="0"/>
                <a:cs typeface="Cambria" pitchFamily="18" charset="0"/>
              </a:rPr>
              <a:t>- Khí oxi là chất cần thiết cho sự cháy và hô hấp của động vật.</a:t>
            </a:r>
          </a:p>
          <a:p>
            <a:pPr algn="just"/>
            <a:r>
              <a:rPr lang="vi-VN" sz="2400" b="1" dirty="0">
                <a:latin typeface="Cambria" pitchFamily="18" charset="0"/>
                <a:ea typeface="Cambria" pitchFamily="18" charset="0"/>
                <a:cs typeface="Cambria" pitchFamily="18" charset="0"/>
              </a:rPr>
              <a:t>- Lượng hơi nước là nguồn gốc sinh ra các hiện tượng khí tượng như mây, mưa…</a:t>
            </a:r>
          </a:p>
          <a:p>
            <a:pPr algn="just"/>
            <a:r>
              <a:rPr lang="vi-VN" sz="2400" b="1" dirty="0">
                <a:latin typeface="Cambria" pitchFamily="18" charset="0"/>
                <a:ea typeface="Cambria" pitchFamily="18" charset="0"/>
                <a:cs typeface="Cambria" pitchFamily="18" charset="0"/>
              </a:rPr>
              <a:t>- Khí cacbonic kết hợp với nước, ánh sáng và năng lượng Mặt Trời để cây xanh quang hợp tạo nên chất hữu cơ và khí oxi.</a:t>
            </a:r>
          </a:p>
        </p:txBody>
      </p:sp>
      <p:sp>
        <p:nvSpPr>
          <p:cNvPr id="2" name="TextBox 1"/>
          <p:cNvSpPr txBox="1"/>
          <p:nvPr/>
        </p:nvSpPr>
        <p:spPr>
          <a:xfrm>
            <a:off x="228600" y="742950"/>
            <a:ext cx="3505200" cy="2308324"/>
          </a:xfrm>
          <a:prstGeom prst="rect">
            <a:avLst/>
          </a:prstGeom>
          <a:noFill/>
        </p:spPr>
        <p:txBody>
          <a:bodyPr wrap="square" rtlCol="0">
            <a:spAutoFit/>
          </a:bodyPr>
          <a:lstStyle/>
          <a:p>
            <a:r>
              <a:rPr lang="en-US" sz="2400" b="1" i="1">
                <a:latin typeface="Cambria" pitchFamily="18" charset="0"/>
                <a:ea typeface="Cambria" pitchFamily="18" charset="0"/>
                <a:cs typeface="Cambria" pitchFamily="18" charset="0"/>
              </a:rPr>
              <a:t>Quan sát hình 12.3 và thông tin trong bài, em hãy nêu </a:t>
            </a:r>
            <a:r>
              <a:rPr lang="vi-VN" sz="2400" b="1" i="1">
                <a:latin typeface="Cambria" pitchFamily="18" charset="0"/>
                <a:ea typeface="Cambria" pitchFamily="18" charset="0"/>
                <a:cs typeface="Cambria" pitchFamily="18" charset="0"/>
              </a:rPr>
              <a:t>vai trò của khí oxi, hơi nước và khí cacbonic</a:t>
            </a:r>
            <a:r>
              <a:rPr lang="vi-VN" sz="2400" b="1" i="1">
                <a:solidFill>
                  <a:srgbClr val="FF0000"/>
                </a:solidFill>
                <a:latin typeface="Cambria" pitchFamily="18" charset="0"/>
                <a:ea typeface="Cambria" pitchFamily="18" charset="0"/>
                <a:cs typeface="Cambria" pitchFamily="18" charset="0"/>
              </a:rPr>
              <a:t>.</a:t>
            </a:r>
          </a:p>
          <a:p>
            <a:endParaRPr lang="en-US" sz="2400" b="1"/>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129377"/>
            <a:ext cx="5029200" cy="5147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27899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1036"/>
                                        </p:tgtEl>
                                        <p:attrNameLst>
                                          <p:attrName>style.visibility</p:attrName>
                                        </p:attrNameLst>
                                      </p:cBhvr>
                                      <p:to>
                                        <p:strVal val="visible"/>
                                      </p:to>
                                    </p:set>
                                    <p:animEffect transition="in" filter="fade">
                                      <p:cBhvr>
                                        <p:cTn id="13" dur="500"/>
                                        <p:tgtEl>
                                          <p:spTgt spid="1036"/>
                                        </p:tgtEl>
                                      </p:cBhvr>
                                    </p:animEffect>
                                  </p:childTnLst>
                                </p:cTn>
                              </p:par>
                              <p:par>
                                <p:cTn id="14" presetID="32" presetClass="emph" presetSubtype="0" repeatCount="indefinite" fill="hold" nodeType="withEffect">
                                  <p:stCondLst>
                                    <p:cond delay="0"/>
                                  </p:stCondLst>
                                  <p:childTnLst>
                                    <p:animRot by="120000">
                                      <p:cBhvr>
                                        <p:cTn id="15" dur="100" fill="hold">
                                          <p:stCondLst>
                                            <p:cond delay="0"/>
                                          </p:stCondLst>
                                        </p:cTn>
                                        <p:tgtEl>
                                          <p:spTgt spid="1036"/>
                                        </p:tgtEl>
                                        <p:attrNameLst>
                                          <p:attrName>r</p:attrName>
                                        </p:attrNameLst>
                                      </p:cBhvr>
                                    </p:animRot>
                                    <p:animRot by="-240000">
                                      <p:cBhvr>
                                        <p:cTn id="16" dur="200" fill="hold">
                                          <p:stCondLst>
                                            <p:cond delay="200"/>
                                          </p:stCondLst>
                                        </p:cTn>
                                        <p:tgtEl>
                                          <p:spTgt spid="1036"/>
                                        </p:tgtEl>
                                        <p:attrNameLst>
                                          <p:attrName>r</p:attrName>
                                        </p:attrNameLst>
                                      </p:cBhvr>
                                    </p:animRot>
                                    <p:animRot by="240000">
                                      <p:cBhvr>
                                        <p:cTn id="17" dur="200" fill="hold">
                                          <p:stCondLst>
                                            <p:cond delay="400"/>
                                          </p:stCondLst>
                                        </p:cTn>
                                        <p:tgtEl>
                                          <p:spTgt spid="1036"/>
                                        </p:tgtEl>
                                        <p:attrNameLst>
                                          <p:attrName>r</p:attrName>
                                        </p:attrNameLst>
                                      </p:cBhvr>
                                    </p:animRot>
                                    <p:animRot by="-240000">
                                      <p:cBhvr>
                                        <p:cTn id="18" dur="200" fill="hold">
                                          <p:stCondLst>
                                            <p:cond delay="600"/>
                                          </p:stCondLst>
                                        </p:cTn>
                                        <p:tgtEl>
                                          <p:spTgt spid="1036"/>
                                        </p:tgtEl>
                                        <p:attrNameLst>
                                          <p:attrName>r</p:attrName>
                                        </p:attrNameLst>
                                      </p:cBhvr>
                                    </p:animRot>
                                    <p:animRot by="120000">
                                      <p:cBhvr>
                                        <p:cTn id="19" dur="200" fill="hold">
                                          <p:stCondLst>
                                            <p:cond delay="800"/>
                                          </p:stCondLst>
                                        </p:cTn>
                                        <p:tgtEl>
                                          <p:spTgt spid="1036"/>
                                        </p:tgtEl>
                                        <p:attrNameLst>
                                          <p:attrName>r</p:attrName>
                                        </p:attrNameLst>
                                      </p:cBhvr>
                                    </p:animRot>
                                  </p:childTnLst>
                                </p:cTn>
                              </p:par>
                              <p:par>
                                <p:cTn id="20" presetID="14" presetClass="entr" presetSubtype="1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27" dur="500"/>
                                        <p:tgtEl>
                                          <p:spTgt spid="17">
                                            <p:txEl>
                                              <p:pRg st="0" end="0"/>
                                            </p:txEl>
                                          </p:spTgt>
                                        </p:tgtEl>
                                      </p:cBhvr>
                                    </p:animEffect>
                                  </p:childTnLst>
                                </p:cTn>
                              </p:par>
                              <p:par>
                                <p:cTn id="28" presetID="2" presetClass="exit" presetSubtype="4" fill="hold" nodeType="withEffect">
                                  <p:stCondLst>
                                    <p:cond delay="0"/>
                                  </p:stCondLst>
                                  <p:childTnLst>
                                    <p:anim calcmode="lin" valueType="num">
                                      <p:cBhvr additive="base">
                                        <p:cTn id="29" dur="500"/>
                                        <p:tgtEl>
                                          <p:spTgt spid="11"/>
                                        </p:tgtEl>
                                        <p:attrNameLst>
                                          <p:attrName>ppt_x</p:attrName>
                                        </p:attrNameLst>
                                      </p:cBhvr>
                                      <p:tavLst>
                                        <p:tav tm="0">
                                          <p:val>
                                            <p:strVal val="ppt_x"/>
                                          </p:val>
                                        </p:tav>
                                        <p:tav tm="100000">
                                          <p:val>
                                            <p:strVal val="ppt_x"/>
                                          </p:val>
                                        </p:tav>
                                      </p:tavLst>
                                    </p:anim>
                                    <p:anim calcmode="lin" valueType="num">
                                      <p:cBhvr additive="base">
                                        <p:cTn id="30" dur="500"/>
                                        <p:tgtEl>
                                          <p:spTgt spid="11"/>
                                        </p:tgtEl>
                                        <p:attrNameLst>
                                          <p:attrName>ppt_y</p:attrName>
                                        </p:attrNameLst>
                                      </p:cBhvr>
                                      <p:tavLst>
                                        <p:tav tm="0">
                                          <p:val>
                                            <p:strVal val="ppt_y"/>
                                          </p:val>
                                        </p:tav>
                                        <p:tav tm="100000">
                                          <p:val>
                                            <p:strVal val="1+ppt_h/2"/>
                                          </p:val>
                                        </p:tav>
                                      </p:tavLst>
                                    </p:anim>
                                    <p:set>
                                      <p:cBhvr>
                                        <p:cTn id="31" dur="1" fill="hold">
                                          <p:stCondLst>
                                            <p:cond delay="499"/>
                                          </p:stCondLst>
                                        </p:cTn>
                                        <p:tgtEl>
                                          <p:spTgt spid="11"/>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36" dur="500"/>
                                        <p:tgtEl>
                                          <p:spTgt spid="17">
                                            <p:txEl>
                                              <p:pRg st="1" end="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41"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781732" y="-23331"/>
            <a:ext cx="4366549" cy="339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6"/>
          <p:cNvSpPr txBox="1">
            <a:spLocks noChangeArrowheads="1"/>
          </p:cNvSpPr>
          <p:nvPr/>
        </p:nvSpPr>
        <p:spPr bwMode="auto">
          <a:xfrm>
            <a:off x="314507" y="1200150"/>
            <a:ext cx="446722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eaLnBrk="1" hangingPunct="1">
              <a:spcBef>
                <a:spcPct val="50000"/>
              </a:spcBef>
            </a:pPr>
            <a:r>
              <a:rPr lang="en-US" altLang="en-US" sz="2400" b="1" i="1" dirty="0" err="1"/>
              <a:t>Câu</a:t>
            </a:r>
            <a:r>
              <a:rPr lang="en-US" altLang="en-US" sz="2400" b="1" i="1" dirty="0"/>
              <a:t> </a:t>
            </a:r>
            <a:r>
              <a:rPr lang="en-US" altLang="en-US" sz="2400" b="1" i="1" dirty="0" smtClean="0"/>
              <a:t>1: </a:t>
            </a:r>
            <a:r>
              <a:rPr lang="en-US" altLang="en-US" sz="2400" b="1" i="1" dirty="0" err="1" smtClean="0"/>
              <a:t>Thành</a:t>
            </a:r>
            <a:r>
              <a:rPr lang="en-US" altLang="en-US" sz="2400" b="1" i="1" dirty="0" smtClean="0"/>
              <a:t> </a:t>
            </a:r>
            <a:r>
              <a:rPr lang="en-US" altLang="en-US" sz="2400" b="1" i="1" dirty="0" err="1" smtClean="0"/>
              <a:t>phần</a:t>
            </a:r>
            <a:r>
              <a:rPr lang="en-US" altLang="en-US" sz="2400" b="1" i="1" dirty="0" smtClean="0"/>
              <a:t> </a:t>
            </a:r>
            <a:r>
              <a:rPr lang="en-US" altLang="en-US" sz="2400" b="1" i="1" dirty="0" err="1" smtClean="0"/>
              <a:t>nào</a:t>
            </a:r>
            <a:r>
              <a:rPr lang="en-US" altLang="en-US" sz="2400" b="1" i="1" dirty="0" smtClean="0"/>
              <a:t> </a:t>
            </a:r>
            <a:r>
              <a:rPr lang="en-US" altLang="en-US" sz="2400" b="1" i="1" dirty="0" err="1" smtClean="0"/>
              <a:t>là</a:t>
            </a:r>
            <a:r>
              <a:rPr lang="en-US" altLang="en-US" sz="2400" b="1" i="1" dirty="0" smtClean="0"/>
              <a:t> </a:t>
            </a:r>
            <a:r>
              <a:rPr lang="en-US" altLang="en-US" sz="2400" b="1" i="1" dirty="0" err="1" smtClean="0"/>
              <a:t>nguồn</a:t>
            </a:r>
            <a:r>
              <a:rPr lang="en-US" altLang="en-US" sz="2400" b="1" i="1" dirty="0" smtClean="0"/>
              <a:t> </a:t>
            </a:r>
            <a:r>
              <a:rPr lang="en-US" altLang="en-US" sz="2400" b="1" i="1" dirty="0" err="1"/>
              <a:t>gốc</a:t>
            </a:r>
            <a:r>
              <a:rPr lang="en-US" altLang="en-US" sz="2400" b="1" i="1" dirty="0"/>
              <a:t> </a:t>
            </a:r>
            <a:r>
              <a:rPr lang="en-US" altLang="en-US" sz="2400" b="1" i="1" dirty="0" err="1"/>
              <a:t>sinh</a:t>
            </a:r>
            <a:r>
              <a:rPr lang="en-US" altLang="en-US" sz="2400" b="1" i="1" dirty="0"/>
              <a:t> </a:t>
            </a:r>
            <a:r>
              <a:rPr lang="en-US" altLang="en-US" sz="2400" b="1" i="1" dirty="0" err="1"/>
              <a:t>ra</a:t>
            </a:r>
            <a:r>
              <a:rPr lang="en-US" altLang="en-US" sz="2400" b="1" i="1" dirty="0"/>
              <a:t> </a:t>
            </a:r>
            <a:r>
              <a:rPr lang="en-US" altLang="en-US" sz="2400" b="1" i="1" dirty="0" err="1"/>
              <a:t>các</a:t>
            </a:r>
            <a:r>
              <a:rPr lang="en-US" altLang="en-US" sz="2400" b="1" i="1" dirty="0"/>
              <a:t> </a:t>
            </a:r>
            <a:r>
              <a:rPr lang="en-US" altLang="en-US" sz="2400" b="1" i="1" dirty="0" err="1"/>
              <a:t>hiện</a:t>
            </a:r>
            <a:r>
              <a:rPr lang="en-US" altLang="en-US" sz="2400" b="1" i="1" dirty="0"/>
              <a:t> </a:t>
            </a:r>
            <a:r>
              <a:rPr lang="en-US" altLang="en-US" sz="2400" b="1" i="1" dirty="0" err="1"/>
              <a:t>tượng</a:t>
            </a:r>
            <a:r>
              <a:rPr lang="en-US" altLang="en-US" sz="2400" b="1" i="1" dirty="0"/>
              <a:t> </a:t>
            </a:r>
            <a:r>
              <a:rPr lang="en-US" altLang="en-US" sz="2400" b="1" i="1" dirty="0" err="1"/>
              <a:t>khí</a:t>
            </a:r>
            <a:r>
              <a:rPr lang="en-US" altLang="en-US" sz="2400" b="1" i="1" dirty="0"/>
              <a:t> </a:t>
            </a:r>
            <a:r>
              <a:rPr lang="en-US" altLang="en-US" sz="2400" b="1" i="1" dirty="0" err="1" smtClean="0"/>
              <a:t>tượng</a:t>
            </a:r>
            <a:r>
              <a:rPr lang="en-US" altLang="en-US" sz="2400" b="1" i="1" dirty="0" smtClean="0"/>
              <a:t>?</a:t>
            </a:r>
            <a:endParaRPr lang="en-US" altLang="en-US" sz="2400" b="1" i="1" dirty="0"/>
          </a:p>
          <a:p>
            <a:pPr algn="just" eaLnBrk="1" hangingPunct="1">
              <a:spcBef>
                <a:spcPct val="50000"/>
              </a:spcBef>
            </a:pPr>
            <a:endParaRPr lang="en-US" altLang="en-US" sz="2400" b="1" i="1" dirty="0"/>
          </a:p>
        </p:txBody>
      </p:sp>
      <p:sp>
        <p:nvSpPr>
          <p:cNvPr id="6" name="Text Box 16"/>
          <p:cNvSpPr txBox="1">
            <a:spLocks noChangeArrowheads="1"/>
          </p:cNvSpPr>
          <p:nvPr/>
        </p:nvSpPr>
        <p:spPr bwMode="auto">
          <a:xfrm>
            <a:off x="457200" y="3389174"/>
            <a:ext cx="446722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algn="just" eaLnBrk="1" hangingPunct="1">
              <a:spcBef>
                <a:spcPct val="50000"/>
              </a:spcBef>
            </a:pPr>
            <a:r>
              <a:rPr lang="en-US" altLang="en-US" sz="2400" b="1" i="1" dirty="0" err="1"/>
              <a:t>Câu</a:t>
            </a:r>
            <a:r>
              <a:rPr lang="en-US" altLang="en-US" sz="2400" b="1" i="1" dirty="0"/>
              <a:t> </a:t>
            </a:r>
            <a:r>
              <a:rPr lang="en-US" altLang="en-US" sz="2400" b="1" i="1" dirty="0" smtClean="0"/>
              <a:t>2: </a:t>
            </a:r>
            <a:r>
              <a:rPr lang="en-US" altLang="en-US" sz="2400" b="1" i="1" dirty="0" err="1"/>
              <a:t>Thành</a:t>
            </a:r>
            <a:r>
              <a:rPr lang="en-US" altLang="en-US" sz="2400" b="1" i="1" dirty="0"/>
              <a:t> </a:t>
            </a:r>
            <a:r>
              <a:rPr lang="en-US" altLang="en-US" sz="2400" b="1" i="1" dirty="0" err="1"/>
              <a:t>phần</a:t>
            </a:r>
            <a:r>
              <a:rPr lang="en-US" altLang="en-US" sz="2400" b="1" i="1" dirty="0"/>
              <a:t> </a:t>
            </a:r>
            <a:r>
              <a:rPr lang="en-US" altLang="en-US" sz="2400" b="1" i="1" dirty="0" err="1"/>
              <a:t>có</a:t>
            </a:r>
            <a:r>
              <a:rPr lang="en-US" altLang="en-US" sz="2400" b="1" i="1" dirty="0"/>
              <a:t> </a:t>
            </a:r>
            <a:r>
              <a:rPr lang="en-US" altLang="en-US" sz="2400" b="1" i="1" dirty="0" err="1"/>
              <a:t>vai</a:t>
            </a:r>
            <a:r>
              <a:rPr lang="en-US" altLang="en-US" sz="2400" b="1" i="1" dirty="0"/>
              <a:t> </a:t>
            </a:r>
            <a:r>
              <a:rPr lang="en-US" altLang="en-US" sz="2400" b="1" i="1" dirty="0" err="1"/>
              <a:t>trò</a:t>
            </a:r>
            <a:r>
              <a:rPr lang="en-US" altLang="en-US" sz="2400" b="1" i="1" dirty="0"/>
              <a:t> </a:t>
            </a:r>
            <a:r>
              <a:rPr lang="en-US" altLang="en-US" sz="2400" b="1" i="1" dirty="0" err="1"/>
              <a:t>quan</a:t>
            </a:r>
            <a:r>
              <a:rPr lang="en-US" altLang="en-US" sz="2400" b="1" i="1" dirty="0"/>
              <a:t> </a:t>
            </a:r>
            <a:r>
              <a:rPr lang="en-US" altLang="en-US" sz="2400" b="1" i="1" dirty="0" err="1"/>
              <a:t>trọng</a:t>
            </a:r>
            <a:r>
              <a:rPr lang="en-US" altLang="en-US" sz="2400" b="1" i="1" dirty="0"/>
              <a:t> </a:t>
            </a:r>
            <a:r>
              <a:rPr lang="en-US" altLang="en-US" sz="2400" b="1" i="1" dirty="0" err="1"/>
              <a:t>với</a:t>
            </a:r>
            <a:r>
              <a:rPr lang="en-US" altLang="en-US" sz="2400" b="1" i="1" dirty="0"/>
              <a:t> </a:t>
            </a:r>
            <a:r>
              <a:rPr lang="en-US" altLang="en-US" sz="2400" b="1" i="1" dirty="0" err="1"/>
              <a:t>sự</a:t>
            </a:r>
            <a:r>
              <a:rPr lang="en-US" altLang="en-US" sz="2400" b="1" i="1" dirty="0"/>
              <a:t> </a:t>
            </a:r>
            <a:r>
              <a:rPr lang="en-US" altLang="en-US" sz="2400" b="1" i="1" dirty="0" err="1"/>
              <a:t>sống</a:t>
            </a:r>
            <a:r>
              <a:rPr lang="en-US" altLang="en-US" sz="2400" b="1" i="1" dirty="0"/>
              <a:t> </a:t>
            </a:r>
            <a:r>
              <a:rPr lang="en-US" altLang="en-US" sz="2400" b="1" i="1" dirty="0" err="1"/>
              <a:t>của</a:t>
            </a:r>
            <a:r>
              <a:rPr lang="en-US" altLang="en-US" sz="2400" b="1" i="1" dirty="0"/>
              <a:t> con </a:t>
            </a:r>
            <a:r>
              <a:rPr lang="en-US" altLang="en-US" sz="2400" b="1" i="1" dirty="0" err="1"/>
              <a:t>người</a:t>
            </a:r>
            <a:r>
              <a:rPr lang="en-US" altLang="en-US" sz="2400" b="1" i="1" dirty="0"/>
              <a:t>?</a:t>
            </a:r>
          </a:p>
          <a:p>
            <a:pPr algn="just" eaLnBrk="1" hangingPunct="1">
              <a:spcBef>
                <a:spcPct val="50000"/>
              </a:spcBef>
            </a:pPr>
            <a:endParaRPr lang="en-US" altLang="en-US" sz="2400" b="1" i="1" dirty="0"/>
          </a:p>
        </p:txBody>
      </p:sp>
    </p:spTree>
    <p:extLst>
      <p:ext uri="{BB962C8B-B14F-4D97-AF65-F5344CB8AC3E}">
        <p14:creationId xmlns:p14="http://schemas.microsoft.com/office/powerpoint/2010/main" val="86293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20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5"/>
                                        </p:tgtEl>
                                        <p:attrNameLst>
                                          <p:attrName>fillcolor</p:attrName>
                                        </p:attrNameLst>
                                      </p:cBhvr>
                                      <p:tavLst>
                                        <p:tav tm="0">
                                          <p:val>
                                            <p:clrVal>
                                              <a:schemeClr val="accent2"/>
                                            </p:clrVal>
                                          </p:val>
                                        </p:tav>
                                        <p:tav tm="50000">
                                          <p:val>
                                            <p:clrVal>
                                              <a:schemeClr val="hlink"/>
                                            </p:clrVal>
                                          </p:val>
                                        </p:tav>
                                      </p:tavLst>
                                    </p:anim>
                                    <p:set>
                                      <p:cBhvr>
                                        <p:cTn id="9" dur="200"/>
                                        <p:tgtEl>
                                          <p:spTgt spid="5"/>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anim calcmode="discrete" valueType="clr">
                                      <p:cBhvr override="childStyle">
                                        <p:cTn id="12" dur="20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3" dur="200"/>
                                        <p:tgtEl>
                                          <p:spTgt spid="6"/>
                                        </p:tgtEl>
                                        <p:attrNameLst>
                                          <p:attrName>fillcolor</p:attrName>
                                        </p:attrNameLst>
                                      </p:cBhvr>
                                      <p:tavLst>
                                        <p:tav tm="0">
                                          <p:val>
                                            <p:clrVal>
                                              <a:schemeClr val="accent2"/>
                                            </p:clrVal>
                                          </p:val>
                                        </p:tav>
                                        <p:tav tm="50000">
                                          <p:val>
                                            <p:clrVal>
                                              <a:schemeClr val="hlink"/>
                                            </p:clrVal>
                                          </p:val>
                                        </p:tav>
                                      </p:tavLst>
                                    </p:anim>
                                    <p:set>
                                      <p:cBhvr>
                                        <p:cTn id="14" dur="20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ương mù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0" y="2914650"/>
            <a:ext cx="4540250" cy="1943100"/>
          </a:xfrm>
          <a:prstGeom prst="rect">
            <a:avLst/>
          </a:prstGeom>
          <a:noFill/>
          <a:ln w="28575">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21507" name="Picture 3" descr="cloud-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4114800" cy="2400300"/>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25604" name="Text Box 4"/>
          <p:cNvSpPr txBox="1">
            <a:spLocks noChangeArrowheads="1"/>
          </p:cNvSpPr>
          <p:nvPr/>
        </p:nvSpPr>
        <p:spPr bwMode="auto">
          <a:xfrm>
            <a:off x="5029200" y="40005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a:spcBef>
                <a:spcPct val="50000"/>
              </a:spcBef>
            </a:pPr>
            <a:endParaRPr lang="en-US" sz="1800">
              <a:latin typeface="Arial" charset="0"/>
            </a:endParaRPr>
          </a:p>
        </p:txBody>
      </p:sp>
      <p:pic>
        <p:nvPicPr>
          <p:cNvPr id="228354" name="Picture 2" descr="F:\New Folder\rain25oa_976.gif"/>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4476750" y="228600"/>
            <a:ext cx="4572000" cy="234315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6"/>
          <p:cNvSpPr txBox="1">
            <a:spLocks noChangeArrowheads="1"/>
          </p:cNvSpPr>
          <p:nvPr/>
        </p:nvSpPr>
        <p:spPr bwMode="auto">
          <a:xfrm>
            <a:off x="0" y="3314700"/>
            <a:ext cx="4343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algn="ctr" eaLnBrk="1" hangingPunct="1">
              <a:spcBef>
                <a:spcPct val="50000"/>
              </a:spcBef>
            </a:pPr>
            <a:r>
              <a:rPr lang="en-US" sz="2000" b="1">
                <a:solidFill>
                  <a:srgbClr val="FF0066"/>
                </a:solidFill>
              </a:rPr>
              <a:t>HƠI NƯỚC TRONG KHÔNG KHÍ GÂY RA CÁC HIỆN TƯỢNG.</a:t>
            </a:r>
          </a:p>
        </p:txBody>
      </p:sp>
      <p:sp>
        <p:nvSpPr>
          <p:cNvPr id="25607" name="Text Box 7"/>
          <p:cNvSpPr txBox="1">
            <a:spLocks noChangeArrowheads="1"/>
          </p:cNvSpPr>
          <p:nvPr/>
        </p:nvSpPr>
        <p:spPr bwMode="auto">
          <a:xfrm>
            <a:off x="1676400" y="268605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eaLnBrk="1" hangingPunct="1">
              <a:spcBef>
                <a:spcPct val="50000"/>
              </a:spcBef>
            </a:pPr>
            <a:r>
              <a:rPr lang="en-US" sz="1800" b="1"/>
              <a:t>Hình 1</a:t>
            </a:r>
          </a:p>
        </p:txBody>
      </p:sp>
      <p:sp>
        <p:nvSpPr>
          <p:cNvPr id="25608" name="Text Box 8"/>
          <p:cNvSpPr txBox="1">
            <a:spLocks noChangeArrowheads="1"/>
          </p:cNvSpPr>
          <p:nvPr/>
        </p:nvSpPr>
        <p:spPr bwMode="auto">
          <a:xfrm>
            <a:off x="6248400" y="4868863"/>
            <a:ext cx="1371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eaLnBrk="1" hangingPunct="1">
              <a:spcBef>
                <a:spcPct val="50000"/>
              </a:spcBef>
            </a:pPr>
            <a:r>
              <a:rPr lang="en-US" sz="1800" b="1"/>
              <a:t>Hình 3</a:t>
            </a:r>
          </a:p>
        </p:txBody>
      </p:sp>
      <p:sp>
        <p:nvSpPr>
          <p:cNvPr id="25609" name="Text Box 9"/>
          <p:cNvSpPr txBox="1">
            <a:spLocks noChangeArrowheads="1"/>
          </p:cNvSpPr>
          <p:nvPr/>
        </p:nvSpPr>
        <p:spPr bwMode="auto">
          <a:xfrm>
            <a:off x="6248400" y="2571750"/>
            <a:ext cx="1066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itchFamily="18" charset="0"/>
              </a:defRPr>
            </a:lvl1pPr>
            <a:lvl2pPr>
              <a:defRPr sz="2800">
                <a:solidFill>
                  <a:schemeClr val="tx1"/>
                </a:solidFill>
                <a:latin typeface="Times New Roman" pitchFamily="18" charset="0"/>
              </a:defRPr>
            </a:lvl2pPr>
            <a:lvl3pPr>
              <a:defRPr sz="2400">
                <a:solidFill>
                  <a:schemeClr val="tx1"/>
                </a:solidFill>
                <a:latin typeface="Times New Roman" pitchFamily="18" charset="0"/>
              </a:defRPr>
            </a:lvl3pPr>
            <a:lvl4pPr>
              <a:defRPr sz="2000">
                <a:solidFill>
                  <a:schemeClr val="tx1"/>
                </a:solidFill>
                <a:latin typeface="Times New Roman" pitchFamily="18" charset="0"/>
              </a:defRPr>
            </a:lvl4pPr>
            <a:lvl5pPr>
              <a:defRPr sz="2000">
                <a:solidFill>
                  <a:schemeClr val="tx1"/>
                </a:solidFill>
                <a:latin typeface="Times New Roman" pitchFamily="18" charset="0"/>
              </a:defRPr>
            </a:lvl5pPr>
            <a:lvl6pPr eaLnBrk="0" hangingPunct="0">
              <a:defRPr sz="2000">
                <a:solidFill>
                  <a:schemeClr val="tx1"/>
                </a:solidFill>
                <a:latin typeface="Times New Roman" pitchFamily="18" charset="0"/>
              </a:defRPr>
            </a:lvl6pPr>
            <a:lvl7pPr eaLnBrk="0" hangingPunct="0">
              <a:defRPr sz="2000">
                <a:solidFill>
                  <a:schemeClr val="tx1"/>
                </a:solidFill>
                <a:latin typeface="Times New Roman" pitchFamily="18" charset="0"/>
              </a:defRPr>
            </a:lvl7pPr>
            <a:lvl8pPr eaLnBrk="0" hangingPunct="0">
              <a:defRPr sz="2000">
                <a:solidFill>
                  <a:schemeClr val="tx1"/>
                </a:solidFill>
                <a:latin typeface="Times New Roman" pitchFamily="18" charset="0"/>
              </a:defRPr>
            </a:lvl8pPr>
            <a:lvl9pPr eaLnBrk="0" hangingPunct="0">
              <a:defRPr sz="2000">
                <a:solidFill>
                  <a:schemeClr val="tx1"/>
                </a:solidFill>
                <a:latin typeface="Times New Roman" pitchFamily="18" charset="0"/>
              </a:defRPr>
            </a:lvl9pPr>
          </a:lstStyle>
          <a:p>
            <a:pPr eaLnBrk="1" hangingPunct="1">
              <a:spcBef>
                <a:spcPct val="50000"/>
              </a:spcBef>
            </a:pPr>
            <a:r>
              <a:rPr lang="en-US" sz="1800" b="1"/>
              <a:t>Hình 2</a:t>
            </a:r>
          </a:p>
        </p:txBody>
      </p:sp>
    </p:spTree>
    <p:extLst>
      <p:ext uri="{BB962C8B-B14F-4D97-AF65-F5344CB8AC3E}">
        <p14:creationId xmlns:p14="http://schemas.microsoft.com/office/powerpoint/2010/main" val="38534639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82" name="Text Box 10"/>
          <p:cNvSpPr txBox="1">
            <a:spLocks noChangeArrowheads="1"/>
          </p:cNvSpPr>
          <p:nvPr/>
        </p:nvSpPr>
        <p:spPr bwMode="auto">
          <a:xfrm>
            <a:off x="429007" y="133350"/>
            <a:ext cx="6858000" cy="584775"/>
          </a:xfrm>
          <a:prstGeom prst="rect">
            <a:avLst/>
          </a:prstGeom>
          <a:solidFill>
            <a:srgbClr val="CC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dirty="0" smtClean="0">
                <a:solidFill>
                  <a:srgbClr val="FF0000"/>
                </a:solidFill>
                <a:latin typeface="Times New Roman" panose="02020603050405020304" pitchFamily="18" charset="0"/>
              </a:rPr>
              <a:t>II. </a:t>
            </a:r>
            <a:r>
              <a:rPr lang="en-US" sz="3200" b="1" dirty="0" err="1">
                <a:solidFill>
                  <a:srgbClr val="FF0000"/>
                </a:solidFill>
                <a:latin typeface="Times New Roman" panose="02020603050405020304" pitchFamily="18" charset="0"/>
              </a:rPr>
              <a:t>Các</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khối</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khí</a:t>
            </a:r>
            <a:r>
              <a:rPr lang="en-US" sz="3200" b="1" dirty="0">
                <a:solidFill>
                  <a:srgbClr val="FF0000"/>
                </a:solidFill>
                <a:latin typeface="Times New Roman" panose="02020603050405020304" pitchFamily="18" charset="0"/>
              </a:rPr>
              <a:t>:</a:t>
            </a:r>
          </a:p>
        </p:txBody>
      </p:sp>
      <p:grpSp>
        <p:nvGrpSpPr>
          <p:cNvPr id="131091" name="Group 19"/>
          <p:cNvGrpSpPr>
            <a:grpSpLocks/>
          </p:cNvGrpSpPr>
          <p:nvPr/>
        </p:nvGrpSpPr>
        <p:grpSpPr bwMode="auto">
          <a:xfrm>
            <a:off x="429007" y="971550"/>
            <a:ext cx="8410193" cy="4171950"/>
            <a:chOff x="384" y="720"/>
            <a:chExt cx="4848" cy="3312"/>
          </a:xfrm>
        </p:grpSpPr>
        <p:sp>
          <p:nvSpPr>
            <p:cNvPr id="131092" name="Rectangle 20"/>
            <p:cNvSpPr>
              <a:spLocks noChangeArrowheads="1"/>
            </p:cNvSpPr>
            <p:nvPr/>
          </p:nvSpPr>
          <p:spPr bwMode="auto">
            <a:xfrm>
              <a:off x="2559" y="2592"/>
              <a:ext cx="2529" cy="912"/>
            </a:xfrm>
            <a:prstGeom prst="rect">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00">
                <a:solidFill>
                  <a:schemeClr val="bg1"/>
                </a:solidFill>
              </a:endParaRPr>
            </a:p>
          </p:txBody>
        </p:sp>
        <p:sp>
          <p:nvSpPr>
            <p:cNvPr id="131093" name="Rectangle 21"/>
            <p:cNvSpPr>
              <a:spLocks noChangeArrowheads="1"/>
            </p:cNvSpPr>
            <p:nvPr/>
          </p:nvSpPr>
          <p:spPr bwMode="auto">
            <a:xfrm>
              <a:off x="384" y="2592"/>
              <a:ext cx="2544" cy="912"/>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31094" name="Freeform 22"/>
            <p:cNvSpPr>
              <a:spLocks/>
            </p:cNvSpPr>
            <p:nvPr/>
          </p:nvSpPr>
          <p:spPr bwMode="auto">
            <a:xfrm>
              <a:off x="384" y="3264"/>
              <a:ext cx="4752" cy="768"/>
            </a:xfrm>
            <a:custGeom>
              <a:avLst/>
              <a:gdLst>
                <a:gd name="T0" fmla="*/ 10 w 4726"/>
                <a:gd name="T1" fmla="*/ 230 h 768"/>
                <a:gd name="T2" fmla="*/ 115 w 4726"/>
                <a:gd name="T3" fmla="*/ 202 h 768"/>
                <a:gd name="T4" fmla="*/ 192 w 4726"/>
                <a:gd name="T5" fmla="*/ 163 h 768"/>
                <a:gd name="T6" fmla="*/ 672 w 4726"/>
                <a:gd name="T7" fmla="*/ 163 h 768"/>
                <a:gd name="T8" fmla="*/ 970 w 4726"/>
                <a:gd name="T9" fmla="*/ 86 h 768"/>
                <a:gd name="T10" fmla="*/ 1219 w 4726"/>
                <a:gd name="T11" fmla="*/ 67 h 768"/>
                <a:gd name="T12" fmla="*/ 1277 w 4726"/>
                <a:gd name="T13" fmla="*/ 86 h 768"/>
                <a:gd name="T14" fmla="*/ 1430 w 4726"/>
                <a:gd name="T15" fmla="*/ 38 h 768"/>
                <a:gd name="T16" fmla="*/ 1459 w 4726"/>
                <a:gd name="T17" fmla="*/ 19 h 768"/>
                <a:gd name="T18" fmla="*/ 1555 w 4726"/>
                <a:gd name="T19" fmla="*/ 0 h 768"/>
                <a:gd name="T20" fmla="*/ 1661 w 4726"/>
                <a:gd name="T21" fmla="*/ 48 h 768"/>
                <a:gd name="T22" fmla="*/ 1690 w 4726"/>
                <a:gd name="T23" fmla="*/ 67 h 768"/>
                <a:gd name="T24" fmla="*/ 2045 w 4726"/>
                <a:gd name="T25" fmla="*/ 58 h 768"/>
                <a:gd name="T26" fmla="*/ 2093 w 4726"/>
                <a:gd name="T27" fmla="*/ 67 h 768"/>
                <a:gd name="T28" fmla="*/ 2141 w 4726"/>
                <a:gd name="T29" fmla="*/ 106 h 768"/>
                <a:gd name="T30" fmla="*/ 2582 w 4726"/>
                <a:gd name="T31" fmla="*/ 163 h 768"/>
                <a:gd name="T32" fmla="*/ 3120 w 4726"/>
                <a:gd name="T33" fmla="*/ 173 h 768"/>
                <a:gd name="T34" fmla="*/ 3197 w 4726"/>
                <a:gd name="T35" fmla="*/ 182 h 768"/>
                <a:gd name="T36" fmla="*/ 3254 w 4726"/>
                <a:gd name="T37" fmla="*/ 202 h 768"/>
                <a:gd name="T38" fmla="*/ 3418 w 4726"/>
                <a:gd name="T39" fmla="*/ 154 h 768"/>
                <a:gd name="T40" fmla="*/ 3619 w 4726"/>
                <a:gd name="T41" fmla="*/ 230 h 768"/>
                <a:gd name="T42" fmla="*/ 4598 w 4726"/>
                <a:gd name="T43" fmla="*/ 202 h 768"/>
                <a:gd name="T44" fmla="*/ 4685 w 4726"/>
                <a:gd name="T45" fmla="*/ 211 h 768"/>
                <a:gd name="T46" fmla="*/ 4704 w 4726"/>
                <a:gd name="T47" fmla="*/ 768 h 768"/>
                <a:gd name="T48" fmla="*/ 0 w 4726"/>
                <a:gd name="T49" fmla="*/ 768 h 768"/>
                <a:gd name="T50" fmla="*/ 10 w 4726"/>
                <a:gd name="T51" fmla="*/ 2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6" h="768">
                  <a:moveTo>
                    <a:pt x="10" y="230"/>
                  </a:moveTo>
                  <a:cubicBezTo>
                    <a:pt x="47" y="223"/>
                    <a:pt x="79" y="213"/>
                    <a:pt x="115" y="202"/>
                  </a:cubicBezTo>
                  <a:cubicBezTo>
                    <a:pt x="139" y="177"/>
                    <a:pt x="160" y="174"/>
                    <a:pt x="192" y="163"/>
                  </a:cubicBezTo>
                  <a:cubicBezTo>
                    <a:pt x="340" y="167"/>
                    <a:pt x="517" y="184"/>
                    <a:pt x="672" y="163"/>
                  </a:cubicBezTo>
                  <a:cubicBezTo>
                    <a:pt x="772" y="149"/>
                    <a:pt x="870" y="96"/>
                    <a:pt x="970" y="86"/>
                  </a:cubicBezTo>
                  <a:cubicBezTo>
                    <a:pt x="1053" y="77"/>
                    <a:pt x="1136" y="76"/>
                    <a:pt x="1219" y="67"/>
                  </a:cubicBezTo>
                  <a:cubicBezTo>
                    <a:pt x="1238" y="73"/>
                    <a:pt x="1257" y="90"/>
                    <a:pt x="1277" y="86"/>
                  </a:cubicBezTo>
                  <a:cubicBezTo>
                    <a:pt x="1331" y="76"/>
                    <a:pt x="1381" y="63"/>
                    <a:pt x="1430" y="38"/>
                  </a:cubicBezTo>
                  <a:cubicBezTo>
                    <a:pt x="1440" y="33"/>
                    <a:pt x="1448" y="23"/>
                    <a:pt x="1459" y="19"/>
                  </a:cubicBezTo>
                  <a:cubicBezTo>
                    <a:pt x="1473" y="13"/>
                    <a:pt x="1549" y="1"/>
                    <a:pt x="1555" y="0"/>
                  </a:cubicBezTo>
                  <a:cubicBezTo>
                    <a:pt x="1626" y="15"/>
                    <a:pt x="1589" y="1"/>
                    <a:pt x="1661" y="48"/>
                  </a:cubicBezTo>
                  <a:cubicBezTo>
                    <a:pt x="1671" y="54"/>
                    <a:pt x="1690" y="67"/>
                    <a:pt x="1690" y="67"/>
                  </a:cubicBezTo>
                  <a:cubicBezTo>
                    <a:pt x="1808" y="64"/>
                    <a:pt x="1927" y="58"/>
                    <a:pt x="2045" y="58"/>
                  </a:cubicBezTo>
                  <a:cubicBezTo>
                    <a:pt x="2061" y="58"/>
                    <a:pt x="2079" y="59"/>
                    <a:pt x="2093" y="67"/>
                  </a:cubicBezTo>
                  <a:cubicBezTo>
                    <a:pt x="2224" y="141"/>
                    <a:pt x="2007" y="60"/>
                    <a:pt x="2141" y="106"/>
                  </a:cubicBezTo>
                  <a:cubicBezTo>
                    <a:pt x="2228" y="190"/>
                    <a:pt x="2535" y="162"/>
                    <a:pt x="2582" y="163"/>
                  </a:cubicBezTo>
                  <a:cubicBezTo>
                    <a:pt x="2755" y="207"/>
                    <a:pt x="2943" y="184"/>
                    <a:pt x="3120" y="173"/>
                  </a:cubicBezTo>
                  <a:cubicBezTo>
                    <a:pt x="3146" y="176"/>
                    <a:pt x="3172" y="177"/>
                    <a:pt x="3197" y="182"/>
                  </a:cubicBezTo>
                  <a:cubicBezTo>
                    <a:pt x="3217" y="186"/>
                    <a:pt x="3254" y="202"/>
                    <a:pt x="3254" y="202"/>
                  </a:cubicBezTo>
                  <a:cubicBezTo>
                    <a:pt x="3317" y="197"/>
                    <a:pt x="3395" y="219"/>
                    <a:pt x="3418" y="154"/>
                  </a:cubicBezTo>
                  <a:cubicBezTo>
                    <a:pt x="3489" y="177"/>
                    <a:pt x="3545" y="216"/>
                    <a:pt x="3619" y="230"/>
                  </a:cubicBezTo>
                  <a:cubicBezTo>
                    <a:pt x="3947" y="220"/>
                    <a:pt x="4269" y="207"/>
                    <a:pt x="4598" y="202"/>
                  </a:cubicBezTo>
                  <a:cubicBezTo>
                    <a:pt x="4697" y="211"/>
                    <a:pt x="4726" y="211"/>
                    <a:pt x="4685" y="211"/>
                  </a:cubicBezTo>
                  <a:lnTo>
                    <a:pt x="4704" y="768"/>
                  </a:lnTo>
                  <a:lnTo>
                    <a:pt x="0" y="768"/>
                  </a:lnTo>
                  <a:lnTo>
                    <a:pt x="10" y="230"/>
                  </a:lnTo>
                  <a:close/>
                </a:path>
              </a:pathLst>
            </a:custGeom>
            <a:solidFill>
              <a:srgbClr val="99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131095" name="Rectangle 23"/>
            <p:cNvSpPr>
              <a:spLocks noChangeArrowheads="1"/>
            </p:cNvSpPr>
            <p:nvPr/>
          </p:nvSpPr>
          <p:spPr bwMode="auto">
            <a:xfrm>
              <a:off x="4560" y="720"/>
              <a:ext cx="528" cy="1344"/>
            </a:xfrm>
            <a:prstGeom prst="rect">
              <a:avLst/>
            </a:prstGeom>
            <a:solidFill>
              <a:srgbClr val="FF99CC"/>
            </a:solidFill>
            <a:ln>
              <a:noFill/>
            </a:ln>
            <a:effectLst/>
            <a:extLst>
              <a:ext uri="{91240B29-F687-4F45-9708-019B960494DF}">
                <a14:hiddenLine xmlns:a14="http://schemas.microsoft.com/office/drawing/2010/main" w="9525">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31096" name="Rectangle 24"/>
            <p:cNvSpPr>
              <a:spLocks noChangeArrowheads="1"/>
            </p:cNvSpPr>
            <p:nvPr/>
          </p:nvSpPr>
          <p:spPr bwMode="auto">
            <a:xfrm>
              <a:off x="432" y="720"/>
              <a:ext cx="1632" cy="1344"/>
            </a:xfrm>
            <a:prstGeom prst="rect">
              <a:avLst/>
            </a:prstGeom>
            <a:solidFill>
              <a:srgbClr val="FF99CC"/>
            </a:solidFill>
            <a:ln>
              <a:noFill/>
            </a:ln>
            <a:effectLst/>
            <a:extLst>
              <a:ext uri="{91240B29-F687-4F45-9708-019B960494DF}">
                <a14:hiddenLine xmlns:a14="http://schemas.microsoft.com/office/drawing/2010/main" w="9525">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31097" name="Rectangle 25"/>
            <p:cNvSpPr>
              <a:spLocks noChangeArrowheads="1"/>
            </p:cNvSpPr>
            <p:nvPr/>
          </p:nvSpPr>
          <p:spPr bwMode="auto">
            <a:xfrm>
              <a:off x="2064" y="720"/>
              <a:ext cx="2496" cy="158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131098" name="Freeform 26"/>
            <p:cNvSpPr>
              <a:spLocks/>
            </p:cNvSpPr>
            <p:nvPr/>
          </p:nvSpPr>
          <p:spPr bwMode="auto">
            <a:xfrm>
              <a:off x="1756" y="1528"/>
              <a:ext cx="3072" cy="629"/>
            </a:xfrm>
            <a:custGeom>
              <a:avLst/>
              <a:gdLst>
                <a:gd name="T0" fmla="*/ 48 w 2526"/>
                <a:gd name="T1" fmla="*/ 103 h 962"/>
                <a:gd name="T2" fmla="*/ 240 w 2526"/>
                <a:gd name="T3" fmla="*/ 103 h 962"/>
                <a:gd name="T4" fmla="*/ 267 w 2526"/>
                <a:gd name="T5" fmla="*/ 130 h 962"/>
                <a:gd name="T6" fmla="*/ 295 w 2526"/>
                <a:gd name="T7" fmla="*/ 139 h 962"/>
                <a:gd name="T8" fmla="*/ 1045 w 2526"/>
                <a:gd name="T9" fmla="*/ 93 h 962"/>
                <a:gd name="T10" fmla="*/ 1547 w 2526"/>
                <a:gd name="T11" fmla="*/ 57 h 962"/>
                <a:gd name="T12" fmla="*/ 1639 w 2526"/>
                <a:gd name="T13" fmla="*/ 20 h 962"/>
                <a:gd name="T14" fmla="*/ 1666 w 2526"/>
                <a:gd name="T15" fmla="*/ 2 h 962"/>
                <a:gd name="T16" fmla="*/ 1703 w 2526"/>
                <a:gd name="T17" fmla="*/ 11 h 962"/>
                <a:gd name="T18" fmla="*/ 1877 w 2526"/>
                <a:gd name="T19" fmla="*/ 20 h 962"/>
                <a:gd name="T20" fmla="*/ 2526 w 2526"/>
                <a:gd name="T21" fmla="*/ 48 h 962"/>
                <a:gd name="T22" fmla="*/ 2352 w 2526"/>
                <a:gd name="T23" fmla="*/ 770 h 962"/>
                <a:gd name="T24" fmla="*/ 864 w 2526"/>
                <a:gd name="T25" fmla="*/ 962 h 962"/>
                <a:gd name="T26" fmla="*/ 0 w 2526"/>
                <a:gd name="T27" fmla="*/ 578 h 962"/>
                <a:gd name="T28" fmla="*/ 48 w 2526"/>
                <a:gd name="T29" fmla="*/ 103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6" h="962">
                  <a:moveTo>
                    <a:pt x="48" y="103"/>
                  </a:moveTo>
                  <a:cubicBezTo>
                    <a:pt x="124" y="91"/>
                    <a:pt x="151" y="82"/>
                    <a:pt x="240" y="103"/>
                  </a:cubicBezTo>
                  <a:cubicBezTo>
                    <a:pt x="252" y="106"/>
                    <a:pt x="256" y="123"/>
                    <a:pt x="267" y="130"/>
                  </a:cubicBezTo>
                  <a:cubicBezTo>
                    <a:pt x="275" y="135"/>
                    <a:pt x="286" y="136"/>
                    <a:pt x="295" y="139"/>
                  </a:cubicBezTo>
                  <a:cubicBezTo>
                    <a:pt x="722" y="123"/>
                    <a:pt x="699" y="107"/>
                    <a:pt x="1045" y="93"/>
                  </a:cubicBezTo>
                  <a:cubicBezTo>
                    <a:pt x="1157" y="56"/>
                    <a:pt x="1434" y="65"/>
                    <a:pt x="1547" y="57"/>
                  </a:cubicBezTo>
                  <a:cubicBezTo>
                    <a:pt x="1578" y="42"/>
                    <a:pt x="1607" y="30"/>
                    <a:pt x="1639" y="20"/>
                  </a:cubicBezTo>
                  <a:cubicBezTo>
                    <a:pt x="1648" y="14"/>
                    <a:pt x="1655" y="4"/>
                    <a:pt x="1666" y="2"/>
                  </a:cubicBezTo>
                  <a:cubicBezTo>
                    <a:pt x="1679" y="0"/>
                    <a:pt x="1690" y="10"/>
                    <a:pt x="1703" y="11"/>
                  </a:cubicBezTo>
                  <a:cubicBezTo>
                    <a:pt x="1761" y="16"/>
                    <a:pt x="1819" y="17"/>
                    <a:pt x="1877" y="20"/>
                  </a:cubicBezTo>
                  <a:cubicBezTo>
                    <a:pt x="2045" y="62"/>
                    <a:pt x="2330" y="48"/>
                    <a:pt x="2526" y="48"/>
                  </a:cubicBezTo>
                  <a:lnTo>
                    <a:pt x="2352" y="770"/>
                  </a:lnTo>
                  <a:lnTo>
                    <a:pt x="864" y="962"/>
                  </a:lnTo>
                  <a:lnTo>
                    <a:pt x="0" y="578"/>
                  </a:lnTo>
                  <a:lnTo>
                    <a:pt x="48" y="103"/>
                  </a:lnTo>
                  <a:close/>
                </a:path>
              </a:pathLst>
            </a:custGeom>
            <a:solidFill>
              <a:srgbClr val="3366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131099" name="Freeform 27"/>
            <p:cNvSpPr>
              <a:spLocks/>
            </p:cNvSpPr>
            <p:nvPr/>
          </p:nvSpPr>
          <p:spPr bwMode="auto">
            <a:xfrm>
              <a:off x="384" y="1104"/>
              <a:ext cx="4732" cy="1240"/>
            </a:xfrm>
            <a:custGeom>
              <a:avLst/>
              <a:gdLst>
                <a:gd name="T0" fmla="*/ 12 w 4300"/>
                <a:gd name="T1" fmla="*/ 832 h 2199"/>
                <a:gd name="T2" fmla="*/ 3 w 4300"/>
                <a:gd name="T3" fmla="*/ 805 h 2199"/>
                <a:gd name="T4" fmla="*/ 76 w 4300"/>
                <a:gd name="T5" fmla="*/ 695 h 2199"/>
                <a:gd name="T6" fmla="*/ 113 w 4300"/>
                <a:gd name="T7" fmla="*/ 613 h 2199"/>
                <a:gd name="T8" fmla="*/ 149 w 4300"/>
                <a:gd name="T9" fmla="*/ 457 h 2199"/>
                <a:gd name="T10" fmla="*/ 195 w 4300"/>
                <a:gd name="T11" fmla="*/ 393 h 2199"/>
                <a:gd name="T12" fmla="*/ 305 w 4300"/>
                <a:gd name="T13" fmla="*/ 247 h 2199"/>
                <a:gd name="T14" fmla="*/ 369 w 4300"/>
                <a:gd name="T15" fmla="*/ 110 h 2199"/>
                <a:gd name="T16" fmla="*/ 423 w 4300"/>
                <a:gd name="T17" fmla="*/ 0 h 2199"/>
                <a:gd name="T18" fmla="*/ 478 w 4300"/>
                <a:gd name="T19" fmla="*/ 46 h 2199"/>
                <a:gd name="T20" fmla="*/ 487 w 4300"/>
                <a:gd name="T21" fmla="*/ 73 h 2199"/>
                <a:gd name="T22" fmla="*/ 506 w 4300"/>
                <a:gd name="T23" fmla="*/ 92 h 2199"/>
                <a:gd name="T24" fmla="*/ 542 w 4300"/>
                <a:gd name="T25" fmla="*/ 137 h 2199"/>
                <a:gd name="T26" fmla="*/ 561 w 4300"/>
                <a:gd name="T27" fmla="*/ 165 h 2199"/>
                <a:gd name="T28" fmla="*/ 615 w 4300"/>
                <a:gd name="T29" fmla="*/ 201 h 2199"/>
                <a:gd name="T30" fmla="*/ 707 w 4300"/>
                <a:gd name="T31" fmla="*/ 165 h 2199"/>
                <a:gd name="T32" fmla="*/ 835 w 4300"/>
                <a:gd name="T33" fmla="*/ 357 h 2199"/>
                <a:gd name="T34" fmla="*/ 908 w 4300"/>
                <a:gd name="T35" fmla="*/ 448 h 2199"/>
                <a:gd name="T36" fmla="*/ 972 w 4300"/>
                <a:gd name="T37" fmla="*/ 549 h 2199"/>
                <a:gd name="T38" fmla="*/ 1036 w 4300"/>
                <a:gd name="T39" fmla="*/ 594 h 2199"/>
                <a:gd name="T40" fmla="*/ 1054 w 4300"/>
                <a:gd name="T41" fmla="*/ 613 h 2199"/>
                <a:gd name="T42" fmla="*/ 1310 w 4300"/>
                <a:gd name="T43" fmla="*/ 622 h 2199"/>
                <a:gd name="T44" fmla="*/ 1329 w 4300"/>
                <a:gd name="T45" fmla="*/ 640 h 2199"/>
                <a:gd name="T46" fmla="*/ 1356 w 4300"/>
                <a:gd name="T47" fmla="*/ 649 h 2199"/>
                <a:gd name="T48" fmla="*/ 1365 w 4300"/>
                <a:gd name="T49" fmla="*/ 677 h 2199"/>
                <a:gd name="T50" fmla="*/ 1393 w 4300"/>
                <a:gd name="T51" fmla="*/ 704 h 2199"/>
                <a:gd name="T52" fmla="*/ 1447 w 4300"/>
                <a:gd name="T53" fmla="*/ 786 h 2199"/>
                <a:gd name="T54" fmla="*/ 1457 w 4300"/>
                <a:gd name="T55" fmla="*/ 814 h 2199"/>
                <a:gd name="T56" fmla="*/ 1475 w 4300"/>
                <a:gd name="T57" fmla="*/ 841 h 2199"/>
                <a:gd name="T58" fmla="*/ 1530 w 4300"/>
                <a:gd name="T59" fmla="*/ 1006 h 2199"/>
                <a:gd name="T60" fmla="*/ 1539 w 4300"/>
                <a:gd name="T61" fmla="*/ 1088 h 2199"/>
                <a:gd name="T62" fmla="*/ 1566 w 4300"/>
                <a:gd name="T63" fmla="*/ 1097 h 2199"/>
                <a:gd name="T64" fmla="*/ 1594 w 4300"/>
                <a:gd name="T65" fmla="*/ 1116 h 2199"/>
                <a:gd name="T66" fmla="*/ 1713 w 4300"/>
                <a:gd name="T67" fmla="*/ 1189 h 2199"/>
                <a:gd name="T68" fmla="*/ 1804 w 4300"/>
                <a:gd name="T69" fmla="*/ 1244 h 2199"/>
                <a:gd name="T70" fmla="*/ 1987 w 4300"/>
                <a:gd name="T71" fmla="*/ 1326 h 2199"/>
                <a:gd name="T72" fmla="*/ 2252 w 4300"/>
                <a:gd name="T73" fmla="*/ 1408 h 2199"/>
                <a:gd name="T74" fmla="*/ 3148 w 4300"/>
                <a:gd name="T75" fmla="*/ 1399 h 2199"/>
                <a:gd name="T76" fmla="*/ 3230 w 4300"/>
                <a:gd name="T77" fmla="*/ 1372 h 2199"/>
                <a:gd name="T78" fmla="*/ 3450 w 4300"/>
                <a:gd name="T79" fmla="*/ 1289 h 2199"/>
                <a:gd name="T80" fmla="*/ 3532 w 4300"/>
                <a:gd name="T81" fmla="*/ 1244 h 2199"/>
                <a:gd name="T82" fmla="*/ 3587 w 4300"/>
                <a:gd name="T83" fmla="*/ 1180 h 2199"/>
                <a:gd name="T84" fmla="*/ 3614 w 4300"/>
                <a:gd name="T85" fmla="*/ 1125 h 2199"/>
                <a:gd name="T86" fmla="*/ 3642 w 4300"/>
                <a:gd name="T87" fmla="*/ 1042 h 2199"/>
                <a:gd name="T88" fmla="*/ 3733 w 4300"/>
                <a:gd name="T89" fmla="*/ 914 h 2199"/>
                <a:gd name="T90" fmla="*/ 3770 w 4300"/>
                <a:gd name="T91" fmla="*/ 823 h 2199"/>
                <a:gd name="T92" fmla="*/ 3861 w 4300"/>
                <a:gd name="T93" fmla="*/ 722 h 2199"/>
                <a:gd name="T94" fmla="*/ 3943 w 4300"/>
                <a:gd name="T95" fmla="*/ 668 h 2199"/>
                <a:gd name="T96" fmla="*/ 4282 w 4300"/>
                <a:gd name="T97" fmla="*/ 649 h 2199"/>
                <a:gd name="T98" fmla="*/ 4300 w 4300"/>
                <a:gd name="T99" fmla="*/ 2151 h 2199"/>
                <a:gd name="T100" fmla="*/ 28 w 4300"/>
                <a:gd name="T101" fmla="*/ 2199 h 2199"/>
                <a:gd name="T102" fmla="*/ 12 w 4300"/>
                <a:gd name="T103" fmla="*/ 832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00" h="2199">
                  <a:moveTo>
                    <a:pt x="12" y="832"/>
                  </a:moveTo>
                  <a:cubicBezTo>
                    <a:pt x="9" y="823"/>
                    <a:pt x="0" y="814"/>
                    <a:pt x="3" y="805"/>
                  </a:cubicBezTo>
                  <a:cubicBezTo>
                    <a:pt x="16" y="764"/>
                    <a:pt x="63" y="735"/>
                    <a:pt x="76" y="695"/>
                  </a:cubicBezTo>
                  <a:cubicBezTo>
                    <a:pt x="97" y="630"/>
                    <a:pt x="83" y="656"/>
                    <a:pt x="113" y="613"/>
                  </a:cubicBezTo>
                  <a:cubicBezTo>
                    <a:pt x="118" y="547"/>
                    <a:pt x="106" y="502"/>
                    <a:pt x="149" y="457"/>
                  </a:cubicBezTo>
                  <a:cubicBezTo>
                    <a:pt x="170" y="393"/>
                    <a:pt x="149" y="408"/>
                    <a:pt x="195" y="393"/>
                  </a:cubicBezTo>
                  <a:cubicBezTo>
                    <a:pt x="227" y="344"/>
                    <a:pt x="263" y="287"/>
                    <a:pt x="305" y="247"/>
                  </a:cubicBezTo>
                  <a:cubicBezTo>
                    <a:pt x="321" y="199"/>
                    <a:pt x="356" y="159"/>
                    <a:pt x="369" y="110"/>
                  </a:cubicBezTo>
                  <a:cubicBezTo>
                    <a:pt x="383" y="57"/>
                    <a:pt x="366" y="19"/>
                    <a:pt x="423" y="0"/>
                  </a:cubicBezTo>
                  <a:cubicBezTo>
                    <a:pt x="440" y="17"/>
                    <a:pt x="463" y="27"/>
                    <a:pt x="478" y="46"/>
                  </a:cubicBezTo>
                  <a:cubicBezTo>
                    <a:pt x="484" y="53"/>
                    <a:pt x="482" y="65"/>
                    <a:pt x="487" y="73"/>
                  </a:cubicBezTo>
                  <a:cubicBezTo>
                    <a:pt x="492" y="81"/>
                    <a:pt x="500" y="86"/>
                    <a:pt x="506" y="92"/>
                  </a:cubicBezTo>
                  <a:cubicBezTo>
                    <a:pt x="524" y="145"/>
                    <a:pt x="501" y="96"/>
                    <a:pt x="542" y="137"/>
                  </a:cubicBezTo>
                  <a:cubicBezTo>
                    <a:pt x="550" y="145"/>
                    <a:pt x="553" y="158"/>
                    <a:pt x="561" y="165"/>
                  </a:cubicBezTo>
                  <a:cubicBezTo>
                    <a:pt x="577" y="179"/>
                    <a:pt x="615" y="201"/>
                    <a:pt x="615" y="201"/>
                  </a:cubicBezTo>
                  <a:cubicBezTo>
                    <a:pt x="650" y="192"/>
                    <a:pt x="673" y="176"/>
                    <a:pt x="707" y="165"/>
                  </a:cubicBezTo>
                  <a:cubicBezTo>
                    <a:pt x="811" y="200"/>
                    <a:pt x="790" y="290"/>
                    <a:pt x="835" y="357"/>
                  </a:cubicBezTo>
                  <a:cubicBezTo>
                    <a:pt x="857" y="390"/>
                    <a:pt x="880" y="420"/>
                    <a:pt x="908" y="448"/>
                  </a:cubicBezTo>
                  <a:cubicBezTo>
                    <a:pt x="918" y="469"/>
                    <a:pt x="956" y="533"/>
                    <a:pt x="972" y="549"/>
                  </a:cubicBezTo>
                  <a:cubicBezTo>
                    <a:pt x="990" y="567"/>
                    <a:pt x="1018" y="575"/>
                    <a:pt x="1036" y="594"/>
                  </a:cubicBezTo>
                  <a:cubicBezTo>
                    <a:pt x="1042" y="600"/>
                    <a:pt x="1045" y="612"/>
                    <a:pt x="1054" y="613"/>
                  </a:cubicBezTo>
                  <a:cubicBezTo>
                    <a:pt x="1139" y="622"/>
                    <a:pt x="1225" y="619"/>
                    <a:pt x="1310" y="622"/>
                  </a:cubicBezTo>
                  <a:cubicBezTo>
                    <a:pt x="1316" y="628"/>
                    <a:pt x="1321" y="636"/>
                    <a:pt x="1329" y="640"/>
                  </a:cubicBezTo>
                  <a:cubicBezTo>
                    <a:pt x="1337" y="645"/>
                    <a:pt x="1349" y="642"/>
                    <a:pt x="1356" y="649"/>
                  </a:cubicBezTo>
                  <a:cubicBezTo>
                    <a:pt x="1363" y="656"/>
                    <a:pt x="1360" y="669"/>
                    <a:pt x="1365" y="677"/>
                  </a:cubicBezTo>
                  <a:cubicBezTo>
                    <a:pt x="1372" y="688"/>
                    <a:pt x="1384" y="695"/>
                    <a:pt x="1393" y="704"/>
                  </a:cubicBezTo>
                  <a:cubicBezTo>
                    <a:pt x="1405" y="741"/>
                    <a:pt x="1420" y="759"/>
                    <a:pt x="1447" y="786"/>
                  </a:cubicBezTo>
                  <a:cubicBezTo>
                    <a:pt x="1450" y="795"/>
                    <a:pt x="1453" y="805"/>
                    <a:pt x="1457" y="814"/>
                  </a:cubicBezTo>
                  <a:cubicBezTo>
                    <a:pt x="1462" y="824"/>
                    <a:pt x="1471" y="831"/>
                    <a:pt x="1475" y="841"/>
                  </a:cubicBezTo>
                  <a:cubicBezTo>
                    <a:pt x="1498" y="893"/>
                    <a:pt x="1513" y="952"/>
                    <a:pt x="1530" y="1006"/>
                  </a:cubicBezTo>
                  <a:cubicBezTo>
                    <a:pt x="1533" y="1033"/>
                    <a:pt x="1529" y="1062"/>
                    <a:pt x="1539" y="1088"/>
                  </a:cubicBezTo>
                  <a:cubicBezTo>
                    <a:pt x="1542" y="1097"/>
                    <a:pt x="1558" y="1093"/>
                    <a:pt x="1566" y="1097"/>
                  </a:cubicBezTo>
                  <a:cubicBezTo>
                    <a:pt x="1576" y="1102"/>
                    <a:pt x="1584" y="1110"/>
                    <a:pt x="1594" y="1116"/>
                  </a:cubicBezTo>
                  <a:cubicBezTo>
                    <a:pt x="1632" y="1138"/>
                    <a:pt x="1677" y="1177"/>
                    <a:pt x="1713" y="1189"/>
                  </a:cubicBezTo>
                  <a:cubicBezTo>
                    <a:pt x="1743" y="1212"/>
                    <a:pt x="1768" y="1231"/>
                    <a:pt x="1804" y="1244"/>
                  </a:cubicBezTo>
                  <a:cubicBezTo>
                    <a:pt x="1857" y="1297"/>
                    <a:pt x="1918" y="1307"/>
                    <a:pt x="1987" y="1326"/>
                  </a:cubicBezTo>
                  <a:cubicBezTo>
                    <a:pt x="2076" y="1350"/>
                    <a:pt x="2162" y="1386"/>
                    <a:pt x="2252" y="1408"/>
                  </a:cubicBezTo>
                  <a:cubicBezTo>
                    <a:pt x="2551" y="1405"/>
                    <a:pt x="2849" y="1407"/>
                    <a:pt x="3148" y="1399"/>
                  </a:cubicBezTo>
                  <a:cubicBezTo>
                    <a:pt x="3177" y="1398"/>
                    <a:pt x="3230" y="1372"/>
                    <a:pt x="3230" y="1372"/>
                  </a:cubicBezTo>
                  <a:cubicBezTo>
                    <a:pt x="3273" y="1329"/>
                    <a:pt x="3387" y="1309"/>
                    <a:pt x="3450" y="1289"/>
                  </a:cubicBezTo>
                  <a:cubicBezTo>
                    <a:pt x="3513" y="1248"/>
                    <a:pt x="3484" y="1260"/>
                    <a:pt x="3532" y="1244"/>
                  </a:cubicBezTo>
                  <a:cubicBezTo>
                    <a:pt x="3552" y="1222"/>
                    <a:pt x="3570" y="1205"/>
                    <a:pt x="3587" y="1180"/>
                  </a:cubicBezTo>
                  <a:cubicBezTo>
                    <a:pt x="3610" y="1109"/>
                    <a:pt x="3579" y="1197"/>
                    <a:pt x="3614" y="1125"/>
                  </a:cubicBezTo>
                  <a:cubicBezTo>
                    <a:pt x="3627" y="1099"/>
                    <a:pt x="3628" y="1067"/>
                    <a:pt x="3642" y="1042"/>
                  </a:cubicBezTo>
                  <a:cubicBezTo>
                    <a:pt x="3666" y="998"/>
                    <a:pt x="3698" y="951"/>
                    <a:pt x="3733" y="914"/>
                  </a:cubicBezTo>
                  <a:cubicBezTo>
                    <a:pt x="3745" y="879"/>
                    <a:pt x="3743" y="849"/>
                    <a:pt x="3770" y="823"/>
                  </a:cubicBezTo>
                  <a:cubicBezTo>
                    <a:pt x="3786" y="774"/>
                    <a:pt x="3818" y="746"/>
                    <a:pt x="3861" y="722"/>
                  </a:cubicBezTo>
                  <a:cubicBezTo>
                    <a:pt x="3890" y="706"/>
                    <a:pt x="3911" y="677"/>
                    <a:pt x="3943" y="668"/>
                  </a:cubicBezTo>
                  <a:cubicBezTo>
                    <a:pt x="4056" y="638"/>
                    <a:pt x="4163" y="649"/>
                    <a:pt x="4282" y="649"/>
                  </a:cubicBezTo>
                  <a:lnTo>
                    <a:pt x="4300" y="2151"/>
                  </a:lnTo>
                  <a:lnTo>
                    <a:pt x="28" y="2199"/>
                  </a:lnTo>
                  <a:lnTo>
                    <a:pt x="12" y="832"/>
                  </a:lnTo>
                  <a:close/>
                </a:path>
              </a:pathLst>
            </a:cu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131100" name="Text Box 28"/>
            <p:cNvSpPr txBox="1">
              <a:spLocks noChangeArrowheads="1"/>
            </p:cNvSpPr>
            <p:nvPr/>
          </p:nvSpPr>
          <p:spPr bwMode="auto">
            <a:xfrm>
              <a:off x="2112" y="773"/>
              <a:ext cx="2208" cy="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a:solidFill>
                    <a:schemeClr val="bg1"/>
                  </a:solidFill>
                  <a:latin typeface="Times New Roman" panose="02020603050405020304" pitchFamily="18" charset="0"/>
                </a:rPr>
                <a:t>Khối khí đại dương</a:t>
              </a:r>
            </a:p>
          </p:txBody>
        </p:sp>
        <p:sp>
          <p:nvSpPr>
            <p:cNvPr id="131101" name="Text Box 29"/>
            <p:cNvSpPr txBox="1">
              <a:spLocks noChangeArrowheads="1"/>
            </p:cNvSpPr>
            <p:nvPr/>
          </p:nvSpPr>
          <p:spPr bwMode="auto">
            <a:xfrm>
              <a:off x="432" y="744"/>
              <a:ext cx="1564"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dirty="0" err="1">
                  <a:solidFill>
                    <a:srgbClr val="0000FF"/>
                  </a:solidFill>
                  <a:latin typeface="Times New Roman" panose="02020603050405020304" pitchFamily="18" charset="0"/>
                </a:rPr>
                <a:t>Khối</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khí</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lục</a:t>
              </a:r>
              <a:r>
                <a:rPr lang="en-US" sz="2400" b="1" dirty="0">
                  <a:solidFill>
                    <a:srgbClr val="0000FF"/>
                  </a:solidFill>
                  <a:latin typeface="Times New Roman" panose="02020603050405020304" pitchFamily="18" charset="0"/>
                </a:rPr>
                <a:t> </a:t>
              </a:r>
              <a:r>
                <a:rPr lang="en-US" sz="2400" b="1" dirty="0" err="1">
                  <a:solidFill>
                    <a:srgbClr val="0000FF"/>
                  </a:solidFill>
                  <a:latin typeface="Times New Roman" panose="02020603050405020304" pitchFamily="18" charset="0"/>
                </a:rPr>
                <a:t>địa</a:t>
              </a:r>
              <a:endParaRPr lang="en-US" sz="2400" b="1" dirty="0">
                <a:solidFill>
                  <a:srgbClr val="0000FF"/>
                </a:solidFill>
                <a:latin typeface="Times New Roman" panose="02020603050405020304" pitchFamily="18" charset="0"/>
              </a:endParaRPr>
            </a:p>
          </p:txBody>
        </p:sp>
        <p:sp>
          <p:nvSpPr>
            <p:cNvPr id="131102" name="Text Box 30"/>
            <p:cNvSpPr txBox="1">
              <a:spLocks noChangeArrowheads="1"/>
            </p:cNvSpPr>
            <p:nvPr/>
          </p:nvSpPr>
          <p:spPr bwMode="auto">
            <a:xfrm>
              <a:off x="4416" y="874"/>
              <a:ext cx="816" cy="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0000FF"/>
                  </a:solidFill>
                  <a:latin typeface="Times New Roman" panose="02020603050405020304" pitchFamily="18" charset="0"/>
                </a:rPr>
                <a:t>  Khối khí </a:t>
              </a:r>
            </a:p>
            <a:p>
              <a:pPr>
                <a:spcBef>
                  <a:spcPct val="50000"/>
                </a:spcBef>
              </a:pPr>
              <a:r>
                <a:rPr lang="en-US" sz="2000" b="1">
                  <a:solidFill>
                    <a:srgbClr val="0000FF"/>
                  </a:solidFill>
                  <a:latin typeface="Times New Roman" panose="02020603050405020304" pitchFamily="18" charset="0"/>
                </a:rPr>
                <a:t>   lục địa</a:t>
              </a:r>
            </a:p>
          </p:txBody>
        </p:sp>
        <p:sp>
          <p:nvSpPr>
            <p:cNvPr id="131103" name="Text Box 31"/>
            <p:cNvSpPr txBox="1">
              <a:spLocks noChangeArrowheads="1"/>
            </p:cNvSpPr>
            <p:nvPr/>
          </p:nvSpPr>
          <p:spPr bwMode="auto">
            <a:xfrm>
              <a:off x="2496" y="1536"/>
              <a:ext cx="1728"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b="1">
                  <a:solidFill>
                    <a:schemeClr val="bg1"/>
                  </a:solidFill>
                  <a:latin typeface="Times New Roman" panose="02020603050405020304" pitchFamily="18" charset="0"/>
                </a:rPr>
                <a:t>Biển hoặc đại dương</a:t>
              </a:r>
            </a:p>
          </p:txBody>
        </p:sp>
        <p:sp>
          <p:nvSpPr>
            <p:cNvPr id="131104" name="Text Box 32"/>
            <p:cNvSpPr txBox="1">
              <a:spLocks noChangeArrowheads="1"/>
            </p:cNvSpPr>
            <p:nvPr/>
          </p:nvSpPr>
          <p:spPr bwMode="auto">
            <a:xfrm>
              <a:off x="384" y="1624"/>
              <a:ext cx="1728"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chemeClr val="bg1"/>
                  </a:solidFill>
                  <a:latin typeface="Times New Roman" panose="02020603050405020304" pitchFamily="18" charset="0"/>
                </a:rPr>
                <a:t>Đất liền</a:t>
              </a:r>
            </a:p>
          </p:txBody>
        </p:sp>
        <p:sp>
          <p:nvSpPr>
            <p:cNvPr id="131105" name="Text Box 33"/>
            <p:cNvSpPr txBox="1">
              <a:spLocks noChangeArrowheads="1"/>
            </p:cNvSpPr>
            <p:nvPr/>
          </p:nvSpPr>
          <p:spPr bwMode="auto">
            <a:xfrm>
              <a:off x="384" y="3648"/>
              <a:ext cx="2304"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a:solidFill>
                    <a:schemeClr val="bg1"/>
                  </a:solidFill>
                  <a:latin typeface="Times New Roman" panose="02020603050405020304" pitchFamily="18" charset="0"/>
                </a:rPr>
                <a:t>Nơi có nhiệt độ cao hơn</a:t>
              </a:r>
            </a:p>
          </p:txBody>
        </p:sp>
        <p:sp>
          <p:nvSpPr>
            <p:cNvPr id="131106" name="Text Box 34"/>
            <p:cNvSpPr txBox="1">
              <a:spLocks noChangeArrowheads="1"/>
            </p:cNvSpPr>
            <p:nvPr/>
          </p:nvSpPr>
          <p:spPr bwMode="auto">
            <a:xfrm>
              <a:off x="2567" y="3648"/>
              <a:ext cx="2473"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a:solidFill>
                    <a:schemeClr val="bg1"/>
                  </a:solidFill>
                  <a:latin typeface="Times New Roman" panose="02020603050405020304" pitchFamily="18" charset="0"/>
                </a:rPr>
                <a:t>Nơi có nhiệt độ thấp hơn</a:t>
              </a:r>
            </a:p>
          </p:txBody>
        </p:sp>
        <p:sp>
          <p:nvSpPr>
            <p:cNvPr id="131107" name="Text Box 35"/>
            <p:cNvSpPr txBox="1">
              <a:spLocks noChangeArrowheads="1"/>
            </p:cNvSpPr>
            <p:nvPr/>
          </p:nvSpPr>
          <p:spPr bwMode="auto">
            <a:xfrm>
              <a:off x="481" y="2880"/>
              <a:ext cx="1967"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a:solidFill>
                    <a:schemeClr val="bg1"/>
                  </a:solidFill>
                  <a:latin typeface="Times New Roman" panose="02020603050405020304" pitchFamily="18" charset="0"/>
                </a:rPr>
                <a:t>Khối khí nóng</a:t>
              </a:r>
            </a:p>
          </p:txBody>
        </p:sp>
        <p:sp>
          <p:nvSpPr>
            <p:cNvPr id="131108" name="Text Box 36"/>
            <p:cNvSpPr txBox="1">
              <a:spLocks noChangeArrowheads="1"/>
            </p:cNvSpPr>
            <p:nvPr/>
          </p:nvSpPr>
          <p:spPr bwMode="auto">
            <a:xfrm>
              <a:off x="2881" y="2918"/>
              <a:ext cx="1967" cy="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400" b="1">
                  <a:solidFill>
                    <a:schemeClr val="bg1"/>
                  </a:solidFill>
                  <a:latin typeface="Times New Roman" panose="02020603050405020304" pitchFamily="18" charset="0"/>
                </a:rPr>
                <a:t>Khối khí lạnh</a:t>
              </a:r>
            </a:p>
          </p:txBody>
        </p:sp>
      </p:grpSp>
    </p:spTree>
    <p:extLst>
      <p:ext uri="{BB962C8B-B14F-4D97-AF65-F5344CB8AC3E}">
        <p14:creationId xmlns:p14="http://schemas.microsoft.com/office/powerpoint/2010/main" val="28667090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withEffect">
                                  <p:stCondLst>
                                    <p:cond delay="0"/>
                                  </p:stCondLst>
                                  <p:childTnLst>
                                    <p:set>
                                      <p:cBhvr>
                                        <p:cTn id="6" dur="1" fill="hold">
                                          <p:stCondLst>
                                            <p:cond delay="0"/>
                                          </p:stCondLst>
                                        </p:cTn>
                                        <p:tgtEl>
                                          <p:spTgt spid="131091"/>
                                        </p:tgtEl>
                                        <p:attrNameLst>
                                          <p:attrName>style.visibility</p:attrName>
                                        </p:attrNameLst>
                                      </p:cBhvr>
                                      <p:to>
                                        <p:strVal val="visible"/>
                                      </p:to>
                                    </p:set>
                                    <p:anim calcmode="lin" valueType="num">
                                      <p:cBhvr>
                                        <p:cTn id="7" dur="1000" fill="hold"/>
                                        <p:tgtEl>
                                          <p:spTgt spid="131091"/>
                                        </p:tgtEl>
                                        <p:attrNameLst>
                                          <p:attrName>ppt_x</p:attrName>
                                        </p:attrNameLst>
                                      </p:cBhvr>
                                      <p:tavLst>
                                        <p:tav tm="0">
                                          <p:val>
                                            <p:strVal val="#ppt_x-.2"/>
                                          </p:val>
                                        </p:tav>
                                        <p:tav tm="100000">
                                          <p:val>
                                            <p:strVal val="#ppt_x"/>
                                          </p:val>
                                        </p:tav>
                                      </p:tavLst>
                                    </p:anim>
                                    <p:anim calcmode="lin" valueType="num">
                                      <p:cBhvr>
                                        <p:cTn id="8" dur="1000" fill="hold"/>
                                        <p:tgtEl>
                                          <p:spTgt spid="13109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1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82" name="Text Box 10"/>
          <p:cNvSpPr txBox="1">
            <a:spLocks noChangeArrowheads="1"/>
          </p:cNvSpPr>
          <p:nvPr/>
        </p:nvSpPr>
        <p:spPr bwMode="auto">
          <a:xfrm>
            <a:off x="301818" y="159331"/>
            <a:ext cx="6858000" cy="646331"/>
          </a:xfrm>
          <a:prstGeom prst="rect">
            <a:avLst/>
          </a:prstGeom>
          <a:solidFill>
            <a:schemeClr val="bg1"/>
          </a:solidFill>
          <a:ln>
            <a:noFill/>
          </a:ln>
          <a:effectLst/>
          <a:extLst/>
        </p:spPr>
        <p:txBody>
          <a:bodyPr>
            <a:spAutoFit/>
          </a:bodyPr>
          <a:lstStyle/>
          <a:p>
            <a:pPr>
              <a:spcBef>
                <a:spcPct val="50000"/>
              </a:spcBef>
            </a:pPr>
            <a:r>
              <a:rPr lang="en-US" sz="3600" b="1" smtClean="0">
                <a:solidFill>
                  <a:srgbClr val="FF0000"/>
                </a:solidFill>
                <a:latin typeface="Times New Roman" panose="02020603050405020304" pitchFamily="18" charset="0"/>
              </a:rPr>
              <a:t> </a:t>
            </a:r>
            <a:r>
              <a:rPr lang="en-US" sz="3600" b="1" dirty="0" smtClean="0">
                <a:solidFill>
                  <a:srgbClr val="FF0000"/>
                </a:solidFill>
                <a:latin typeface="Times New Roman" panose="02020603050405020304" pitchFamily="18" charset="0"/>
              </a:rPr>
              <a:t>II</a:t>
            </a:r>
            <a:r>
              <a:rPr lang="en-US" sz="3600" b="1" smtClean="0">
                <a:solidFill>
                  <a:srgbClr val="FF0000"/>
                </a:solidFill>
                <a:latin typeface="Times New Roman" panose="02020603050405020304" pitchFamily="18" charset="0"/>
              </a:rPr>
              <a:t>. </a:t>
            </a:r>
            <a:r>
              <a:rPr lang="en-US" sz="3600" b="1" dirty="0" err="1">
                <a:solidFill>
                  <a:srgbClr val="FF0000"/>
                </a:solidFill>
                <a:latin typeface="Times New Roman" panose="02020603050405020304" pitchFamily="18" charset="0"/>
              </a:rPr>
              <a:t>K</a:t>
            </a:r>
            <a:r>
              <a:rPr lang="en-US" sz="3600" b="1" smtClean="0">
                <a:solidFill>
                  <a:srgbClr val="FF0000"/>
                </a:solidFill>
                <a:latin typeface="Times New Roman" panose="02020603050405020304" pitchFamily="18" charset="0"/>
              </a:rPr>
              <a:t>hối </a:t>
            </a:r>
            <a:r>
              <a:rPr lang="en-US" sz="3600" b="1" dirty="0" err="1">
                <a:solidFill>
                  <a:srgbClr val="FF0000"/>
                </a:solidFill>
                <a:latin typeface="Times New Roman" panose="02020603050405020304" pitchFamily="18" charset="0"/>
              </a:rPr>
              <a:t>khí</a:t>
            </a:r>
            <a:r>
              <a:rPr lang="en-US" sz="3600" b="1" dirty="0">
                <a:solidFill>
                  <a:srgbClr val="FF0000"/>
                </a:solidFill>
                <a:latin typeface="Times New Roman" panose="02020603050405020304" pitchFamily="18" charset="0"/>
              </a:rPr>
              <a:t>:</a:t>
            </a:r>
          </a:p>
        </p:txBody>
      </p:sp>
      <p:sp>
        <p:nvSpPr>
          <p:cNvPr id="156713" name="Text Box 41"/>
          <p:cNvSpPr txBox="1">
            <a:spLocks noChangeArrowheads="1"/>
          </p:cNvSpPr>
          <p:nvPr/>
        </p:nvSpPr>
        <p:spPr bwMode="auto">
          <a:xfrm>
            <a:off x="152399" y="971550"/>
            <a:ext cx="449580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1" hangingPunct="1">
              <a:spcBef>
                <a:spcPct val="50000"/>
              </a:spcBef>
            </a:pP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Tuỳ</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theo</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vị</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trí</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hình</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thành</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và</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bề</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mặt</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tiếp</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xúc</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mà</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tầng</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không</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khí</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dưới</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thấp</a:t>
            </a:r>
            <a:r>
              <a:rPr lang="en-US" sz="2800" b="1" dirty="0">
                <a:solidFill>
                  <a:srgbClr val="0000FF"/>
                </a:solidFill>
                <a:latin typeface="Times New Roman" panose="02020603050405020304" pitchFamily="18" charset="0"/>
              </a:rPr>
              <a:t> chia </a:t>
            </a:r>
            <a:r>
              <a:rPr lang="en-US" sz="2800" b="1" dirty="0" err="1">
                <a:solidFill>
                  <a:srgbClr val="0000FF"/>
                </a:solidFill>
                <a:latin typeface="Times New Roman" panose="02020603050405020304" pitchFamily="18" charset="0"/>
              </a:rPr>
              <a:t>ra</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các</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khối</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khí</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nóng</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và</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lạnh</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đại</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dương</a:t>
            </a:r>
            <a:r>
              <a:rPr lang="en-US" sz="2800" b="1" dirty="0">
                <a:solidFill>
                  <a:srgbClr val="0000FF"/>
                </a:solidFill>
                <a:latin typeface="Times New Roman" panose="02020603050405020304" pitchFamily="18" charset="0"/>
              </a:rPr>
              <a:t> hay </a:t>
            </a:r>
            <a:r>
              <a:rPr lang="en-US" sz="2800" b="1" dirty="0" err="1">
                <a:solidFill>
                  <a:srgbClr val="0000FF"/>
                </a:solidFill>
                <a:latin typeface="Times New Roman" panose="02020603050405020304" pitchFamily="18" charset="0"/>
              </a:rPr>
              <a:t>lục</a:t>
            </a:r>
            <a:r>
              <a:rPr lang="en-US" sz="2800" b="1" dirty="0">
                <a:solidFill>
                  <a:srgbClr val="0000FF"/>
                </a:solidFill>
                <a:latin typeface="Times New Roman" panose="02020603050405020304" pitchFamily="18" charset="0"/>
              </a:rPr>
              <a:t> </a:t>
            </a:r>
            <a:r>
              <a:rPr lang="en-US" sz="2800" b="1" dirty="0" err="1">
                <a:solidFill>
                  <a:srgbClr val="0000FF"/>
                </a:solidFill>
                <a:latin typeface="Times New Roman" panose="02020603050405020304" pitchFamily="18" charset="0"/>
              </a:rPr>
              <a:t>địa</a:t>
            </a:r>
            <a:r>
              <a:rPr lang="en-US" sz="2800" b="1" dirty="0">
                <a:solidFill>
                  <a:srgbClr val="0000FF"/>
                </a:solidFill>
                <a:latin typeface="Times New Roman" panose="02020603050405020304" pitchFamily="18" charset="0"/>
              </a:rPr>
              <a:t>.</a:t>
            </a:r>
            <a:endParaRPr lang="en-US" sz="2800" b="1" dirty="0">
              <a:latin typeface="Times New Roman" panose="02020603050405020304" pitchFamily="18" charset="0"/>
            </a:endParaRPr>
          </a:p>
        </p:txBody>
      </p:sp>
      <p:pic>
        <p:nvPicPr>
          <p:cNvPr id="156715" name="Picture 43" descr="cacdoikhih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29941"/>
            <a:ext cx="3657600" cy="3371850"/>
          </a:xfrm>
          <a:prstGeom prst="rect">
            <a:avLst/>
          </a:prstGeom>
          <a:noFill/>
          <a:extLst>
            <a:ext uri="{909E8E84-426E-40DD-AFC4-6F175D3DCCD1}">
              <a14:hiddenFill xmlns:a14="http://schemas.microsoft.com/office/drawing/2010/main">
                <a:solidFill>
                  <a:srgbClr val="FFFFFF"/>
                </a:solidFill>
              </a14:hiddenFill>
            </a:ext>
          </a:extLst>
        </p:spPr>
      </p:pic>
      <p:sp>
        <p:nvSpPr>
          <p:cNvPr id="156716" name="AutoShape 44"/>
          <p:cNvSpPr>
            <a:spLocks noChangeArrowheads="1"/>
          </p:cNvSpPr>
          <p:nvPr/>
        </p:nvSpPr>
        <p:spPr bwMode="auto">
          <a:xfrm>
            <a:off x="7641432" y="3744541"/>
            <a:ext cx="816769" cy="1257300"/>
          </a:xfrm>
          <a:prstGeom prst="wedgeRoundRectCallout">
            <a:avLst>
              <a:gd name="adj1" fmla="val -155102"/>
              <a:gd name="adj2" fmla="val -93843"/>
              <a:gd name="adj3" fmla="val 16667"/>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1388">
              <a:defRPr>
                <a:solidFill>
                  <a:schemeClr val="tx1"/>
                </a:solidFill>
                <a:latin typeface="Arial" panose="020B0604020202020204" pitchFamily="34" charset="0"/>
              </a:defRPr>
            </a:lvl1pPr>
            <a:lvl2pPr defTabSz="941388">
              <a:defRPr>
                <a:solidFill>
                  <a:schemeClr val="tx1"/>
                </a:solidFill>
                <a:latin typeface="Arial" panose="020B0604020202020204" pitchFamily="34" charset="0"/>
              </a:defRPr>
            </a:lvl2pPr>
            <a:lvl3pPr defTabSz="941388">
              <a:defRPr>
                <a:solidFill>
                  <a:schemeClr val="tx1"/>
                </a:solidFill>
                <a:latin typeface="Arial" panose="020B0604020202020204" pitchFamily="34" charset="0"/>
              </a:defRPr>
            </a:lvl3pPr>
            <a:lvl4pPr defTabSz="941388">
              <a:defRPr>
                <a:solidFill>
                  <a:schemeClr val="tx1"/>
                </a:solidFill>
                <a:latin typeface="Arial" panose="020B0604020202020204" pitchFamily="34" charset="0"/>
              </a:defRPr>
            </a:lvl4pPr>
            <a:lvl5pPr defTabSz="941388">
              <a:defRPr>
                <a:solidFill>
                  <a:schemeClr val="tx1"/>
                </a:solidFill>
                <a:latin typeface="Arial" panose="020B0604020202020204" pitchFamily="34" charset="0"/>
              </a:defRPr>
            </a:lvl5pPr>
            <a:lvl6pPr defTabSz="941388" fontAlgn="base">
              <a:spcBef>
                <a:spcPct val="0"/>
              </a:spcBef>
              <a:spcAft>
                <a:spcPct val="0"/>
              </a:spcAft>
              <a:defRPr>
                <a:solidFill>
                  <a:schemeClr val="tx1"/>
                </a:solidFill>
                <a:latin typeface="Arial" panose="020B0604020202020204" pitchFamily="34" charset="0"/>
              </a:defRPr>
            </a:lvl6pPr>
            <a:lvl7pPr defTabSz="941388" fontAlgn="base">
              <a:spcBef>
                <a:spcPct val="0"/>
              </a:spcBef>
              <a:spcAft>
                <a:spcPct val="0"/>
              </a:spcAft>
              <a:defRPr>
                <a:solidFill>
                  <a:schemeClr val="tx1"/>
                </a:solidFill>
                <a:latin typeface="Arial" panose="020B0604020202020204" pitchFamily="34" charset="0"/>
              </a:defRPr>
            </a:lvl7pPr>
            <a:lvl8pPr defTabSz="941388" fontAlgn="base">
              <a:spcBef>
                <a:spcPct val="0"/>
              </a:spcBef>
              <a:spcAft>
                <a:spcPct val="0"/>
              </a:spcAft>
              <a:defRPr>
                <a:solidFill>
                  <a:schemeClr val="tx1"/>
                </a:solidFill>
                <a:latin typeface="Arial" panose="020B0604020202020204" pitchFamily="34" charset="0"/>
              </a:defRPr>
            </a:lvl8pPr>
            <a:lvl9pPr defTabSz="941388" fontAlgn="base">
              <a:spcBef>
                <a:spcPct val="0"/>
              </a:spcBef>
              <a:spcAft>
                <a:spcPct val="0"/>
              </a:spcAft>
              <a:defRPr>
                <a:solidFill>
                  <a:schemeClr val="tx1"/>
                </a:solidFill>
                <a:latin typeface="Arial" panose="020B0604020202020204" pitchFamily="34" charset="0"/>
              </a:defRPr>
            </a:lvl9pPr>
          </a:lstStyle>
          <a:p>
            <a:pPr algn="ctr" eaLnBrk="1" hangingPunct="1"/>
            <a:r>
              <a:rPr lang="en-US" sz="2000" b="1">
                <a:latin typeface=".VnTime" panose="020B7200000000000000" pitchFamily="34" charset="0"/>
              </a:rPr>
              <a:t>Khèi khÝ nãng</a:t>
            </a:r>
          </a:p>
        </p:txBody>
      </p:sp>
      <p:sp>
        <p:nvSpPr>
          <p:cNvPr id="156717" name="AutoShape 45"/>
          <p:cNvSpPr>
            <a:spLocks noChangeArrowheads="1"/>
          </p:cNvSpPr>
          <p:nvPr/>
        </p:nvSpPr>
        <p:spPr bwMode="auto">
          <a:xfrm>
            <a:off x="7086600" y="448891"/>
            <a:ext cx="1981200" cy="781050"/>
          </a:xfrm>
          <a:prstGeom prst="wedgeRoundRectCallout">
            <a:avLst>
              <a:gd name="adj1" fmla="val -92370"/>
              <a:gd name="adj2" fmla="val 101324"/>
              <a:gd name="adj3" fmla="val 16667"/>
            </a:avLst>
          </a:prstGeom>
          <a:solidFill>
            <a:srgbClr val="66FFCC"/>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1388">
              <a:defRPr>
                <a:solidFill>
                  <a:schemeClr val="tx1"/>
                </a:solidFill>
                <a:latin typeface="Arial" panose="020B0604020202020204" pitchFamily="34" charset="0"/>
              </a:defRPr>
            </a:lvl1pPr>
            <a:lvl2pPr defTabSz="941388">
              <a:defRPr>
                <a:solidFill>
                  <a:schemeClr val="tx1"/>
                </a:solidFill>
                <a:latin typeface="Arial" panose="020B0604020202020204" pitchFamily="34" charset="0"/>
              </a:defRPr>
            </a:lvl2pPr>
            <a:lvl3pPr defTabSz="941388">
              <a:defRPr>
                <a:solidFill>
                  <a:schemeClr val="tx1"/>
                </a:solidFill>
                <a:latin typeface="Arial" panose="020B0604020202020204" pitchFamily="34" charset="0"/>
              </a:defRPr>
            </a:lvl3pPr>
            <a:lvl4pPr defTabSz="941388">
              <a:defRPr>
                <a:solidFill>
                  <a:schemeClr val="tx1"/>
                </a:solidFill>
                <a:latin typeface="Arial" panose="020B0604020202020204" pitchFamily="34" charset="0"/>
              </a:defRPr>
            </a:lvl4pPr>
            <a:lvl5pPr defTabSz="941388">
              <a:defRPr>
                <a:solidFill>
                  <a:schemeClr val="tx1"/>
                </a:solidFill>
                <a:latin typeface="Arial" panose="020B0604020202020204" pitchFamily="34" charset="0"/>
              </a:defRPr>
            </a:lvl5pPr>
            <a:lvl6pPr defTabSz="941388" fontAlgn="base">
              <a:spcBef>
                <a:spcPct val="0"/>
              </a:spcBef>
              <a:spcAft>
                <a:spcPct val="0"/>
              </a:spcAft>
              <a:defRPr>
                <a:solidFill>
                  <a:schemeClr val="tx1"/>
                </a:solidFill>
                <a:latin typeface="Arial" panose="020B0604020202020204" pitchFamily="34" charset="0"/>
              </a:defRPr>
            </a:lvl6pPr>
            <a:lvl7pPr defTabSz="941388" fontAlgn="base">
              <a:spcBef>
                <a:spcPct val="0"/>
              </a:spcBef>
              <a:spcAft>
                <a:spcPct val="0"/>
              </a:spcAft>
              <a:defRPr>
                <a:solidFill>
                  <a:schemeClr val="tx1"/>
                </a:solidFill>
                <a:latin typeface="Arial" panose="020B0604020202020204" pitchFamily="34" charset="0"/>
              </a:defRPr>
            </a:lvl7pPr>
            <a:lvl8pPr defTabSz="941388" fontAlgn="base">
              <a:spcBef>
                <a:spcPct val="0"/>
              </a:spcBef>
              <a:spcAft>
                <a:spcPct val="0"/>
              </a:spcAft>
              <a:defRPr>
                <a:solidFill>
                  <a:schemeClr val="tx1"/>
                </a:solidFill>
                <a:latin typeface="Arial" panose="020B0604020202020204" pitchFamily="34" charset="0"/>
              </a:defRPr>
            </a:lvl8pPr>
            <a:lvl9pPr defTabSz="941388" fontAlgn="base">
              <a:spcBef>
                <a:spcPct val="0"/>
              </a:spcBef>
              <a:spcAft>
                <a:spcPct val="0"/>
              </a:spcAft>
              <a:defRPr>
                <a:solidFill>
                  <a:schemeClr val="tx1"/>
                </a:solidFill>
                <a:latin typeface="Arial" panose="020B0604020202020204" pitchFamily="34" charset="0"/>
              </a:defRPr>
            </a:lvl9pPr>
          </a:lstStyle>
          <a:p>
            <a:pPr algn="ctr" eaLnBrk="1" hangingPunct="1"/>
            <a:r>
              <a:rPr lang="en-US" sz="2000" b="1">
                <a:latin typeface=".VnTime" panose="020B7200000000000000" pitchFamily="34" charset="0"/>
              </a:rPr>
              <a:t>Khèi khÝ</a:t>
            </a:r>
          </a:p>
          <a:p>
            <a:pPr algn="ctr" eaLnBrk="1" hangingPunct="1"/>
            <a:r>
              <a:rPr lang="en-US" sz="2000" b="1">
                <a:latin typeface=".VnTime" panose="020B7200000000000000" pitchFamily="34" charset="0"/>
              </a:rPr>
              <a:t> l¹nh</a:t>
            </a:r>
          </a:p>
        </p:txBody>
      </p:sp>
      <p:sp>
        <p:nvSpPr>
          <p:cNvPr id="156718" name="AutoShape 46"/>
          <p:cNvSpPr>
            <a:spLocks noChangeArrowheads="1"/>
          </p:cNvSpPr>
          <p:nvPr/>
        </p:nvSpPr>
        <p:spPr bwMode="auto">
          <a:xfrm>
            <a:off x="3137886" y="4316041"/>
            <a:ext cx="2100263" cy="685800"/>
          </a:xfrm>
          <a:prstGeom prst="wedgeRoundRectCallout">
            <a:avLst>
              <a:gd name="adj1" fmla="val 105222"/>
              <a:gd name="adj2" fmla="val -32639"/>
              <a:gd name="adj3" fmla="val 16667"/>
            </a:avLst>
          </a:prstGeom>
          <a:solidFill>
            <a:srgbClr val="66FFCC"/>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41388">
              <a:defRPr>
                <a:solidFill>
                  <a:schemeClr val="tx1"/>
                </a:solidFill>
                <a:latin typeface="Arial" panose="020B0604020202020204" pitchFamily="34" charset="0"/>
              </a:defRPr>
            </a:lvl1pPr>
            <a:lvl2pPr defTabSz="941388">
              <a:defRPr>
                <a:solidFill>
                  <a:schemeClr val="tx1"/>
                </a:solidFill>
                <a:latin typeface="Arial" panose="020B0604020202020204" pitchFamily="34" charset="0"/>
              </a:defRPr>
            </a:lvl2pPr>
            <a:lvl3pPr defTabSz="941388">
              <a:defRPr>
                <a:solidFill>
                  <a:schemeClr val="tx1"/>
                </a:solidFill>
                <a:latin typeface="Arial" panose="020B0604020202020204" pitchFamily="34" charset="0"/>
              </a:defRPr>
            </a:lvl3pPr>
            <a:lvl4pPr defTabSz="941388">
              <a:defRPr>
                <a:solidFill>
                  <a:schemeClr val="tx1"/>
                </a:solidFill>
                <a:latin typeface="Arial" panose="020B0604020202020204" pitchFamily="34" charset="0"/>
              </a:defRPr>
            </a:lvl4pPr>
            <a:lvl5pPr defTabSz="941388">
              <a:defRPr>
                <a:solidFill>
                  <a:schemeClr val="tx1"/>
                </a:solidFill>
                <a:latin typeface="Arial" panose="020B0604020202020204" pitchFamily="34" charset="0"/>
              </a:defRPr>
            </a:lvl5pPr>
            <a:lvl6pPr defTabSz="941388" fontAlgn="base">
              <a:spcBef>
                <a:spcPct val="0"/>
              </a:spcBef>
              <a:spcAft>
                <a:spcPct val="0"/>
              </a:spcAft>
              <a:defRPr>
                <a:solidFill>
                  <a:schemeClr val="tx1"/>
                </a:solidFill>
                <a:latin typeface="Arial" panose="020B0604020202020204" pitchFamily="34" charset="0"/>
              </a:defRPr>
            </a:lvl6pPr>
            <a:lvl7pPr defTabSz="941388" fontAlgn="base">
              <a:spcBef>
                <a:spcPct val="0"/>
              </a:spcBef>
              <a:spcAft>
                <a:spcPct val="0"/>
              </a:spcAft>
              <a:defRPr>
                <a:solidFill>
                  <a:schemeClr val="tx1"/>
                </a:solidFill>
                <a:latin typeface="Arial" panose="020B0604020202020204" pitchFamily="34" charset="0"/>
              </a:defRPr>
            </a:lvl7pPr>
            <a:lvl8pPr defTabSz="941388" fontAlgn="base">
              <a:spcBef>
                <a:spcPct val="0"/>
              </a:spcBef>
              <a:spcAft>
                <a:spcPct val="0"/>
              </a:spcAft>
              <a:defRPr>
                <a:solidFill>
                  <a:schemeClr val="tx1"/>
                </a:solidFill>
                <a:latin typeface="Arial" panose="020B0604020202020204" pitchFamily="34" charset="0"/>
              </a:defRPr>
            </a:lvl8pPr>
            <a:lvl9pPr defTabSz="941388" fontAlgn="base">
              <a:spcBef>
                <a:spcPct val="0"/>
              </a:spcBef>
              <a:spcAft>
                <a:spcPct val="0"/>
              </a:spcAft>
              <a:defRPr>
                <a:solidFill>
                  <a:schemeClr val="tx1"/>
                </a:solidFill>
                <a:latin typeface="Arial" panose="020B0604020202020204" pitchFamily="34" charset="0"/>
              </a:defRPr>
            </a:lvl9pPr>
          </a:lstStyle>
          <a:p>
            <a:pPr algn="ctr" eaLnBrk="1" hangingPunct="1"/>
            <a:r>
              <a:rPr lang="en-US" sz="2000" b="1">
                <a:latin typeface=".VnTime" panose="020B7200000000000000" pitchFamily="34" charset="0"/>
              </a:rPr>
              <a:t>Khèi khÝ </a:t>
            </a:r>
          </a:p>
          <a:p>
            <a:pPr algn="ctr" eaLnBrk="1" hangingPunct="1"/>
            <a:r>
              <a:rPr lang="en-US" sz="2000" b="1">
                <a:latin typeface=".VnTime" panose="020B7200000000000000" pitchFamily="34" charset="0"/>
              </a:rPr>
              <a:t>l¹nh</a:t>
            </a:r>
          </a:p>
        </p:txBody>
      </p:sp>
      <p:grpSp>
        <p:nvGrpSpPr>
          <p:cNvPr id="156719" name="Group 47"/>
          <p:cNvGrpSpPr>
            <a:grpSpLocks/>
          </p:cNvGrpSpPr>
          <p:nvPr/>
        </p:nvGrpSpPr>
        <p:grpSpPr bwMode="auto">
          <a:xfrm>
            <a:off x="152400" y="1809498"/>
            <a:ext cx="4267200" cy="3334003"/>
            <a:chOff x="744" y="1787"/>
            <a:chExt cx="4032" cy="2149"/>
          </a:xfrm>
        </p:grpSpPr>
        <p:sp>
          <p:nvSpPr>
            <p:cNvPr id="156720" name="AutoShape 48"/>
            <p:cNvSpPr>
              <a:spLocks noChangeArrowheads="1"/>
            </p:cNvSpPr>
            <p:nvPr/>
          </p:nvSpPr>
          <p:spPr bwMode="auto">
            <a:xfrm>
              <a:off x="744" y="1787"/>
              <a:ext cx="4032" cy="1765"/>
            </a:xfrm>
            <a:prstGeom prst="cloudCallout">
              <a:avLst>
                <a:gd name="adj1" fmla="val -39259"/>
                <a:gd name="adj2" fmla="val 49833"/>
              </a:avLst>
            </a:prstGeom>
            <a:solidFill>
              <a:srgbClr val="FFFF00"/>
            </a:solidFill>
            <a:ln w="57150">
              <a:solidFill>
                <a:srgbClr val="00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2400" b="1">
                  <a:solidFill>
                    <a:srgbClr val="FF0000"/>
                  </a:solidFill>
                  <a:latin typeface="Times New Roman" panose="02020603050405020304" pitchFamily="18" charset="0"/>
                </a:rPr>
                <a:t>Khối khí nóng, khối khí lạnh hình thành ở đâu? Nêu tính chất mỗi loại?</a:t>
              </a:r>
            </a:p>
          </p:txBody>
        </p:sp>
        <p:pic>
          <p:nvPicPr>
            <p:cNvPr id="156721" name="Picture 49" descr="Picture2"/>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0" y="2928"/>
              <a:ext cx="78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957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56716"/>
                                        </p:tgtEl>
                                        <p:attrNameLst>
                                          <p:attrName>style.visibility</p:attrName>
                                        </p:attrNameLst>
                                      </p:cBhvr>
                                      <p:to>
                                        <p:strVal val="visible"/>
                                      </p:to>
                                    </p:set>
                                    <p:animEffect transition="in" filter="barn(inHorizontal)">
                                      <p:cBhvr>
                                        <p:cTn id="7" dur="500"/>
                                        <p:tgtEl>
                                          <p:spTgt spid="1567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56717"/>
                                        </p:tgtEl>
                                        <p:attrNameLst>
                                          <p:attrName>style.visibility</p:attrName>
                                        </p:attrNameLst>
                                      </p:cBhvr>
                                      <p:to>
                                        <p:strVal val="visible"/>
                                      </p:to>
                                    </p:set>
                                    <p:animEffect transition="in" filter="barn(inHorizontal)">
                                      <p:cBhvr>
                                        <p:cTn id="12" dur="500"/>
                                        <p:tgtEl>
                                          <p:spTgt spid="1567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56718"/>
                                        </p:tgtEl>
                                        <p:attrNameLst>
                                          <p:attrName>style.visibility</p:attrName>
                                        </p:attrNameLst>
                                      </p:cBhvr>
                                      <p:to>
                                        <p:strVal val="visible"/>
                                      </p:to>
                                    </p:set>
                                    <p:animEffect transition="in" filter="barn(inHorizontal)">
                                      <p:cBhvr>
                                        <p:cTn id="17" dur="500"/>
                                        <p:tgtEl>
                                          <p:spTgt spid="1567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nodeType="clickEffect">
                                  <p:stCondLst>
                                    <p:cond delay="0"/>
                                  </p:stCondLst>
                                  <p:childTnLst>
                                    <p:set>
                                      <p:cBhvr>
                                        <p:cTn id="21" dur="1" fill="hold">
                                          <p:stCondLst>
                                            <p:cond delay="0"/>
                                          </p:stCondLst>
                                        </p:cTn>
                                        <p:tgtEl>
                                          <p:spTgt spid="156719"/>
                                        </p:tgtEl>
                                        <p:attrNameLst>
                                          <p:attrName>style.visibility</p:attrName>
                                        </p:attrNameLst>
                                      </p:cBhvr>
                                      <p:to>
                                        <p:strVal val="visible"/>
                                      </p:to>
                                    </p:set>
                                    <p:animEffect transition="in" filter="wedge">
                                      <p:cBhvr>
                                        <p:cTn id="22" dur="2000"/>
                                        <p:tgtEl>
                                          <p:spTgt spid="1567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xit" presetSubtype="16" fill="hold" nodeType="clickEffect">
                                  <p:stCondLst>
                                    <p:cond delay="0"/>
                                  </p:stCondLst>
                                  <p:childTnLst>
                                    <p:animEffect transition="out" filter="diamond(in)">
                                      <p:cBhvr>
                                        <p:cTn id="26" dur="2000"/>
                                        <p:tgtEl>
                                          <p:spTgt spid="156719"/>
                                        </p:tgtEl>
                                      </p:cBhvr>
                                    </p:animEffect>
                                    <p:set>
                                      <p:cBhvr>
                                        <p:cTn id="27" dur="1" fill="hold">
                                          <p:stCondLst>
                                            <p:cond delay="1999"/>
                                          </p:stCondLst>
                                        </p:cTn>
                                        <p:tgtEl>
                                          <p:spTgt spid="1567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716" grpId="0" animBg="1"/>
      <p:bldP spid="156717" grpId="0" animBg="1"/>
      <p:bldP spid="1567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world[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485900" y="1925241"/>
            <a:ext cx="3028950" cy="19478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8723" name="Group 3"/>
          <p:cNvGrpSpPr>
            <a:grpSpLocks/>
          </p:cNvGrpSpPr>
          <p:nvPr/>
        </p:nvGrpSpPr>
        <p:grpSpPr bwMode="auto">
          <a:xfrm>
            <a:off x="304800" y="209550"/>
            <a:ext cx="8534400" cy="5105400"/>
            <a:chOff x="96" y="0"/>
            <a:chExt cx="5568" cy="3574"/>
          </a:xfrm>
        </p:grpSpPr>
        <p:pic>
          <p:nvPicPr>
            <p:cNvPr id="158724" name="Picture 4" descr="worl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 y="0"/>
              <a:ext cx="5568" cy="3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8725" name="Group 5"/>
            <p:cNvGrpSpPr>
              <a:grpSpLocks/>
            </p:cNvGrpSpPr>
            <p:nvPr/>
          </p:nvGrpSpPr>
          <p:grpSpPr bwMode="auto">
            <a:xfrm>
              <a:off x="96" y="144"/>
              <a:ext cx="5184" cy="2596"/>
              <a:chOff x="96" y="192"/>
              <a:chExt cx="5184" cy="2596"/>
            </a:xfrm>
          </p:grpSpPr>
          <p:pic>
            <p:nvPicPr>
              <p:cNvPr id="158726" name="Picture 6" descr="bắc cự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8" y="192"/>
                <a:ext cx="576" cy="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8727" name="Picture 7" descr="một địa điểm ở vùng cự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 y="192"/>
                <a:ext cx="480" cy="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8728" name="Text Box 8"/>
              <p:cNvSpPr txBox="1">
                <a:spLocks noChangeArrowheads="1"/>
              </p:cNvSpPr>
              <p:nvPr/>
            </p:nvSpPr>
            <p:spPr bwMode="auto">
              <a:xfrm>
                <a:off x="1776" y="576"/>
                <a:ext cx="1551" cy="49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pPr>
                <a:r>
                  <a:rPr lang="en-US" sz="2000" b="1">
                    <a:solidFill>
                      <a:schemeClr val="bg1"/>
                    </a:solidFill>
                    <a:cs typeface="Arial" panose="020B0604020202020204" pitchFamily="34" charset="0"/>
                  </a:rPr>
                  <a:t>Khối khí lạnh đại dương</a:t>
                </a:r>
              </a:p>
            </p:txBody>
          </p:sp>
          <p:sp>
            <p:nvSpPr>
              <p:cNvPr id="158729" name="Text Box 9"/>
              <p:cNvSpPr txBox="1">
                <a:spLocks noChangeArrowheads="1"/>
              </p:cNvSpPr>
              <p:nvPr/>
            </p:nvSpPr>
            <p:spPr bwMode="auto">
              <a:xfrm>
                <a:off x="528" y="1200"/>
                <a:ext cx="576" cy="2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b="1">
                    <a:solidFill>
                      <a:schemeClr val="tx2"/>
                    </a:solidFill>
                    <a:cs typeface="Arial" panose="020B0604020202020204" pitchFamily="34" charset="0"/>
                  </a:rPr>
                  <a:t>TBD</a:t>
                </a:r>
              </a:p>
            </p:txBody>
          </p:sp>
          <p:sp>
            <p:nvSpPr>
              <p:cNvPr id="158730" name="Text Box 10"/>
              <p:cNvSpPr txBox="1">
                <a:spLocks noChangeArrowheads="1"/>
              </p:cNvSpPr>
              <p:nvPr/>
            </p:nvSpPr>
            <p:spPr bwMode="auto">
              <a:xfrm>
                <a:off x="1008" y="2496"/>
                <a:ext cx="576" cy="2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b="1">
                    <a:solidFill>
                      <a:schemeClr val="tx2"/>
                    </a:solidFill>
                    <a:cs typeface="Arial" panose="020B0604020202020204" pitchFamily="34" charset="0"/>
                  </a:rPr>
                  <a:t>TBD</a:t>
                </a:r>
              </a:p>
            </p:txBody>
          </p:sp>
          <p:sp>
            <p:nvSpPr>
              <p:cNvPr id="158731" name="Text Box 11"/>
              <p:cNvSpPr txBox="1">
                <a:spLocks noChangeArrowheads="1"/>
              </p:cNvSpPr>
              <p:nvPr/>
            </p:nvSpPr>
            <p:spPr bwMode="auto">
              <a:xfrm>
                <a:off x="2400" y="2256"/>
                <a:ext cx="576" cy="2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b="1">
                    <a:solidFill>
                      <a:schemeClr val="tx2"/>
                    </a:solidFill>
                    <a:cs typeface="Arial" panose="020B0604020202020204" pitchFamily="34" charset="0"/>
                  </a:rPr>
                  <a:t>ĐTD</a:t>
                </a:r>
              </a:p>
            </p:txBody>
          </p:sp>
          <p:sp>
            <p:nvSpPr>
              <p:cNvPr id="158732" name="Text Box 12"/>
              <p:cNvSpPr txBox="1">
                <a:spLocks noChangeArrowheads="1"/>
              </p:cNvSpPr>
              <p:nvPr/>
            </p:nvSpPr>
            <p:spPr bwMode="auto">
              <a:xfrm>
                <a:off x="4704" y="1248"/>
                <a:ext cx="576" cy="2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b="1">
                    <a:solidFill>
                      <a:schemeClr val="tx2"/>
                    </a:solidFill>
                    <a:cs typeface="Arial" panose="020B0604020202020204" pitchFamily="34" charset="0"/>
                  </a:rPr>
                  <a:t>TBD</a:t>
                </a:r>
              </a:p>
            </p:txBody>
          </p:sp>
          <p:sp>
            <p:nvSpPr>
              <p:cNvPr id="158733" name="Text Box 13"/>
              <p:cNvSpPr txBox="1">
                <a:spLocks noChangeArrowheads="1"/>
              </p:cNvSpPr>
              <p:nvPr/>
            </p:nvSpPr>
            <p:spPr bwMode="auto">
              <a:xfrm>
                <a:off x="1920" y="1200"/>
                <a:ext cx="576" cy="2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b="1">
                    <a:solidFill>
                      <a:schemeClr val="tx2"/>
                    </a:solidFill>
                    <a:cs typeface="Arial" panose="020B0604020202020204" pitchFamily="34" charset="0"/>
                  </a:rPr>
                  <a:t>ĐTD</a:t>
                </a:r>
              </a:p>
            </p:txBody>
          </p:sp>
          <p:sp>
            <p:nvSpPr>
              <p:cNvPr id="158734" name="Text Box 14"/>
              <p:cNvSpPr txBox="1">
                <a:spLocks noChangeArrowheads="1"/>
              </p:cNvSpPr>
              <p:nvPr/>
            </p:nvSpPr>
            <p:spPr bwMode="auto">
              <a:xfrm>
                <a:off x="2640" y="1663"/>
                <a:ext cx="1008" cy="40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1350" b="1">
                    <a:solidFill>
                      <a:srgbClr val="FF0000"/>
                    </a:solidFill>
                    <a:cs typeface="Arial" panose="020B0604020202020204" pitchFamily="34" charset="0"/>
                  </a:rPr>
                  <a:t>Khối khí nóng lục địa</a:t>
                </a:r>
              </a:p>
            </p:txBody>
          </p:sp>
          <p:sp>
            <p:nvSpPr>
              <p:cNvPr id="158735" name="Text Box 15"/>
              <p:cNvSpPr txBox="1">
                <a:spLocks noChangeArrowheads="1"/>
              </p:cNvSpPr>
              <p:nvPr/>
            </p:nvSpPr>
            <p:spPr bwMode="auto">
              <a:xfrm>
                <a:off x="3648" y="1872"/>
                <a:ext cx="1008" cy="36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1200" b="1">
                    <a:solidFill>
                      <a:srgbClr val="D60093"/>
                    </a:solidFill>
                    <a:cs typeface="Arial" panose="020B0604020202020204" pitchFamily="34" charset="0"/>
                  </a:rPr>
                  <a:t>Khối khí nóng đại dương</a:t>
                </a:r>
              </a:p>
            </p:txBody>
          </p:sp>
          <p:pic>
            <p:nvPicPr>
              <p:cNvPr id="158736" name="Picture 16" descr="biển đẹ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2" y="1508"/>
                <a:ext cx="480" cy="360"/>
              </a:xfrm>
              <a:prstGeom prst="rect">
                <a:avLst/>
              </a:prstGeom>
              <a:noFill/>
              <a:extLst>
                <a:ext uri="{909E8E84-426E-40DD-AFC4-6F175D3DCCD1}">
                  <a14:hiddenFill xmlns:a14="http://schemas.microsoft.com/office/drawing/2010/main">
                    <a:solidFill>
                      <a:srgbClr val="FFFFFF"/>
                    </a:solidFill>
                  </a14:hiddenFill>
                </a:ext>
              </a:extLst>
            </p:spPr>
          </p:pic>
          <p:sp>
            <p:nvSpPr>
              <p:cNvPr id="158737" name="Text Box 17"/>
              <p:cNvSpPr txBox="1">
                <a:spLocks noChangeArrowheads="1"/>
              </p:cNvSpPr>
              <p:nvPr/>
            </p:nvSpPr>
            <p:spPr bwMode="auto">
              <a:xfrm>
                <a:off x="96" y="1680"/>
                <a:ext cx="1200" cy="49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000" b="1">
                    <a:solidFill>
                      <a:srgbClr val="D60093"/>
                    </a:solidFill>
                    <a:cs typeface="Arial" panose="020B0604020202020204" pitchFamily="34" charset="0"/>
                  </a:rPr>
                  <a:t>Khối khí nóng đại dương</a:t>
                </a:r>
              </a:p>
            </p:txBody>
          </p:sp>
        </p:grpSp>
      </p:grpSp>
      <p:sp>
        <p:nvSpPr>
          <p:cNvPr id="158739" name="Rectangle 19"/>
          <p:cNvSpPr>
            <a:spLocks noChangeArrowheads="1"/>
          </p:cNvSpPr>
          <p:nvPr/>
        </p:nvSpPr>
        <p:spPr bwMode="auto">
          <a:xfrm>
            <a:off x="5257800" y="1600200"/>
            <a:ext cx="2109952" cy="457200"/>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b="1">
                <a:solidFill>
                  <a:srgbClr val="6600FF"/>
                </a:solidFill>
                <a:cs typeface="Arial" panose="020B0604020202020204" pitchFamily="34" charset="0"/>
              </a:rPr>
              <a:t>Khối khí lạnh lục địa</a:t>
            </a:r>
          </a:p>
        </p:txBody>
      </p:sp>
      <p:sp>
        <p:nvSpPr>
          <p:cNvPr id="158740" name="Rectangle 20"/>
          <p:cNvSpPr>
            <a:spLocks noChangeArrowheads="1"/>
          </p:cNvSpPr>
          <p:nvPr/>
        </p:nvSpPr>
        <p:spPr bwMode="auto">
          <a:xfrm>
            <a:off x="5257800" y="3314700"/>
            <a:ext cx="742950" cy="4000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b="1">
                <a:solidFill>
                  <a:schemeClr val="tx2"/>
                </a:solidFill>
                <a:cs typeface="Arial" panose="020B0604020202020204" pitchFamily="34" charset="0"/>
              </a:rPr>
              <a:t>ÂĐD</a:t>
            </a:r>
          </a:p>
        </p:txBody>
      </p:sp>
      <p:sp>
        <p:nvSpPr>
          <p:cNvPr id="158741" name="Text Box 21"/>
          <p:cNvSpPr txBox="1">
            <a:spLocks noChangeArrowheads="1"/>
          </p:cNvSpPr>
          <p:nvPr/>
        </p:nvSpPr>
        <p:spPr bwMode="auto">
          <a:xfrm>
            <a:off x="3771900" y="3805238"/>
            <a:ext cx="2171700" cy="58477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pPr>
            <a:r>
              <a:rPr lang="en-US" sz="1600" b="1">
                <a:solidFill>
                  <a:srgbClr val="0000FF"/>
                </a:solidFill>
                <a:cs typeface="Arial" panose="020B0604020202020204" pitchFamily="34" charset="0"/>
              </a:rPr>
              <a:t>Khối khí lạnh đại dương</a:t>
            </a:r>
          </a:p>
        </p:txBody>
      </p:sp>
      <p:sp>
        <p:nvSpPr>
          <p:cNvPr id="158742" name="Text Box 22"/>
          <p:cNvSpPr txBox="1">
            <a:spLocks noChangeArrowheads="1"/>
          </p:cNvSpPr>
          <p:nvPr/>
        </p:nvSpPr>
        <p:spPr bwMode="auto">
          <a:xfrm>
            <a:off x="1143000" y="4868466"/>
            <a:ext cx="685800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000" b="1">
                <a:solidFill>
                  <a:srgbClr val="D60093"/>
                </a:solidFill>
                <a:cs typeface="Arial" panose="020B0604020202020204" pitchFamily="34" charset="0"/>
              </a:rPr>
              <a:t>Lược đồ các khối khí Lục địa và đại dương</a:t>
            </a:r>
          </a:p>
        </p:txBody>
      </p:sp>
    </p:spTree>
    <p:extLst>
      <p:ext uri="{BB962C8B-B14F-4D97-AF65-F5344CB8AC3E}">
        <p14:creationId xmlns:p14="http://schemas.microsoft.com/office/powerpoint/2010/main" val="365642180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9"/>
          <p:cNvSpPr txBox="1">
            <a:spLocks noGrp="1" noChangeArrowheads="1"/>
          </p:cNvSpPr>
          <p:nvPr>
            <p:ph type="title"/>
          </p:nvPr>
        </p:nvSpPr>
        <p:spPr bwMode="auto">
          <a:xfrm>
            <a:off x="457200" y="379887"/>
            <a:ext cx="8229600" cy="584775"/>
          </a:xfrm>
          <a:prstGeom prst="rect">
            <a:avLst/>
          </a:prstGeom>
          <a:solidFill>
            <a:schemeClr val="bg1"/>
          </a:solidFill>
          <a:ln>
            <a:noFill/>
          </a:ln>
          <a:effectLst/>
          <a:extLst/>
        </p:spPr>
        <p:txBody>
          <a:bodyPr>
            <a:spAutoFit/>
          </a:bodyPr>
          <a:lstStyle/>
          <a:p>
            <a:pPr algn="l">
              <a:spcBef>
                <a:spcPct val="50000"/>
              </a:spcBef>
            </a:pPr>
            <a:r>
              <a:rPr lang="en-US" sz="3200" b="1" dirty="0" smtClean="0">
                <a:solidFill>
                  <a:srgbClr val="FF0000"/>
                </a:solidFill>
                <a:latin typeface="Times New Roman" panose="02020603050405020304" pitchFamily="18" charset="0"/>
              </a:rPr>
              <a:t>II. </a:t>
            </a:r>
            <a:r>
              <a:rPr lang="en-US" sz="3200" b="1" dirty="0" err="1">
                <a:solidFill>
                  <a:srgbClr val="FF0000"/>
                </a:solidFill>
                <a:latin typeface="Times New Roman" panose="02020603050405020304" pitchFamily="18" charset="0"/>
              </a:rPr>
              <a:t>Các</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khối</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khí</a:t>
            </a:r>
            <a:r>
              <a:rPr lang="en-US" sz="3200" b="1" dirty="0">
                <a:solidFill>
                  <a:srgbClr val="FF0000"/>
                </a:solidFill>
                <a:latin typeface="Times New Roman" panose="02020603050405020304" pitchFamily="18" charset="0"/>
              </a:rPr>
              <a:t>:</a:t>
            </a:r>
          </a:p>
        </p:txBody>
      </p:sp>
      <p:sp>
        <p:nvSpPr>
          <p:cNvPr id="6" name="Text Box 68"/>
          <p:cNvSpPr txBox="1">
            <a:spLocks noGrp="1" noChangeArrowheads="1"/>
          </p:cNvSpPr>
          <p:nvPr>
            <p:ph sz="half" idx="1"/>
          </p:nvPr>
        </p:nvSpPr>
        <p:spPr bwMode="auto">
          <a:xfrm>
            <a:off x="544102" y="2003384"/>
            <a:ext cx="805579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spcBef>
                <a:spcPct val="50000"/>
              </a:spcBef>
              <a:buNone/>
            </a:pP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Khi</a:t>
            </a:r>
            <a:r>
              <a:rPr lang="en-US" b="1" dirty="0">
                <a:solidFill>
                  <a:schemeClr val="tx1">
                    <a:lumMod val="75000"/>
                    <a:lumOff val="25000"/>
                  </a:schemeClr>
                </a:solidFill>
                <a:latin typeface="Times New Roman" panose="02020603050405020304" pitchFamily="18" charset="0"/>
              </a:rPr>
              <a:t> di </a:t>
            </a:r>
            <a:r>
              <a:rPr lang="en-US" b="1" dirty="0" err="1">
                <a:solidFill>
                  <a:schemeClr val="tx1">
                    <a:lumMod val="75000"/>
                    <a:lumOff val="25000"/>
                  </a:schemeClr>
                </a:solidFill>
                <a:latin typeface="Times New Roman" panose="02020603050405020304" pitchFamily="18" charset="0"/>
              </a:rPr>
              <a:t>chuyển</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và</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chịu</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ảnh</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hưởng</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các</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yếu</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tố</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nhiệt</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độ</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độ</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ẩm</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nơi</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chúng</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đi</a:t>
            </a:r>
            <a:r>
              <a:rPr lang="en-US" b="1" dirty="0">
                <a:solidFill>
                  <a:schemeClr val="tx1">
                    <a:lumMod val="75000"/>
                    <a:lumOff val="25000"/>
                  </a:schemeClr>
                </a:solidFill>
                <a:latin typeface="Times New Roman" panose="02020603050405020304" pitchFamily="18" charset="0"/>
              </a:rPr>
              <a:t> qua-&gt; </a:t>
            </a:r>
            <a:r>
              <a:rPr lang="en-US" b="1" dirty="0" err="1">
                <a:solidFill>
                  <a:schemeClr val="tx1">
                    <a:lumMod val="75000"/>
                    <a:lumOff val="25000"/>
                  </a:schemeClr>
                </a:solidFill>
                <a:latin typeface="Times New Roman" panose="02020603050405020304" pitchFamily="18" charset="0"/>
              </a:rPr>
              <a:t>Làm</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thay</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đổi</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thời</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tiết</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nơi</a:t>
            </a:r>
            <a:r>
              <a:rPr lang="en-US" b="1" dirty="0">
                <a:solidFill>
                  <a:schemeClr val="tx1">
                    <a:lumMod val="75000"/>
                    <a:lumOff val="25000"/>
                  </a:schemeClr>
                </a:solidFill>
                <a:latin typeface="Times New Roman" panose="02020603050405020304" pitchFamily="18" charset="0"/>
              </a:rPr>
              <a:t> </a:t>
            </a:r>
            <a:r>
              <a:rPr lang="en-US" b="1" dirty="0" err="1">
                <a:solidFill>
                  <a:schemeClr val="tx1">
                    <a:lumMod val="75000"/>
                    <a:lumOff val="25000"/>
                  </a:schemeClr>
                </a:solidFill>
                <a:latin typeface="Times New Roman" panose="02020603050405020304" pitchFamily="18" charset="0"/>
              </a:rPr>
              <a:t>đó</a:t>
            </a:r>
            <a:r>
              <a:rPr lang="en-US" b="1" dirty="0">
                <a:solidFill>
                  <a:schemeClr val="tx1">
                    <a:lumMod val="75000"/>
                    <a:lumOff val="25000"/>
                  </a:schemeClr>
                </a:solidFill>
                <a:latin typeface="Times New Roman" panose="02020603050405020304" pitchFamily="18" charset="0"/>
              </a:rPr>
              <a:t>.</a:t>
            </a:r>
          </a:p>
        </p:txBody>
      </p:sp>
      <p:sp>
        <p:nvSpPr>
          <p:cNvPr id="7" name="Text Box 67"/>
          <p:cNvSpPr txBox="1">
            <a:spLocks noChangeArrowheads="1"/>
          </p:cNvSpPr>
          <p:nvPr/>
        </p:nvSpPr>
        <p:spPr bwMode="auto">
          <a:xfrm>
            <a:off x="381000" y="1211818"/>
            <a:ext cx="853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Khi</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nào</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thì</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khối</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khí</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bị</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thay</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đổi</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tính</a:t>
            </a:r>
            <a:r>
              <a:rPr lang="en-US" sz="2800" b="1" dirty="0">
                <a:solidFill>
                  <a:srgbClr val="FF0000"/>
                </a:solidFill>
                <a:latin typeface="Times New Roman" panose="02020603050405020304" pitchFamily="18" charset="0"/>
              </a:rPr>
              <a:t> </a:t>
            </a:r>
            <a:r>
              <a:rPr lang="en-US" sz="2800" b="1" dirty="0" err="1">
                <a:solidFill>
                  <a:srgbClr val="FF0000"/>
                </a:solidFill>
                <a:latin typeface="Times New Roman" panose="02020603050405020304" pitchFamily="18" charset="0"/>
              </a:rPr>
              <a:t>chất</a:t>
            </a:r>
            <a:r>
              <a:rPr lang="en-US" sz="2800" b="1" dirty="0">
                <a:solidFill>
                  <a:srgbClr val="FF0000"/>
                </a:solidFill>
                <a:latin typeface="Times New Roman" panose="02020603050405020304" pitchFamily="18" charset="0"/>
              </a:rPr>
              <a:t>?</a:t>
            </a:r>
          </a:p>
        </p:txBody>
      </p:sp>
    </p:spTree>
    <p:extLst>
      <p:ext uri="{BB962C8B-B14F-4D97-AF65-F5344CB8AC3E}">
        <p14:creationId xmlns:p14="http://schemas.microsoft.com/office/powerpoint/2010/main" val="120291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04" name="Text Box 36"/>
          <p:cNvSpPr txBox="1">
            <a:spLocks noChangeArrowheads="1"/>
          </p:cNvSpPr>
          <p:nvPr/>
        </p:nvSpPr>
        <p:spPr bwMode="auto">
          <a:xfrm>
            <a:off x="257175" y="150453"/>
            <a:ext cx="6858000" cy="584775"/>
          </a:xfrm>
          <a:prstGeom prst="rect">
            <a:avLst/>
          </a:prstGeom>
          <a:solidFill>
            <a:schemeClr val="bg1"/>
          </a:solidFill>
          <a:ln>
            <a:noFill/>
          </a:ln>
          <a:effectLst/>
          <a:extLst/>
        </p:spPr>
        <p:txBody>
          <a:bodyPr>
            <a:spAutoFit/>
          </a:bodyPr>
          <a:lstStyle/>
          <a:p>
            <a:pPr>
              <a:spcBef>
                <a:spcPct val="50000"/>
              </a:spcBef>
            </a:pPr>
            <a:r>
              <a:rPr lang="en-US" sz="3200" b="1" dirty="0" smtClean="0">
                <a:solidFill>
                  <a:srgbClr val="FF0000"/>
                </a:solidFill>
                <a:latin typeface="Times New Roman" panose="02020603050405020304" pitchFamily="18" charset="0"/>
              </a:rPr>
              <a:t>II. </a:t>
            </a:r>
            <a:r>
              <a:rPr lang="en-US" sz="3200" b="1" dirty="0" err="1">
                <a:solidFill>
                  <a:srgbClr val="FF0000"/>
                </a:solidFill>
                <a:latin typeface="Times New Roman" panose="02020603050405020304" pitchFamily="18" charset="0"/>
              </a:rPr>
              <a:t>Các</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khối</a:t>
            </a:r>
            <a:r>
              <a:rPr lang="en-US" sz="3200" b="1" dirty="0">
                <a:solidFill>
                  <a:srgbClr val="FF0000"/>
                </a:solidFill>
                <a:latin typeface="Times New Roman" panose="02020603050405020304" pitchFamily="18" charset="0"/>
              </a:rPr>
              <a:t> </a:t>
            </a:r>
            <a:r>
              <a:rPr lang="en-US" sz="3200" b="1" dirty="0" err="1">
                <a:solidFill>
                  <a:srgbClr val="FF0000"/>
                </a:solidFill>
                <a:latin typeface="Times New Roman" panose="02020603050405020304" pitchFamily="18" charset="0"/>
              </a:rPr>
              <a:t>khí</a:t>
            </a:r>
            <a:r>
              <a:rPr lang="en-US" sz="3200" b="1" dirty="0">
                <a:solidFill>
                  <a:srgbClr val="FF0000"/>
                </a:solidFill>
                <a:latin typeface="Times New Roman" panose="02020603050405020304" pitchFamily="18" charset="0"/>
              </a:rPr>
              <a:t>:</a:t>
            </a:r>
          </a:p>
        </p:txBody>
      </p:sp>
      <p:sp>
        <p:nvSpPr>
          <p:cNvPr id="160806" name="Text Box 38"/>
          <p:cNvSpPr txBox="1">
            <a:spLocks noChangeArrowheads="1"/>
          </p:cNvSpPr>
          <p:nvPr/>
        </p:nvSpPr>
        <p:spPr bwMode="auto">
          <a:xfrm>
            <a:off x="3600450" y="2000250"/>
            <a:ext cx="17716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350"/>
          </a:p>
        </p:txBody>
      </p:sp>
      <p:pic>
        <p:nvPicPr>
          <p:cNvPr id="160808" name="Picture 40" descr="ban do ase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971550"/>
            <a:ext cx="38862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809" name="AutoShape 41"/>
          <p:cNvSpPr>
            <a:spLocks noChangeArrowheads="1"/>
          </p:cNvSpPr>
          <p:nvPr/>
        </p:nvSpPr>
        <p:spPr bwMode="auto">
          <a:xfrm rot="34704316">
            <a:off x="5943600" y="628650"/>
            <a:ext cx="1084660" cy="1290638"/>
          </a:xfrm>
          <a:prstGeom prst="upArrow">
            <a:avLst>
              <a:gd name="adj1" fmla="val 50000"/>
              <a:gd name="adj2" fmla="val 29748"/>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eaLnBrk="1" hangingPunct="1"/>
            <a:r>
              <a:rPr lang="en-US" sz="1200" b="1">
                <a:solidFill>
                  <a:srgbClr val="6600FF"/>
                </a:solidFill>
                <a:cs typeface="Arial" panose="020B0604020202020204" pitchFamily="34" charset="0"/>
              </a:rPr>
              <a:t>Khối khí lục địa </a:t>
            </a:r>
          </a:p>
          <a:p>
            <a:pPr algn="ctr" eaLnBrk="1" hangingPunct="1"/>
            <a:r>
              <a:rPr lang="en-US" sz="1200" b="1">
                <a:solidFill>
                  <a:srgbClr val="6600FF"/>
                </a:solidFill>
                <a:cs typeface="Arial" panose="020B0604020202020204" pitchFamily="34" charset="0"/>
              </a:rPr>
              <a:t>Bắc Á</a:t>
            </a:r>
          </a:p>
          <a:p>
            <a:pPr algn="ctr" eaLnBrk="1" hangingPunct="1"/>
            <a:endParaRPr lang="en-US" sz="1200">
              <a:solidFill>
                <a:srgbClr val="6600FF"/>
              </a:solidFill>
              <a:cs typeface="Arial" panose="020B0604020202020204" pitchFamily="34" charset="0"/>
            </a:endParaRPr>
          </a:p>
        </p:txBody>
      </p:sp>
      <p:sp>
        <p:nvSpPr>
          <p:cNvPr id="160810" name="AutoShape 42"/>
          <p:cNvSpPr>
            <a:spLocks noChangeArrowheads="1"/>
          </p:cNvSpPr>
          <p:nvPr/>
        </p:nvSpPr>
        <p:spPr bwMode="auto">
          <a:xfrm rot="1431758">
            <a:off x="6229350" y="2343150"/>
            <a:ext cx="1771650" cy="971550"/>
          </a:xfrm>
          <a:prstGeom prst="leftArrow">
            <a:avLst>
              <a:gd name="adj1" fmla="val 50000"/>
              <a:gd name="adj2" fmla="val 45588"/>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200" b="1">
                <a:solidFill>
                  <a:srgbClr val="0000FF"/>
                </a:solidFill>
                <a:cs typeface="Arial" panose="020B0604020202020204" pitchFamily="34" charset="0"/>
              </a:rPr>
              <a:t>Khối khí đại dương</a:t>
            </a:r>
          </a:p>
          <a:p>
            <a:pPr algn="ctr" eaLnBrk="1" hangingPunct="1"/>
            <a:r>
              <a:rPr lang="en-US" sz="1200" b="1">
                <a:solidFill>
                  <a:srgbClr val="0000FF"/>
                </a:solidFill>
                <a:cs typeface="Arial" panose="020B0604020202020204" pitchFamily="34" charset="0"/>
              </a:rPr>
              <a:t>Thái Bình Dương</a:t>
            </a:r>
          </a:p>
        </p:txBody>
      </p:sp>
      <p:sp>
        <p:nvSpPr>
          <p:cNvPr id="160811" name="AutoShape 43"/>
          <p:cNvSpPr>
            <a:spLocks noChangeArrowheads="1"/>
          </p:cNvSpPr>
          <p:nvPr/>
        </p:nvSpPr>
        <p:spPr bwMode="auto">
          <a:xfrm rot="-1346755">
            <a:off x="4343400" y="2457451"/>
            <a:ext cx="1943100" cy="917972"/>
          </a:xfrm>
          <a:prstGeom prst="rightArrow">
            <a:avLst>
              <a:gd name="adj1" fmla="val 50000"/>
              <a:gd name="adj2" fmla="val 52918"/>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350" b="1">
                <a:solidFill>
                  <a:srgbClr val="0000FF"/>
                </a:solidFill>
                <a:cs typeface="Arial" panose="020B0604020202020204" pitchFamily="34" charset="0"/>
              </a:rPr>
              <a:t>Khối khí đại dương</a:t>
            </a:r>
          </a:p>
          <a:p>
            <a:pPr algn="ctr" eaLnBrk="1" hangingPunct="1"/>
            <a:r>
              <a:rPr lang="en-US" sz="1350" b="1">
                <a:solidFill>
                  <a:srgbClr val="0000FF"/>
                </a:solidFill>
                <a:cs typeface="Arial" panose="020B0604020202020204" pitchFamily="34" charset="0"/>
              </a:rPr>
              <a:t>Ấn độ dương</a:t>
            </a:r>
          </a:p>
        </p:txBody>
      </p:sp>
      <p:grpSp>
        <p:nvGrpSpPr>
          <p:cNvPr id="160812" name="Group 44"/>
          <p:cNvGrpSpPr>
            <a:grpSpLocks/>
          </p:cNvGrpSpPr>
          <p:nvPr/>
        </p:nvGrpSpPr>
        <p:grpSpPr bwMode="auto">
          <a:xfrm>
            <a:off x="1143000" y="1200150"/>
            <a:ext cx="2857500" cy="3657600"/>
            <a:chOff x="1680" y="2352"/>
            <a:chExt cx="3024" cy="1584"/>
          </a:xfrm>
        </p:grpSpPr>
        <p:sp>
          <p:nvSpPr>
            <p:cNvPr id="160813" name="AutoShape 45"/>
            <p:cNvSpPr>
              <a:spLocks noChangeArrowheads="1"/>
            </p:cNvSpPr>
            <p:nvPr/>
          </p:nvSpPr>
          <p:spPr bwMode="auto">
            <a:xfrm>
              <a:off x="1920" y="2352"/>
              <a:ext cx="2784" cy="1200"/>
            </a:xfrm>
            <a:prstGeom prst="cloudCallout">
              <a:avLst>
                <a:gd name="adj1" fmla="val -39259"/>
                <a:gd name="adj2" fmla="val 49833"/>
              </a:avLst>
            </a:prstGeom>
            <a:solidFill>
              <a:srgbClr val="FFFF00"/>
            </a:solidFill>
            <a:ln w="57150">
              <a:solidFill>
                <a:srgbClr val="00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b="1">
                  <a:solidFill>
                    <a:srgbClr val="FF0000"/>
                  </a:solidFill>
                  <a:latin typeface="Times New Roman" panose="02020603050405020304" pitchFamily="18" charset="0"/>
                </a:rPr>
                <a:t>Hằng năm nước ta chịu ảnh hưởng của khối khí nào? Làm cho thời tiết có đặc điểm gì?</a:t>
              </a:r>
            </a:p>
          </p:txBody>
        </p:sp>
        <p:pic>
          <p:nvPicPr>
            <p:cNvPr id="160814" name="Picture 46" descr="Picture2"/>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0" y="2928"/>
              <a:ext cx="785"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0815" name="Text Box 47"/>
          <p:cNvSpPr txBox="1">
            <a:spLocks noChangeArrowheads="1"/>
          </p:cNvSpPr>
          <p:nvPr/>
        </p:nvSpPr>
        <p:spPr bwMode="auto">
          <a:xfrm>
            <a:off x="394902" y="739053"/>
            <a:ext cx="371989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Mïa</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ng</a:t>
            </a:r>
            <a:r>
              <a:rPr lang="fr-FR" sz="2400" b="1" dirty="0">
                <a:solidFill>
                  <a:srgbClr val="0000FF"/>
                </a:solidFill>
                <a:latin typeface=".VnTime" panose="020B7200000000000000" pitchFamily="34" charset="0"/>
              </a:rPr>
              <a:t> : T11-T4 </a:t>
            </a:r>
            <a:r>
              <a:rPr lang="fr-FR" sz="2400" b="1" dirty="0" err="1">
                <a:solidFill>
                  <a:srgbClr val="0000FF"/>
                </a:solidFill>
                <a:latin typeface=".VnTime" panose="020B7200000000000000" pitchFamily="34" charset="0"/>
              </a:rPr>
              <a:t>n¨m</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sau</a:t>
            </a:r>
            <a:r>
              <a:rPr lang="fr-FR" sz="2400" b="1" dirty="0">
                <a:solidFill>
                  <a:srgbClr val="0000FF"/>
                </a:solidFill>
                <a:latin typeface=".VnTime" panose="020B7200000000000000" pitchFamily="34" charset="0"/>
              </a:rPr>
              <a:t> : </a:t>
            </a:r>
            <a:r>
              <a:rPr lang="fr-FR" sz="2400" b="1" dirty="0" err="1">
                <a:solidFill>
                  <a:srgbClr val="0000FF"/>
                </a:solidFill>
                <a:latin typeface=".VnTime" panose="020B7200000000000000" pitchFamily="34" charset="0"/>
              </a:rPr>
              <a:t>Khèi</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khÝ</a:t>
            </a:r>
            <a:r>
              <a:rPr lang="fr-FR" sz="2400" b="1" dirty="0">
                <a:solidFill>
                  <a:srgbClr val="0000FF"/>
                </a:solidFill>
                <a:latin typeface=".VnTime" panose="020B7200000000000000" pitchFamily="34" charset="0"/>
              </a:rPr>
              <a:t> l¹nh </a:t>
            </a:r>
            <a:r>
              <a:rPr lang="fr-FR" sz="2400" b="1" dirty="0" err="1" smtClean="0">
                <a:solidFill>
                  <a:srgbClr val="0000FF"/>
                </a:solidFill>
                <a:latin typeface=".VnTime" panose="020B7200000000000000" pitchFamily="34" charset="0"/>
              </a:rPr>
              <a:t>phư­¬</a:t>
            </a:r>
            <a:r>
              <a:rPr lang="fr-FR" sz="2400" b="1" dirty="0" err="1">
                <a:solidFill>
                  <a:srgbClr val="0000FF"/>
                </a:solidFill>
                <a:latin typeface=".VnTime" panose="020B7200000000000000" pitchFamily="34" charset="0"/>
              </a:rPr>
              <a:t>ng</a:t>
            </a:r>
            <a:r>
              <a:rPr lang="fr-FR" sz="2400" b="1" dirty="0">
                <a:solidFill>
                  <a:srgbClr val="0000FF"/>
                </a:solidFill>
                <a:latin typeface=".VnTime" panose="020B7200000000000000" pitchFamily="34" charset="0"/>
              </a:rPr>
              <a:t> b¾c (B¾c Á</a:t>
            </a:r>
            <a:r>
              <a:rPr lang="fr-FR" sz="2400" b="1" dirty="0" smtClean="0">
                <a:solidFill>
                  <a:srgbClr val="0000FF"/>
                </a:solidFill>
                <a:latin typeface=".VnTime" panose="020B7200000000000000" pitchFamily="34" charset="0"/>
              </a:rPr>
              <a:t>)</a:t>
            </a:r>
            <a:r>
              <a:rPr lang="fr-FR" sz="2400" b="1" dirty="0">
                <a:solidFill>
                  <a:srgbClr val="0000FF"/>
                </a:solidFill>
                <a:latin typeface=".VnTime" panose="020B7200000000000000" pitchFamily="34" charset="0"/>
              </a:rPr>
              <a:t> : L¹nh </a:t>
            </a:r>
            <a:r>
              <a:rPr lang="fr-FR" sz="2400" b="1" dirty="0" err="1">
                <a:solidFill>
                  <a:srgbClr val="0000FF"/>
                </a:solidFill>
                <a:latin typeface=".VnTime" panose="020B7200000000000000" pitchFamily="34" charset="0"/>
              </a:rPr>
              <a:t>kh</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Ýt</a:t>
            </a:r>
            <a:r>
              <a:rPr lang="fr-FR" sz="2400" b="1" dirty="0">
                <a:solidFill>
                  <a:srgbClr val="0000FF"/>
                </a:solidFill>
                <a:latin typeface=".VnTime" panose="020B7200000000000000" pitchFamily="34" charset="0"/>
              </a:rPr>
              <a:t> </a:t>
            </a:r>
            <a:r>
              <a:rPr lang="fr-FR" sz="2400" b="1" dirty="0" err="1" smtClean="0">
                <a:solidFill>
                  <a:srgbClr val="0000FF"/>
                </a:solidFill>
                <a:latin typeface=".VnTime" panose="020B7200000000000000" pitchFamily="34" charset="0"/>
              </a:rPr>
              <a:t>mư­a</a:t>
            </a:r>
            <a:r>
              <a:rPr lang="fr-FR" sz="2400" b="1" dirty="0" smtClean="0">
                <a:solidFill>
                  <a:srgbClr val="0000FF"/>
                </a:solidFill>
                <a:latin typeface=".VnTime" panose="020B7200000000000000" pitchFamily="34" charset="0"/>
              </a:rPr>
              <a:t> </a:t>
            </a:r>
            <a:endParaRPr lang="en-US" sz="2400" b="1" dirty="0">
              <a:solidFill>
                <a:srgbClr val="0000FF"/>
              </a:solidFill>
            </a:endParaRPr>
          </a:p>
        </p:txBody>
      </p:sp>
      <p:sp>
        <p:nvSpPr>
          <p:cNvPr id="160816" name="Text Box 48"/>
          <p:cNvSpPr txBox="1">
            <a:spLocks noChangeArrowheads="1"/>
          </p:cNvSpPr>
          <p:nvPr/>
        </p:nvSpPr>
        <p:spPr bwMode="auto">
          <a:xfrm>
            <a:off x="427452" y="2514601"/>
            <a:ext cx="345874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Mïa</a:t>
            </a:r>
            <a:r>
              <a:rPr lang="fr-FR" sz="2400" b="1" dirty="0">
                <a:solidFill>
                  <a:srgbClr val="0000FF"/>
                </a:solidFill>
                <a:latin typeface=".VnTime" panose="020B7200000000000000" pitchFamily="34" charset="0"/>
              </a:rPr>
              <a:t> h¹ : T5- T10 </a:t>
            </a:r>
            <a:r>
              <a:rPr lang="fr-FR" sz="2400" b="1" dirty="0" err="1">
                <a:solidFill>
                  <a:srgbClr val="0000FF"/>
                </a:solidFill>
                <a:latin typeface=".VnTime" panose="020B7200000000000000" pitchFamily="34" charset="0"/>
              </a:rPr>
              <a:t>Khèi</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khÝ</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nãng</a:t>
            </a:r>
            <a:r>
              <a:rPr lang="fr-FR" sz="2400" b="1" dirty="0">
                <a:solidFill>
                  <a:srgbClr val="0000FF"/>
                </a:solidFill>
                <a:latin typeface=".VnTime" panose="020B7200000000000000" pitchFamily="34" charset="0"/>
              </a:rPr>
              <a:t> </a:t>
            </a:r>
            <a:r>
              <a:rPr lang="fr-FR" sz="2400" b="1" dirty="0" err="1" smtClean="0">
                <a:solidFill>
                  <a:srgbClr val="0000FF"/>
                </a:solidFill>
                <a:latin typeface=".VnTime" panose="020B7200000000000000" pitchFamily="34" charset="0"/>
              </a:rPr>
              <a:t>phương</a:t>
            </a:r>
            <a:r>
              <a:rPr lang="fr-FR" sz="2400" b="1" dirty="0" smtClean="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nam</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Th¸i</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B×nh</a:t>
            </a:r>
            <a:r>
              <a:rPr lang="fr-FR" sz="2400" b="1" dirty="0">
                <a:solidFill>
                  <a:srgbClr val="0000FF"/>
                </a:solidFill>
                <a:latin typeface=".VnTime" panose="020B7200000000000000" pitchFamily="34" charset="0"/>
              </a:rPr>
              <a:t> </a:t>
            </a:r>
            <a:r>
              <a:rPr lang="fr-FR" sz="2400" b="1" dirty="0" err="1" smtClean="0">
                <a:solidFill>
                  <a:srgbClr val="0000FF"/>
                </a:solidFill>
                <a:latin typeface=".VnTime" panose="020B7200000000000000" pitchFamily="34" charset="0"/>
              </a:rPr>
              <a:t>Dư­¬</a:t>
            </a:r>
            <a:r>
              <a:rPr lang="fr-FR" sz="2400" b="1" dirty="0" err="1">
                <a:solidFill>
                  <a:srgbClr val="0000FF"/>
                </a:solidFill>
                <a:latin typeface=".VnTime" panose="020B7200000000000000" pitchFamily="34" charset="0"/>
              </a:rPr>
              <a:t>ng</a:t>
            </a:r>
            <a:r>
              <a:rPr lang="fr-FR" sz="2400" b="1" dirty="0">
                <a:solidFill>
                  <a:srgbClr val="0000FF"/>
                </a:solidFill>
                <a:latin typeface=".VnTime" panose="020B7200000000000000" pitchFamily="34" charset="0"/>
              </a:rPr>
              <a:t>, </a:t>
            </a:r>
            <a:r>
              <a:rPr lang="fr-FR" sz="2400" b="1" dirty="0" err="1" smtClean="0">
                <a:solidFill>
                  <a:srgbClr val="0000FF"/>
                </a:solidFill>
                <a:latin typeface=".VnTime" panose="020B7200000000000000" pitchFamily="34" charset="0"/>
              </a:rPr>
              <a:t>Ấn</a:t>
            </a:r>
            <a:r>
              <a:rPr lang="fr-FR" sz="2400" b="1" dirty="0" smtClean="0">
                <a:solidFill>
                  <a:srgbClr val="0000FF"/>
                </a:solidFill>
                <a:latin typeface=".VnTime" panose="020B7200000000000000" pitchFamily="34" charset="0"/>
              </a:rPr>
              <a:t> </a:t>
            </a:r>
            <a:r>
              <a:rPr lang="fr-FR" sz="2400" b="1" dirty="0">
                <a:solidFill>
                  <a:srgbClr val="0000FF"/>
                </a:solidFill>
                <a:latin typeface=".VnTime" panose="020B7200000000000000" pitchFamily="34" charset="0"/>
              </a:rPr>
              <a:t>§é </a:t>
            </a:r>
            <a:r>
              <a:rPr lang="fr-FR" sz="2400" b="1" dirty="0" err="1" smtClean="0">
                <a:solidFill>
                  <a:srgbClr val="0000FF"/>
                </a:solidFill>
                <a:latin typeface=".VnTime" panose="020B7200000000000000" pitchFamily="34" charset="0"/>
              </a:rPr>
              <a:t>D­ư¬ng</a:t>
            </a:r>
            <a:r>
              <a:rPr lang="fr-FR" sz="2400" b="1" dirty="0">
                <a:solidFill>
                  <a:srgbClr val="0000FF"/>
                </a:solidFill>
                <a:latin typeface=".VnTime" panose="020B7200000000000000" pitchFamily="34" charset="0"/>
              </a:rPr>
              <a:t>) : </a:t>
            </a:r>
            <a:r>
              <a:rPr lang="fr-FR" sz="2400" b="1" dirty="0" err="1">
                <a:solidFill>
                  <a:srgbClr val="0000FF"/>
                </a:solidFill>
                <a:latin typeface=".VnTime" panose="020B7200000000000000" pitchFamily="34" charset="0"/>
              </a:rPr>
              <a:t>Nãng</a:t>
            </a:r>
            <a:r>
              <a:rPr lang="fr-FR" sz="2400" b="1" dirty="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Èm</a:t>
            </a:r>
            <a:r>
              <a:rPr lang="fr-FR" sz="2400" b="1" dirty="0">
                <a:solidFill>
                  <a:srgbClr val="0000FF"/>
                </a:solidFill>
                <a:latin typeface=".VnTime" panose="020B7200000000000000" pitchFamily="34" charset="0"/>
              </a:rPr>
              <a:t>, </a:t>
            </a:r>
            <a:r>
              <a:rPr lang="fr-FR" sz="2400" b="1" dirty="0" err="1" smtClean="0">
                <a:solidFill>
                  <a:srgbClr val="0000FF"/>
                </a:solidFill>
                <a:latin typeface=".VnTime" panose="020B7200000000000000" pitchFamily="34" charset="0"/>
              </a:rPr>
              <a:t>mư­a</a:t>
            </a:r>
            <a:r>
              <a:rPr lang="fr-FR" sz="2400" b="1" dirty="0" smtClean="0">
                <a:solidFill>
                  <a:srgbClr val="0000FF"/>
                </a:solidFill>
                <a:latin typeface=".VnTime" panose="020B7200000000000000" pitchFamily="34" charset="0"/>
              </a:rPr>
              <a:t> </a:t>
            </a:r>
            <a:r>
              <a:rPr lang="fr-FR" sz="2400" b="1" dirty="0" err="1">
                <a:solidFill>
                  <a:srgbClr val="0000FF"/>
                </a:solidFill>
                <a:latin typeface=".VnTime" panose="020B7200000000000000" pitchFamily="34" charset="0"/>
              </a:rPr>
              <a:t>nhiÒu</a:t>
            </a:r>
            <a:r>
              <a:rPr lang="fr-FR" sz="2400" b="1" dirty="0">
                <a:solidFill>
                  <a:srgbClr val="0000FF"/>
                </a:solidFill>
                <a:latin typeface=".VnTime" panose="020B7200000000000000" pitchFamily="34" charset="0"/>
              </a:rPr>
              <a:t>.</a:t>
            </a:r>
            <a:r>
              <a:rPr lang="en-US" sz="2400" b="1" dirty="0">
                <a:solidFill>
                  <a:srgbClr val="0000FF"/>
                </a:solidFill>
              </a:rPr>
              <a:t> </a:t>
            </a:r>
          </a:p>
        </p:txBody>
      </p:sp>
    </p:spTree>
    <p:extLst>
      <p:ext uri="{BB962C8B-B14F-4D97-AF65-F5344CB8AC3E}">
        <p14:creationId xmlns:p14="http://schemas.microsoft.com/office/powerpoint/2010/main" val="1751985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60812"/>
                                        </p:tgtEl>
                                        <p:attrNameLst>
                                          <p:attrName>style.visibility</p:attrName>
                                        </p:attrNameLst>
                                      </p:cBhvr>
                                      <p:to>
                                        <p:strVal val="visible"/>
                                      </p:to>
                                    </p:set>
                                    <p:animEffect transition="in" filter="wedge">
                                      <p:cBhvr>
                                        <p:cTn id="7" dur="2000"/>
                                        <p:tgtEl>
                                          <p:spTgt spid="1608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16" fill="hold" nodeType="clickEffect">
                                  <p:stCondLst>
                                    <p:cond delay="0"/>
                                  </p:stCondLst>
                                  <p:childTnLst>
                                    <p:animEffect transition="out" filter="diamond(in)">
                                      <p:cBhvr>
                                        <p:cTn id="11" dur="2000"/>
                                        <p:tgtEl>
                                          <p:spTgt spid="160812"/>
                                        </p:tgtEl>
                                      </p:cBhvr>
                                    </p:animEffect>
                                    <p:set>
                                      <p:cBhvr>
                                        <p:cTn id="12" dur="1" fill="hold">
                                          <p:stCondLst>
                                            <p:cond delay="1999"/>
                                          </p:stCondLst>
                                        </p:cTn>
                                        <p:tgtEl>
                                          <p:spTgt spid="160812"/>
                                        </p:tgtEl>
                                        <p:attrNameLst>
                                          <p:attrName>style.visibility</p:attrName>
                                        </p:attrNameLst>
                                      </p:cBhvr>
                                      <p:to>
                                        <p:strVal val="hidden"/>
                                      </p:to>
                                    </p:set>
                                  </p:childTnLst>
                                </p:cTn>
                              </p:par>
                              <p:par>
                                <p:cTn id="13" presetID="2" presetClass="entr" presetSubtype="1" fill="hold" grpId="0" nodeType="withEffect">
                                  <p:stCondLst>
                                    <p:cond delay="0"/>
                                  </p:stCondLst>
                                  <p:childTnLst>
                                    <p:set>
                                      <p:cBhvr>
                                        <p:cTn id="14" dur="1" fill="hold">
                                          <p:stCondLst>
                                            <p:cond delay="0"/>
                                          </p:stCondLst>
                                        </p:cTn>
                                        <p:tgtEl>
                                          <p:spTgt spid="160809"/>
                                        </p:tgtEl>
                                        <p:attrNameLst>
                                          <p:attrName>style.visibility</p:attrName>
                                        </p:attrNameLst>
                                      </p:cBhvr>
                                      <p:to>
                                        <p:strVal val="visible"/>
                                      </p:to>
                                    </p:set>
                                    <p:anim calcmode="lin" valueType="num">
                                      <p:cBhvr additive="base">
                                        <p:cTn id="15" dur="500" fill="hold"/>
                                        <p:tgtEl>
                                          <p:spTgt spid="160809"/>
                                        </p:tgtEl>
                                        <p:attrNameLst>
                                          <p:attrName>ppt_x</p:attrName>
                                        </p:attrNameLst>
                                      </p:cBhvr>
                                      <p:tavLst>
                                        <p:tav tm="0">
                                          <p:val>
                                            <p:strVal val="#ppt_x"/>
                                          </p:val>
                                        </p:tav>
                                        <p:tav tm="100000">
                                          <p:val>
                                            <p:strVal val="#ppt_x"/>
                                          </p:val>
                                        </p:tav>
                                      </p:tavLst>
                                    </p:anim>
                                    <p:anim calcmode="lin" valueType="num">
                                      <p:cBhvr additive="base">
                                        <p:cTn id="16" dur="500" fill="hold"/>
                                        <p:tgtEl>
                                          <p:spTgt spid="160809"/>
                                        </p:tgtEl>
                                        <p:attrNameLst>
                                          <p:attrName>ppt_y</p:attrName>
                                        </p:attrNameLst>
                                      </p:cBhvr>
                                      <p:tavLst>
                                        <p:tav tm="0">
                                          <p:val>
                                            <p:strVal val="0-#ppt_h/2"/>
                                          </p:val>
                                        </p:tav>
                                        <p:tav tm="100000">
                                          <p:val>
                                            <p:strVal val="#ppt_y"/>
                                          </p:val>
                                        </p:tav>
                                      </p:tavLst>
                                    </p:anim>
                                  </p:childTnLst>
                                </p:cTn>
                              </p:par>
                              <p:par>
                                <p:cTn id="17" presetID="3" presetClass="entr" presetSubtype="10" fill="hold" grpId="0" nodeType="withEffect">
                                  <p:stCondLst>
                                    <p:cond delay="0"/>
                                  </p:stCondLst>
                                  <p:childTnLst>
                                    <p:set>
                                      <p:cBhvr>
                                        <p:cTn id="18" dur="1" fill="hold">
                                          <p:stCondLst>
                                            <p:cond delay="0"/>
                                          </p:stCondLst>
                                        </p:cTn>
                                        <p:tgtEl>
                                          <p:spTgt spid="160815"/>
                                        </p:tgtEl>
                                        <p:attrNameLst>
                                          <p:attrName>style.visibility</p:attrName>
                                        </p:attrNameLst>
                                      </p:cBhvr>
                                      <p:to>
                                        <p:strVal val="visible"/>
                                      </p:to>
                                    </p:set>
                                    <p:animEffect transition="in" filter="blinds(horizontal)">
                                      <p:cBhvr>
                                        <p:cTn id="19" dur="500"/>
                                        <p:tgtEl>
                                          <p:spTgt spid="16081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60810"/>
                                        </p:tgtEl>
                                        <p:attrNameLst>
                                          <p:attrName>style.visibility</p:attrName>
                                        </p:attrNameLst>
                                      </p:cBhvr>
                                      <p:to>
                                        <p:strVal val="visible"/>
                                      </p:to>
                                    </p:set>
                                    <p:anim calcmode="lin" valueType="num">
                                      <p:cBhvr additive="base">
                                        <p:cTn id="24" dur="500" fill="hold"/>
                                        <p:tgtEl>
                                          <p:spTgt spid="160810"/>
                                        </p:tgtEl>
                                        <p:attrNameLst>
                                          <p:attrName>ppt_x</p:attrName>
                                        </p:attrNameLst>
                                      </p:cBhvr>
                                      <p:tavLst>
                                        <p:tav tm="0">
                                          <p:val>
                                            <p:strVal val="1+#ppt_w/2"/>
                                          </p:val>
                                        </p:tav>
                                        <p:tav tm="100000">
                                          <p:val>
                                            <p:strVal val="#ppt_x"/>
                                          </p:val>
                                        </p:tav>
                                      </p:tavLst>
                                    </p:anim>
                                    <p:anim calcmode="lin" valueType="num">
                                      <p:cBhvr additive="base">
                                        <p:cTn id="25" dur="500" fill="hold"/>
                                        <p:tgtEl>
                                          <p:spTgt spid="16081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60811"/>
                                        </p:tgtEl>
                                        <p:attrNameLst>
                                          <p:attrName>style.visibility</p:attrName>
                                        </p:attrNameLst>
                                      </p:cBhvr>
                                      <p:to>
                                        <p:strVal val="visible"/>
                                      </p:to>
                                    </p:set>
                                    <p:anim calcmode="lin" valueType="num">
                                      <p:cBhvr additive="base">
                                        <p:cTn id="28" dur="500" fill="hold"/>
                                        <p:tgtEl>
                                          <p:spTgt spid="160811"/>
                                        </p:tgtEl>
                                        <p:attrNameLst>
                                          <p:attrName>ppt_x</p:attrName>
                                        </p:attrNameLst>
                                      </p:cBhvr>
                                      <p:tavLst>
                                        <p:tav tm="0">
                                          <p:val>
                                            <p:strVal val="0-#ppt_w/2"/>
                                          </p:val>
                                        </p:tav>
                                        <p:tav tm="100000">
                                          <p:val>
                                            <p:strVal val="#ppt_x"/>
                                          </p:val>
                                        </p:tav>
                                      </p:tavLst>
                                    </p:anim>
                                    <p:anim calcmode="lin" valueType="num">
                                      <p:cBhvr additive="base">
                                        <p:cTn id="29" dur="500" fill="hold"/>
                                        <p:tgtEl>
                                          <p:spTgt spid="160811"/>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60816"/>
                                        </p:tgtEl>
                                        <p:attrNameLst>
                                          <p:attrName>style.visibility</p:attrName>
                                        </p:attrNameLst>
                                      </p:cBhvr>
                                      <p:to>
                                        <p:strVal val="visible"/>
                                      </p:to>
                                    </p:set>
                                    <p:animEffect transition="in" filter="blinds(horizontal)">
                                      <p:cBhvr>
                                        <p:cTn id="34" dur="500"/>
                                        <p:tgtEl>
                                          <p:spTgt spid="160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809" grpId="0" animBg="1"/>
      <p:bldP spid="160810" grpId="0" animBg="1"/>
      <p:bldP spid="160811" grpId="0" animBg="1"/>
      <p:bldP spid="160815" grpId="0"/>
      <p:bldP spid="1608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Group 2"/>
          <p:cNvGraphicFramePr>
            <a:graphicFrameLocks noGrp="1"/>
          </p:cNvGraphicFramePr>
          <p:nvPr>
            <p:ph/>
            <p:extLst>
              <p:ext uri="{D42A27DB-BD31-4B8C-83A1-F6EECF244321}">
                <p14:modId xmlns:p14="http://schemas.microsoft.com/office/powerpoint/2010/main" val="3829642314"/>
              </p:ext>
            </p:extLst>
          </p:nvPr>
        </p:nvGraphicFramePr>
        <p:xfrm>
          <a:off x="1219200" y="808970"/>
          <a:ext cx="7162800" cy="4441630"/>
        </p:xfrm>
        <a:graphic>
          <a:graphicData uri="http://schemas.openxmlformats.org/drawingml/2006/table">
            <a:tbl>
              <a:tblPr/>
              <a:tblGrid>
                <a:gridCol w="3523064">
                  <a:extLst>
                    <a:ext uri="{9D8B030D-6E8A-4147-A177-3AD203B41FA5}">
                      <a16:colId xmlns:a16="http://schemas.microsoft.com/office/drawing/2014/main" val="20000"/>
                    </a:ext>
                  </a:extLst>
                </a:gridCol>
                <a:gridCol w="3639736">
                  <a:extLst>
                    <a:ext uri="{9D8B030D-6E8A-4147-A177-3AD203B41FA5}">
                      <a16:colId xmlns:a16="http://schemas.microsoft.com/office/drawing/2014/main" val="20001"/>
                    </a:ext>
                  </a:extLst>
                </a:gridCol>
              </a:tblGrid>
              <a:tr h="956916">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    Độ cao(m)</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   Khí áp (mmHg)</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 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 760</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1000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670</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1500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629</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2000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592</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3000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522</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140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4000</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 typeface="Wingdings" pitchFamily="2" charset="2"/>
                        <a:buNone/>
                        <a:tabLst/>
                      </a:pPr>
                      <a:r>
                        <a:rPr kumimoji="0" lang="en-US" sz="2800" b="1" i="0" u="none" strike="noStrike" cap="none" normalizeH="0" baseline="0" smtClean="0">
                          <a:ln>
                            <a:noFill/>
                          </a:ln>
                          <a:solidFill>
                            <a:schemeClr val="tx1"/>
                          </a:solidFill>
                          <a:effectLst/>
                          <a:latin typeface="Times New Roman" pitchFamily="18" charset="0"/>
                        </a:rPr>
                        <a:t>461</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0414">
                <a:tc gridSpan="2">
                  <a:txBody>
                    <a:bodyPr/>
                    <a:lstStyle/>
                    <a:p>
                      <a:pPr marL="0" marR="0" lvl="0" indent="0" algn="l" defTabSz="914400" rtl="0" eaLnBrk="0" fontAlgn="base" latinLnBrk="0" hangingPunct="0">
                        <a:lnSpc>
                          <a:spcPct val="100000"/>
                        </a:lnSpc>
                        <a:spcBef>
                          <a:spcPct val="20000"/>
                        </a:spcBef>
                        <a:spcAft>
                          <a:spcPct val="0"/>
                        </a:spcAft>
                        <a:buClr>
                          <a:schemeClr val="tx2"/>
                        </a:buClr>
                        <a:buSzTx/>
                        <a:buFont typeface="Wingding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txBody>
                  <a:tcPr marL="68580" marR="68580" marT="34295" marB="34295"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7437" name="Text Box 32"/>
          <p:cNvSpPr txBox="1">
            <a:spLocks noChangeArrowheads="1"/>
          </p:cNvSpPr>
          <p:nvPr/>
        </p:nvSpPr>
        <p:spPr bwMode="auto">
          <a:xfrm>
            <a:off x="381000" y="285750"/>
            <a:ext cx="4343400" cy="523220"/>
          </a:xfrm>
          <a:prstGeom prst="rect">
            <a:avLst/>
          </a:prstGeom>
          <a:noFill/>
          <a:ln w="9525">
            <a:noFill/>
            <a:miter lim="800000"/>
            <a:headEnd/>
            <a:tailEnd/>
          </a:ln>
          <a:effectLst/>
        </p:spPr>
        <p:txBody>
          <a:bodyPr>
            <a:spAutoFit/>
          </a:bodyPr>
          <a:lstStyle/>
          <a:p>
            <a:pPr>
              <a:spcBef>
                <a:spcPct val="50000"/>
              </a:spcBef>
            </a:pPr>
            <a:r>
              <a:rPr lang="en-US" altLang="en-US" sz="2800" b="1" smtClean="0">
                <a:solidFill>
                  <a:srgbClr val="FF0000"/>
                </a:solidFill>
                <a:latin typeface="Times New Roman" pitchFamily="18" charset="0"/>
                <a:cs typeface="Times New Roman" pitchFamily="18" charset="0"/>
              </a:rPr>
              <a:t>Bảng </a:t>
            </a:r>
            <a:r>
              <a:rPr lang="en-US" altLang="en-US" sz="2800" b="1" dirty="0" err="1">
                <a:solidFill>
                  <a:srgbClr val="FF0000"/>
                </a:solidFill>
                <a:latin typeface="Times New Roman" pitchFamily="18" charset="0"/>
                <a:cs typeface="Times New Roman" pitchFamily="18" charset="0"/>
              </a:rPr>
              <a:t>khí</a:t>
            </a:r>
            <a:r>
              <a:rPr lang="en-US" altLang="en-US" sz="2800" b="1" dirty="0">
                <a:solidFill>
                  <a:srgbClr val="FF0000"/>
                </a:solidFill>
                <a:latin typeface="Times New Roman" pitchFamily="18" charset="0"/>
                <a:cs typeface="Times New Roman" pitchFamily="18" charset="0"/>
              </a:rPr>
              <a:t> </a:t>
            </a:r>
            <a:r>
              <a:rPr lang="en-US" altLang="en-US" sz="2800" b="1" dirty="0" err="1">
                <a:solidFill>
                  <a:srgbClr val="FF0000"/>
                </a:solidFill>
                <a:latin typeface="Times New Roman" pitchFamily="18" charset="0"/>
                <a:cs typeface="Times New Roman" pitchFamily="18" charset="0"/>
              </a:rPr>
              <a:t>áp</a:t>
            </a:r>
            <a:r>
              <a:rPr lang="en-US" altLang="en-US" sz="2800" b="1" dirty="0">
                <a:solidFill>
                  <a:srgbClr val="FF0000"/>
                </a:solidFill>
                <a:latin typeface="Times New Roman" pitchFamily="18" charset="0"/>
                <a:cs typeface="Times New Roman" pitchFamily="18" charset="0"/>
              </a:rPr>
              <a:t> </a:t>
            </a:r>
            <a:r>
              <a:rPr lang="en-US" altLang="en-US" sz="2800" b="1" dirty="0" err="1">
                <a:solidFill>
                  <a:srgbClr val="FF0000"/>
                </a:solidFill>
                <a:latin typeface="Times New Roman" pitchFamily="18" charset="0"/>
                <a:cs typeface="Times New Roman" pitchFamily="18" charset="0"/>
              </a:rPr>
              <a:t>theo</a:t>
            </a:r>
            <a:r>
              <a:rPr lang="en-US" altLang="en-US" sz="2800" b="1" dirty="0">
                <a:solidFill>
                  <a:srgbClr val="FF0000"/>
                </a:solidFill>
                <a:latin typeface="Times New Roman" pitchFamily="18" charset="0"/>
                <a:cs typeface="Times New Roman" pitchFamily="18" charset="0"/>
              </a:rPr>
              <a:t> </a:t>
            </a:r>
            <a:r>
              <a:rPr lang="en-US" altLang="en-US" sz="2800" b="1" dirty="0" err="1">
                <a:solidFill>
                  <a:srgbClr val="FF0000"/>
                </a:solidFill>
                <a:latin typeface="Times New Roman" pitchFamily="18" charset="0"/>
                <a:cs typeface="Times New Roman" pitchFamily="18" charset="0"/>
              </a:rPr>
              <a:t>độ</a:t>
            </a:r>
            <a:r>
              <a:rPr lang="en-US" altLang="en-US" sz="2800" b="1" dirty="0">
                <a:solidFill>
                  <a:srgbClr val="FF0000"/>
                </a:solidFill>
                <a:latin typeface="Times New Roman" pitchFamily="18" charset="0"/>
                <a:cs typeface="Times New Roman" pitchFamily="18" charset="0"/>
              </a:rPr>
              <a:t> </a:t>
            </a:r>
            <a:r>
              <a:rPr lang="en-US" altLang="en-US" sz="2800" b="1" dirty="0" err="1">
                <a:solidFill>
                  <a:srgbClr val="FF0000"/>
                </a:solidFill>
                <a:latin typeface="Times New Roman" pitchFamily="18" charset="0"/>
                <a:cs typeface="Times New Roman" pitchFamily="18" charset="0"/>
              </a:rPr>
              <a:t>cao</a:t>
            </a:r>
            <a:endParaRPr lang="en-US" alt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5037423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895350"/>
            <a:ext cx="7315200" cy="1477328"/>
          </a:xfrm>
          <a:prstGeom prst="rect">
            <a:avLst/>
          </a:prstGeom>
        </p:spPr>
        <p:txBody>
          <a:bodyPr wrap="square">
            <a:spAutoFit/>
          </a:bodyPr>
          <a:lstStyle/>
          <a:p>
            <a:pPr algn="just"/>
            <a:r>
              <a:rPr lang="vi-VN" b="1">
                <a:solidFill>
                  <a:srgbClr val="000000"/>
                </a:solidFill>
                <a:latin typeface="Open Sans"/>
              </a:rPr>
              <a:t>Câu 1.</a:t>
            </a:r>
            <a:r>
              <a:rPr lang="vi-VN">
                <a:solidFill>
                  <a:srgbClr val="000000"/>
                </a:solidFill>
                <a:latin typeface="Open Sans"/>
              </a:rPr>
              <a:t> Các tầng cao của khí quyển có đặc điểm nào sau đây?</a:t>
            </a:r>
          </a:p>
          <a:p>
            <a:pPr algn="just"/>
            <a:r>
              <a:rPr lang="vi-VN">
                <a:solidFill>
                  <a:srgbClr val="000000"/>
                </a:solidFill>
                <a:latin typeface="Open Sans"/>
              </a:rPr>
              <a:t>A. Nằm phía trên tầng đối lưu.</a:t>
            </a:r>
          </a:p>
          <a:p>
            <a:pPr algn="just"/>
            <a:r>
              <a:rPr lang="vi-VN">
                <a:solidFill>
                  <a:srgbClr val="000000"/>
                </a:solidFill>
                <a:latin typeface="Open Sans"/>
              </a:rPr>
              <a:t>B. Các tầng không khí cực loãng.</a:t>
            </a:r>
          </a:p>
          <a:p>
            <a:pPr algn="just"/>
            <a:r>
              <a:rPr lang="vi-VN">
                <a:solidFill>
                  <a:srgbClr val="000000"/>
                </a:solidFill>
                <a:latin typeface="Open Sans"/>
              </a:rPr>
              <a:t>C. Có lớp ô dôn hấp thụ tia tử ngoại.</a:t>
            </a:r>
          </a:p>
          <a:p>
            <a:pPr algn="just"/>
            <a:r>
              <a:rPr lang="vi-VN">
                <a:solidFill>
                  <a:srgbClr val="000000"/>
                </a:solidFill>
                <a:latin typeface="Open Sans"/>
              </a:rPr>
              <a:t>D. Ảnh hưởng trực tiếp đến con người.</a:t>
            </a:r>
            <a:endParaRPr lang="vi-VN" b="0" i="0">
              <a:solidFill>
                <a:srgbClr val="000000"/>
              </a:solidFill>
              <a:effectLst/>
              <a:latin typeface="Open Sans"/>
            </a:endParaRPr>
          </a:p>
        </p:txBody>
      </p:sp>
      <p:sp>
        <p:nvSpPr>
          <p:cNvPr id="4" name="TextBox 3"/>
          <p:cNvSpPr txBox="1"/>
          <p:nvPr/>
        </p:nvSpPr>
        <p:spPr>
          <a:xfrm>
            <a:off x="2971800" y="133350"/>
            <a:ext cx="2133600"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vi-VN" smtClean="0"/>
              <a:t>      LUYỆN TẬP </a:t>
            </a:r>
            <a:endParaRPr lang="en-US"/>
          </a:p>
        </p:txBody>
      </p:sp>
      <p:sp>
        <p:nvSpPr>
          <p:cNvPr id="5" name="Oval 4"/>
          <p:cNvSpPr/>
          <p:nvPr/>
        </p:nvSpPr>
        <p:spPr>
          <a:xfrm>
            <a:off x="685800" y="1481614"/>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a:t>B</a:t>
            </a:r>
            <a:endParaRPr lang="en-US"/>
          </a:p>
        </p:txBody>
      </p:sp>
    </p:spTree>
    <p:extLst>
      <p:ext uri="{BB962C8B-B14F-4D97-AF65-F5344CB8AC3E}">
        <p14:creationId xmlns:p14="http://schemas.microsoft.com/office/powerpoint/2010/main" val="333079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742950"/>
            <a:ext cx="8305800" cy="1477328"/>
          </a:xfrm>
          <a:prstGeom prst="rect">
            <a:avLst/>
          </a:prstGeom>
        </p:spPr>
        <p:txBody>
          <a:bodyPr wrap="square">
            <a:spAutoFit/>
          </a:bodyPr>
          <a:lstStyle/>
          <a:p>
            <a:pPr algn="just"/>
            <a:r>
              <a:rPr lang="vi-VN" b="1">
                <a:solidFill>
                  <a:srgbClr val="000000"/>
                </a:solidFill>
                <a:latin typeface="Open Sans"/>
              </a:rPr>
              <a:t>Câu </a:t>
            </a:r>
            <a:r>
              <a:rPr lang="vi-VN" b="1" smtClean="0">
                <a:solidFill>
                  <a:srgbClr val="000000"/>
                </a:solidFill>
                <a:latin typeface="Open Sans"/>
              </a:rPr>
              <a:t>2.</a:t>
            </a:r>
            <a:r>
              <a:rPr lang="vi-VN">
                <a:solidFill>
                  <a:srgbClr val="000000"/>
                </a:solidFill>
                <a:latin typeface="Open Sans"/>
              </a:rPr>
              <a:t> Trong các thành phần của không khí chiếm tỉ trọng lớn nhất là</a:t>
            </a:r>
          </a:p>
          <a:p>
            <a:pPr algn="just"/>
            <a:r>
              <a:rPr lang="vi-VN">
                <a:solidFill>
                  <a:srgbClr val="000000"/>
                </a:solidFill>
                <a:latin typeface="Open Sans"/>
              </a:rPr>
              <a:t>A. Khí nitơ.</a:t>
            </a:r>
          </a:p>
          <a:p>
            <a:pPr algn="just"/>
            <a:r>
              <a:rPr lang="vi-VN">
                <a:solidFill>
                  <a:srgbClr val="000000"/>
                </a:solidFill>
                <a:latin typeface="Open Sans"/>
              </a:rPr>
              <a:t>B. Khí cacbonic.</a:t>
            </a:r>
          </a:p>
          <a:p>
            <a:pPr algn="just"/>
            <a:r>
              <a:rPr lang="vi-VN">
                <a:solidFill>
                  <a:srgbClr val="000000"/>
                </a:solidFill>
                <a:latin typeface="Open Sans"/>
              </a:rPr>
              <a:t>C. Oxi.</a:t>
            </a:r>
          </a:p>
          <a:p>
            <a:pPr algn="just"/>
            <a:r>
              <a:rPr lang="vi-VN">
                <a:solidFill>
                  <a:srgbClr val="000000"/>
                </a:solidFill>
                <a:latin typeface="Open Sans"/>
              </a:rPr>
              <a:t>D. Hơi nước.</a:t>
            </a:r>
            <a:endParaRPr lang="vi-VN" b="0" i="0">
              <a:solidFill>
                <a:srgbClr val="000000"/>
              </a:solidFill>
              <a:effectLst/>
              <a:latin typeface="Open Sans"/>
            </a:endParaRPr>
          </a:p>
        </p:txBody>
      </p:sp>
      <p:sp>
        <p:nvSpPr>
          <p:cNvPr id="4" name="Oval 3"/>
          <p:cNvSpPr/>
          <p:nvPr/>
        </p:nvSpPr>
        <p:spPr>
          <a:xfrm>
            <a:off x="487326" y="104775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t>A</a:t>
            </a:r>
            <a:endParaRPr lang="en-US"/>
          </a:p>
        </p:txBody>
      </p:sp>
    </p:spTree>
    <p:extLst>
      <p:ext uri="{BB962C8B-B14F-4D97-AF65-F5344CB8AC3E}">
        <p14:creationId xmlns:p14="http://schemas.microsoft.com/office/powerpoint/2010/main" val="180201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514350"/>
            <a:ext cx="8077200" cy="1754326"/>
          </a:xfrm>
          <a:prstGeom prst="rect">
            <a:avLst/>
          </a:prstGeom>
        </p:spPr>
        <p:txBody>
          <a:bodyPr wrap="square">
            <a:spAutoFit/>
          </a:bodyPr>
          <a:lstStyle/>
          <a:p>
            <a:pPr algn="just"/>
            <a:r>
              <a:rPr lang="vi-VN" b="1">
                <a:solidFill>
                  <a:srgbClr val="000000"/>
                </a:solidFill>
                <a:latin typeface="Open Sans"/>
              </a:rPr>
              <a:t>Câu </a:t>
            </a:r>
            <a:r>
              <a:rPr lang="vi-VN" b="1" smtClean="0">
                <a:solidFill>
                  <a:srgbClr val="000000"/>
                </a:solidFill>
                <a:latin typeface="Open Sans"/>
              </a:rPr>
              <a:t>3.</a:t>
            </a:r>
            <a:r>
              <a:rPr lang="vi-VN">
                <a:solidFill>
                  <a:srgbClr val="000000"/>
                </a:solidFill>
                <a:latin typeface="Open Sans"/>
              </a:rPr>
              <a:t> Dựa vào đặc tính của lớp khí, người ta chia khí quyển thành mấy tầng?</a:t>
            </a:r>
          </a:p>
          <a:p>
            <a:pPr algn="just"/>
            <a:r>
              <a:rPr lang="vi-VN">
                <a:solidFill>
                  <a:srgbClr val="000000"/>
                </a:solidFill>
                <a:latin typeface="Open Sans"/>
              </a:rPr>
              <a:t>A. 3 tầng.</a:t>
            </a:r>
          </a:p>
          <a:p>
            <a:pPr algn="just"/>
            <a:r>
              <a:rPr lang="vi-VN">
                <a:solidFill>
                  <a:srgbClr val="000000"/>
                </a:solidFill>
                <a:latin typeface="Open Sans"/>
              </a:rPr>
              <a:t>B. 4 tầng.</a:t>
            </a:r>
          </a:p>
          <a:p>
            <a:pPr algn="just"/>
            <a:r>
              <a:rPr lang="vi-VN">
                <a:solidFill>
                  <a:srgbClr val="000000"/>
                </a:solidFill>
                <a:latin typeface="Open Sans"/>
              </a:rPr>
              <a:t>C. 2 tầng.</a:t>
            </a:r>
          </a:p>
          <a:p>
            <a:pPr algn="just"/>
            <a:r>
              <a:rPr lang="vi-VN">
                <a:solidFill>
                  <a:srgbClr val="000000"/>
                </a:solidFill>
                <a:latin typeface="Open Sans"/>
              </a:rPr>
              <a:t>D. 5 tầng.</a:t>
            </a:r>
            <a:endParaRPr lang="vi-VN" b="0" i="0">
              <a:solidFill>
                <a:srgbClr val="000000"/>
              </a:solidFill>
              <a:effectLst/>
              <a:latin typeface="Open Sans"/>
            </a:endParaRPr>
          </a:p>
        </p:txBody>
      </p:sp>
      <p:sp>
        <p:nvSpPr>
          <p:cNvPr id="4" name="Oval 3"/>
          <p:cNvSpPr/>
          <p:nvPr/>
        </p:nvSpPr>
        <p:spPr>
          <a:xfrm>
            <a:off x="685800" y="104817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t>A</a:t>
            </a:r>
            <a:endParaRPr lang="en-US"/>
          </a:p>
        </p:txBody>
      </p:sp>
    </p:spTree>
    <p:extLst>
      <p:ext uri="{BB962C8B-B14F-4D97-AF65-F5344CB8AC3E}">
        <p14:creationId xmlns:p14="http://schemas.microsoft.com/office/powerpoint/2010/main" val="251517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590550"/>
            <a:ext cx="7924800" cy="1477328"/>
          </a:xfrm>
          <a:prstGeom prst="rect">
            <a:avLst/>
          </a:prstGeom>
        </p:spPr>
        <p:txBody>
          <a:bodyPr wrap="square">
            <a:spAutoFit/>
          </a:bodyPr>
          <a:lstStyle/>
          <a:p>
            <a:pPr algn="just"/>
            <a:r>
              <a:rPr lang="vi-VN" b="1">
                <a:solidFill>
                  <a:srgbClr val="000000"/>
                </a:solidFill>
                <a:latin typeface="Open Sans"/>
              </a:rPr>
              <a:t>Câu </a:t>
            </a:r>
            <a:r>
              <a:rPr lang="vi-VN" b="1" smtClean="0">
                <a:solidFill>
                  <a:srgbClr val="000000"/>
                </a:solidFill>
                <a:latin typeface="Open Sans"/>
              </a:rPr>
              <a:t>4.</a:t>
            </a:r>
            <a:r>
              <a:rPr lang="vi-VN">
                <a:solidFill>
                  <a:srgbClr val="000000"/>
                </a:solidFill>
                <a:latin typeface="Open Sans"/>
              </a:rPr>
              <a:t> Từ mặt đất trở lên, có các tầng khí quyển lần lượt nào dưới đây?</a:t>
            </a:r>
          </a:p>
          <a:p>
            <a:pPr algn="just"/>
            <a:r>
              <a:rPr lang="vi-VN">
                <a:solidFill>
                  <a:srgbClr val="000000"/>
                </a:solidFill>
                <a:latin typeface="Open Sans"/>
              </a:rPr>
              <a:t>A. bình lưu, tầng cao của khí quyển, đối lưu.</a:t>
            </a:r>
          </a:p>
          <a:p>
            <a:pPr algn="just"/>
            <a:r>
              <a:rPr lang="vi-VN">
                <a:solidFill>
                  <a:srgbClr val="000000"/>
                </a:solidFill>
                <a:latin typeface="Open Sans"/>
              </a:rPr>
              <a:t>B. đối lưu, bình lưu, tầng cao của khí quyển.</a:t>
            </a:r>
          </a:p>
          <a:p>
            <a:pPr algn="just"/>
            <a:r>
              <a:rPr lang="vi-VN">
                <a:solidFill>
                  <a:srgbClr val="000000"/>
                </a:solidFill>
                <a:latin typeface="Open Sans"/>
              </a:rPr>
              <a:t>C. bình lưu, đối lưu, tầng cao của khí quyển.</a:t>
            </a:r>
          </a:p>
          <a:p>
            <a:pPr algn="just"/>
            <a:r>
              <a:rPr lang="vi-VN">
                <a:solidFill>
                  <a:srgbClr val="000000"/>
                </a:solidFill>
                <a:latin typeface="Open Sans"/>
              </a:rPr>
              <a:t>D. đối lưu, tầng cao của khí quyển, bình lưu.</a:t>
            </a:r>
            <a:endParaRPr lang="vi-VN" b="0" i="0">
              <a:solidFill>
                <a:srgbClr val="000000"/>
              </a:solidFill>
              <a:effectLst/>
              <a:latin typeface="Open Sans"/>
            </a:endParaRPr>
          </a:p>
        </p:txBody>
      </p:sp>
      <p:sp>
        <p:nvSpPr>
          <p:cNvPr id="4" name="Oval 3"/>
          <p:cNvSpPr/>
          <p:nvPr/>
        </p:nvSpPr>
        <p:spPr>
          <a:xfrm>
            <a:off x="762000" y="1138714"/>
            <a:ext cx="2286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t>B</a:t>
            </a:r>
            <a:endParaRPr lang="en-US"/>
          </a:p>
        </p:txBody>
      </p:sp>
    </p:spTree>
    <p:extLst>
      <p:ext uri="{BB962C8B-B14F-4D97-AF65-F5344CB8AC3E}">
        <p14:creationId xmlns:p14="http://schemas.microsoft.com/office/powerpoint/2010/main" val="31155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4200" y="209550"/>
            <a:ext cx="2971800" cy="369332"/>
          </a:xfrm>
          <a:prstGeom prst="rect">
            <a:avLst/>
          </a:prstGeom>
          <a:noFill/>
        </p:spPr>
        <p:txBody>
          <a:bodyPr wrap="square" rtlCol="0">
            <a:spAutoFit/>
          </a:bodyPr>
          <a:lstStyle/>
          <a:p>
            <a:r>
              <a:rPr lang="vi-VN" smtClean="0"/>
              <a:t>HOẠT ĐỘNG VẬN DỤNG </a:t>
            </a:r>
            <a:endParaRPr lang="en-US"/>
          </a:p>
        </p:txBody>
      </p:sp>
      <p:sp>
        <p:nvSpPr>
          <p:cNvPr id="4" name="Rectangle 3"/>
          <p:cNvSpPr/>
          <p:nvPr/>
        </p:nvSpPr>
        <p:spPr>
          <a:xfrm>
            <a:off x="609600" y="1047750"/>
            <a:ext cx="8001000" cy="1754326"/>
          </a:xfrm>
          <a:prstGeom prst="rect">
            <a:avLst/>
          </a:prstGeom>
        </p:spPr>
        <p:txBody>
          <a:bodyPr wrap="square">
            <a:spAutoFit/>
          </a:bodyPr>
          <a:lstStyle/>
          <a:p>
            <a:pPr algn="just"/>
            <a:r>
              <a:rPr lang="en-US" b="1">
                <a:solidFill>
                  <a:srgbClr val="000000"/>
                </a:solidFill>
                <a:latin typeface="Open Sans"/>
              </a:rPr>
              <a:t>Câu </a:t>
            </a:r>
            <a:r>
              <a:rPr lang="en-US" b="1" smtClean="0">
                <a:solidFill>
                  <a:srgbClr val="000000"/>
                </a:solidFill>
                <a:latin typeface="Open Sans"/>
              </a:rPr>
              <a:t>1.</a:t>
            </a:r>
            <a:r>
              <a:rPr lang="en-US">
                <a:solidFill>
                  <a:srgbClr val="000000"/>
                </a:solidFill>
                <a:latin typeface="Open Sans"/>
              </a:rPr>
              <a:t> Ở chân núi của dãy núi X có nhiệt độ là 29</a:t>
            </a:r>
            <a:r>
              <a:rPr lang="en-US" baseline="30000">
                <a:solidFill>
                  <a:srgbClr val="000000"/>
                </a:solidFill>
                <a:latin typeface="Open Sans"/>
              </a:rPr>
              <a:t>0</a:t>
            </a:r>
            <a:r>
              <a:rPr lang="en-US">
                <a:solidFill>
                  <a:srgbClr val="000000"/>
                </a:solidFill>
                <a:latin typeface="Open Sans"/>
              </a:rPr>
              <a:t>C, biết là dãy núi X cao 4500m. Vậy, ở đỉnh núi của dãy núi X có nhiệt độ là</a:t>
            </a:r>
          </a:p>
          <a:p>
            <a:pPr algn="just"/>
            <a:r>
              <a:rPr lang="en-US">
                <a:solidFill>
                  <a:srgbClr val="000000"/>
                </a:solidFill>
                <a:latin typeface="Open Sans"/>
              </a:rPr>
              <a:t>A. 1,5</a:t>
            </a:r>
            <a:r>
              <a:rPr lang="en-US" baseline="30000">
                <a:solidFill>
                  <a:srgbClr val="000000"/>
                </a:solidFill>
                <a:latin typeface="Open Sans"/>
              </a:rPr>
              <a:t>0</a:t>
            </a:r>
            <a:r>
              <a:rPr lang="en-US">
                <a:solidFill>
                  <a:srgbClr val="000000"/>
                </a:solidFill>
                <a:latin typeface="Open Sans"/>
              </a:rPr>
              <a:t>C.</a:t>
            </a:r>
          </a:p>
          <a:p>
            <a:pPr algn="just"/>
            <a:r>
              <a:rPr lang="en-US">
                <a:solidFill>
                  <a:srgbClr val="000000"/>
                </a:solidFill>
                <a:latin typeface="Open Sans"/>
              </a:rPr>
              <a:t>B. 2,0</a:t>
            </a:r>
            <a:r>
              <a:rPr lang="en-US" baseline="30000">
                <a:solidFill>
                  <a:srgbClr val="000000"/>
                </a:solidFill>
                <a:latin typeface="Open Sans"/>
              </a:rPr>
              <a:t>0</a:t>
            </a:r>
            <a:r>
              <a:rPr lang="en-US">
                <a:solidFill>
                  <a:srgbClr val="000000"/>
                </a:solidFill>
                <a:latin typeface="Open Sans"/>
              </a:rPr>
              <a:t>C.</a:t>
            </a:r>
          </a:p>
          <a:p>
            <a:pPr algn="just"/>
            <a:r>
              <a:rPr lang="en-US">
                <a:solidFill>
                  <a:srgbClr val="000000"/>
                </a:solidFill>
                <a:latin typeface="Open Sans"/>
              </a:rPr>
              <a:t>C. 2,5</a:t>
            </a:r>
            <a:r>
              <a:rPr lang="en-US" baseline="30000">
                <a:solidFill>
                  <a:srgbClr val="000000"/>
                </a:solidFill>
                <a:latin typeface="Open Sans"/>
              </a:rPr>
              <a:t>0</a:t>
            </a:r>
            <a:r>
              <a:rPr lang="en-US">
                <a:solidFill>
                  <a:srgbClr val="000000"/>
                </a:solidFill>
                <a:latin typeface="Open Sans"/>
              </a:rPr>
              <a:t>C.</a:t>
            </a:r>
          </a:p>
          <a:p>
            <a:pPr algn="just"/>
            <a:r>
              <a:rPr lang="en-US">
                <a:solidFill>
                  <a:srgbClr val="000000"/>
                </a:solidFill>
                <a:latin typeface="Open Sans"/>
              </a:rPr>
              <a:t>D. 3,0</a:t>
            </a:r>
            <a:r>
              <a:rPr lang="en-US" baseline="30000">
                <a:solidFill>
                  <a:srgbClr val="000000"/>
                </a:solidFill>
                <a:latin typeface="Open Sans"/>
              </a:rPr>
              <a:t>0</a:t>
            </a:r>
            <a:r>
              <a:rPr lang="en-US">
                <a:solidFill>
                  <a:srgbClr val="000000"/>
                </a:solidFill>
                <a:latin typeface="Open Sans"/>
              </a:rPr>
              <a:t>C.</a:t>
            </a:r>
            <a:endParaRPr lang="en-US" b="0" i="0">
              <a:solidFill>
                <a:srgbClr val="000000"/>
              </a:solidFill>
              <a:effectLst/>
              <a:latin typeface="Open Sans"/>
            </a:endParaRPr>
          </a:p>
        </p:txBody>
      </p:sp>
      <p:sp>
        <p:nvSpPr>
          <p:cNvPr id="5" name="Oval 4"/>
          <p:cNvSpPr/>
          <p:nvPr/>
        </p:nvSpPr>
        <p:spPr>
          <a:xfrm>
            <a:off x="685800" y="1920040"/>
            <a:ext cx="2286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t>B</a:t>
            </a:r>
            <a:endParaRPr lang="en-US"/>
          </a:p>
        </p:txBody>
      </p:sp>
      <p:sp>
        <p:nvSpPr>
          <p:cNvPr id="6" name="Rectangle 5"/>
          <p:cNvSpPr/>
          <p:nvPr/>
        </p:nvSpPr>
        <p:spPr>
          <a:xfrm>
            <a:off x="2971800" y="2239460"/>
            <a:ext cx="5638800" cy="2308324"/>
          </a:xfrm>
          <a:prstGeom prst="rect">
            <a:avLst/>
          </a:prstGeom>
        </p:spPr>
        <p:txBody>
          <a:bodyPr wrap="square">
            <a:spAutoFit/>
          </a:bodyPr>
          <a:lstStyle/>
          <a:p>
            <a:pPr algn="just"/>
            <a:r>
              <a:rPr lang="en-US">
                <a:solidFill>
                  <a:srgbClr val="000000"/>
                </a:solidFill>
                <a:latin typeface="Open Sans"/>
              </a:rPr>
              <a:t>Biết rằng cứ lên cao 100m thì nhiệt độ giảm 0,6</a:t>
            </a:r>
            <a:r>
              <a:rPr lang="en-US" baseline="30000">
                <a:solidFill>
                  <a:srgbClr val="000000"/>
                </a:solidFill>
                <a:latin typeface="Open Sans"/>
              </a:rPr>
              <a:t>0</a:t>
            </a:r>
            <a:r>
              <a:rPr lang="en-US">
                <a:solidFill>
                  <a:srgbClr val="000000"/>
                </a:solidFill>
                <a:latin typeface="Open Sans"/>
              </a:rPr>
              <a:t>C nên dãy núi X cao 4500m, ở chân núi là 29</a:t>
            </a:r>
            <a:r>
              <a:rPr lang="en-US" baseline="30000">
                <a:solidFill>
                  <a:srgbClr val="000000"/>
                </a:solidFill>
                <a:latin typeface="Open Sans"/>
              </a:rPr>
              <a:t>0</a:t>
            </a:r>
            <a:r>
              <a:rPr lang="en-US">
                <a:solidFill>
                  <a:srgbClr val="000000"/>
                </a:solidFill>
                <a:latin typeface="Open Sans"/>
              </a:rPr>
              <a:t>C nên, ta có:</a:t>
            </a:r>
          </a:p>
          <a:p>
            <a:pPr algn="just"/>
            <a:r>
              <a:rPr lang="en-US">
                <a:solidFill>
                  <a:srgbClr val="000000"/>
                </a:solidFill>
                <a:latin typeface="Open Sans"/>
              </a:rPr>
              <a:t>- Số nhiệt độ đã giảm đi khi đi từ chân núi đến đỉnh núi là: (4500 x 0,6</a:t>
            </a:r>
            <a:r>
              <a:rPr lang="en-US" baseline="30000">
                <a:solidFill>
                  <a:srgbClr val="000000"/>
                </a:solidFill>
                <a:latin typeface="Open Sans"/>
              </a:rPr>
              <a:t>0</a:t>
            </a:r>
            <a:r>
              <a:rPr lang="en-US">
                <a:solidFill>
                  <a:srgbClr val="000000"/>
                </a:solidFill>
                <a:latin typeface="Open Sans"/>
              </a:rPr>
              <a:t>C)/100 = 27</a:t>
            </a:r>
            <a:r>
              <a:rPr lang="en-US" baseline="30000">
                <a:solidFill>
                  <a:srgbClr val="000000"/>
                </a:solidFill>
                <a:latin typeface="Open Sans"/>
              </a:rPr>
              <a:t>0</a:t>
            </a:r>
            <a:r>
              <a:rPr lang="en-US">
                <a:solidFill>
                  <a:srgbClr val="000000"/>
                </a:solidFill>
                <a:latin typeface="Open Sans"/>
              </a:rPr>
              <a:t>C.</a:t>
            </a:r>
          </a:p>
          <a:p>
            <a:pPr algn="just"/>
            <a:r>
              <a:rPr lang="en-US">
                <a:solidFill>
                  <a:srgbClr val="000000"/>
                </a:solidFill>
                <a:latin typeface="Open Sans"/>
              </a:rPr>
              <a:t>- Nhiệt độ ở đỉnh núi X là: 29</a:t>
            </a:r>
            <a:r>
              <a:rPr lang="en-US" baseline="30000">
                <a:solidFill>
                  <a:srgbClr val="000000"/>
                </a:solidFill>
                <a:latin typeface="Open Sans"/>
              </a:rPr>
              <a:t>0</a:t>
            </a:r>
            <a:r>
              <a:rPr lang="en-US">
                <a:solidFill>
                  <a:srgbClr val="000000"/>
                </a:solidFill>
                <a:latin typeface="Open Sans"/>
              </a:rPr>
              <a:t>C - 27</a:t>
            </a:r>
            <a:r>
              <a:rPr lang="en-US" baseline="30000">
                <a:solidFill>
                  <a:srgbClr val="000000"/>
                </a:solidFill>
                <a:latin typeface="Open Sans"/>
              </a:rPr>
              <a:t>0</a:t>
            </a:r>
            <a:r>
              <a:rPr lang="en-US">
                <a:solidFill>
                  <a:srgbClr val="000000"/>
                </a:solidFill>
                <a:latin typeface="Open Sans"/>
              </a:rPr>
              <a:t>C = 2</a:t>
            </a:r>
            <a:r>
              <a:rPr lang="en-US" baseline="30000">
                <a:solidFill>
                  <a:srgbClr val="000000"/>
                </a:solidFill>
                <a:latin typeface="Open Sans"/>
              </a:rPr>
              <a:t>0</a:t>
            </a:r>
            <a:r>
              <a:rPr lang="en-US">
                <a:solidFill>
                  <a:srgbClr val="000000"/>
                </a:solidFill>
                <a:latin typeface="Open Sans"/>
              </a:rPr>
              <a:t>C.</a:t>
            </a:r>
          </a:p>
          <a:p>
            <a:pPr algn="just"/>
            <a:r>
              <a:rPr lang="en-US">
                <a:solidFill>
                  <a:srgbClr val="000000"/>
                </a:solidFill>
                <a:latin typeface="Open Sans"/>
              </a:rPr>
              <a:t> =&gt; Dãy núi X cao 4500m, ở chân núi là 29</a:t>
            </a:r>
            <a:r>
              <a:rPr lang="en-US" baseline="30000">
                <a:solidFill>
                  <a:srgbClr val="000000"/>
                </a:solidFill>
                <a:latin typeface="Open Sans"/>
              </a:rPr>
              <a:t>0</a:t>
            </a:r>
            <a:r>
              <a:rPr lang="en-US">
                <a:solidFill>
                  <a:srgbClr val="000000"/>
                </a:solidFill>
                <a:latin typeface="Open Sans"/>
              </a:rPr>
              <a:t>C thì ở đỉnh núi sẽ là 2</a:t>
            </a:r>
            <a:r>
              <a:rPr lang="en-US" baseline="30000">
                <a:solidFill>
                  <a:srgbClr val="000000"/>
                </a:solidFill>
                <a:latin typeface="Open Sans"/>
              </a:rPr>
              <a:t>0</a:t>
            </a:r>
            <a:r>
              <a:rPr lang="en-US">
                <a:solidFill>
                  <a:srgbClr val="000000"/>
                </a:solidFill>
                <a:latin typeface="Open Sans"/>
              </a:rPr>
              <a:t>C.</a:t>
            </a:r>
            <a:endParaRPr lang="en-US" b="0" i="0">
              <a:solidFill>
                <a:srgbClr val="000000"/>
              </a:solidFill>
              <a:effectLst/>
              <a:latin typeface="Open Sans"/>
            </a:endParaRPr>
          </a:p>
        </p:txBody>
      </p:sp>
    </p:spTree>
    <p:extLst>
      <p:ext uri="{BB962C8B-B14F-4D97-AF65-F5344CB8AC3E}">
        <p14:creationId xmlns:p14="http://schemas.microsoft.com/office/powerpoint/2010/main" val="273912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047750"/>
            <a:ext cx="7831626" cy="2677656"/>
          </a:xfrm>
          <a:prstGeom prst="rect">
            <a:avLst/>
          </a:prstGeom>
          <a:noFill/>
        </p:spPr>
        <p:txBody>
          <a:bodyPr wrap="square" rtlCol="0">
            <a:spAutoFit/>
          </a:bodyPr>
          <a:lstStyle/>
          <a:p>
            <a:r>
              <a:rPr lang="vi-VN" sz="1050"/>
              <a:t>PHÊ DUYỆT CỦA TỔ CHUYÊN MÔN                        </a:t>
            </a:r>
            <a:r>
              <a:rPr lang="vi-VN" sz="1050" smtClean="0"/>
              <a:t>              Tịnh </a:t>
            </a:r>
            <a:r>
              <a:rPr lang="vi-VN" sz="1050"/>
              <a:t>Khê, ngày </a:t>
            </a:r>
            <a:r>
              <a:rPr lang="vi-VN" sz="1050" smtClean="0"/>
              <a:t>15  </a:t>
            </a:r>
            <a:r>
              <a:rPr lang="vi-VN" sz="1050"/>
              <a:t>tháng </a:t>
            </a:r>
            <a:r>
              <a:rPr lang="vi-VN" sz="1050" smtClean="0"/>
              <a:t> 12   </a:t>
            </a:r>
            <a:r>
              <a:rPr lang="vi-VN" sz="1050"/>
              <a:t>năm </a:t>
            </a:r>
            <a:r>
              <a:rPr lang="vi-VN" sz="1050" smtClean="0"/>
              <a:t>2025</a:t>
            </a:r>
            <a:endParaRPr lang="vi-VN" sz="1050"/>
          </a:p>
          <a:p>
            <a:r>
              <a:rPr lang="vi-VN" sz="1050"/>
              <a:t>                                                                                                         </a:t>
            </a:r>
            <a:r>
              <a:rPr lang="vi-VN" sz="1050" smtClean="0"/>
              <a:t>           </a:t>
            </a:r>
            <a:r>
              <a:rPr lang="vi-VN" sz="1050"/>
              <a:t>Giáo viên bộ môn </a:t>
            </a:r>
          </a:p>
          <a:p>
            <a:endParaRPr lang="vi-VN" sz="1050"/>
          </a:p>
          <a:p>
            <a:endParaRPr lang="vi-VN" sz="1050"/>
          </a:p>
          <a:p>
            <a:endParaRPr lang="vi-VN" sz="1050"/>
          </a:p>
          <a:p>
            <a:endParaRPr lang="vi-VN" sz="1050"/>
          </a:p>
          <a:p>
            <a:endParaRPr lang="vi-VN" sz="1050"/>
          </a:p>
          <a:p>
            <a:endParaRPr lang="vi-VN" sz="1050"/>
          </a:p>
          <a:p>
            <a:r>
              <a:rPr lang="vi-VN" sz="1050"/>
              <a:t>                 Nguyễn Thị Thu Hòa                                                </a:t>
            </a:r>
            <a:r>
              <a:rPr lang="vi-VN" sz="1050" smtClean="0"/>
              <a:t>                  </a:t>
            </a:r>
            <a:r>
              <a:rPr lang="vi-VN" sz="1050"/>
              <a:t>Phạm Tô Ninh </a:t>
            </a:r>
          </a:p>
          <a:p>
            <a:endParaRPr lang="vi-VN" sz="1050"/>
          </a:p>
          <a:p>
            <a:endParaRPr lang="vi-VN" sz="1050"/>
          </a:p>
          <a:p>
            <a:endParaRPr lang="vi-VN" sz="1050"/>
          </a:p>
          <a:p>
            <a:endParaRPr lang="vi-VN" sz="1050"/>
          </a:p>
          <a:p>
            <a:endParaRPr lang="vi-VN" sz="1050"/>
          </a:p>
          <a:p>
            <a:endParaRPr lang="vi-VN" sz="1050"/>
          </a:p>
          <a:p>
            <a:endParaRPr lang="en-US" sz="1050"/>
          </a:p>
        </p:txBody>
      </p:sp>
    </p:spTree>
    <p:extLst>
      <p:ext uri="{BB962C8B-B14F-4D97-AF65-F5344CB8AC3E}">
        <p14:creationId xmlns:p14="http://schemas.microsoft.com/office/powerpoint/2010/main" val="11778825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411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1001</Words>
  <Application>Microsoft Office PowerPoint</Application>
  <PresentationFormat>On-screen Show (16:9)</PresentationFormat>
  <Paragraphs>173</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.VnTime</vt:lpstr>
      <vt:lpstr>Arial</vt:lpstr>
      <vt:lpstr>Calibri</vt:lpstr>
      <vt:lpstr>Cambria</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Hiện tượng sao băng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Các khối khí: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DELL</cp:lastModifiedBy>
  <cp:revision>54</cp:revision>
  <dcterms:created xsi:type="dcterms:W3CDTF">2021-12-02T13:00:35Z</dcterms:created>
  <dcterms:modified xsi:type="dcterms:W3CDTF">2026-05-28T10:34:23Z</dcterms:modified>
</cp:coreProperties>
</file>