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812" r:id="rId2"/>
    <p:sldId id="813" r:id="rId3"/>
    <p:sldId id="814" r:id="rId4"/>
    <p:sldId id="256" r:id="rId5"/>
    <p:sldId id="257" r:id="rId6"/>
    <p:sldId id="789" r:id="rId7"/>
    <p:sldId id="816" r:id="rId8"/>
    <p:sldId id="790" r:id="rId9"/>
    <p:sldId id="815" r:id="rId10"/>
    <p:sldId id="793" r:id="rId11"/>
    <p:sldId id="817" r:id="rId12"/>
    <p:sldId id="795" r:id="rId13"/>
    <p:sldId id="788" r:id="rId14"/>
    <p:sldId id="741" r:id="rId15"/>
    <p:sldId id="782" r:id="rId16"/>
    <p:sldId id="819" r:id="rId17"/>
    <p:sldId id="791" r:id="rId18"/>
    <p:sldId id="777" r:id="rId19"/>
    <p:sldId id="797" r:id="rId20"/>
    <p:sldId id="818" r:id="rId21"/>
    <p:sldId id="745" r:id="rId22"/>
    <p:sldId id="798" r:id="rId23"/>
    <p:sldId id="799" r:id="rId24"/>
    <p:sldId id="800" r:id="rId25"/>
    <p:sldId id="746" r:id="rId26"/>
    <p:sldId id="820" r:id="rId27"/>
    <p:sldId id="821" r:id="rId28"/>
    <p:sldId id="781" r:id="rId29"/>
    <p:sldId id="783" r:id="rId30"/>
    <p:sldId id="784" r:id="rId31"/>
    <p:sldId id="822" r:id="rId32"/>
    <p:sldId id="802" r:id="rId33"/>
    <p:sldId id="804" r:id="rId34"/>
    <p:sldId id="805" r:id="rId35"/>
    <p:sldId id="808" r:id="rId36"/>
    <p:sldId id="809" r:id="rId37"/>
    <p:sldId id="810" r:id="rId38"/>
    <p:sldId id="823" r:id="rId39"/>
    <p:sldId id="811" r:id="rId40"/>
    <p:sldId id="807" r:id="rId41"/>
    <p:sldId id="824" r:id="rId42"/>
    <p:sldId id="775" r:id="rId43"/>
    <p:sldId id="787" r:id="rId44"/>
    <p:sldId id="825" r:id="rId45"/>
  </p:sldIdLst>
  <p:sldSz cx="12192000" cy="6858000"/>
  <p:notesSz cx="6858000" cy="9144000"/>
  <p:defaultText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Windows User" initials="WU" lastIdx="7"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33CC"/>
    <a:srgbClr val="0000FF"/>
    <a:srgbClr val="526ACE"/>
    <a:srgbClr val="33CC33"/>
    <a:srgbClr val="CCECFF"/>
    <a:srgbClr val="C060B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26" autoAdjust="0"/>
    <p:restoredTop sz="94660"/>
  </p:normalViewPr>
  <p:slideViewPr>
    <p:cSldViewPr snapToGrid="0">
      <p:cViewPr varScale="1">
        <p:scale>
          <a:sx n="66" d="100"/>
          <a:sy n="66" d="100"/>
        </p:scale>
        <p:origin x="900"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vi-V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vi-VN"/>
          </a:p>
        </p:txBody>
      </p:sp>
      <p:sp>
        <p:nvSpPr>
          <p:cNvPr id="4" name="Date Placeholder 3"/>
          <p:cNvSpPr>
            <a:spLocks noGrp="1"/>
          </p:cNvSpPr>
          <p:nvPr>
            <p:ph type="dt" sz="half" idx="10"/>
          </p:nvPr>
        </p:nvSpPr>
        <p:spPr/>
        <p:txBody>
          <a:bodyPr/>
          <a:lstStyle/>
          <a:p>
            <a:fld id="{EDADE743-382B-42E5-AA6E-FB8C9D08DE14}" type="datetimeFigureOut">
              <a:rPr lang="vi-VN" smtClean="0"/>
              <a:t>28/05/2026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16585936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EDADE743-382B-42E5-AA6E-FB8C9D08DE14}" type="datetimeFigureOut">
              <a:rPr lang="vi-VN" smtClean="0"/>
              <a:t>28/05/2026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22944882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vi-V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DADE743-382B-42E5-AA6E-FB8C9D08DE14}" type="datetimeFigureOut">
              <a:rPr lang="vi-VN" smtClean="0"/>
              <a:t>28/05/2026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23379801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Date Placeholder 4"/>
          <p:cNvSpPr>
            <a:spLocks noGrp="1"/>
          </p:cNvSpPr>
          <p:nvPr>
            <p:ph type="dt" sz="half" idx="10"/>
          </p:nvPr>
        </p:nvSpPr>
        <p:spPr/>
        <p:txBody>
          <a:bodyPr/>
          <a:lstStyle/>
          <a:p>
            <a:fld id="{EDADE743-382B-42E5-AA6E-FB8C9D08DE14}" type="datetimeFigureOut">
              <a:rPr lang="vi-VN" smtClean="0"/>
              <a:t>28/05/2026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798707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vi-V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7" name="Date Placeholder 6"/>
          <p:cNvSpPr>
            <a:spLocks noGrp="1"/>
          </p:cNvSpPr>
          <p:nvPr>
            <p:ph type="dt" sz="half" idx="10"/>
          </p:nvPr>
        </p:nvSpPr>
        <p:spPr/>
        <p:txBody>
          <a:bodyPr/>
          <a:lstStyle/>
          <a:p>
            <a:fld id="{EDADE743-382B-42E5-AA6E-FB8C9D08DE14}" type="datetimeFigureOut">
              <a:rPr lang="vi-VN" smtClean="0"/>
              <a:t>28/05/2026</a:t>
            </a:fld>
            <a:endParaRPr lang="vi-VN"/>
          </a:p>
        </p:txBody>
      </p:sp>
      <p:sp>
        <p:nvSpPr>
          <p:cNvPr id="8" name="Footer Placeholder 7"/>
          <p:cNvSpPr>
            <a:spLocks noGrp="1"/>
          </p:cNvSpPr>
          <p:nvPr>
            <p:ph type="ftr" sz="quarter" idx="11"/>
          </p:nvPr>
        </p:nvSpPr>
        <p:spPr/>
        <p:txBody>
          <a:bodyPr/>
          <a:lstStyle/>
          <a:p>
            <a:endParaRPr lang="vi-VN"/>
          </a:p>
        </p:txBody>
      </p:sp>
      <p:sp>
        <p:nvSpPr>
          <p:cNvPr id="9" name="Slide Number Placeholder 8"/>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677096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Date Placeholder 2"/>
          <p:cNvSpPr>
            <a:spLocks noGrp="1"/>
          </p:cNvSpPr>
          <p:nvPr>
            <p:ph type="dt" sz="half" idx="10"/>
          </p:nvPr>
        </p:nvSpPr>
        <p:spPr/>
        <p:txBody>
          <a:bodyPr/>
          <a:lstStyle/>
          <a:p>
            <a:fld id="{EDADE743-382B-42E5-AA6E-FB8C9D08DE14}" type="datetimeFigureOut">
              <a:rPr lang="vi-VN" smtClean="0"/>
              <a:t>28/05/2026</a:t>
            </a:fld>
            <a:endParaRPr lang="vi-VN"/>
          </a:p>
        </p:txBody>
      </p:sp>
      <p:sp>
        <p:nvSpPr>
          <p:cNvPr id="4" name="Footer Placeholder 3"/>
          <p:cNvSpPr>
            <a:spLocks noGrp="1"/>
          </p:cNvSpPr>
          <p:nvPr>
            <p:ph type="ftr" sz="quarter" idx="11"/>
          </p:nvPr>
        </p:nvSpPr>
        <p:spPr/>
        <p:txBody>
          <a:bodyPr/>
          <a:lstStyle/>
          <a:p>
            <a:endParaRPr lang="vi-VN"/>
          </a:p>
        </p:txBody>
      </p:sp>
      <p:sp>
        <p:nvSpPr>
          <p:cNvPr id="5" name="Slide Number Placeholder 4"/>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1618391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DE743-382B-42E5-AA6E-FB8C9D08DE14}" type="datetimeFigureOut">
              <a:rPr lang="vi-VN" smtClean="0"/>
              <a:t>28/05/2026</a:t>
            </a:fld>
            <a:endParaRPr lang="vi-VN"/>
          </a:p>
        </p:txBody>
      </p:sp>
      <p:sp>
        <p:nvSpPr>
          <p:cNvPr id="3" name="Footer Placeholder 2"/>
          <p:cNvSpPr>
            <a:spLocks noGrp="1"/>
          </p:cNvSpPr>
          <p:nvPr>
            <p:ph type="ftr" sz="quarter" idx="11"/>
          </p:nvPr>
        </p:nvSpPr>
        <p:spPr/>
        <p:txBody>
          <a:bodyPr/>
          <a:lstStyle/>
          <a:p>
            <a:endParaRPr lang="vi-VN"/>
          </a:p>
        </p:txBody>
      </p:sp>
      <p:sp>
        <p:nvSpPr>
          <p:cNvPr id="4" name="Slide Number Placeholder 3"/>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30872801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ADE743-382B-42E5-AA6E-FB8C9D08DE14}" type="datetimeFigureOut">
              <a:rPr lang="vi-VN" smtClean="0"/>
              <a:t>28/05/2026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2690498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vi-V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vi-V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ADE743-382B-42E5-AA6E-FB8C9D08DE14}" type="datetimeFigureOut">
              <a:rPr lang="vi-VN" smtClean="0"/>
              <a:t>28/05/2026</a:t>
            </a:fld>
            <a:endParaRPr lang="vi-VN"/>
          </a:p>
        </p:txBody>
      </p:sp>
      <p:sp>
        <p:nvSpPr>
          <p:cNvPr id="6" name="Footer Placeholder 5"/>
          <p:cNvSpPr>
            <a:spLocks noGrp="1"/>
          </p:cNvSpPr>
          <p:nvPr>
            <p:ph type="ftr" sz="quarter" idx="11"/>
          </p:nvPr>
        </p:nvSpPr>
        <p:spPr/>
        <p:txBody>
          <a:bodyPr/>
          <a:lstStyle/>
          <a:p>
            <a:endParaRPr lang="vi-VN"/>
          </a:p>
        </p:txBody>
      </p:sp>
      <p:sp>
        <p:nvSpPr>
          <p:cNvPr id="7" name="Slide Number Placeholder 6"/>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4239186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vi-VN"/>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EDADE743-382B-42E5-AA6E-FB8C9D08DE14}" type="datetimeFigureOut">
              <a:rPr lang="vi-VN" smtClean="0"/>
              <a:t>28/05/2026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17120212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vi-V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10"/>
          </p:nvPr>
        </p:nvSpPr>
        <p:spPr/>
        <p:txBody>
          <a:bodyPr/>
          <a:lstStyle/>
          <a:p>
            <a:fld id="{EDADE743-382B-42E5-AA6E-FB8C9D08DE14}" type="datetimeFigureOut">
              <a:rPr lang="vi-VN" smtClean="0"/>
              <a:t>28/05/2026</a:t>
            </a:fld>
            <a:endParaRPr lang="vi-VN"/>
          </a:p>
        </p:txBody>
      </p:sp>
      <p:sp>
        <p:nvSpPr>
          <p:cNvPr id="5" name="Footer Placeholder 4"/>
          <p:cNvSpPr>
            <a:spLocks noGrp="1"/>
          </p:cNvSpPr>
          <p:nvPr>
            <p:ph type="ftr" sz="quarter" idx="11"/>
          </p:nvPr>
        </p:nvSpPr>
        <p:spPr/>
        <p:txBody>
          <a:bodyPr/>
          <a:lstStyle/>
          <a:p>
            <a:endParaRPr lang="vi-VN"/>
          </a:p>
        </p:txBody>
      </p:sp>
      <p:sp>
        <p:nvSpPr>
          <p:cNvPr id="6" name="Slide Number Placeholder 5"/>
          <p:cNvSpPr>
            <a:spLocks noGrp="1"/>
          </p:cNvSpPr>
          <p:nvPr>
            <p:ph type="sldNum" sz="quarter" idx="12"/>
          </p:nvPr>
        </p:nvSpPr>
        <p:spPr/>
        <p:txBody>
          <a:bodyPr/>
          <a:lstStyle/>
          <a:p>
            <a:fld id="{B5ACA366-9975-4146-96E3-1AE2AEA6DAD0}" type="slidenum">
              <a:rPr lang="vi-VN" smtClean="0"/>
              <a:t>‹#›</a:t>
            </a:fld>
            <a:endParaRPr lang="vi-VN"/>
          </a:p>
        </p:txBody>
      </p:sp>
    </p:spTree>
    <p:extLst>
      <p:ext uri="{BB962C8B-B14F-4D97-AF65-F5344CB8AC3E}">
        <p14:creationId xmlns:p14="http://schemas.microsoft.com/office/powerpoint/2010/main" val="3647311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vi-V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vi-V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DE743-382B-42E5-AA6E-FB8C9D08DE14}" type="datetimeFigureOut">
              <a:rPr lang="vi-VN" smtClean="0"/>
              <a:t>28/05/2026</a:t>
            </a:fld>
            <a:endParaRPr lang="vi-V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vi-V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5ACA366-9975-4146-96E3-1AE2AEA6DAD0}" type="slidenum">
              <a:rPr lang="vi-VN" smtClean="0"/>
              <a:t>‹#›</a:t>
            </a:fld>
            <a:endParaRPr lang="vi-VN"/>
          </a:p>
        </p:txBody>
      </p:sp>
    </p:spTree>
    <p:extLst>
      <p:ext uri="{BB962C8B-B14F-4D97-AF65-F5344CB8AC3E}">
        <p14:creationId xmlns:p14="http://schemas.microsoft.com/office/powerpoint/2010/main" val="311080424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vi-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gif"/><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image" Target="../media/image22.jpeg"/><Relationship Id="rId4" Type="http://schemas.openxmlformats.org/officeDocument/2006/relationships/image" Target="../media/image21.jpeg"/></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25.jpeg"/><Relationship Id="rId1" Type="http://schemas.openxmlformats.org/officeDocument/2006/relationships/slideLayout" Target="../slideLayouts/slideLayout7.xm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2.xml"/><Relationship Id="rId6" Type="http://schemas.openxmlformats.org/officeDocument/2006/relationships/image" Target="../media/image43.png"/><Relationship Id="rId5" Type="http://schemas.openxmlformats.org/officeDocument/2006/relationships/image" Target="../media/image42.jpeg"/><Relationship Id="rId4" Type="http://schemas.openxmlformats.org/officeDocument/2006/relationships/image" Target="../media/image41.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J14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32698" y="0"/>
            <a:ext cx="6458818" cy="680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4" descr="Logo-BG&amp;DD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7963" y="3047207"/>
            <a:ext cx="79692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3" descr="hoa van trang tri"/>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10745" y="4116388"/>
            <a:ext cx="201136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p:cNvSpPr>
            <a:spLocks noChangeArrowheads="1"/>
          </p:cNvSpPr>
          <p:nvPr/>
        </p:nvSpPr>
        <p:spPr bwMode="auto">
          <a:xfrm>
            <a:off x="1828800" y="3378201"/>
            <a:ext cx="4478338" cy="55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i="1">
                <a:solidFill>
                  <a:schemeClr val="tx1"/>
                </a:solidFill>
                <a:latin typeface="Times New Roman" panose="02020603050405020304" pitchFamily="18" charset="0"/>
              </a:defRPr>
            </a:lvl1pPr>
            <a:lvl2pPr marL="742950" indent="-285750">
              <a:defRPr sz="2800" i="1">
                <a:solidFill>
                  <a:schemeClr val="tx1"/>
                </a:solidFill>
                <a:latin typeface="Times New Roman" panose="02020603050405020304" pitchFamily="18" charset="0"/>
              </a:defRPr>
            </a:lvl2pPr>
            <a:lvl3pPr marL="1143000" indent="-228600">
              <a:defRPr sz="2800" i="1">
                <a:solidFill>
                  <a:schemeClr val="tx1"/>
                </a:solidFill>
                <a:latin typeface="Times New Roman" panose="02020603050405020304" pitchFamily="18" charset="0"/>
              </a:defRPr>
            </a:lvl3pPr>
            <a:lvl4pPr marL="1600200" indent="-228600">
              <a:defRPr sz="2800" i="1">
                <a:solidFill>
                  <a:schemeClr val="tx1"/>
                </a:solidFill>
                <a:latin typeface="Times New Roman" panose="02020603050405020304" pitchFamily="18" charset="0"/>
              </a:defRPr>
            </a:lvl4pPr>
            <a:lvl5pPr marL="2057400" indent="-228600">
              <a:defRPr sz="28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i="1">
                <a:solidFill>
                  <a:schemeClr val="tx1"/>
                </a:solidFill>
                <a:latin typeface="Times New Roman" panose="02020603050405020304" pitchFamily="18" charset="0"/>
              </a:defRPr>
            </a:lvl9pPr>
          </a:lstStyle>
          <a:p>
            <a:pPr algn="ctr" eaLnBrk="1" hangingPunct="1"/>
            <a:r>
              <a:rPr lang="en-US" altLang="en-US" sz="3000" b="1">
                <a:solidFill>
                  <a:srgbClr val="6600CC"/>
                </a:solidFill>
              </a:rPr>
              <a:t>                                 </a:t>
            </a:r>
          </a:p>
        </p:txBody>
      </p:sp>
      <p:sp>
        <p:nvSpPr>
          <p:cNvPr id="8" name="Rectangle 7"/>
          <p:cNvSpPr>
            <a:spLocks noChangeArrowheads="1"/>
          </p:cNvSpPr>
          <p:nvPr/>
        </p:nvSpPr>
        <p:spPr bwMode="auto">
          <a:xfrm>
            <a:off x="158044" y="133350"/>
            <a:ext cx="11864622" cy="6597650"/>
          </a:xfrm>
          <a:prstGeom prst="rect">
            <a:avLst/>
          </a:prstGeom>
          <a:noFill/>
          <a:ln w="76200" cmpd="tri" algn="ctr">
            <a:pattFill prst="solidDmnd">
              <a:fgClr>
                <a:srgbClr val="993366"/>
              </a:fgClr>
              <a:bgClr>
                <a:srgbClr val="FFFFFF"/>
              </a:bgClr>
            </a:pattFill>
            <a:miter lim="800000"/>
            <a:headEnd/>
            <a:tailEnd/>
          </a:ln>
          <a:effectLst>
            <a:prstShdw prst="shdw17" dist="17961" dir="13500000">
              <a:srgbClr val="5C1F3D"/>
            </a:prstShdw>
          </a:effectLst>
          <a:extLst>
            <a:ext uri="{909E8E84-426E-40DD-AFC4-6F175D3DCCD1}">
              <a14:hiddenFill xmlns:a14="http://schemas.microsoft.com/office/drawing/2010/main">
                <a:solidFill>
                  <a:srgbClr val="FFFFFF"/>
                </a:solidFill>
              </a14:hiddenFill>
            </a:ext>
          </a:extLst>
        </p:spPr>
        <p:txBody>
          <a:bodyPr wrap="none" anchor="ctr"/>
          <a:lstStyle>
            <a:lvl1pPr>
              <a:defRPr sz="2800" i="1">
                <a:solidFill>
                  <a:schemeClr val="tx1"/>
                </a:solidFill>
                <a:latin typeface="Times New Roman" panose="02020603050405020304" pitchFamily="18" charset="0"/>
              </a:defRPr>
            </a:lvl1pPr>
            <a:lvl2pPr marL="742950" indent="-285750">
              <a:defRPr sz="2800" i="1">
                <a:solidFill>
                  <a:schemeClr val="tx1"/>
                </a:solidFill>
                <a:latin typeface="Times New Roman" panose="02020603050405020304" pitchFamily="18" charset="0"/>
              </a:defRPr>
            </a:lvl2pPr>
            <a:lvl3pPr marL="1143000" indent="-228600">
              <a:defRPr sz="2800" i="1">
                <a:solidFill>
                  <a:schemeClr val="tx1"/>
                </a:solidFill>
                <a:latin typeface="Times New Roman" panose="02020603050405020304" pitchFamily="18" charset="0"/>
              </a:defRPr>
            </a:lvl3pPr>
            <a:lvl4pPr marL="1600200" indent="-228600">
              <a:defRPr sz="2800" i="1">
                <a:solidFill>
                  <a:schemeClr val="tx1"/>
                </a:solidFill>
                <a:latin typeface="Times New Roman" panose="02020603050405020304" pitchFamily="18" charset="0"/>
              </a:defRPr>
            </a:lvl4pPr>
            <a:lvl5pPr marL="2057400" indent="-228600">
              <a:defRPr sz="28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i="1">
                <a:solidFill>
                  <a:schemeClr val="tx1"/>
                </a:solidFill>
                <a:latin typeface="Times New Roman" panose="02020603050405020304" pitchFamily="18" charset="0"/>
              </a:defRPr>
            </a:lvl9pPr>
          </a:lstStyle>
          <a:p>
            <a:pPr eaLnBrk="1" hangingPunct="1"/>
            <a:endParaRPr lang="vi-VN" altLang="en-US" sz="1200" b="1"/>
          </a:p>
        </p:txBody>
      </p:sp>
      <p:sp>
        <p:nvSpPr>
          <p:cNvPr id="9" name="Rectangle 35"/>
          <p:cNvSpPr>
            <a:spLocks noChangeArrowheads="1"/>
          </p:cNvSpPr>
          <p:nvPr/>
        </p:nvSpPr>
        <p:spPr bwMode="auto">
          <a:xfrm>
            <a:off x="9220200" y="6242051"/>
            <a:ext cx="117475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2800" i="1">
                <a:solidFill>
                  <a:schemeClr val="tx1"/>
                </a:solidFill>
                <a:latin typeface="Times New Roman" panose="02020603050405020304" pitchFamily="18" charset="0"/>
              </a:defRPr>
            </a:lvl1pPr>
            <a:lvl2pPr marL="742950" indent="-285750">
              <a:defRPr sz="2800" i="1">
                <a:solidFill>
                  <a:schemeClr val="tx1"/>
                </a:solidFill>
                <a:latin typeface="Times New Roman" panose="02020603050405020304" pitchFamily="18" charset="0"/>
              </a:defRPr>
            </a:lvl2pPr>
            <a:lvl3pPr marL="1143000" indent="-228600">
              <a:defRPr sz="2800" i="1">
                <a:solidFill>
                  <a:schemeClr val="tx1"/>
                </a:solidFill>
                <a:latin typeface="Times New Roman" panose="02020603050405020304" pitchFamily="18" charset="0"/>
              </a:defRPr>
            </a:lvl3pPr>
            <a:lvl4pPr marL="1600200" indent="-228600">
              <a:defRPr sz="2800" i="1">
                <a:solidFill>
                  <a:schemeClr val="tx1"/>
                </a:solidFill>
                <a:latin typeface="Times New Roman" panose="02020603050405020304" pitchFamily="18" charset="0"/>
              </a:defRPr>
            </a:lvl4pPr>
            <a:lvl5pPr marL="2057400" indent="-228600">
              <a:defRPr sz="2800" i="1">
                <a:solidFill>
                  <a:schemeClr val="tx1"/>
                </a:solidFill>
                <a:latin typeface="Times New Roman" panose="02020603050405020304" pitchFamily="18" charset="0"/>
              </a:defRPr>
            </a:lvl5pPr>
            <a:lvl6pPr marL="2514600" indent="-228600" eaLnBrk="0" fontAlgn="base" hangingPunct="0">
              <a:spcBef>
                <a:spcPct val="0"/>
              </a:spcBef>
              <a:spcAft>
                <a:spcPct val="0"/>
              </a:spcAft>
              <a:defRPr sz="2800" i="1">
                <a:solidFill>
                  <a:schemeClr val="tx1"/>
                </a:solidFill>
                <a:latin typeface="Times New Roman" panose="02020603050405020304" pitchFamily="18" charset="0"/>
              </a:defRPr>
            </a:lvl6pPr>
            <a:lvl7pPr marL="2971800" indent="-228600" eaLnBrk="0" fontAlgn="base" hangingPunct="0">
              <a:spcBef>
                <a:spcPct val="0"/>
              </a:spcBef>
              <a:spcAft>
                <a:spcPct val="0"/>
              </a:spcAft>
              <a:defRPr sz="2800" i="1">
                <a:solidFill>
                  <a:schemeClr val="tx1"/>
                </a:solidFill>
                <a:latin typeface="Times New Roman" panose="02020603050405020304" pitchFamily="18" charset="0"/>
              </a:defRPr>
            </a:lvl7pPr>
            <a:lvl8pPr marL="3429000" indent="-228600" eaLnBrk="0" fontAlgn="base" hangingPunct="0">
              <a:spcBef>
                <a:spcPct val="0"/>
              </a:spcBef>
              <a:spcAft>
                <a:spcPct val="0"/>
              </a:spcAft>
              <a:defRPr sz="2800" i="1">
                <a:solidFill>
                  <a:schemeClr val="tx1"/>
                </a:solidFill>
                <a:latin typeface="Times New Roman" panose="02020603050405020304" pitchFamily="18" charset="0"/>
              </a:defRPr>
            </a:lvl8pPr>
            <a:lvl9pPr marL="3886200" indent="-228600" eaLnBrk="0" fontAlgn="base" hangingPunct="0">
              <a:spcBef>
                <a:spcPct val="0"/>
              </a:spcBef>
              <a:spcAft>
                <a:spcPct val="0"/>
              </a:spcAft>
              <a:defRPr sz="2800" i="1">
                <a:solidFill>
                  <a:schemeClr val="tx1"/>
                </a:solidFill>
                <a:latin typeface="Times New Roman" panose="02020603050405020304" pitchFamily="18" charset="0"/>
              </a:defRPr>
            </a:lvl9pPr>
          </a:lstStyle>
          <a:p>
            <a:pPr eaLnBrk="1" hangingPunct="1"/>
            <a:r>
              <a:rPr lang="en-US" altLang="en-US" sz="800" b="1">
                <a:solidFill>
                  <a:srgbClr val="CCFF33"/>
                </a:solidFill>
                <a:latin typeface="VNI-Times" pitchFamily="2" charset="0"/>
              </a:rPr>
              <a:t>Ñaëng Höõu Hoaøng</a:t>
            </a:r>
          </a:p>
        </p:txBody>
      </p:sp>
      <p:pic>
        <p:nvPicPr>
          <p:cNvPr id="10" name="Picture 4" descr="Copy (2) of PULSTARS"/>
          <p:cNvPicPr>
            <a:picLocks noChangeAspect="1" noChangeArrowheads="1" noCrop="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4492625" y="4041775"/>
            <a:ext cx="1866900" cy="172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5" descr="Copy (2) of PULSTARS"/>
          <p:cNvPicPr>
            <a:picLocks noChangeAspect="1" noChangeArrowheads="1" noCrop="1"/>
          </p:cNvPicPr>
          <p:nvPr/>
        </p:nvPicPr>
        <p:blipFill>
          <a:blip r:embed="rId5">
            <a:lum bright="-30000"/>
            <a:extLst>
              <a:ext uri="{28A0092B-C50C-407E-A947-70E740481C1C}">
                <a14:useLocalDpi xmlns:a14="http://schemas.microsoft.com/office/drawing/2010/main" val="0"/>
              </a:ext>
            </a:extLst>
          </a:blip>
          <a:srcRect/>
          <a:stretch>
            <a:fillRect/>
          </a:stretch>
        </p:blipFill>
        <p:spPr bwMode="auto">
          <a:xfrm>
            <a:off x="7997006" y="1781176"/>
            <a:ext cx="1725101" cy="159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63118" y="218140"/>
            <a:ext cx="4926165" cy="64280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719087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2886443" y="417769"/>
            <a:ext cx="6096000" cy="990600"/>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6000" b="1" dirty="0">
                <a:solidFill>
                  <a:srgbClr val="C00000"/>
                </a:solidFill>
                <a:latin typeface="Times New Roman" pitchFamily="18" charset="0"/>
                <a:cs typeface="Times New Roman" pitchFamily="18" charset="0"/>
              </a:rPr>
              <a:t>CHỦ ĐỀ 9: </a:t>
            </a:r>
            <a:r>
              <a:rPr lang="en-US" sz="6000" b="1" dirty="0">
                <a:solidFill>
                  <a:srgbClr val="0070C0"/>
                </a:solidFill>
                <a:latin typeface="Times New Roman" pitchFamily="18" charset="0"/>
                <a:cs typeface="Times New Roman" pitchFamily="18" charset="0"/>
              </a:rPr>
              <a:t>LỰC</a:t>
            </a:r>
          </a:p>
        </p:txBody>
      </p:sp>
      <p:pic>
        <p:nvPicPr>
          <p:cNvPr id="1026" name="Picture 2" descr="https://vnkings.com/wp-content/uploads/2020/09/hardwork-1531204016-1280x72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40000" y="1820149"/>
            <a:ext cx="7353330" cy="4114800"/>
          </a:xfrm>
          <a:prstGeom prst="rect">
            <a:avLst/>
          </a:prstGeom>
          <a:noFill/>
          <a:extLst>
            <a:ext uri="{909E8E84-426E-40DD-AFC4-6F175D3DCCD1}">
              <a14:hiddenFill xmlns:a14="http://schemas.microsoft.com/office/drawing/2010/main">
                <a:solidFill>
                  <a:srgbClr val="FFFFFF"/>
                </a:solidFill>
              </a14:hiddenFill>
            </a:ext>
          </a:extLst>
        </p:spPr>
      </p:pic>
      <p:grpSp>
        <p:nvGrpSpPr>
          <p:cNvPr id="4" name="Group 3"/>
          <p:cNvGrpSpPr/>
          <p:nvPr/>
        </p:nvGrpSpPr>
        <p:grpSpPr>
          <a:xfrm>
            <a:off x="90312" y="0"/>
            <a:ext cx="12000088" cy="6858000"/>
            <a:chOff x="-11430" y="-49530"/>
            <a:chExt cx="9155430" cy="5234940"/>
          </a:xfrm>
        </p:grpSpPr>
        <p:cxnSp>
          <p:nvCxnSpPr>
            <p:cNvPr id="6" name="Straight Connector 5"/>
            <p:cNvCxnSpPr/>
            <p:nvPr/>
          </p:nvCxnSpPr>
          <p:spPr>
            <a:xfrm>
              <a:off x="0" y="0"/>
              <a:ext cx="9144000" cy="0"/>
            </a:xfrm>
            <a:prstGeom prst="line">
              <a:avLst/>
            </a:prstGeom>
            <a:ln w="88900" cmpd="thickThin">
              <a:solidFill>
                <a:srgbClr val="FF9900"/>
              </a:solidFill>
            </a:ln>
          </p:spPr>
          <p:style>
            <a:lnRef idx="3">
              <a:schemeClr val="accent1"/>
            </a:lnRef>
            <a:fillRef idx="0">
              <a:schemeClr val="accent1"/>
            </a:fillRef>
            <a:effectRef idx="2">
              <a:schemeClr val="accent1"/>
            </a:effectRef>
            <a:fontRef idx="minor">
              <a:schemeClr val="tx1"/>
            </a:fontRef>
          </p:style>
        </p:cxnSp>
        <p:cxnSp>
          <p:nvCxnSpPr>
            <p:cNvPr id="7" name="Straight Connector 6"/>
            <p:cNvCxnSpPr/>
            <p:nvPr/>
          </p:nvCxnSpPr>
          <p:spPr>
            <a:xfrm>
              <a:off x="0" y="5128260"/>
              <a:ext cx="9144000" cy="0"/>
            </a:xfrm>
            <a:prstGeom prst="line">
              <a:avLst/>
            </a:prstGeom>
            <a:ln w="88900" cmpd="thinThick">
              <a:solidFill>
                <a:srgbClr val="FF9900"/>
              </a:solidFill>
            </a:ln>
          </p:spPr>
          <p:style>
            <a:lnRef idx="3">
              <a:schemeClr val="accent1"/>
            </a:lnRef>
            <a:fillRef idx="0">
              <a:schemeClr val="accent1"/>
            </a:fillRef>
            <a:effectRef idx="2">
              <a:schemeClr val="accent1"/>
            </a:effectRef>
            <a:fontRef idx="minor">
              <a:schemeClr val="tx1"/>
            </a:fontRef>
          </p:style>
        </p:cxnSp>
        <p:cxnSp>
          <p:nvCxnSpPr>
            <p:cNvPr id="8" name="Straight Connector 7"/>
            <p:cNvCxnSpPr/>
            <p:nvPr/>
          </p:nvCxnSpPr>
          <p:spPr>
            <a:xfrm>
              <a:off x="-11430" y="-45720"/>
              <a:ext cx="11430" cy="5231130"/>
            </a:xfrm>
            <a:prstGeom prst="line">
              <a:avLst/>
            </a:prstGeom>
            <a:ln w="88900" cmpd="thinThick">
              <a:solidFill>
                <a:srgbClr val="FF9900"/>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9144000" y="-49530"/>
              <a:ext cx="0" cy="5227320"/>
            </a:xfrm>
            <a:prstGeom prst="line">
              <a:avLst/>
            </a:prstGeom>
            <a:ln w="88900" cmpd="thickThin">
              <a:solidFill>
                <a:srgbClr val="FF99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906768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txBox="1">
            <a:spLocks noGrp="1" noChangeArrowheads="1"/>
          </p:cNvSpPr>
          <p:nvPr>
            <p:ph type="title"/>
          </p:nvPr>
        </p:nvSpPr>
        <p:spPr bwMode="auto">
          <a:xfrm>
            <a:off x="408783" y="290321"/>
            <a:ext cx="11204812" cy="1255728"/>
          </a:xfrm>
          <a:prstGeom prst="rect">
            <a:avLst/>
          </a:prstGeom>
          <a:noFill/>
          <a:ln>
            <a:noFill/>
          </a:ln>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vi-VN" altLang="vi-VN" sz="4000" dirty="0">
                <a:solidFill>
                  <a:srgbClr val="FF0000"/>
                </a:solidFill>
                <a:latin typeface="Times New Roman" panose="02020603050405020304" pitchFamily="18" charset="0"/>
                <a:cs typeface="Times New Roman" panose="02020603050405020304" pitchFamily="18" charset="0"/>
              </a:rPr>
              <a:t>Kiến thức bài 39:</a:t>
            </a:r>
            <a:br>
              <a:rPr lang="vi-VN" altLang="vi-VN" sz="4000" dirty="0">
                <a:solidFill>
                  <a:srgbClr val="FF0000"/>
                </a:solidFill>
                <a:latin typeface="Times New Roman" panose="02020603050405020304" pitchFamily="18" charset="0"/>
                <a:cs typeface="Times New Roman" panose="02020603050405020304" pitchFamily="18" charset="0"/>
              </a:rPr>
            </a:br>
            <a:r>
              <a:rPr lang="vi-VN" altLang="vi-VN" sz="4400" b="1" dirty="0">
                <a:solidFill>
                  <a:srgbClr val="0000FF"/>
                </a:solidFill>
                <a:latin typeface="Times New Roman" panose="02020603050405020304" pitchFamily="18" charset="0"/>
                <a:cs typeface="Times New Roman" panose="02020603050405020304" pitchFamily="18" charset="0"/>
              </a:rPr>
              <a:t>BIẾN DẠNG CỦA LÒ XO. PHÉP ĐO LỰC</a:t>
            </a:r>
            <a:endParaRPr lang="en-US" altLang="vi-VN" sz="4400" b="1" dirty="0">
              <a:solidFill>
                <a:srgbClr val="0000FF"/>
              </a:solidFill>
              <a:latin typeface="Times New Roman" panose="02020603050405020304" pitchFamily="18" charset="0"/>
              <a:cs typeface="Times New Roman" panose="02020603050405020304" pitchFamily="18" charset="0"/>
            </a:endParaRPr>
          </a:p>
        </p:txBody>
      </p:sp>
      <p:sp>
        <p:nvSpPr>
          <p:cNvPr id="5" name="TextBox 4"/>
          <p:cNvSpPr txBox="1">
            <a:spLocks noChangeArrowheads="1"/>
          </p:cNvSpPr>
          <p:nvPr/>
        </p:nvSpPr>
        <p:spPr bwMode="auto">
          <a:xfrm>
            <a:off x="495870" y="2658333"/>
            <a:ext cx="7061388" cy="18158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indent="450850" algn="just"/>
            <a:r>
              <a:rPr lang="vi-VN"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Khi</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treo</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các</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quả</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nặng</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vào</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lò</a:t>
            </a:r>
            <a:r>
              <a:rPr lang="en-US" altLang="vi-VN" sz="2800" b="1" dirty="0">
                <a:latin typeface="Times New Roman" panose="02020603050405020304" pitchFamily="18" charset="0"/>
                <a:cs typeface="Times New Roman" panose="02020603050405020304" pitchFamily="18" charset="0"/>
              </a:rPr>
              <a:t> xo </a:t>
            </a:r>
            <a:r>
              <a:rPr lang="en-US" altLang="vi-VN" sz="2800" b="1" dirty="0" err="1">
                <a:latin typeface="Times New Roman" panose="02020603050405020304" pitchFamily="18" charset="0"/>
                <a:cs typeface="Times New Roman" panose="02020603050405020304" pitchFamily="18" charset="0"/>
              </a:rPr>
              <a:t>thì</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lò</a:t>
            </a:r>
            <a:r>
              <a:rPr lang="en-US" altLang="vi-VN" sz="2800" b="1" dirty="0">
                <a:latin typeface="Times New Roman" panose="02020603050405020304" pitchFamily="18" charset="0"/>
                <a:cs typeface="Times New Roman" panose="02020603050405020304" pitchFamily="18" charset="0"/>
              </a:rPr>
              <a:t> xo </a:t>
            </a:r>
            <a:r>
              <a:rPr lang="en-US" altLang="vi-VN" sz="2800" b="1" dirty="0" err="1">
                <a:latin typeface="Times New Roman" panose="02020603050405020304" pitchFamily="18" charset="0"/>
                <a:cs typeface="Times New Roman" panose="02020603050405020304" pitchFamily="18" charset="0"/>
              </a:rPr>
              <a:t>bị</a:t>
            </a:r>
            <a:r>
              <a:rPr lang="en-US" altLang="vi-VN" sz="2800" b="1" dirty="0">
                <a:latin typeface="Times New Roman" panose="02020603050405020304" pitchFamily="18" charset="0"/>
                <a:cs typeface="Times New Roman" panose="02020603050405020304" pitchFamily="18" charset="0"/>
              </a:rPr>
              <a:t> </a:t>
            </a:r>
            <a:r>
              <a:rPr lang="en-US" altLang="vi-VN" sz="2800" b="1" dirty="0" err="1">
                <a:solidFill>
                  <a:srgbClr val="FF0000"/>
                </a:solidFill>
                <a:latin typeface="Times New Roman" panose="02020603050405020304" pitchFamily="18" charset="0"/>
                <a:cs typeface="Times New Roman" panose="02020603050405020304" pitchFamily="18" charset="0"/>
              </a:rPr>
              <a:t>dãn</a:t>
            </a:r>
            <a:r>
              <a:rPr lang="en-US" altLang="vi-VN" sz="2800" b="1" dirty="0">
                <a:solidFill>
                  <a:srgbClr val="FF0000"/>
                </a:solidFill>
                <a:latin typeface="Times New Roman" panose="02020603050405020304" pitchFamily="18" charset="0"/>
                <a:cs typeface="Times New Roman" panose="02020603050405020304" pitchFamily="18" charset="0"/>
              </a:rPr>
              <a:t> </a:t>
            </a:r>
            <a:r>
              <a:rPr lang="en-US" altLang="vi-VN" sz="2800" b="1" dirty="0" err="1">
                <a:solidFill>
                  <a:srgbClr val="FF0000"/>
                </a:solidFill>
                <a:latin typeface="Times New Roman" panose="02020603050405020304" pitchFamily="18" charset="0"/>
                <a:cs typeface="Times New Roman" panose="02020603050405020304" pitchFamily="18" charset="0"/>
              </a:rPr>
              <a:t>ra</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chiều</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dài</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của</a:t>
            </a:r>
            <a:r>
              <a:rPr lang="en-US" altLang="vi-VN" sz="2800" b="1" dirty="0">
                <a:latin typeface="Times New Roman" panose="02020603050405020304" pitchFamily="18" charset="0"/>
                <a:cs typeface="Times New Roman" panose="02020603050405020304" pitchFamily="18" charset="0"/>
              </a:rPr>
              <a:t> </a:t>
            </a:r>
            <a:r>
              <a:rPr lang="en-US" altLang="vi-VN" sz="2800" b="1" dirty="0" err="1">
                <a:latin typeface="Times New Roman" panose="02020603050405020304" pitchFamily="18" charset="0"/>
                <a:cs typeface="Times New Roman" panose="02020603050405020304" pitchFamily="18" charset="0"/>
              </a:rPr>
              <a:t>lò</a:t>
            </a:r>
            <a:r>
              <a:rPr lang="en-US" altLang="vi-VN" sz="2800" b="1" dirty="0">
                <a:latin typeface="Times New Roman" panose="02020603050405020304" pitchFamily="18" charset="0"/>
                <a:cs typeface="Times New Roman" panose="02020603050405020304" pitchFamily="18" charset="0"/>
              </a:rPr>
              <a:t> xo </a:t>
            </a:r>
            <a:r>
              <a:rPr lang="en-US" altLang="vi-VN" sz="2800" b="1" dirty="0" err="1">
                <a:solidFill>
                  <a:srgbClr val="FF0000"/>
                </a:solidFill>
                <a:latin typeface="Times New Roman" panose="02020603050405020304" pitchFamily="18" charset="0"/>
                <a:cs typeface="Times New Roman" panose="02020603050405020304" pitchFamily="18" charset="0"/>
              </a:rPr>
              <a:t>tăng</a:t>
            </a:r>
            <a:r>
              <a:rPr lang="en-US" altLang="vi-VN" sz="2800" b="1" dirty="0">
                <a:solidFill>
                  <a:srgbClr val="FF0000"/>
                </a:solidFill>
                <a:latin typeface="Times New Roman" panose="02020603050405020304" pitchFamily="18" charset="0"/>
                <a:cs typeface="Times New Roman" panose="02020603050405020304" pitchFamily="18" charset="0"/>
              </a:rPr>
              <a:t> </a:t>
            </a:r>
            <a:r>
              <a:rPr lang="en-US" altLang="vi-VN" sz="2800" b="1" dirty="0" err="1">
                <a:solidFill>
                  <a:srgbClr val="FF0000"/>
                </a:solidFill>
                <a:latin typeface="Times New Roman" panose="02020603050405020304" pitchFamily="18" charset="0"/>
                <a:cs typeface="Times New Roman" panose="02020603050405020304" pitchFamily="18" charset="0"/>
              </a:rPr>
              <a:t>lên</a:t>
            </a:r>
            <a:r>
              <a:rPr lang="en-US" altLang="vi-VN" sz="2800" b="1" dirty="0">
                <a:latin typeface="Times New Roman" panose="02020603050405020304" pitchFamily="18" charset="0"/>
                <a:cs typeface="Times New Roman" panose="02020603050405020304" pitchFamily="18" charset="0"/>
              </a:rPr>
              <a:t>. </a:t>
            </a:r>
            <a:endParaRPr lang="vi-VN" altLang="vi-VN" sz="2800" b="1" dirty="0">
              <a:latin typeface="Times New Roman" panose="02020603050405020304" pitchFamily="18" charset="0"/>
              <a:cs typeface="Times New Roman" panose="02020603050405020304" pitchFamily="18" charset="0"/>
            </a:endParaRPr>
          </a:p>
          <a:p>
            <a:pPr indent="450850" algn="just"/>
            <a:r>
              <a:rPr lang="vi-VN" altLang="vi-VN" sz="2800" b="1" dirty="0">
                <a:solidFill>
                  <a:srgbClr val="0000FF"/>
                </a:solidFill>
                <a:latin typeface="Times New Roman" panose="02020603050405020304" pitchFamily="18" charset="0"/>
                <a:cs typeface="Times New Roman" panose="02020603050405020304" pitchFamily="18" charset="0"/>
              </a:rPr>
              <a:t>Độ dãn của lò xo theo phương thẳng đứng tỉ lệ với </a:t>
            </a:r>
            <a:r>
              <a:rPr lang="vi-VN" altLang="vi-VN" sz="2800" b="1" dirty="0">
                <a:solidFill>
                  <a:srgbClr val="FF0000"/>
                </a:solidFill>
                <a:latin typeface="Times New Roman" panose="02020603050405020304" pitchFamily="18" charset="0"/>
                <a:cs typeface="Times New Roman" panose="02020603050405020304" pitchFamily="18" charset="0"/>
              </a:rPr>
              <a:t>khối lượng</a:t>
            </a:r>
            <a:r>
              <a:rPr lang="vi-VN" altLang="vi-VN" sz="2800" b="1" dirty="0">
                <a:solidFill>
                  <a:srgbClr val="0000FF"/>
                </a:solidFill>
                <a:latin typeface="Times New Roman" panose="02020603050405020304" pitchFamily="18" charset="0"/>
                <a:cs typeface="Times New Roman" panose="02020603050405020304" pitchFamily="18" charset="0"/>
              </a:rPr>
              <a:t> của vật treo vào lò xo</a:t>
            </a:r>
            <a:endParaRPr lang="en-US" altLang="vi-VN" sz="2800" b="1" dirty="0">
              <a:solidFill>
                <a:srgbClr val="0000FF"/>
              </a:solidFill>
              <a:latin typeface="Times New Roman" panose="02020603050405020304" pitchFamily="18" charset="0"/>
              <a:cs typeface="Times New Roman" panose="02020603050405020304" pitchFamily="18" charset="0"/>
            </a:endParaRPr>
          </a:p>
        </p:txBody>
      </p:sp>
      <p:sp>
        <p:nvSpPr>
          <p:cNvPr id="6" name="TextBox 3"/>
          <p:cNvSpPr txBox="1">
            <a:spLocks noChangeArrowheads="1"/>
          </p:cNvSpPr>
          <p:nvPr/>
        </p:nvSpPr>
        <p:spPr bwMode="auto">
          <a:xfrm>
            <a:off x="234287" y="1988868"/>
            <a:ext cx="48768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rial" panose="020B0604020202020204" pitchFamily="34" charset="0"/>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r>
              <a:rPr lang="vi-VN" altLang="vi-VN" sz="2800" b="1" dirty="0">
                <a:solidFill>
                  <a:srgbClr val="FF0000"/>
                </a:solidFill>
                <a:latin typeface="Times New Roman" panose="02020603050405020304" pitchFamily="18" charset="0"/>
                <a:cs typeface="Times New Roman" panose="02020603050405020304" pitchFamily="18" charset="0"/>
              </a:rPr>
              <a:t>I. BIẾN DẠNG CỦA LÒ XO</a:t>
            </a:r>
            <a:endParaRPr lang="en-US" altLang="vi-VN" sz="2800" b="1" dirty="0">
              <a:solidFill>
                <a:srgbClr val="FF0000"/>
              </a:solidFill>
              <a:latin typeface="Times New Roman" panose="02020603050405020304" pitchFamily="18" charset="0"/>
              <a:cs typeface="Times New Roman" panose="02020603050405020304" pitchFamily="18" charset="0"/>
            </a:endParaRPr>
          </a:p>
        </p:txBody>
      </p:sp>
      <p:grpSp>
        <p:nvGrpSpPr>
          <p:cNvPr id="7" name="Group 6"/>
          <p:cNvGrpSpPr/>
          <p:nvPr/>
        </p:nvGrpSpPr>
        <p:grpSpPr>
          <a:xfrm>
            <a:off x="7831015" y="1955124"/>
            <a:ext cx="2801816" cy="4177078"/>
            <a:chOff x="6781800" y="1450975"/>
            <a:chExt cx="2057400" cy="3749675"/>
          </a:xfrm>
        </p:grpSpPr>
        <p:cxnSp>
          <p:nvCxnSpPr>
            <p:cNvPr id="8" name="Straight Connector 5"/>
            <p:cNvCxnSpPr>
              <a:cxnSpLocks noChangeShapeType="1"/>
            </p:cNvCxnSpPr>
            <p:nvPr/>
          </p:nvCxnSpPr>
          <p:spPr bwMode="auto">
            <a:xfrm>
              <a:off x="6781800" y="1792288"/>
              <a:ext cx="2057400" cy="0"/>
            </a:xfrm>
            <a:prstGeom prst="line">
              <a:avLst/>
            </a:prstGeom>
            <a:noFill/>
            <a:ln w="76200" algn="ctr">
              <a:solidFill>
                <a:schemeClr val="tx1"/>
              </a:solidFill>
              <a:round/>
              <a:headEnd/>
              <a:tailEnd/>
            </a:ln>
            <a:extLst>
              <a:ext uri="{909E8E84-426E-40DD-AFC4-6F175D3DCCD1}">
                <a14:hiddenFill xmlns:a14="http://schemas.microsoft.com/office/drawing/2010/main">
                  <a:noFill/>
                </a14:hiddenFill>
              </a:ext>
            </a:extLst>
          </p:spPr>
        </p:cxnSp>
        <p:pic>
          <p:nvPicPr>
            <p:cNvPr id="9" name="Picture 32" descr="thuoc d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8525" y="1739900"/>
              <a:ext cx="461963" cy="34290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31"/>
            <p:cNvCxnSpPr>
              <a:cxnSpLocks noChangeShapeType="1"/>
            </p:cNvCxnSpPr>
            <p:nvPr/>
          </p:nvCxnSpPr>
          <p:spPr bwMode="auto">
            <a:xfrm>
              <a:off x="7226300" y="1450975"/>
              <a:ext cx="0" cy="3749675"/>
            </a:xfrm>
            <a:prstGeom prst="line">
              <a:avLst/>
            </a:prstGeom>
            <a:noFill/>
            <a:ln w="76200" algn="ctr">
              <a:solidFill>
                <a:schemeClr val="tx1"/>
              </a:solidFill>
              <a:round/>
              <a:headEnd/>
              <a:tailEnd/>
            </a:ln>
            <a:extLst>
              <a:ext uri="{909E8E84-426E-40DD-AFC4-6F175D3DCCD1}">
                <a14:hiddenFill xmlns:a14="http://schemas.microsoft.com/office/drawing/2010/main">
                  <a:noFill/>
                </a14:hiddenFill>
              </a:ext>
            </a:extLst>
          </p:spPr>
        </p:cxnSp>
        <p:grpSp>
          <p:nvGrpSpPr>
            <p:cNvPr id="11" name="Group 1"/>
            <p:cNvGrpSpPr>
              <a:grpSpLocks/>
            </p:cNvGrpSpPr>
            <p:nvPr/>
          </p:nvGrpSpPr>
          <p:grpSpPr bwMode="auto">
            <a:xfrm>
              <a:off x="7848600" y="1833563"/>
              <a:ext cx="400050" cy="2651125"/>
              <a:chOff x="7543800" y="2439988"/>
              <a:chExt cx="399571" cy="2651793"/>
            </a:xfrm>
          </p:grpSpPr>
          <p:pic>
            <p:nvPicPr>
              <p:cNvPr id="13" name="Picture 12" descr="2qu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2439988"/>
                <a:ext cx="395288"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12" descr="2qua"/>
              <p:cNvPicPr>
                <a:picLocks noChangeAspect="1" noChangeArrowheads="1"/>
              </p:cNvPicPr>
              <p:nvPr/>
            </p:nvPicPr>
            <p:blipFill>
              <a:blip r:embed="rId3">
                <a:extLst>
                  <a:ext uri="{28A0092B-C50C-407E-A947-70E740481C1C}">
                    <a14:useLocalDpi xmlns:a14="http://schemas.microsoft.com/office/drawing/2010/main" val="0"/>
                  </a:ext>
                </a:extLst>
              </a:blip>
              <a:srcRect t="86832"/>
              <a:stretch>
                <a:fillRect/>
              </a:stretch>
            </p:blipFill>
            <p:spPr bwMode="auto">
              <a:xfrm>
                <a:off x="7550179" y="4848376"/>
                <a:ext cx="393192" cy="243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2" name="Straight Connector 11"/>
            <p:cNvCxnSpPr>
              <a:cxnSpLocks noChangeShapeType="1"/>
            </p:cNvCxnSpPr>
            <p:nvPr/>
          </p:nvCxnSpPr>
          <p:spPr bwMode="auto">
            <a:xfrm>
              <a:off x="7715250" y="3838575"/>
              <a:ext cx="639763" cy="0"/>
            </a:xfrm>
            <a:prstGeom prst="line">
              <a:avLst/>
            </a:prstGeom>
            <a:noFill/>
            <a:ln w="9525" algn="ctr">
              <a:solidFill>
                <a:schemeClr val="tx1"/>
              </a:solidFill>
              <a:prstDash val="dash"/>
              <a:round/>
              <a:headEnd/>
              <a:tailEnd/>
            </a:ln>
            <a:extLst>
              <a:ext uri="{909E8E84-426E-40DD-AFC4-6F175D3DCCD1}">
                <a14:hiddenFill xmlns:a14="http://schemas.microsoft.com/office/drawing/2010/main">
                  <a:noFill/>
                </a14:hiddenFill>
              </a:ext>
            </a:extLst>
          </p:spPr>
        </p:cxnSp>
      </p:grpSp>
      <p:sp>
        <p:nvSpPr>
          <p:cNvPr id="15" name="Text Box 11"/>
          <p:cNvSpPr txBox="1">
            <a:spLocks noChangeArrowheads="1"/>
          </p:cNvSpPr>
          <p:nvPr/>
        </p:nvSpPr>
        <p:spPr bwMode="auto">
          <a:xfrm>
            <a:off x="234287" y="4648734"/>
            <a:ext cx="727198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Times New Roman" panose="02020603050405020304" pitchFamily="18" charset="0"/>
              </a:defRPr>
            </a:lvl1pPr>
            <a:lvl2pPr marL="742950" indent="-285750" eaLnBrk="0" hangingPunct="0">
              <a:defRPr sz="1600" b="1">
                <a:solidFill>
                  <a:schemeClr val="tx1"/>
                </a:solidFill>
                <a:latin typeface="Times New Roman" panose="02020603050405020304" pitchFamily="18" charset="0"/>
              </a:defRPr>
            </a:lvl2pPr>
            <a:lvl3pPr marL="1143000" indent="-228600" eaLnBrk="0" hangingPunct="0">
              <a:defRPr sz="1600" b="1">
                <a:solidFill>
                  <a:schemeClr val="tx1"/>
                </a:solidFill>
                <a:latin typeface="Times New Roman" panose="02020603050405020304" pitchFamily="18" charset="0"/>
              </a:defRPr>
            </a:lvl3pPr>
            <a:lvl4pPr marL="1600200" indent="-228600" eaLnBrk="0" hangingPunct="0">
              <a:defRPr sz="1600" b="1">
                <a:solidFill>
                  <a:schemeClr val="tx1"/>
                </a:solidFill>
                <a:latin typeface="Times New Roman" panose="02020603050405020304" pitchFamily="18" charset="0"/>
              </a:defRPr>
            </a:lvl4pPr>
            <a:lvl5pPr marL="2057400" indent="-228600" eaLnBrk="0" hangingPunct="0">
              <a:defRPr sz="16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b="1">
                <a:solidFill>
                  <a:schemeClr val="tx1"/>
                </a:solidFill>
                <a:latin typeface="Times New Roman" panose="02020603050405020304" pitchFamily="18" charset="0"/>
              </a:defRPr>
            </a:lvl9pPr>
          </a:lstStyle>
          <a:p>
            <a:pPr eaLnBrk="1" hangingPunct="1">
              <a:spcBef>
                <a:spcPct val="50000"/>
              </a:spcBef>
            </a:pPr>
            <a:r>
              <a:rPr lang="en-US" altLang="vi-VN" sz="2800" dirty="0">
                <a:solidFill>
                  <a:srgbClr val="FF0000"/>
                </a:solidFill>
              </a:rPr>
              <a:t>II. THỰC HÀNH ĐO LỰC BẰNG LỰC KẾ</a:t>
            </a: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20894" y="1955124"/>
            <a:ext cx="1971678" cy="4758676"/>
          </a:xfrm>
          <a:prstGeom prst="rect">
            <a:avLst/>
          </a:prstGeom>
        </p:spPr>
      </p:pic>
      <p:sp>
        <p:nvSpPr>
          <p:cNvPr id="18" name="Text Box 11"/>
          <p:cNvSpPr txBox="1">
            <a:spLocks noChangeArrowheads="1"/>
          </p:cNvSpPr>
          <p:nvPr/>
        </p:nvSpPr>
        <p:spPr bwMode="auto">
          <a:xfrm>
            <a:off x="931625" y="5189268"/>
            <a:ext cx="5336931"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600" b="1">
                <a:solidFill>
                  <a:schemeClr val="tx1"/>
                </a:solidFill>
                <a:latin typeface="Times New Roman" panose="02020603050405020304" pitchFamily="18" charset="0"/>
              </a:defRPr>
            </a:lvl1pPr>
            <a:lvl2pPr marL="742950" indent="-285750" eaLnBrk="0" hangingPunct="0">
              <a:defRPr sz="1600" b="1">
                <a:solidFill>
                  <a:schemeClr val="tx1"/>
                </a:solidFill>
                <a:latin typeface="Times New Roman" panose="02020603050405020304" pitchFamily="18" charset="0"/>
              </a:defRPr>
            </a:lvl2pPr>
            <a:lvl3pPr marL="1143000" indent="-228600" eaLnBrk="0" hangingPunct="0">
              <a:defRPr sz="1600" b="1">
                <a:solidFill>
                  <a:schemeClr val="tx1"/>
                </a:solidFill>
                <a:latin typeface="Times New Roman" panose="02020603050405020304" pitchFamily="18" charset="0"/>
              </a:defRPr>
            </a:lvl3pPr>
            <a:lvl4pPr marL="1600200" indent="-228600" eaLnBrk="0" hangingPunct="0">
              <a:defRPr sz="1600" b="1">
                <a:solidFill>
                  <a:schemeClr val="tx1"/>
                </a:solidFill>
                <a:latin typeface="Times New Roman" panose="02020603050405020304" pitchFamily="18" charset="0"/>
              </a:defRPr>
            </a:lvl4pPr>
            <a:lvl5pPr marL="2057400" indent="-228600" eaLnBrk="0" hangingPunct="0">
              <a:defRPr sz="16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16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16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16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1600" b="1">
                <a:solidFill>
                  <a:schemeClr val="tx1"/>
                </a:solidFill>
                <a:latin typeface="Times New Roman" panose="02020603050405020304" pitchFamily="18" charset="0"/>
              </a:defRPr>
            </a:lvl9pPr>
          </a:lstStyle>
          <a:p>
            <a:pPr algn="just" eaLnBrk="1" hangingPunct="1"/>
            <a:r>
              <a:rPr lang="en-US" altLang="vi-VN" sz="2800" dirty="0" err="1">
                <a:solidFill>
                  <a:srgbClr val="0000FF"/>
                </a:solidFill>
              </a:rPr>
              <a:t>Lực</a:t>
            </a:r>
            <a:r>
              <a:rPr lang="en-US" altLang="vi-VN" sz="2800" dirty="0">
                <a:solidFill>
                  <a:srgbClr val="0000FF"/>
                </a:solidFill>
              </a:rPr>
              <a:t> </a:t>
            </a:r>
            <a:r>
              <a:rPr lang="en-US" altLang="vi-VN" sz="2800" dirty="0" err="1">
                <a:solidFill>
                  <a:srgbClr val="0000FF"/>
                </a:solidFill>
              </a:rPr>
              <a:t>kế</a:t>
            </a:r>
            <a:r>
              <a:rPr lang="en-US" altLang="vi-VN" sz="2800" dirty="0">
                <a:solidFill>
                  <a:srgbClr val="0000FF"/>
                </a:solidFill>
              </a:rPr>
              <a:t> </a:t>
            </a:r>
            <a:r>
              <a:rPr lang="en-US" altLang="vi-VN" sz="2800" dirty="0" err="1">
                <a:solidFill>
                  <a:srgbClr val="0000FF"/>
                </a:solidFill>
              </a:rPr>
              <a:t>là</a:t>
            </a:r>
            <a:r>
              <a:rPr lang="en-US" altLang="vi-VN" sz="2800" dirty="0">
                <a:solidFill>
                  <a:srgbClr val="0000FF"/>
                </a:solidFill>
              </a:rPr>
              <a:t> </a:t>
            </a:r>
            <a:r>
              <a:rPr lang="en-US" altLang="vi-VN" sz="2800" dirty="0" err="1">
                <a:solidFill>
                  <a:srgbClr val="0000FF"/>
                </a:solidFill>
              </a:rPr>
              <a:t>dụng</a:t>
            </a:r>
            <a:r>
              <a:rPr lang="en-US" altLang="vi-VN" sz="2800" dirty="0">
                <a:solidFill>
                  <a:srgbClr val="0000FF"/>
                </a:solidFill>
              </a:rPr>
              <a:t> </a:t>
            </a:r>
            <a:r>
              <a:rPr lang="en-US" altLang="vi-VN" sz="2800" dirty="0" err="1">
                <a:solidFill>
                  <a:srgbClr val="0000FF"/>
                </a:solidFill>
              </a:rPr>
              <a:t>cụ</a:t>
            </a:r>
            <a:r>
              <a:rPr lang="en-US" altLang="vi-VN" sz="2800" dirty="0">
                <a:solidFill>
                  <a:srgbClr val="0000FF"/>
                </a:solidFill>
              </a:rPr>
              <a:t> </a:t>
            </a:r>
            <a:r>
              <a:rPr lang="en-US" altLang="vi-VN" sz="2800" dirty="0" err="1">
                <a:solidFill>
                  <a:srgbClr val="0000FF"/>
                </a:solidFill>
              </a:rPr>
              <a:t>dùng</a:t>
            </a:r>
            <a:r>
              <a:rPr lang="en-US" altLang="vi-VN" sz="2800" dirty="0">
                <a:solidFill>
                  <a:srgbClr val="0000FF"/>
                </a:solidFill>
              </a:rPr>
              <a:t> </a:t>
            </a:r>
            <a:r>
              <a:rPr lang="en-US" altLang="vi-VN" sz="2800" dirty="0" err="1">
                <a:solidFill>
                  <a:srgbClr val="0000FF"/>
                </a:solidFill>
              </a:rPr>
              <a:t>để</a:t>
            </a:r>
            <a:r>
              <a:rPr lang="en-US" altLang="vi-VN" sz="2800" dirty="0">
                <a:solidFill>
                  <a:srgbClr val="0000FF"/>
                </a:solidFill>
              </a:rPr>
              <a:t> </a:t>
            </a:r>
            <a:r>
              <a:rPr lang="en-US" altLang="vi-VN" sz="2800" dirty="0" err="1">
                <a:solidFill>
                  <a:srgbClr val="0000FF"/>
                </a:solidFill>
              </a:rPr>
              <a:t>đo</a:t>
            </a:r>
            <a:r>
              <a:rPr lang="en-US" altLang="vi-VN" sz="2800" dirty="0">
                <a:solidFill>
                  <a:srgbClr val="0000FF"/>
                </a:solidFill>
              </a:rPr>
              <a:t> </a:t>
            </a:r>
            <a:r>
              <a:rPr lang="en-US" altLang="vi-VN" sz="2800" dirty="0" err="1">
                <a:solidFill>
                  <a:srgbClr val="0000FF"/>
                </a:solidFill>
              </a:rPr>
              <a:t>lực</a:t>
            </a:r>
            <a:r>
              <a:rPr lang="en-US" altLang="vi-VN" sz="2800" dirty="0">
                <a:solidFill>
                  <a:srgbClr val="0000FF"/>
                </a:solidFill>
              </a:rPr>
              <a:t>.</a:t>
            </a:r>
          </a:p>
          <a:p>
            <a:pPr algn="just" eaLnBrk="1" hangingPunct="1"/>
            <a:r>
              <a:rPr lang="en-US" altLang="vi-VN" sz="2800" dirty="0" err="1">
                <a:solidFill>
                  <a:srgbClr val="0000FF"/>
                </a:solidFill>
              </a:rPr>
              <a:t>Cách</a:t>
            </a:r>
            <a:r>
              <a:rPr lang="en-US" altLang="vi-VN" sz="2800" dirty="0">
                <a:solidFill>
                  <a:srgbClr val="0000FF"/>
                </a:solidFill>
              </a:rPr>
              <a:t> </a:t>
            </a:r>
            <a:r>
              <a:rPr lang="en-US" altLang="vi-VN" sz="2800" dirty="0" err="1">
                <a:solidFill>
                  <a:srgbClr val="0000FF"/>
                </a:solidFill>
              </a:rPr>
              <a:t>đo</a:t>
            </a:r>
            <a:r>
              <a:rPr lang="en-US" altLang="vi-VN" sz="2800" dirty="0">
                <a:solidFill>
                  <a:srgbClr val="0000FF"/>
                </a:solidFill>
              </a:rPr>
              <a:t> </a:t>
            </a:r>
            <a:r>
              <a:rPr lang="en-US" altLang="vi-VN" sz="2800" dirty="0" err="1">
                <a:solidFill>
                  <a:srgbClr val="0000FF"/>
                </a:solidFill>
              </a:rPr>
              <a:t>lực</a:t>
            </a:r>
            <a:r>
              <a:rPr lang="en-US" altLang="vi-VN" sz="2800" dirty="0">
                <a:solidFill>
                  <a:srgbClr val="0000FF"/>
                </a:solidFill>
              </a:rPr>
              <a:t> </a:t>
            </a:r>
            <a:r>
              <a:rPr lang="en-US" altLang="vi-VN" sz="2800" dirty="0" err="1">
                <a:solidFill>
                  <a:srgbClr val="0000FF"/>
                </a:solidFill>
              </a:rPr>
              <a:t>bằng</a:t>
            </a:r>
            <a:r>
              <a:rPr lang="en-US" altLang="vi-VN" sz="2800" dirty="0">
                <a:solidFill>
                  <a:srgbClr val="0000FF"/>
                </a:solidFill>
              </a:rPr>
              <a:t> </a:t>
            </a:r>
            <a:r>
              <a:rPr lang="en-US" altLang="vi-VN" sz="2800" dirty="0" err="1">
                <a:solidFill>
                  <a:srgbClr val="0000FF"/>
                </a:solidFill>
              </a:rPr>
              <a:t>lực</a:t>
            </a:r>
            <a:r>
              <a:rPr lang="en-US" altLang="vi-VN" sz="2800" dirty="0">
                <a:solidFill>
                  <a:srgbClr val="0000FF"/>
                </a:solidFill>
              </a:rPr>
              <a:t> </a:t>
            </a:r>
            <a:r>
              <a:rPr lang="en-US" altLang="vi-VN" sz="2800" dirty="0" err="1">
                <a:solidFill>
                  <a:srgbClr val="0000FF"/>
                </a:solidFill>
              </a:rPr>
              <a:t>kế</a:t>
            </a:r>
            <a:r>
              <a:rPr lang="en-US" altLang="vi-VN" sz="2800" dirty="0">
                <a:solidFill>
                  <a:srgbClr val="0000FF"/>
                </a:solidFill>
              </a:rPr>
              <a:t>.</a:t>
            </a:r>
          </a:p>
        </p:txBody>
      </p:sp>
    </p:spTree>
    <p:extLst>
      <p:ext uri="{BB962C8B-B14F-4D97-AF65-F5344CB8AC3E}">
        <p14:creationId xmlns:p14="http://schemas.microsoft.com/office/powerpoint/2010/main" val="3062247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8"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amond(in)">
                                      <p:cBhvr>
                                        <p:cTn id="12" dur="20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nodeType="with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fade">
                                      <p:cBhvr>
                                        <p:cTn id="23" dur="500"/>
                                        <p:tgtEl>
                                          <p:spTgt spid="16"/>
                                        </p:tgtEl>
                                      </p:cBhvr>
                                    </p:animEffect>
                                  </p:childTnLst>
                                </p:cTn>
                              </p:par>
                              <p:par>
                                <p:cTn id="24" presetID="14" presetClass="entr" presetSubtype="10" fill="hold" grpId="0"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randombar(horizontal)">
                                      <p:cBhvr>
                                        <p:cTn id="2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15"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Kết quả hình ảnh cho hình nền bài giảng powerpoint">
            <a:extLst>
              <a:ext uri="{FF2B5EF4-FFF2-40B4-BE49-F238E27FC236}">
                <a16:creationId xmlns:a16="http://schemas.microsoft.com/office/drawing/2014/main" id="{F00D2D83-E598-461D-BF79-8E69D0860E3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24"/>
            <a:ext cx="12192000" cy="686816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6105C61F-9005-4F14-AAC5-86C48AA5DAAE}"/>
              </a:ext>
            </a:extLst>
          </p:cNvPr>
          <p:cNvSpPr>
            <a:spLocks noGrp="1"/>
          </p:cNvSpPr>
          <p:nvPr>
            <p:ph type="ctrTitle"/>
          </p:nvPr>
        </p:nvSpPr>
        <p:spPr>
          <a:xfrm>
            <a:off x="3059289" y="646580"/>
            <a:ext cx="6299200" cy="1659467"/>
          </a:xfrm>
          <a:solidFill>
            <a:schemeClr val="bg2"/>
          </a:solidFill>
        </p:spPr>
        <p:txBody>
          <a:bodyPr>
            <a:normAutofit/>
          </a:bodyPr>
          <a:lstStyle/>
          <a:p>
            <a:r>
              <a:rPr lang="en-US" sz="5400" b="1" dirty="0" err="1">
                <a:solidFill>
                  <a:srgbClr val="FF0000"/>
                </a:solidFill>
                <a:latin typeface="Times New Roman" pitchFamily="18" charset="0"/>
                <a:cs typeface="Times New Roman" pitchFamily="18" charset="0"/>
              </a:rPr>
              <a:t>Bài</a:t>
            </a:r>
            <a:r>
              <a:rPr lang="en-US" sz="5400" b="1" dirty="0">
                <a:solidFill>
                  <a:srgbClr val="FF0000"/>
                </a:solidFill>
                <a:latin typeface="Times New Roman" pitchFamily="18" charset="0"/>
                <a:cs typeface="Times New Roman" pitchFamily="18" charset="0"/>
              </a:rPr>
              <a:t> 40</a:t>
            </a:r>
            <a:br>
              <a:rPr lang="en-US" sz="5400" b="1" dirty="0">
                <a:solidFill>
                  <a:srgbClr val="FF0000"/>
                </a:solidFill>
                <a:latin typeface="Times New Roman" pitchFamily="18" charset="0"/>
                <a:cs typeface="Times New Roman" pitchFamily="18" charset="0"/>
              </a:rPr>
            </a:br>
            <a:r>
              <a:rPr lang="en-US" sz="5400" b="1" dirty="0">
                <a:solidFill>
                  <a:srgbClr val="FF0000"/>
                </a:solidFill>
                <a:latin typeface="Times New Roman" pitchFamily="18" charset="0"/>
                <a:cs typeface="Times New Roman" pitchFamily="18" charset="0"/>
              </a:rPr>
              <a:t> </a:t>
            </a:r>
            <a:r>
              <a:rPr lang="en-US" sz="5400" b="1" dirty="0">
                <a:solidFill>
                  <a:srgbClr val="0033CC"/>
                </a:solidFill>
                <a:latin typeface="Times New Roman" pitchFamily="18" charset="0"/>
                <a:cs typeface="Times New Roman" pitchFamily="18" charset="0"/>
              </a:rPr>
              <a:t>LỰC MA SÁT</a:t>
            </a:r>
            <a:endParaRPr lang="vi-VN" sz="5400" b="1" dirty="0">
              <a:solidFill>
                <a:srgbClr val="0033CC"/>
              </a:solidFill>
              <a:latin typeface="Times New Roman" pitchFamily="18" charset="0"/>
              <a:cs typeface="Times New Roman" pitchFamily="18" charset="0"/>
            </a:endParaRPr>
          </a:p>
        </p:txBody>
      </p:sp>
      <p:pic>
        <p:nvPicPr>
          <p:cNvPr id="4" name="Picture 2" descr="Káº¿t quáº£ hÃ¬nh áº£nh cho lá»p xe"/>
          <p:cNvPicPr>
            <a:picLocks noChangeAspect="1" noChangeArrowheads="1"/>
          </p:cNvPicPr>
          <p:nvPr/>
        </p:nvPicPr>
        <p:blipFill>
          <a:blip r:embed="rId3"/>
          <a:srcRect/>
          <a:stretch>
            <a:fillRect/>
          </a:stretch>
        </p:blipFill>
        <p:spPr bwMode="auto">
          <a:xfrm>
            <a:off x="4943863" y="3285600"/>
            <a:ext cx="6970633" cy="2936220"/>
          </a:xfrm>
          <a:prstGeom prst="rect">
            <a:avLst/>
          </a:prstGeom>
          <a:noFill/>
        </p:spPr>
      </p:pic>
      <p:pic>
        <p:nvPicPr>
          <p:cNvPr id="5"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546" y="3457568"/>
            <a:ext cx="4616317" cy="2781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889449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D27D168-0AE3-41AC-8187-0FF07D992108}"/>
              </a:ext>
            </a:extLst>
          </p:cNvPr>
          <p:cNvPicPr>
            <a:picLocks noChangeAspect="1"/>
          </p:cNvPicPr>
          <p:nvPr/>
        </p:nvPicPr>
        <p:blipFill>
          <a:blip r:embed="rId2"/>
          <a:stretch>
            <a:fillRect/>
          </a:stretch>
        </p:blipFill>
        <p:spPr>
          <a:xfrm>
            <a:off x="281354" y="750277"/>
            <a:ext cx="11712056" cy="3880338"/>
          </a:xfrm>
          <a:prstGeom prst="rect">
            <a:avLst/>
          </a:prstGeom>
        </p:spPr>
      </p:pic>
      <p:sp>
        <p:nvSpPr>
          <p:cNvPr id="4" name="TextBox 3">
            <a:extLst>
              <a:ext uri="{FF2B5EF4-FFF2-40B4-BE49-F238E27FC236}">
                <a16:creationId xmlns:a16="http://schemas.microsoft.com/office/drawing/2014/main" id="{A8611AA5-CA5C-430B-95CE-489FD07948B3}"/>
              </a:ext>
            </a:extLst>
          </p:cNvPr>
          <p:cNvSpPr txBox="1"/>
          <p:nvPr/>
        </p:nvSpPr>
        <p:spPr>
          <a:xfrm>
            <a:off x="842759" y="3213501"/>
            <a:ext cx="7117210" cy="584775"/>
          </a:xfrm>
          <a:prstGeom prst="rect">
            <a:avLst/>
          </a:prstGeom>
          <a:noFill/>
        </p:spPr>
        <p:txBody>
          <a:bodyPr wrap="square" rtlCol="0">
            <a:spAutoFit/>
          </a:bodyPr>
          <a:lstStyle/>
          <a:p>
            <a:r>
              <a:rPr lang="en-US" sz="3200" dirty="0" err="1">
                <a:solidFill>
                  <a:srgbClr val="C00000"/>
                </a:solidFill>
                <a:latin typeface="Times New Roman" pitchFamily="18" charset="0"/>
                <a:cs typeface="Times New Roman" pitchFamily="18" charset="0"/>
              </a:rPr>
              <a:t>Hãy</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chỉ</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ra</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các</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lực</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tác</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dụng</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vào</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tủ</a:t>
            </a:r>
            <a:r>
              <a:rPr lang="en-US" sz="3200" dirty="0">
                <a:solidFill>
                  <a:srgbClr val="C00000"/>
                </a:solidFill>
                <a:latin typeface="Times New Roman" pitchFamily="18" charset="0"/>
                <a:cs typeface="Times New Roman" pitchFamily="18" charset="0"/>
              </a:rPr>
              <a:t> </a:t>
            </a:r>
            <a:r>
              <a:rPr lang="en-US" sz="3200" dirty="0" err="1">
                <a:solidFill>
                  <a:srgbClr val="C00000"/>
                </a:solidFill>
                <a:latin typeface="Times New Roman" pitchFamily="18" charset="0"/>
                <a:cs typeface="Times New Roman" pitchFamily="18" charset="0"/>
              </a:rPr>
              <a:t>gỗ</a:t>
            </a:r>
            <a:r>
              <a:rPr lang="en-US" sz="3200" dirty="0">
                <a:solidFill>
                  <a:srgbClr val="C00000"/>
                </a:solidFill>
                <a:latin typeface="Times New Roman" pitchFamily="18" charset="0"/>
                <a:cs typeface="Times New Roman" pitchFamily="18" charset="0"/>
              </a:rPr>
              <a:t>? </a:t>
            </a:r>
          </a:p>
        </p:txBody>
      </p:sp>
      <p:sp>
        <p:nvSpPr>
          <p:cNvPr id="6" name="Title 1">
            <a:extLst>
              <a:ext uri="{FF2B5EF4-FFF2-40B4-BE49-F238E27FC236}">
                <a16:creationId xmlns:a16="http://schemas.microsoft.com/office/drawing/2014/main" id="{6105C61F-9005-4F14-AAC5-86C48AA5DAAE}"/>
              </a:ext>
            </a:extLst>
          </p:cNvPr>
          <p:cNvSpPr txBox="1">
            <a:spLocks/>
          </p:cNvSpPr>
          <p:nvPr/>
        </p:nvSpPr>
        <p:spPr>
          <a:xfrm>
            <a:off x="8846" y="0"/>
            <a:ext cx="3098042" cy="846161"/>
          </a:xfrm>
          <a:prstGeom prst="rect">
            <a:avLst/>
          </a:prstGeom>
          <a:solidFill>
            <a:schemeClr val="bg1"/>
          </a:solidFill>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a:solidFill>
                  <a:srgbClr val="FF0000"/>
                </a:solidFill>
                <a:latin typeface="Times New Roman" pitchFamily="18" charset="0"/>
                <a:cs typeface="Times New Roman" pitchFamily="18" charset="0"/>
              </a:rPr>
              <a:t>Tìm</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hiểu</a:t>
            </a:r>
            <a:r>
              <a:rPr lang="en-US" sz="4000" b="1" dirty="0">
                <a:solidFill>
                  <a:srgbClr val="FF0000"/>
                </a:solidFill>
                <a:latin typeface="Times New Roman" pitchFamily="18" charset="0"/>
                <a:cs typeface="Times New Roman" pitchFamily="18" charset="0"/>
              </a:rPr>
              <a:t> </a:t>
            </a:r>
            <a:r>
              <a:rPr lang="en-US" sz="4000" b="1" dirty="0" err="1">
                <a:solidFill>
                  <a:srgbClr val="FF0000"/>
                </a:solidFill>
                <a:latin typeface="Times New Roman" pitchFamily="18" charset="0"/>
                <a:cs typeface="Times New Roman" pitchFamily="18" charset="0"/>
              </a:rPr>
              <a:t>bài</a:t>
            </a:r>
            <a:endParaRPr lang="vi-VN" sz="4000" b="1" dirty="0">
              <a:solidFill>
                <a:srgbClr val="0033CC"/>
              </a:solidFill>
              <a:latin typeface="Times New Roman" pitchFamily="18" charset="0"/>
              <a:cs typeface="Times New Roman" pitchFamily="18" charset="0"/>
            </a:endParaRPr>
          </a:p>
        </p:txBody>
      </p:sp>
      <p:grpSp>
        <p:nvGrpSpPr>
          <p:cNvPr id="5" name="Group 4"/>
          <p:cNvGrpSpPr/>
          <p:nvPr/>
        </p:nvGrpSpPr>
        <p:grpSpPr>
          <a:xfrm>
            <a:off x="10634587" y="2285193"/>
            <a:ext cx="738554" cy="98002"/>
            <a:chOff x="10634587" y="2285193"/>
            <a:chExt cx="738554" cy="98002"/>
          </a:xfrm>
        </p:grpSpPr>
        <p:cxnSp>
          <p:nvCxnSpPr>
            <p:cNvPr id="8" name="Straight Arrow Connector 7"/>
            <p:cNvCxnSpPr/>
            <p:nvPr/>
          </p:nvCxnSpPr>
          <p:spPr>
            <a:xfrm>
              <a:off x="10634587" y="2336839"/>
              <a:ext cx="738554" cy="11723"/>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2" name="Oval 1"/>
            <p:cNvSpPr/>
            <p:nvPr/>
          </p:nvSpPr>
          <p:spPr>
            <a:xfrm>
              <a:off x="10634587" y="2285193"/>
              <a:ext cx="89095" cy="98002"/>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7" name="Group 6"/>
          <p:cNvGrpSpPr/>
          <p:nvPr/>
        </p:nvGrpSpPr>
        <p:grpSpPr>
          <a:xfrm>
            <a:off x="10351476" y="3854191"/>
            <a:ext cx="782512" cy="98002"/>
            <a:chOff x="10351476" y="3854191"/>
            <a:chExt cx="782512" cy="98002"/>
          </a:xfrm>
        </p:grpSpPr>
        <p:cxnSp>
          <p:nvCxnSpPr>
            <p:cNvPr id="9" name="Straight Arrow Connector 8"/>
            <p:cNvCxnSpPr/>
            <p:nvPr/>
          </p:nvCxnSpPr>
          <p:spPr>
            <a:xfrm flipH="1">
              <a:off x="10351476" y="3903783"/>
              <a:ext cx="731638" cy="0"/>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0" name="Oval 9"/>
            <p:cNvSpPr/>
            <p:nvPr/>
          </p:nvSpPr>
          <p:spPr>
            <a:xfrm>
              <a:off x="11044893" y="3854191"/>
              <a:ext cx="89095" cy="98002"/>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
        <p:nvSpPr>
          <p:cNvPr id="11" name="TextBox 10">
            <a:extLst>
              <a:ext uri="{FF2B5EF4-FFF2-40B4-BE49-F238E27FC236}">
                <a16:creationId xmlns:a16="http://schemas.microsoft.com/office/drawing/2014/main" id="{CA07191A-853B-47F1-9B27-4836AB48A974}"/>
              </a:ext>
            </a:extLst>
          </p:cNvPr>
          <p:cNvSpPr txBox="1"/>
          <p:nvPr/>
        </p:nvSpPr>
        <p:spPr>
          <a:xfrm>
            <a:off x="422030" y="4807837"/>
            <a:ext cx="11351172" cy="1569660"/>
          </a:xfrm>
          <a:prstGeom prst="rect">
            <a:avLst/>
          </a:prstGeom>
          <a:noFill/>
        </p:spPr>
        <p:txBody>
          <a:bodyPr wrap="square" rtlCol="0">
            <a:spAutoFit/>
          </a:bodyPr>
          <a:lstStyle/>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đẩy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làm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tủ</a:t>
            </a:r>
            <a:r>
              <a:rPr lang="en-US" sz="3200" dirty="0">
                <a:latin typeface="Times New Roman" pitchFamily="18" charset="0"/>
                <a:cs typeface="Times New Roman" pitchFamily="18" charset="0"/>
              </a:rPr>
              <a:t> di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về</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phía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a:t>
            </a:r>
            <a:r>
              <a:rPr lang="vi-VN" sz="3200" dirty="0">
                <a:latin typeface="Times New Roman" pitchFamily="18" charset="0"/>
                <a:cs typeface="Times New Roman" pitchFamily="18" charset="0"/>
              </a:rPr>
              <a:t>ư</a:t>
            </a:r>
            <a:r>
              <a:rPr lang="en-US" sz="3200" dirty="0" err="1">
                <a:latin typeface="Times New Roman" pitchFamily="18" charset="0"/>
                <a:cs typeface="Times New Roman" pitchFamily="18" charset="0"/>
              </a:rPr>
              <a:t>ớc</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sàn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tủ</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trở</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sự</a:t>
            </a:r>
            <a:r>
              <a:rPr lang="en-US" sz="3200" dirty="0">
                <a:latin typeface="Times New Roman" pitchFamily="18" charset="0"/>
                <a:cs typeface="Times New Roman" pitchFamily="18" charset="0"/>
              </a:rPr>
              <a:t> di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tủ</a:t>
            </a:r>
            <a:r>
              <a:rPr lang="en-US" sz="3200" dirty="0">
                <a:latin typeface="Times New Roman" pitchFamily="18" charset="0"/>
                <a:cs typeface="Times New Roman" pitchFamily="18" charset="0"/>
              </a:rPr>
              <a:t>.</a:t>
            </a:r>
          </a:p>
        </p:txBody>
      </p:sp>
    </p:spTree>
    <p:extLst>
      <p:ext uri="{BB962C8B-B14F-4D97-AF65-F5344CB8AC3E}">
        <p14:creationId xmlns:p14="http://schemas.microsoft.com/office/powerpoint/2010/main" val="40781835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fade">
                                      <p:cBhvr>
                                        <p:cTn id="12" dur="1000"/>
                                        <p:tgtEl>
                                          <p:spTgt spid="11">
                                            <p:txEl>
                                              <p:pRg st="0" end="0"/>
                                            </p:txEl>
                                          </p:spTgt>
                                        </p:tgtEl>
                                      </p:cBhvr>
                                    </p:animEffect>
                                    <p:anim calcmode="lin" valueType="num">
                                      <p:cBhvr>
                                        <p:cTn id="13" dur="1000" fill="hold"/>
                                        <p:tgtEl>
                                          <p:spTgt spid="11">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11">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1">
                                            <p:txEl>
                                              <p:pRg st="1" end="1"/>
                                            </p:txEl>
                                          </p:spTgt>
                                        </p:tgtEl>
                                        <p:attrNameLst>
                                          <p:attrName>style.visibility</p:attrName>
                                        </p:attrNameLst>
                                      </p:cBhvr>
                                      <p:to>
                                        <p:strVal val="visible"/>
                                      </p:to>
                                    </p:set>
                                    <p:animEffect transition="in" filter="fade">
                                      <p:cBhvr>
                                        <p:cTn id="24" dur="1000"/>
                                        <p:tgtEl>
                                          <p:spTgt spid="11">
                                            <p:txEl>
                                              <p:pRg st="1" end="1"/>
                                            </p:txEl>
                                          </p:spTgt>
                                        </p:tgtEl>
                                      </p:cBhvr>
                                    </p:animEffect>
                                    <p:anim calcmode="lin" valueType="num">
                                      <p:cBhvr>
                                        <p:cTn id="25" dur="1000" fill="hold"/>
                                        <p:tgtEl>
                                          <p:spTgt spid="11">
                                            <p:txEl>
                                              <p:pRg st="1" end="1"/>
                                            </p:txEl>
                                          </p:spTgt>
                                        </p:tgtEl>
                                        <p:attrNameLst>
                                          <p:attrName>ppt_x</p:attrName>
                                        </p:attrNameLst>
                                      </p:cBhvr>
                                      <p:tavLst>
                                        <p:tav tm="0">
                                          <p:val>
                                            <p:strVal val="#ppt_x"/>
                                          </p:val>
                                        </p:tav>
                                        <p:tav tm="100000">
                                          <p:val>
                                            <p:strVal val="#ppt_x"/>
                                          </p:val>
                                        </p:tav>
                                      </p:tavLst>
                                    </p:anim>
                                    <p:anim calcmode="lin" valueType="num">
                                      <p:cBhvr>
                                        <p:cTn id="26" dur="1000" fill="hold"/>
                                        <p:tgtEl>
                                          <p:spTgt spid="11">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3989" y="1369721"/>
            <a:ext cx="6162769" cy="4832092"/>
          </a:xfrm>
          <a:prstGeom prst="rect">
            <a:avLst/>
          </a:prstGeom>
        </p:spPr>
        <p:txBody>
          <a:bodyPr wrap="square">
            <a:spAutoFit/>
          </a:bodyPr>
          <a:lstStyle/>
          <a:p>
            <a:pPr algn="ctr"/>
            <a:r>
              <a:rPr lang="en-US" sz="2800" b="1" dirty="0" err="1">
                <a:solidFill>
                  <a:srgbClr val="FF0000"/>
                </a:solidFill>
                <a:latin typeface="Times New Roman" pitchFamily="18" charset="0"/>
                <a:ea typeface="Calibri"/>
                <a:cs typeface="Times New Roman" pitchFamily="18" charset="0"/>
              </a:rPr>
              <a:t>Thảo</a:t>
            </a:r>
            <a:r>
              <a:rPr lang="en-US" sz="2800" b="1" dirty="0">
                <a:solidFill>
                  <a:srgbClr val="FF0000"/>
                </a:solidFill>
                <a:latin typeface="Times New Roman" pitchFamily="18" charset="0"/>
                <a:ea typeface="Calibri"/>
                <a:cs typeface="Times New Roman" pitchFamily="18" charset="0"/>
              </a:rPr>
              <a:t> </a:t>
            </a:r>
            <a:r>
              <a:rPr lang="en-US" sz="2800" b="1" dirty="0" err="1">
                <a:solidFill>
                  <a:srgbClr val="FF0000"/>
                </a:solidFill>
                <a:latin typeface="Times New Roman" pitchFamily="18" charset="0"/>
                <a:ea typeface="Calibri"/>
                <a:cs typeface="Times New Roman" pitchFamily="18" charset="0"/>
              </a:rPr>
              <a:t>luận</a:t>
            </a:r>
            <a:r>
              <a:rPr lang="en-US" sz="2800" b="1" dirty="0">
                <a:solidFill>
                  <a:srgbClr val="FF0000"/>
                </a:solidFill>
                <a:latin typeface="Times New Roman" pitchFamily="18" charset="0"/>
                <a:ea typeface="Calibri"/>
                <a:cs typeface="Times New Roman" pitchFamily="18" charset="0"/>
              </a:rPr>
              <a:t> – </a:t>
            </a:r>
            <a:r>
              <a:rPr lang="en-US" sz="2800" b="1" dirty="0" err="1">
                <a:solidFill>
                  <a:srgbClr val="FF0000"/>
                </a:solidFill>
                <a:latin typeface="Times New Roman" pitchFamily="18" charset="0"/>
                <a:ea typeface="Calibri"/>
                <a:cs typeface="Times New Roman" pitchFamily="18" charset="0"/>
              </a:rPr>
              <a:t>Phiếu</a:t>
            </a:r>
            <a:r>
              <a:rPr lang="en-US" sz="2800" b="1" dirty="0">
                <a:solidFill>
                  <a:srgbClr val="FF0000"/>
                </a:solidFill>
                <a:latin typeface="Times New Roman" pitchFamily="18" charset="0"/>
                <a:ea typeface="Calibri"/>
                <a:cs typeface="Times New Roman" pitchFamily="18" charset="0"/>
              </a:rPr>
              <a:t> </a:t>
            </a:r>
            <a:r>
              <a:rPr lang="en-US" sz="2800" b="1" dirty="0" err="1">
                <a:solidFill>
                  <a:srgbClr val="FF0000"/>
                </a:solidFill>
                <a:latin typeface="Times New Roman" pitchFamily="18" charset="0"/>
                <a:ea typeface="Calibri"/>
                <a:cs typeface="Times New Roman" pitchFamily="18" charset="0"/>
              </a:rPr>
              <a:t>học</a:t>
            </a:r>
            <a:r>
              <a:rPr lang="en-US" sz="2800" b="1" dirty="0">
                <a:solidFill>
                  <a:srgbClr val="FF0000"/>
                </a:solidFill>
                <a:latin typeface="Times New Roman" pitchFamily="18" charset="0"/>
                <a:ea typeface="Calibri"/>
                <a:cs typeface="Times New Roman" pitchFamily="18" charset="0"/>
              </a:rPr>
              <a:t> </a:t>
            </a:r>
            <a:r>
              <a:rPr lang="en-US" sz="2800" b="1" dirty="0" err="1">
                <a:solidFill>
                  <a:srgbClr val="FF0000"/>
                </a:solidFill>
                <a:latin typeface="Times New Roman" pitchFamily="18" charset="0"/>
                <a:ea typeface="Calibri"/>
                <a:cs typeface="Times New Roman" pitchFamily="18" charset="0"/>
              </a:rPr>
              <a:t>tập</a:t>
            </a:r>
            <a:r>
              <a:rPr lang="en-US" sz="2800" b="1" dirty="0">
                <a:solidFill>
                  <a:srgbClr val="FF0000"/>
                </a:solidFill>
                <a:latin typeface="Times New Roman" pitchFamily="18" charset="0"/>
                <a:ea typeface="Calibri"/>
                <a:cs typeface="Times New Roman" pitchFamily="18" charset="0"/>
              </a:rPr>
              <a:t> 01</a:t>
            </a:r>
          </a:p>
          <a:p>
            <a:pPr algn="just"/>
            <a:r>
              <a:rPr lang="en-US" sz="2800" b="1" dirty="0" err="1">
                <a:solidFill>
                  <a:srgbClr val="002060"/>
                </a:solidFill>
                <a:latin typeface="Times New Roman" pitchFamily="18" charset="0"/>
                <a:cs typeface="Times New Roman" pitchFamily="18" charset="0"/>
              </a:rPr>
              <a:t>Câu</a:t>
            </a:r>
            <a:r>
              <a:rPr lang="en-US" sz="2800" b="1" dirty="0">
                <a:solidFill>
                  <a:srgbClr val="002060"/>
                </a:solidFill>
                <a:latin typeface="Times New Roman" pitchFamily="18" charset="0"/>
                <a:cs typeface="Times New Roman" pitchFamily="18" charset="0"/>
              </a:rPr>
              <a:t> 1:</a:t>
            </a:r>
            <a:r>
              <a:rPr lang="en-US" sz="2800" dirty="0">
                <a:solidFill>
                  <a:srgbClr val="002060"/>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Lực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cản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trở</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khi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vật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chuyển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động</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trên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mặt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bàn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là</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lực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tiếp</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xúc</a:t>
            </a:r>
            <a:r>
              <a:rPr lang="en-US" sz="2800" dirty="0">
                <a:solidFill>
                  <a:srgbClr val="0000CC"/>
                </a:solidFill>
                <a:latin typeface="Times New Roman" pitchFamily="18" charset="0"/>
                <a:cs typeface="Times New Roman" pitchFamily="18" charset="0"/>
              </a:rPr>
              <a:t> hay </a:t>
            </a:r>
            <a:r>
              <a:rPr lang="en-US" sz="2800" dirty="0" err="1">
                <a:solidFill>
                  <a:srgbClr val="0000CC"/>
                </a:solidFill>
                <a:latin typeface="Times New Roman" pitchFamily="18" charset="0"/>
                <a:cs typeface="Times New Roman" pitchFamily="18" charset="0"/>
              </a:rPr>
              <a:t>lực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không</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tiếp</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xúc</a:t>
            </a:r>
            <a:r>
              <a:rPr lang="en-US" sz="2800" dirty="0">
                <a:solidFill>
                  <a:srgbClr val="0000CC"/>
                </a:solidFill>
                <a:latin typeface="Times New Roman" pitchFamily="18" charset="0"/>
                <a:cs typeface="Times New Roman" pitchFamily="18" charset="0"/>
              </a:rPr>
              <a:t>?</a:t>
            </a:r>
          </a:p>
          <a:p>
            <a:pPr algn="just"/>
            <a:r>
              <a:rPr lang="en-US" sz="2800" b="1" dirty="0" err="1">
                <a:solidFill>
                  <a:srgbClr val="002060"/>
                </a:solidFill>
                <a:latin typeface="Times New Roman" pitchFamily="18" charset="0"/>
                <a:cs typeface="Times New Roman" pitchFamily="18" charset="0"/>
              </a:rPr>
              <a:t>Câu</a:t>
            </a:r>
            <a:r>
              <a:rPr lang="en-US" sz="2800" b="1" dirty="0">
                <a:solidFill>
                  <a:srgbClr val="002060"/>
                </a:solidFill>
                <a:latin typeface="Times New Roman" pitchFamily="18" charset="0"/>
                <a:cs typeface="Times New Roman" pitchFamily="18" charset="0"/>
              </a:rPr>
              <a:t> 2:</a:t>
            </a:r>
            <a:r>
              <a:rPr lang="en-US" sz="2800" dirty="0">
                <a:solidFill>
                  <a:srgbClr val="002060"/>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Khi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kéo</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khối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gỗ</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trượt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đều</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trong</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hình</a:t>
            </a:r>
            <a:r>
              <a:rPr lang="en-US" sz="2800" dirty="0">
                <a:solidFill>
                  <a:srgbClr val="0000CC"/>
                </a:solidFill>
                <a:latin typeface="Times New Roman" pitchFamily="18" charset="0"/>
                <a:cs typeface="Times New Roman" pitchFamily="18" charset="0"/>
              </a:rPr>
              <a:t> 40.1, 40.2 </a:t>
            </a:r>
            <a:r>
              <a:rPr lang="en-US" sz="2800" dirty="0" err="1">
                <a:solidFill>
                  <a:srgbClr val="0000CC"/>
                </a:solidFill>
                <a:latin typeface="Times New Roman" pitchFamily="18" charset="0"/>
                <a:cs typeface="Times New Roman" pitchFamily="18" charset="0"/>
              </a:rPr>
              <a:t>tại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sao</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giá</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trị</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lực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kế</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lại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khác</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nhau</a:t>
            </a:r>
            <a:r>
              <a:rPr lang="en-US" sz="2800" dirty="0">
                <a:solidFill>
                  <a:srgbClr val="0000CC"/>
                </a:solidFill>
                <a:latin typeface="Times New Roman" pitchFamily="18" charset="0"/>
                <a:cs typeface="Times New Roman" pitchFamily="18" charset="0"/>
              </a:rPr>
              <a:t>?</a:t>
            </a:r>
          </a:p>
          <a:p>
            <a:pPr algn="just"/>
            <a:r>
              <a:rPr lang="en-US" sz="2800" b="1" dirty="0" err="1">
                <a:solidFill>
                  <a:srgbClr val="002060"/>
                </a:solidFill>
                <a:latin typeface="Times New Roman" pitchFamily="18" charset="0"/>
                <a:cs typeface="Times New Roman" pitchFamily="18" charset="0"/>
              </a:rPr>
              <a:t>Câu</a:t>
            </a:r>
            <a:r>
              <a:rPr lang="en-US" sz="2800" b="1" dirty="0">
                <a:solidFill>
                  <a:srgbClr val="002060"/>
                </a:solidFill>
                <a:latin typeface="Times New Roman" pitchFamily="18" charset="0"/>
                <a:cs typeface="Times New Roman" pitchFamily="18" charset="0"/>
              </a:rPr>
              <a:t> 3: </a:t>
            </a:r>
            <a:r>
              <a:rPr lang="en-US" sz="2800" dirty="0" err="1">
                <a:solidFill>
                  <a:srgbClr val="0000CC"/>
                </a:solidFill>
                <a:latin typeface="Times New Roman" panose="02020603050405020304" pitchFamily="18" charset="0"/>
                <a:cs typeface="Times New Roman" panose="02020603050405020304" pitchFamily="18" charset="0"/>
              </a:rPr>
              <a:t>Thế</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nào</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là</a:t>
            </a:r>
            <a:r>
              <a:rPr lang="en-US" sz="2800" dirty="0">
                <a:solidFill>
                  <a:srgbClr val="0000CC"/>
                </a:solidFill>
                <a:latin typeface="Times New Roman" panose="02020603050405020304" pitchFamily="18" charset="0"/>
                <a:cs typeface="Times New Roman" panose="02020603050405020304" pitchFamily="18" charset="0"/>
              </a:rPr>
              <a:t> </a:t>
            </a:r>
            <a:r>
              <a:rPr lang="en-US" sz="2800" dirty="0" err="1">
                <a:solidFill>
                  <a:srgbClr val="0000CC"/>
                </a:solidFill>
                <a:latin typeface="Times New Roman" panose="02020603050405020304" pitchFamily="18" charset="0"/>
                <a:cs typeface="Times New Roman" panose="02020603050405020304" pitchFamily="18" charset="0"/>
              </a:rPr>
              <a:t>lực</a:t>
            </a:r>
            <a:r>
              <a:rPr lang="en-US" sz="2800" dirty="0">
                <a:solidFill>
                  <a:srgbClr val="0000CC"/>
                </a:solidFill>
                <a:latin typeface="Times New Roman" panose="02020603050405020304" pitchFamily="18" charset="0"/>
                <a:cs typeface="Times New Roman" panose="02020603050405020304" pitchFamily="18" charset="0"/>
              </a:rPr>
              <a:t> ma </a:t>
            </a:r>
            <a:r>
              <a:rPr lang="en-US" sz="2800" dirty="0" err="1">
                <a:solidFill>
                  <a:srgbClr val="0000CC"/>
                </a:solidFill>
                <a:latin typeface="Times New Roman" panose="02020603050405020304" pitchFamily="18" charset="0"/>
                <a:cs typeface="Times New Roman" panose="02020603050405020304" pitchFamily="18" charset="0"/>
              </a:rPr>
              <a:t>sát</a:t>
            </a:r>
            <a:r>
              <a:rPr lang="en-US" sz="2800" dirty="0">
                <a:solidFill>
                  <a:srgbClr val="0000CC"/>
                </a:solidFill>
                <a:latin typeface="Times New Roman" panose="02020603050405020304" pitchFamily="18" charset="0"/>
                <a:cs typeface="Times New Roman" panose="02020603050405020304" pitchFamily="18" charset="0"/>
              </a:rPr>
              <a:t>?</a:t>
            </a:r>
            <a:endParaRPr lang="vi-VN" sz="2800" dirty="0">
              <a:solidFill>
                <a:srgbClr val="0000CC"/>
              </a:solidFill>
              <a:latin typeface="Times New Roman" panose="02020603050405020304" pitchFamily="18" charset="0"/>
              <a:cs typeface="Times New Roman" panose="02020603050405020304" pitchFamily="18" charset="0"/>
            </a:endParaRPr>
          </a:p>
          <a:p>
            <a:pPr algn="just"/>
            <a:r>
              <a:rPr lang="en-US" sz="2800" b="1" dirty="0" err="1">
                <a:solidFill>
                  <a:srgbClr val="002060"/>
                </a:solidFill>
                <a:latin typeface="Times New Roman" pitchFamily="18" charset="0"/>
                <a:cs typeface="Times New Roman" pitchFamily="18" charset="0"/>
              </a:rPr>
              <a:t>Câu</a:t>
            </a:r>
            <a:r>
              <a:rPr lang="en-US" sz="2800" b="1" dirty="0">
                <a:solidFill>
                  <a:srgbClr val="002060"/>
                </a:solidFill>
                <a:latin typeface="Times New Roman" pitchFamily="18" charset="0"/>
                <a:cs typeface="Times New Roman" pitchFamily="18" charset="0"/>
              </a:rPr>
              <a:t> 4: </a:t>
            </a:r>
            <a:r>
              <a:rPr lang="en-US" sz="2800" dirty="0" err="1">
                <a:solidFill>
                  <a:srgbClr val="0000CC"/>
                </a:solidFill>
                <a:latin typeface="Times New Roman" pitchFamily="18" charset="0"/>
                <a:cs typeface="Times New Roman" pitchFamily="18" charset="0"/>
              </a:rPr>
              <a:t>Dựa</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vào</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kết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quả</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hình</a:t>
            </a:r>
            <a:r>
              <a:rPr lang="en-US" sz="2800" dirty="0">
                <a:solidFill>
                  <a:srgbClr val="0000CC"/>
                </a:solidFill>
                <a:latin typeface="Times New Roman" pitchFamily="18" charset="0"/>
                <a:cs typeface="Times New Roman" pitchFamily="18" charset="0"/>
              </a:rPr>
              <a:t> 40.1, 40.2, </a:t>
            </a:r>
            <a:r>
              <a:rPr lang="en-US" sz="2800" dirty="0" err="1">
                <a:solidFill>
                  <a:srgbClr val="0000CC"/>
                </a:solidFill>
                <a:latin typeface="Times New Roman" pitchFamily="18" charset="0"/>
                <a:cs typeface="Times New Roman" pitchFamily="18" charset="0"/>
              </a:rPr>
              <a:t>giải</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thích</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về</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nguyên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nhân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xuất</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hiện</a:t>
            </a:r>
            <a:r>
              <a:rPr lang="en-US" sz="2800" dirty="0">
                <a:solidFill>
                  <a:srgbClr val="0000CC"/>
                </a:solidFill>
                <a:latin typeface="Times New Roman" pitchFamily="18" charset="0"/>
                <a:cs typeface="Times New Roman" pitchFamily="18" charset="0"/>
              </a:rPr>
              <a:t> </a:t>
            </a:r>
            <a:r>
              <a:rPr lang="en-US" sz="2800" dirty="0" err="1">
                <a:solidFill>
                  <a:srgbClr val="0000CC"/>
                </a:solidFill>
                <a:latin typeface="Times New Roman" pitchFamily="18" charset="0"/>
                <a:cs typeface="Times New Roman" pitchFamily="18" charset="0"/>
              </a:rPr>
              <a:t>lực</a:t>
            </a:r>
            <a:r>
              <a:rPr lang="en-US" sz="2800" dirty="0">
                <a:solidFill>
                  <a:srgbClr val="0000CC"/>
                </a:solidFill>
                <a:latin typeface="Times New Roman" pitchFamily="18" charset="0"/>
                <a:cs typeface="Times New Roman" pitchFamily="18" charset="0"/>
              </a:rPr>
              <a:t> ma </a:t>
            </a:r>
            <a:r>
              <a:rPr lang="en-US" sz="2800" dirty="0" err="1">
                <a:solidFill>
                  <a:srgbClr val="0000CC"/>
                </a:solidFill>
                <a:latin typeface="Times New Roman" pitchFamily="18" charset="0"/>
                <a:cs typeface="Times New Roman" pitchFamily="18" charset="0"/>
              </a:rPr>
              <a:t>sát</a:t>
            </a:r>
            <a:r>
              <a:rPr lang="en-US" sz="2800" dirty="0">
                <a:solidFill>
                  <a:srgbClr val="0000CC"/>
                </a:solidFill>
                <a:latin typeface="Times New Roman" pitchFamily="18" charset="0"/>
                <a:cs typeface="Times New Roman" pitchFamily="18" charset="0"/>
              </a:rPr>
              <a:t>?</a:t>
            </a:r>
          </a:p>
        </p:txBody>
      </p:sp>
      <p:pic>
        <p:nvPicPr>
          <p:cNvPr id="4" name="Shape 2668"/>
          <p:cNvPicPr/>
          <p:nvPr/>
        </p:nvPicPr>
        <p:blipFill>
          <a:blip r:embed="rId2"/>
          <a:stretch/>
        </p:blipFill>
        <p:spPr>
          <a:xfrm>
            <a:off x="6548285" y="1907458"/>
            <a:ext cx="5449276" cy="1289513"/>
          </a:xfrm>
          <a:prstGeom prst="rect">
            <a:avLst/>
          </a:prstGeom>
        </p:spPr>
      </p:pic>
      <p:pic>
        <p:nvPicPr>
          <p:cNvPr id="5" name="Shape 2672"/>
          <p:cNvPicPr/>
          <p:nvPr/>
        </p:nvPicPr>
        <p:blipFill>
          <a:blip r:embed="rId3"/>
          <a:stretch/>
        </p:blipFill>
        <p:spPr>
          <a:xfrm>
            <a:off x="6548286" y="3628103"/>
            <a:ext cx="5449276" cy="1337187"/>
          </a:xfrm>
          <a:prstGeom prst="rect">
            <a:avLst/>
          </a:prstGeom>
        </p:spPr>
      </p:pic>
      <p:sp>
        <p:nvSpPr>
          <p:cNvPr id="6" name="TextBox 5"/>
          <p:cNvSpPr txBox="1"/>
          <p:nvPr/>
        </p:nvSpPr>
        <p:spPr>
          <a:xfrm>
            <a:off x="9031" y="29496"/>
            <a:ext cx="4860626" cy="646331"/>
          </a:xfrm>
          <a:prstGeom prst="rect">
            <a:avLst/>
          </a:prstGeom>
          <a:noFill/>
        </p:spPr>
        <p:txBody>
          <a:bodyPr wrap="none" rtlCol="0">
            <a:spAutoFit/>
          </a:bodyPr>
          <a:lstStyle/>
          <a:p>
            <a:r>
              <a:rPr lang="en-US" sz="3600" b="1" dirty="0">
                <a:solidFill>
                  <a:srgbClr val="FF0000"/>
                </a:solidFill>
                <a:latin typeface="Times New Roman" pitchFamily="18" charset="0"/>
                <a:cs typeface="Times New Roman" pitchFamily="18" charset="0"/>
              </a:rPr>
              <a:t>1. </a:t>
            </a:r>
            <a:r>
              <a:rPr lang="en-US" sz="3600" b="1" dirty="0" err="1">
                <a:solidFill>
                  <a:srgbClr val="FF0000"/>
                </a:solidFill>
                <a:latin typeface="Times New Roman" pitchFamily="18" charset="0"/>
                <a:cs typeface="Times New Roman" pitchFamily="18" charset="0"/>
              </a:rPr>
              <a:t>Khái</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niệm</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endParaRPr lang="en-US" sz="3600" b="1" dirty="0">
              <a:solidFill>
                <a:srgbClr val="FF0000"/>
              </a:solidFill>
              <a:latin typeface="Times New Roman" pitchFamily="18" charset="0"/>
              <a:cs typeface="Times New Roman" pitchFamily="18" charset="0"/>
            </a:endParaRPr>
          </a:p>
        </p:txBody>
      </p:sp>
      <p:sp>
        <p:nvSpPr>
          <p:cNvPr id="2" name="Rectangle 1"/>
          <p:cNvSpPr/>
          <p:nvPr/>
        </p:nvSpPr>
        <p:spPr>
          <a:xfrm>
            <a:off x="472985" y="692561"/>
            <a:ext cx="7847020" cy="584775"/>
          </a:xfrm>
          <a:prstGeom prst="rect">
            <a:avLst/>
          </a:prstGeom>
        </p:spPr>
        <p:txBody>
          <a:bodyPr wrap="none">
            <a:spAutoFit/>
          </a:bodyPr>
          <a:lstStyle/>
          <a:p>
            <a:r>
              <a:rPr lang="en-US" sz="3200" dirty="0" err="1">
                <a:latin typeface="Times New Roman" pitchFamily="18" charset="0"/>
                <a:cs typeface="Times New Roman" pitchFamily="18" charset="0"/>
              </a:rPr>
              <a:t>Quan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hình</a:t>
            </a:r>
            <a:r>
              <a:rPr lang="en-US" sz="3200" dirty="0">
                <a:latin typeface="Times New Roman" pitchFamily="18" charset="0"/>
                <a:cs typeface="Times New Roman" pitchFamily="18" charset="0"/>
              </a:rPr>
              <a:t> 40.1, 40.2 </a:t>
            </a:r>
            <a:r>
              <a:rPr lang="en-US" sz="3200" dirty="0" err="1">
                <a:latin typeface="Times New Roman" pitchFamily="18" charset="0"/>
                <a:cs typeface="Times New Roman" pitchFamily="18" charset="0"/>
              </a:rPr>
              <a:t>để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trả</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hỏi</a:t>
            </a:r>
            <a:r>
              <a:rPr lang="en-US" sz="3200" dirty="0">
                <a:latin typeface="Times New Roman" pitchFamily="18" charset="0"/>
                <a:cs typeface="Times New Roman" pitchFamily="18" charset="0"/>
              </a:rPr>
              <a:t>:</a:t>
            </a:r>
          </a:p>
        </p:txBody>
      </p:sp>
    </p:spTree>
    <p:extLst>
      <p:ext uri="{BB962C8B-B14F-4D97-AF65-F5344CB8AC3E}">
        <p14:creationId xmlns:p14="http://schemas.microsoft.com/office/powerpoint/2010/main" val="369940136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1" presetClass="entr" presetSubtype="1"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heel(1)">
                                      <p:cBhvr>
                                        <p:cTn id="10" dur="20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42"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inVertical)">
                                      <p:cBhvr>
                                        <p:cTn id="2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30954738"/>
              </p:ext>
            </p:extLst>
          </p:nvPr>
        </p:nvGraphicFramePr>
        <p:xfrm>
          <a:off x="189186" y="140069"/>
          <a:ext cx="11808370" cy="6370424"/>
        </p:xfrm>
        <a:graphic>
          <a:graphicData uri="http://schemas.openxmlformats.org/drawingml/2006/table">
            <a:tbl>
              <a:tblPr firstRow="1" firstCol="1" bandRow="1">
                <a:tableStyleId>{5C22544A-7EE6-4342-B048-85BDC9FD1C3A}</a:tableStyleId>
              </a:tblPr>
              <a:tblGrid>
                <a:gridCol w="5233806">
                  <a:extLst>
                    <a:ext uri="{9D8B030D-6E8A-4147-A177-3AD203B41FA5}">
                      <a16:colId xmlns:a16="http://schemas.microsoft.com/office/drawing/2014/main" val="1719262719"/>
                    </a:ext>
                  </a:extLst>
                </a:gridCol>
                <a:gridCol w="6574564">
                  <a:extLst>
                    <a:ext uri="{9D8B030D-6E8A-4147-A177-3AD203B41FA5}">
                      <a16:colId xmlns:a16="http://schemas.microsoft.com/office/drawing/2014/main" val="2160899047"/>
                    </a:ext>
                  </a:extLst>
                </a:gridCol>
              </a:tblGrid>
              <a:tr h="648207">
                <a:tc gridSpan="2">
                  <a:txBody>
                    <a:bodyPr/>
                    <a:lstStyle/>
                    <a:p>
                      <a:pPr algn="ctr">
                        <a:lnSpc>
                          <a:spcPct val="107000"/>
                        </a:lnSpc>
                        <a:spcAft>
                          <a:spcPts val="0"/>
                        </a:spcAft>
                      </a:pPr>
                      <a:r>
                        <a:rPr lang="en-US" sz="3200" b="1" dirty="0">
                          <a:solidFill>
                            <a:srgbClr val="FF0000"/>
                          </a:solidFill>
                          <a:effectLst/>
                          <a:latin typeface="Times New Roman" panose="02020603050405020304" pitchFamily="18" charset="0"/>
                          <a:cs typeface="Times New Roman" panose="02020603050405020304" pitchFamily="18" charset="0"/>
                        </a:rPr>
                        <a:t>PHIẾU HỌC TẬP SỐ 1</a:t>
                      </a:r>
                      <a:endParaRPr lang="vi-VN" sz="3200" b="1" dirty="0">
                        <a:solidFill>
                          <a:srgbClr val="FF0000"/>
                        </a:solidFill>
                        <a:effectLst/>
                        <a:latin typeface="Times New Roman" panose="02020603050405020304" pitchFamily="18" charset="0"/>
                        <a:cs typeface="Times New Roman" panose="02020603050405020304" pitchFamily="18" charset="0"/>
                      </a:endParaRPr>
                    </a:p>
                  </a:txBody>
                  <a:tcPr marL="68580" marR="68580" marT="0" marB="0" anchor="ctr">
                    <a:solidFill>
                      <a:schemeClr val="accent1">
                        <a:lumMod val="40000"/>
                        <a:lumOff val="60000"/>
                      </a:schemeClr>
                    </a:solidFill>
                  </a:tcPr>
                </a:tc>
                <a:tc hMerge="1">
                  <a:txBody>
                    <a:bodyPr/>
                    <a:lstStyle/>
                    <a:p>
                      <a:endParaRPr lang="vi-VN"/>
                    </a:p>
                  </a:txBody>
                  <a:tcPr/>
                </a:tc>
                <a:extLst>
                  <a:ext uri="{0D108BD9-81ED-4DB2-BD59-A6C34878D82A}">
                    <a16:rowId xmlns:a16="http://schemas.microsoft.com/office/drawing/2014/main" val="3219173295"/>
                  </a:ext>
                </a:extLst>
              </a:tr>
              <a:tr h="1501612">
                <a:tc>
                  <a:txBody>
                    <a:bodyPr/>
                    <a:lstStyle/>
                    <a:p>
                      <a:pPr algn="just"/>
                      <a:r>
                        <a:rPr lang="en-US" sz="2800" b="1" dirty="0" err="1">
                          <a:solidFill>
                            <a:schemeClr val="tx1"/>
                          </a:solidFill>
                          <a:latin typeface="Times New Roman" pitchFamily="18" charset="0"/>
                          <a:cs typeface="Times New Roman" pitchFamily="18" charset="0"/>
                        </a:rPr>
                        <a:t>Câu</a:t>
                      </a:r>
                      <a:r>
                        <a:rPr lang="en-US" sz="2800" b="1" dirty="0">
                          <a:solidFill>
                            <a:schemeClr val="tx1"/>
                          </a:solidFill>
                          <a:latin typeface="Times New Roman" pitchFamily="18" charset="0"/>
                          <a:cs typeface="Times New Roman" pitchFamily="18" charset="0"/>
                        </a:rPr>
                        <a:t> 1:</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Lực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cản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trở</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vật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chuyển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động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trên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mặt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bàn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là</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lực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tiếp</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xúc</a:t>
                      </a:r>
                      <a:r>
                        <a:rPr lang="en-US" sz="2800" dirty="0">
                          <a:solidFill>
                            <a:schemeClr val="tx1"/>
                          </a:solidFill>
                          <a:latin typeface="Times New Roman" pitchFamily="18" charset="0"/>
                          <a:cs typeface="Times New Roman" pitchFamily="18" charset="0"/>
                        </a:rPr>
                        <a:t> hay </a:t>
                      </a:r>
                      <a:r>
                        <a:rPr lang="en-US" sz="2800" dirty="0" err="1">
                          <a:solidFill>
                            <a:schemeClr val="tx1"/>
                          </a:solidFill>
                          <a:latin typeface="Times New Roman" pitchFamily="18" charset="0"/>
                          <a:cs typeface="Times New Roman" pitchFamily="18" charset="0"/>
                        </a:rPr>
                        <a:t>lực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không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tiếp</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xúc</a:t>
                      </a:r>
                      <a:r>
                        <a:rPr lang="en-US" sz="2800" dirty="0">
                          <a:solidFill>
                            <a:schemeClr val="tx1"/>
                          </a:solidFill>
                          <a:latin typeface="Times New Roman" pitchFamily="18" charset="0"/>
                          <a:cs typeface="Times New Roman" pitchFamily="18" charset="0"/>
                        </a:rPr>
                        <a:t>?</a:t>
                      </a:r>
                    </a:p>
                  </a:txBody>
                  <a:tcPr marL="68580" marR="68580" marT="0" marB="0" anchor="ctr">
                    <a:solidFill>
                      <a:schemeClr val="accent1">
                        <a:lumMod val="20000"/>
                        <a:lumOff val="80000"/>
                      </a:schemeClr>
                    </a:solidFill>
                  </a:tcPr>
                </a:tc>
                <a:tc>
                  <a:txBody>
                    <a:bodyPr/>
                    <a:lstStyle/>
                    <a:p>
                      <a:endParaRPr lang="vi-VN" sz="2800" b="1" dirty="0"/>
                    </a:p>
                  </a:txBody>
                  <a:tcPr marL="68580" marR="68580" marT="0" marB="0">
                    <a:solidFill>
                      <a:schemeClr val="accent3">
                        <a:lumMod val="20000"/>
                        <a:lumOff val="80000"/>
                      </a:schemeClr>
                    </a:solidFill>
                  </a:tcPr>
                </a:tc>
                <a:extLst>
                  <a:ext uri="{0D108BD9-81ED-4DB2-BD59-A6C34878D82A}">
                    <a16:rowId xmlns:a16="http://schemas.microsoft.com/office/drawing/2014/main" val="7549913"/>
                  </a:ext>
                </a:extLst>
              </a:tr>
              <a:tr h="1667257">
                <a:tc>
                  <a:txBody>
                    <a:bodyPr/>
                    <a:lstStyle/>
                    <a:p>
                      <a:pPr algn="just"/>
                      <a:r>
                        <a:rPr lang="en-US" sz="2800" b="1" dirty="0" err="1">
                          <a:solidFill>
                            <a:schemeClr val="tx1"/>
                          </a:solidFill>
                          <a:latin typeface="Times New Roman" pitchFamily="18" charset="0"/>
                          <a:cs typeface="Times New Roman" pitchFamily="18" charset="0"/>
                        </a:rPr>
                        <a:t>Câu</a:t>
                      </a:r>
                      <a:r>
                        <a:rPr lang="en-US" sz="2800" b="1" dirty="0">
                          <a:solidFill>
                            <a:schemeClr val="tx1"/>
                          </a:solidFill>
                          <a:latin typeface="Times New Roman" pitchFamily="18" charset="0"/>
                          <a:cs typeface="Times New Roman" pitchFamily="18" charset="0"/>
                        </a:rPr>
                        <a:t> 2:</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kéo</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khối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gỗ</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trượt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đều</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trong</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hình</a:t>
                      </a:r>
                      <a:r>
                        <a:rPr lang="en-US" sz="2800" dirty="0">
                          <a:solidFill>
                            <a:schemeClr val="tx1"/>
                          </a:solidFill>
                          <a:latin typeface="Times New Roman" pitchFamily="18" charset="0"/>
                          <a:cs typeface="Times New Roman" pitchFamily="18" charset="0"/>
                        </a:rPr>
                        <a:t> 40.1, 40.2 </a:t>
                      </a:r>
                      <a:r>
                        <a:rPr lang="en-US" sz="2800" dirty="0" err="1">
                          <a:solidFill>
                            <a:schemeClr val="tx1"/>
                          </a:solidFill>
                          <a:latin typeface="Times New Roman" pitchFamily="18" charset="0"/>
                          <a:cs typeface="Times New Roman" pitchFamily="18" charset="0"/>
                        </a:rPr>
                        <a:t>tại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sao</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giá</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trị</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lực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kế</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lại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khác</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nhau</a:t>
                      </a:r>
                      <a:r>
                        <a:rPr lang="en-US" sz="2800" dirty="0">
                          <a:solidFill>
                            <a:schemeClr val="tx1"/>
                          </a:solidFill>
                          <a:latin typeface="Times New Roman" pitchFamily="18" charset="0"/>
                          <a:cs typeface="Times New Roman" pitchFamily="18" charset="0"/>
                        </a:rPr>
                        <a:t>?</a:t>
                      </a:r>
                    </a:p>
                  </a:txBody>
                  <a:tcPr marL="68580" marR="68580" marT="0" marB="0" anchor="ctr">
                    <a:solidFill>
                      <a:schemeClr val="bg2">
                        <a:lumMod val="90000"/>
                      </a:schemeClr>
                    </a:solidFill>
                  </a:tcPr>
                </a:tc>
                <a:tc>
                  <a:txBody>
                    <a:bodyPr/>
                    <a:lstStyle/>
                    <a:p>
                      <a:endParaRPr lang="vi-VN" dirty="0"/>
                    </a:p>
                  </a:txBody>
                  <a:tcPr marL="68580" marR="68580" marT="0" marB="0">
                    <a:solidFill>
                      <a:schemeClr val="accent4">
                        <a:lumMod val="20000"/>
                        <a:lumOff val="80000"/>
                      </a:schemeClr>
                    </a:solidFill>
                  </a:tcPr>
                </a:tc>
                <a:extLst>
                  <a:ext uri="{0D108BD9-81ED-4DB2-BD59-A6C34878D82A}">
                    <a16:rowId xmlns:a16="http://schemas.microsoft.com/office/drawing/2014/main" val="1483088374"/>
                  </a:ext>
                </a:extLst>
              </a:tr>
              <a:tr h="990809">
                <a:tc>
                  <a:txBody>
                    <a:bodyPr/>
                    <a:lstStyle/>
                    <a:p>
                      <a:pPr algn="just"/>
                      <a:r>
                        <a:rPr lang="en-US" sz="2800" b="1" dirty="0" err="1">
                          <a:solidFill>
                            <a:schemeClr val="tx1"/>
                          </a:solidFill>
                          <a:latin typeface="Times New Roman" pitchFamily="18" charset="0"/>
                          <a:cs typeface="Times New Roman" pitchFamily="18" charset="0"/>
                        </a:rPr>
                        <a:t>Câu</a:t>
                      </a:r>
                      <a:r>
                        <a:rPr lang="en-US" sz="2800" b="1" dirty="0">
                          <a:solidFill>
                            <a:schemeClr val="tx1"/>
                          </a:solidFill>
                          <a:latin typeface="Times New Roman" pitchFamily="18" charset="0"/>
                          <a:cs typeface="Times New Roman" pitchFamily="18" charset="0"/>
                        </a:rPr>
                        <a:t> 3: </a:t>
                      </a:r>
                      <a:r>
                        <a:rPr lang="en-US" sz="2800" dirty="0" err="1">
                          <a:solidFill>
                            <a:schemeClr val="tx1"/>
                          </a:solidFill>
                          <a:latin typeface="Times New Roman" panose="02020603050405020304" pitchFamily="18" charset="0"/>
                          <a:cs typeface="Times New Roman" panose="02020603050405020304" pitchFamily="18" charset="0"/>
                        </a:rPr>
                        <a:t>Khái</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niệm</a:t>
                      </a:r>
                      <a:r>
                        <a:rPr lang="en-US" sz="2800" dirty="0">
                          <a:solidFill>
                            <a:schemeClr val="tx1"/>
                          </a:solidFill>
                          <a:latin typeface="Times New Roman" panose="02020603050405020304" pitchFamily="18" charset="0"/>
                          <a:cs typeface="Times New Roman" panose="02020603050405020304" pitchFamily="18" charset="0"/>
                        </a:rPr>
                        <a:t> </a:t>
                      </a:r>
                      <a:r>
                        <a:rPr lang="en-US" sz="2800" dirty="0" err="1">
                          <a:solidFill>
                            <a:schemeClr val="tx1"/>
                          </a:solidFill>
                          <a:latin typeface="Times New Roman" panose="02020603050405020304" pitchFamily="18" charset="0"/>
                          <a:cs typeface="Times New Roman" panose="02020603050405020304" pitchFamily="18" charset="0"/>
                        </a:rPr>
                        <a:t>lực</a:t>
                      </a:r>
                      <a:r>
                        <a:rPr lang="en-US" sz="2800" dirty="0">
                          <a:solidFill>
                            <a:schemeClr val="tx1"/>
                          </a:solidFill>
                          <a:latin typeface="Times New Roman" panose="02020603050405020304" pitchFamily="18" charset="0"/>
                          <a:cs typeface="Times New Roman" panose="02020603050405020304" pitchFamily="18" charset="0"/>
                        </a:rPr>
                        <a:t> ma </a:t>
                      </a:r>
                      <a:r>
                        <a:rPr lang="en-US" sz="2800" dirty="0" err="1">
                          <a:solidFill>
                            <a:schemeClr val="tx1"/>
                          </a:solidFill>
                          <a:latin typeface="Times New Roman" panose="02020603050405020304" pitchFamily="18" charset="0"/>
                          <a:cs typeface="Times New Roman" panose="02020603050405020304" pitchFamily="18" charset="0"/>
                        </a:rPr>
                        <a:t>sát</a:t>
                      </a:r>
                      <a:endParaRPr lang="en-US" sz="2800" dirty="0">
                        <a:solidFill>
                          <a:schemeClr val="tx1"/>
                        </a:solidFill>
                        <a:latin typeface="Times New Roman" pitchFamily="18" charset="0"/>
                        <a:cs typeface="Times New Roman" pitchFamily="18" charset="0"/>
                      </a:endParaRPr>
                    </a:p>
                  </a:txBody>
                  <a:tcPr marL="68580" marR="68580" marT="0" marB="0" anchor="ctr">
                    <a:solidFill>
                      <a:schemeClr val="accent1">
                        <a:lumMod val="20000"/>
                        <a:lumOff val="80000"/>
                      </a:schemeClr>
                    </a:solidFill>
                  </a:tcPr>
                </a:tc>
                <a:tc>
                  <a:txBody>
                    <a:bodyPr/>
                    <a:lstStyle/>
                    <a:p>
                      <a:endParaRPr lang="vi-VN" dirty="0"/>
                    </a:p>
                  </a:txBody>
                  <a:tcPr marL="68580" marR="68580" marT="0" marB="0">
                    <a:solidFill>
                      <a:schemeClr val="accent3">
                        <a:lumMod val="20000"/>
                        <a:lumOff val="80000"/>
                      </a:schemeClr>
                    </a:solidFill>
                  </a:tcPr>
                </a:tc>
                <a:extLst>
                  <a:ext uri="{0D108BD9-81ED-4DB2-BD59-A6C34878D82A}">
                    <a16:rowId xmlns:a16="http://schemas.microsoft.com/office/drawing/2014/main" val="463560105"/>
                  </a:ext>
                </a:extLst>
              </a:tr>
              <a:tr h="1562539">
                <a:tc>
                  <a:txBody>
                    <a:bodyPr/>
                    <a:lstStyle/>
                    <a:p>
                      <a:pPr algn="just">
                        <a:lnSpc>
                          <a:spcPct val="107000"/>
                        </a:lnSpc>
                        <a:spcAft>
                          <a:spcPts val="0"/>
                        </a:spcAft>
                      </a:pPr>
                      <a:r>
                        <a:rPr lang="en-US" sz="2800" b="1" dirty="0" err="1">
                          <a:solidFill>
                            <a:schemeClr val="tx1"/>
                          </a:solidFill>
                          <a:latin typeface="Times New Roman" pitchFamily="18" charset="0"/>
                          <a:cs typeface="Times New Roman" pitchFamily="18" charset="0"/>
                        </a:rPr>
                        <a:t>Câu</a:t>
                      </a:r>
                      <a:r>
                        <a:rPr lang="en-US" sz="2800" b="1" dirty="0">
                          <a:solidFill>
                            <a:schemeClr val="tx1"/>
                          </a:solidFill>
                          <a:latin typeface="Times New Roman" pitchFamily="18" charset="0"/>
                          <a:cs typeface="Times New Roman" pitchFamily="18" charset="0"/>
                        </a:rPr>
                        <a:t> 4: </a:t>
                      </a:r>
                      <a:r>
                        <a:rPr lang="en-US" sz="2800" dirty="0" err="1">
                          <a:solidFill>
                            <a:schemeClr val="tx1"/>
                          </a:solidFill>
                          <a:latin typeface="Times New Roman" pitchFamily="18" charset="0"/>
                          <a:cs typeface="Times New Roman" pitchFamily="18" charset="0"/>
                        </a:rPr>
                        <a:t>Dựa</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vào</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kết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quả</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hình</a:t>
                      </a:r>
                      <a:r>
                        <a:rPr lang="en-US" sz="2800" dirty="0">
                          <a:solidFill>
                            <a:schemeClr val="tx1"/>
                          </a:solidFill>
                          <a:latin typeface="Times New Roman" pitchFamily="18" charset="0"/>
                          <a:cs typeface="Times New Roman" pitchFamily="18" charset="0"/>
                        </a:rPr>
                        <a:t> 40.1, 40.2, </a:t>
                      </a:r>
                      <a:r>
                        <a:rPr lang="en-US" sz="2800" dirty="0" err="1">
                          <a:solidFill>
                            <a:schemeClr val="tx1"/>
                          </a:solidFill>
                          <a:latin typeface="Times New Roman" pitchFamily="18" charset="0"/>
                          <a:cs typeface="Times New Roman" pitchFamily="18" charset="0"/>
                        </a:rPr>
                        <a:t>giải</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thích</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về</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nguyên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nhân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xuất</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hiện</a:t>
                      </a:r>
                      <a:r>
                        <a:rPr lang="en-US" sz="2800" dirty="0">
                          <a:solidFill>
                            <a:schemeClr val="tx1"/>
                          </a:solidFill>
                          <a:latin typeface="Times New Roman" pitchFamily="18" charset="0"/>
                          <a:cs typeface="Times New Roman" pitchFamily="18" charset="0"/>
                        </a:rPr>
                        <a:t> </a:t>
                      </a:r>
                      <a:r>
                        <a:rPr lang="en-US" sz="2800" dirty="0" err="1">
                          <a:solidFill>
                            <a:schemeClr val="tx1"/>
                          </a:solidFill>
                          <a:latin typeface="Times New Roman" pitchFamily="18" charset="0"/>
                          <a:cs typeface="Times New Roman" pitchFamily="18" charset="0"/>
                        </a:rPr>
                        <a:t>lực</a:t>
                      </a:r>
                      <a:r>
                        <a:rPr lang="en-US" sz="2800" dirty="0">
                          <a:solidFill>
                            <a:schemeClr val="tx1"/>
                          </a:solidFill>
                          <a:latin typeface="Times New Roman" pitchFamily="18" charset="0"/>
                          <a:cs typeface="Times New Roman" pitchFamily="18" charset="0"/>
                        </a:rPr>
                        <a:t> ma </a:t>
                      </a:r>
                      <a:r>
                        <a:rPr lang="en-US" sz="2800" dirty="0" err="1">
                          <a:solidFill>
                            <a:schemeClr val="tx1"/>
                          </a:solidFill>
                          <a:latin typeface="Times New Roman" pitchFamily="18" charset="0"/>
                          <a:cs typeface="Times New Roman" pitchFamily="18" charset="0"/>
                        </a:rPr>
                        <a:t>sát</a:t>
                      </a:r>
                      <a:r>
                        <a:rPr lang="en-US" sz="2800" dirty="0">
                          <a:solidFill>
                            <a:schemeClr val="tx1"/>
                          </a:solidFill>
                          <a:latin typeface="Times New Roman" pitchFamily="18" charset="0"/>
                          <a:cs typeface="Times New Roman" pitchFamily="18" charset="0"/>
                        </a:rPr>
                        <a:t>?</a:t>
                      </a:r>
                    </a:p>
                  </a:txBody>
                  <a:tcPr marL="68580" marR="68580" marT="0" marB="0" anchor="ctr">
                    <a:solidFill>
                      <a:schemeClr val="bg2">
                        <a:lumMod val="90000"/>
                      </a:schemeClr>
                    </a:solidFill>
                  </a:tcPr>
                </a:tc>
                <a:tc>
                  <a:txBody>
                    <a:bodyPr/>
                    <a:lstStyle/>
                    <a:p>
                      <a:endParaRPr lang="vi-VN" dirty="0"/>
                    </a:p>
                  </a:txBody>
                  <a:tcPr marL="68580" marR="68580" marT="0" marB="0">
                    <a:solidFill>
                      <a:schemeClr val="accent4">
                        <a:lumMod val="20000"/>
                        <a:lumOff val="80000"/>
                      </a:schemeClr>
                    </a:solidFill>
                  </a:tcPr>
                </a:tc>
                <a:extLst>
                  <a:ext uri="{0D108BD9-81ED-4DB2-BD59-A6C34878D82A}">
                    <a16:rowId xmlns:a16="http://schemas.microsoft.com/office/drawing/2014/main" val="4196921172"/>
                  </a:ext>
                </a:extLst>
              </a:tr>
            </a:tbl>
          </a:graphicData>
        </a:graphic>
      </p:graphicFrame>
      <p:sp>
        <p:nvSpPr>
          <p:cNvPr id="5" name="Rectangle 4"/>
          <p:cNvSpPr/>
          <p:nvPr/>
        </p:nvSpPr>
        <p:spPr>
          <a:xfrm>
            <a:off x="5525811" y="853766"/>
            <a:ext cx="6385034" cy="954107"/>
          </a:xfrm>
          <a:prstGeom prst="rect">
            <a:avLst/>
          </a:prstGeom>
          <a:ln>
            <a:noFill/>
          </a:ln>
        </p:spPr>
        <p:txBody>
          <a:bodyPr wrap="square">
            <a:spAutoFit/>
          </a:bodyPr>
          <a:lstStyle/>
          <a:p>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Lực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cản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trở</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khi</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vật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chuyển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động</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trên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mặt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bàn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là</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lực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tiếp</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xúc</a:t>
            </a:r>
            <a:r>
              <a:rPr lang="en-US" sz="2800" b="1" dirty="0">
                <a:solidFill>
                  <a:srgbClr val="0000FF"/>
                </a:solidFill>
                <a:latin typeface="Times New Roman" panose="02020603050405020304" pitchFamily="18" charset="0"/>
                <a:cs typeface="Times New Roman" panose="02020603050405020304" pitchFamily="18" charset="0"/>
              </a:rPr>
              <a:t> </a:t>
            </a:r>
            <a:endParaRPr lang="vi-VN" sz="2800" b="1" dirty="0">
              <a:solidFill>
                <a:srgbClr val="0000FF"/>
              </a:solidFill>
            </a:endParaRPr>
          </a:p>
        </p:txBody>
      </p:sp>
      <p:sp>
        <p:nvSpPr>
          <p:cNvPr id="6" name="Rectangle 5"/>
          <p:cNvSpPr/>
          <p:nvPr/>
        </p:nvSpPr>
        <p:spPr>
          <a:xfrm>
            <a:off x="5470633" y="2425896"/>
            <a:ext cx="6558455" cy="1384995"/>
          </a:xfrm>
          <a:prstGeom prst="rect">
            <a:avLst/>
          </a:prstGeom>
          <a:noFill/>
        </p:spPr>
        <p:txBody>
          <a:bodyPr wrap="square">
            <a:spAutoFit/>
          </a:bodyPr>
          <a:lstStyle/>
          <a:p>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Hình</a:t>
            </a:r>
            <a:r>
              <a:rPr lang="en-US" sz="2800" b="1" dirty="0">
                <a:solidFill>
                  <a:srgbClr val="0000FF"/>
                </a:solidFill>
                <a:latin typeface="Times New Roman" panose="02020603050405020304" pitchFamily="18" charset="0"/>
                <a:cs typeface="Times New Roman" panose="02020603050405020304" pitchFamily="18" charset="0"/>
              </a:rPr>
              <a:t> 40.1 </a:t>
            </a:r>
            <a:r>
              <a:rPr lang="en-US" sz="2800" b="1" dirty="0" err="1">
                <a:solidFill>
                  <a:srgbClr val="0000FF"/>
                </a:solidFill>
                <a:latin typeface="Times New Roman" panose="02020603050405020304" pitchFamily="18" charset="0"/>
                <a:cs typeface="Times New Roman" panose="02020603050405020304" pitchFamily="18" charset="0"/>
              </a:rPr>
              <a:t>mặt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tiếp</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xúc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là</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gồ</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ghề</a:t>
            </a:r>
            <a:endParaRPr lang="en-US" sz="2800" b="1" dirty="0">
              <a:solidFill>
                <a:srgbClr val="0000FF"/>
              </a:solidFill>
              <a:latin typeface="Times New Roman" panose="02020603050405020304" pitchFamily="18" charset="0"/>
              <a:cs typeface="Times New Roman" panose="02020603050405020304" pitchFamily="18" charset="0"/>
            </a:endParaRPr>
          </a:p>
          <a:p>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Hình</a:t>
            </a:r>
            <a:r>
              <a:rPr lang="en-US" sz="2800" b="1" dirty="0">
                <a:solidFill>
                  <a:srgbClr val="0000FF"/>
                </a:solidFill>
                <a:latin typeface="Times New Roman" panose="02020603050405020304" pitchFamily="18" charset="0"/>
                <a:cs typeface="Times New Roman" panose="02020603050405020304" pitchFamily="18" charset="0"/>
              </a:rPr>
              <a:t> 40.2 </a:t>
            </a:r>
            <a:r>
              <a:rPr lang="en-US" sz="2800" b="1" dirty="0" err="1">
                <a:solidFill>
                  <a:srgbClr val="0000FF"/>
                </a:solidFill>
                <a:latin typeface="Times New Roman" panose="02020603050405020304" pitchFamily="18" charset="0"/>
                <a:cs typeface="Times New Roman" panose="02020603050405020304" pitchFamily="18" charset="0"/>
              </a:rPr>
              <a:t>mặt</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tiếp</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xúc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là</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nhẵn</a:t>
            </a:r>
            <a:endParaRPr lang="en-US" sz="2800" b="1" dirty="0">
              <a:solidFill>
                <a:srgbClr val="0000FF"/>
              </a:solidFill>
              <a:latin typeface="Times New Roman" panose="02020603050405020304" pitchFamily="18" charset="0"/>
              <a:cs typeface="Times New Roman" panose="02020603050405020304" pitchFamily="18" charset="0"/>
            </a:endParaRPr>
          </a:p>
          <a:p>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Nên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lực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cản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trở</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chuyển</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động</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khác</a:t>
            </a:r>
            <a:r>
              <a:rPr lang="en-US" sz="2800" b="1" dirty="0">
                <a:solidFill>
                  <a:srgbClr val="0000FF"/>
                </a:solidFill>
                <a:latin typeface="Times New Roman" panose="02020603050405020304" pitchFamily="18" charset="0"/>
                <a:cs typeface="Times New Roman" panose="02020603050405020304" pitchFamily="18" charset="0"/>
              </a:rPr>
              <a:t> </a:t>
            </a:r>
            <a:r>
              <a:rPr lang="en-US" sz="2800" b="1" dirty="0" err="1">
                <a:solidFill>
                  <a:srgbClr val="0000FF"/>
                </a:solidFill>
                <a:latin typeface="Times New Roman" panose="02020603050405020304" pitchFamily="18" charset="0"/>
                <a:cs typeface="Times New Roman" panose="02020603050405020304" pitchFamily="18" charset="0"/>
              </a:rPr>
              <a:t>nhau</a:t>
            </a:r>
            <a:endParaRPr lang="vi-VN" sz="2800" b="1" dirty="0">
              <a:solidFill>
                <a:srgbClr val="0000FF"/>
              </a:solidFill>
            </a:endParaRPr>
          </a:p>
        </p:txBody>
      </p:sp>
      <p:sp>
        <p:nvSpPr>
          <p:cNvPr id="7" name="Rectangle 6"/>
          <p:cNvSpPr/>
          <p:nvPr/>
        </p:nvSpPr>
        <p:spPr>
          <a:xfrm>
            <a:off x="5486400" y="3879520"/>
            <a:ext cx="6385034" cy="1077218"/>
          </a:xfrm>
          <a:prstGeom prst="rect">
            <a:avLst/>
          </a:prstGeom>
        </p:spPr>
        <p:txBody>
          <a:bodyPr wrap="square">
            <a:spAutoFit/>
          </a:bodyPr>
          <a:lstStyle/>
          <a:p>
            <a:pPr algn="just"/>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ma </a:t>
            </a:r>
            <a:r>
              <a:rPr lang="en-US" sz="3200" b="1" dirty="0" err="1">
                <a:solidFill>
                  <a:srgbClr val="0033CC"/>
                </a:solidFill>
                <a:latin typeface="Times New Roman" pitchFamily="18" charset="0"/>
                <a:cs typeface="Times New Roman" pitchFamily="18" charset="0"/>
              </a:rPr>
              <a:t>sát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là</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tiếp</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xúc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xuất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hiện</a:t>
            </a:r>
            <a:r>
              <a:rPr lang="en-US" sz="3200" b="1" dirty="0">
                <a:solidFill>
                  <a:srgbClr val="0033CC"/>
                </a:solidFill>
                <a:latin typeface="Times New Roman" pitchFamily="18" charset="0"/>
                <a:cs typeface="Times New Roman" pitchFamily="18" charset="0"/>
              </a:rPr>
              <a:t> ở </a:t>
            </a:r>
            <a:r>
              <a:rPr lang="en-US" sz="3200" b="1" dirty="0" err="1">
                <a:solidFill>
                  <a:srgbClr val="0033CC"/>
                </a:solidFill>
                <a:latin typeface="Times New Roman" pitchFamily="18" charset="0"/>
                <a:cs typeface="Times New Roman" pitchFamily="18" charset="0"/>
              </a:rPr>
              <a:t>bề</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mặt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tiếp</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xúc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giữa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hai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a:t>
            </a:r>
          </a:p>
        </p:txBody>
      </p:sp>
      <p:sp>
        <p:nvSpPr>
          <p:cNvPr id="8" name="Rectangle 7"/>
          <p:cNvSpPr/>
          <p:nvPr/>
        </p:nvSpPr>
        <p:spPr>
          <a:xfrm>
            <a:off x="5423342" y="4945905"/>
            <a:ext cx="6542688" cy="1569660"/>
          </a:xfrm>
          <a:prstGeom prst="rect">
            <a:avLst/>
          </a:prstGeom>
          <a:noFill/>
        </p:spPr>
        <p:txBody>
          <a:bodyPr wrap="square">
            <a:spAutoFit/>
          </a:bodyPr>
          <a:lstStyle/>
          <a:p>
            <a:pPr algn="just"/>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Nguyên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nhân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xuất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hiện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ma </a:t>
            </a:r>
            <a:r>
              <a:rPr lang="en-US" sz="3200" b="1" dirty="0" err="1">
                <a:solidFill>
                  <a:srgbClr val="0033CC"/>
                </a:solidFill>
                <a:latin typeface="Times New Roman" pitchFamily="18" charset="0"/>
                <a:cs typeface="Times New Roman" pitchFamily="18" charset="0"/>
              </a:rPr>
              <a:t>sát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đó</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là</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sự</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tương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tác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giữa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bề</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mặt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hai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endParaRPr lang="en-US" sz="3200"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18165409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nodeType="clickEffect">
                                  <p:stCondLst>
                                    <p:cond delay="0"/>
                                  </p:stCondLst>
                                  <p:childTnLst>
                                    <p:set>
                                      <p:cBhvr>
                                        <p:cTn id="24" dur="1" fill="hold">
                                          <p:stCondLst>
                                            <p:cond delay="0"/>
                                          </p:stCondLst>
                                        </p:cTn>
                                        <p:tgtEl>
                                          <p:spTgt spid="8">
                                            <p:txEl>
                                              <p:pRg st="0" end="0"/>
                                            </p:txEl>
                                          </p:spTgt>
                                        </p:tgtEl>
                                        <p:attrNameLst>
                                          <p:attrName>style.visibility</p:attrName>
                                        </p:attrNameLst>
                                      </p:cBhvr>
                                      <p:to>
                                        <p:strVal val="visible"/>
                                      </p:to>
                                    </p:set>
                                    <p:animEffect transition="in" filter="fade">
                                      <p:cBhvr>
                                        <p:cTn id="25" dur="1000"/>
                                        <p:tgtEl>
                                          <p:spTgt spid="8">
                                            <p:txEl>
                                              <p:pRg st="0" end="0"/>
                                            </p:txEl>
                                          </p:spTgt>
                                        </p:tgtEl>
                                      </p:cBhvr>
                                    </p:animEffect>
                                    <p:anim calcmode="lin" valueType="num">
                                      <p:cBhvr>
                                        <p:cTn id="26"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27"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15106" y="988368"/>
            <a:ext cx="2159566" cy="646331"/>
          </a:xfrm>
          <a:prstGeom prst="rect">
            <a:avLst/>
          </a:prstGeom>
          <a:noFill/>
        </p:spPr>
        <p:txBody>
          <a:bodyPr wrap="none" rtlCol="0">
            <a:spAutoFit/>
          </a:bodyPr>
          <a:lstStyle/>
          <a:p>
            <a:r>
              <a:rPr lang="en-US" sz="3600" b="1" dirty="0" err="1">
                <a:solidFill>
                  <a:srgbClr val="FF0000"/>
                </a:solidFill>
                <a:latin typeface="Times New Roman" pitchFamily="18" charset="0"/>
                <a:cs typeface="Times New Roman" pitchFamily="18" charset="0"/>
              </a:rPr>
              <a:t>Kết</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luận</a:t>
            </a:r>
            <a:r>
              <a:rPr lang="en-US" sz="3600" b="1" dirty="0">
                <a:solidFill>
                  <a:srgbClr val="FF0000"/>
                </a:solidFill>
                <a:latin typeface="Times New Roman" pitchFamily="18" charset="0"/>
                <a:cs typeface="Times New Roman" pitchFamily="18" charset="0"/>
              </a:rPr>
              <a:t>: </a:t>
            </a:r>
          </a:p>
        </p:txBody>
      </p:sp>
      <p:sp>
        <p:nvSpPr>
          <p:cNvPr id="3" name="Rectangle 2"/>
          <p:cNvSpPr/>
          <p:nvPr/>
        </p:nvSpPr>
        <p:spPr>
          <a:xfrm>
            <a:off x="351692" y="1947239"/>
            <a:ext cx="5533293" cy="3539430"/>
          </a:xfrm>
          <a:prstGeom prst="rect">
            <a:avLst/>
          </a:prstGeom>
        </p:spPr>
        <p:txBody>
          <a:bodyPr wrap="square">
            <a:spAutoFit/>
          </a:bodyPr>
          <a:lstStyle/>
          <a:p>
            <a:pPr algn="just"/>
            <a:r>
              <a:rPr lang="en-US" sz="3200" b="1" dirty="0">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là</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tiếp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xuất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hiện</a:t>
            </a:r>
            <a:r>
              <a:rPr lang="en-US" sz="3200" b="1" dirty="0">
                <a:solidFill>
                  <a:srgbClr val="0000FF"/>
                </a:solidFill>
                <a:latin typeface="Times New Roman" pitchFamily="18" charset="0"/>
                <a:cs typeface="Times New Roman" pitchFamily="18" charset="0"/>
              </a:rPr>
              <a:t> ở </a:t>
            </a:r>
            <a:r>
              <a:rPr lang="en-US" sz="3200" b="1" dirty="0" err="1">
                <a:solidFill>
                  <a:srgbClr val="0000FF"/>
                </a:solidFill>
                <a:latin typeface="Times New Roman" pitchFamily="18" charset="0"/>
                <a:cs typeface="Times New Roman" pitchFamily="18" charset="0"/>
              </a:rPr>
              <a:t>bề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mặt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tiếp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giữa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r>
              <a:rPr lang="en-US" sz="3200" b="1" dirty="0">
                <a:solidFill>
                  <a:srgbClr val="0000FF"/>
                </a:solidFill>
                <a:latin typeface="Times New Roman" pitchFamily="18" charset="0"/>
                <a:cs typeface="Times New Roman" pitchFamily="18" charset="0"/>
              </a:rPr>
              <a:t>.</a:t>
            </a:r>
          </a:p>
          <a:p>
            <a:pPr algn="just"/>
            <a:endParaRPr lang="en-US" sz="3200" dirty="0">
              <a:solidFill>
                <a:srgbClr val="0000FF"/>
              </a:solidFill>
              <a:latin typeface="Times New Roman" pitchFamily="18" charset="0"/>
              <a:cs typeface="Times New Roman" pitchFamily="18" charset="0"/>
            </a:endParaRPr>
          </a:p>
          <a:p>
            <a:pPr algn="just"/>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Nguyên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nhân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xuất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hiện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là</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sự</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tương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giữa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mặt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endParaRPr lang="en-US" sz="3200" dirty="0">
              <a:solidFill>
                <a:srgbClr val="0000FF"/>
              </a:solidFill>
              <a:latin typeface="Times New Roman" pitchFamily="18" charset="0"/>
              <a:cs typeface="Times New Roman" pitchFamily="18" charset="0"/>
            </a:endParaRPr>
          </a:p>
        </p:txBody>
      </p:sp>
      <p:sp>
        <p:nvSpPr>
          <p:cNvPr id="4" name="TextBox 3"/>
          <p:cNvSpPr txBox="1"/>
          <p:nvPr/>
        </p:nvSpPr>
        <p:spPr>
          <a:xfrm>
            <a:off x="9031" y="0"/>
            <a:ext cx="4860626" cy="646331"/>
          </a:xfrm>
          <a:prstGeom prst="rect">
            <a:avLst/>
          </a:prstGeom>
          <a:noFill/>
        </p:spPr>
        <p:txBody>
          <a:bodyPr wrap="none" rtlCol="0">
            <a:spAutoFit/>
          </a:bodyPr>
          <a:lstStyle/>
          <a:p>
            <a:r>
              <a:rPr lang="en-US" sz="3600" b="1" dirty="0">
                <a:solidFill>
                  <a:srgbClr val="FF0000"/>
                </a:solidFill>
                <a:latin typeface="Times New Roman" pitchFamily="18" charset="0"/>
                <a:cs typeface="Times New Roman" pitchFamily="18" charset="0"/>
              </a:rPr>
              <a:t>1. </a:t>
            </a:r>
            <a:r>
              <a:rPr lang="en-US" sz="3600" b="1" dirty="0" err="1">
                <a:solidFill>
                  <a:srgbClr val="FF0000"/>
                </a:solidFill>
                <a:latin typeface="Times New Roman" pitchFamily="18" charset="0"/>
                <a:cs typeface="Times New Roman" pitchFamily="18" charset="0"/>
              </a:rPr>
              <a:t>Khái</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niệm</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endParaRPr lang="en-US" sz="3600" b="1" dirty="0">
              <a:solidFill>
                <a:srgbClr val="FF0000"/>
              </a:solidFill>
              <a:latin typeface="Times New Roman" pitchFamily="18" charset="0"/>
              <a:cs typeface="Times New Roman" pitchFamily="18" charset="0"/>
            </a:endParaRPr>
          </a:p>
        </p:txBody>
      </p:sp>
      <p:pic>
        <p:nvPicPr>
          <p:cNvPr id="5" name="Shape 2668"/>
          <p:cNvPicPr/>
          <p:nvPr/>
        </p:nvPicPr>
        <p:blipFill>
          <a:blip r:embed="rId2"/>
          <a:stretch/>
        </p:blipFill>
        <p:spPr>
          <a:xfrm>
            <a:off x="6548285" y="1907458"/>
            <a:ext cx="5449276" cy="1289513"/>
          </a:xfrm>
          <a:prstGeom prst="rect">
            <a:avLst/>
          </a:prstGeom>
        </p:spPr>
      </p:pic>
      <p:pic>
        <p:nvPicPr>
          <p:cNvPr id="6" name="Shape 2672"/>
          <p:cNvPicPr/>
          <p:nvPr/>
        </p:nvPicPr>
        <p:blipFill>
          <a:blip r:embed="rId3"/>
          <a:stretch/>
        </p:blipFill>
        <p:spPr>
          <a:xfrm>
            <a:off x="6548286" y="3669323"/>
            <a:ext cx="5449276" cy="1295967"/>
          </a:xfrm>
          <a:prstGeom prst="rect">
            <a:avLst/>
          </a:prstGeom>
        </p:spPr>
      </p:pic>
      <p:grpSp>
        <p:nvGrpSpPr>
          <p:cNvPr id="7" name="Group 6"/>
          <p:cNvGrpSpPr/>
          <p:nvPr/>
        </p:nvGrpSpPr>
        <p:grpSpPr>
          <a:xfrm>
            <a:off x="9893607" y="2710862"/>
            <a:ext cx="905771" cy="111166"/>
            <a:chOff x="10634587" y="2285193"/>
            <a:chExt cx="738554" cy="98002"/>
          </a:xfrm>
        </p:grpSpPr>
        <p:cxnSp>
          <p:nvCxnSpPr>
            <p:cNvPr id="8" name="Straight Arrow Connector 7"/>
            <p:cNvCxnSpPr/>
            <p:nvPr/>
          </p:nvCxnSpPr>
          <p:spPr>
            <a:xfrm>
              <a:off x="10634587" y="2336839"/>
              <a:ext cx="738554" cy="11723"/>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9" name="Oval 8"/>
            <p:cNvSpPr/>
            <p:nvPr/>
          </p:nvSpPr>
          <p:spPr>
            <a:xfrm>
              <a:off x="10634587" y="2285193"/>
              <a:ext cx="89095" cy="98002"/>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grpSp>
        <p:nvGrpSpPr>
          <p:cNvPr id="10" name="Group 9"/>
          <p:cNvGrpSpPr/>
          <p:nvPr/>
        </p:nvGrpSpPr>
        <p:grpSpPr>
          <a:xfrm>
            <a:off x="9846311" y="4460834"/>
            <a:ext cx="669289" cy="126932"/>
            <a:chOff x="10634587" y="2285193"/>
            <a:chExt cx="738554" cy="98002"/>
          </a:xfrm>
        </p:grpSpPr>
        <p:cxnSp>
          <p:nvCxnSpPr>
            <p:cNvPr id="11" name="Straight Arrow Connector 10"/>
            <p:cNvCxnSpPr/>
            <p:nvPr/>
          </p:nvCxnSpPr>
          <p:spPr>
            <a:xfrm>
              <a:off x="10634587" y="2336839"/>
              <a:ext cx="738554" cy="11723"/>
            </a:xfrm>
            <a:prstGeom prst="straightConnector1">
              <a:avLst/>
            </a:prstGeom>
            <a:ln w="57150">
              <a:solidFill>
                <a:srgbClr val="0000FF"/>
              </a:solidFill>
              <a:tailEnd type="triangle"/>
            </a:ln>
          </p:spPr>
          <p:style>
            <a:lnRef idx="1">
              <a:schemeClr val="accent1"/>
            </a:lnRef>
            <a:fillRef idx="0">
              <a:schemeClr val="accent1"/>
            </a:fillRef>
            <a:effectRef idx="0">
              <a:schemeClr val="accent1"/>
            </a:effectRef>
            <a:fontRef idx="minor">
              <a:schemeClr val="tx1"/>
            </a:fontRef>
          </p:style>
        </p:cxnSp>
        <p:sp>
          <p:nvSpPr>
            <p:cNvPr id="12" name="Oval 11"/>
            <p:cNvSpPr/>
            <p:nvPr/>
          </p:nvSpPr>
          <p:spPr>
            <a:xfrm>
              <a:off x="10634587" y="2285193"/>
              <a:ext cx="89095" cy="98002"/>
            </a:xfrm>
            <a:prstGeom prst="ellipse">
              <a:avLst/>
            </a:prstGeom>
            <a:solidFill>
              <a:srgbClr val="FF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grpSp>
    </p:spTree>
    <p:extLst>
      <p:ext uri="{BB962C8B-B14F-4D97-AF65-F5344CB8AC3E}">
        <p14:creationId xmlns:p14="http://schemas.microsoft.com/office/powerpoint/2010/main" val="1681856756"/>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nodeType="click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000"/>
                                        <p:tgtEl>
                                          <p:spTgt spid="3">
                                            <p:txEl>
                                              <p:pRg st="0" end="0"/>
                                            </p:txEl>
                                          </p:spTgt>
                                        </p:tgtEl>
                                      </p:cBhvr>
                                    </p:animEffect>
                                    <p:anim calcmode="lin" valueType="num">
                                      <p:cBhvr>
                                        <p:cTn id="18"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9"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1000"/>
                                        <p:tgtEl>
                                          <p:spTgt spid="3">
                                            <p:txEl>
                                              <p:pRg st="2" end="2"/>
                                            </p:txEl>
                                          </p:spTgt>
                                        </p:tgtEl>
                                      </p:cBhvr>
                                    </p:animEffect>
                                    <p:anim calcmode="lin" valueType="num">
                                      <p:cBhvr>
                                        <p:cTn id="25"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6"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450983" y="326216"/>
            <a:ext cx="4232249" cy="646331"/>
          </a:xfrm>
          <a:prstGeom prst="rect">
            <a:avLst/>
          </a:prstGeom>
          <a:noFill/>
        </p:spPr>
        <p:txBody>
          <a:bodyPr wrap="none" rtlCol="0">
            <a:spAutoFit/>
          </a:bodyPr>
          <a:lstStyle/>
          <a:p>
            <a:r>
              <a:rPr lang="en-US" sz="3600" b="1" dirty="0" err="1">
                <a:solidFill>
                  <a:srgbClr val="FF0000"/>
                </a:solidFill>
                <a:latin typeface="Times New Roman" pitchFamily="18" charset="0"/>
                <a:cs typeface="Times New Roman" pitchFamily="18" charset="0"/>
              </a:rPr>
              <a:t>Ví</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dụ</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về</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r>
              <a:rPr lang="en-US" sz="3600" b="1" dirty="0">
                <a:solidFill>
                  <a:srgbClr val="FF0000"/>
                </a:solidFill>
                <a:latin typeface="Times New Roman" pitchFamily="18" charset="0"/>
                <a:cs typeface="Times New Roman" pitchFamily="18" charset="0"/>
              </a:rPr>
              <a:t>: </a:t>
            </a:r>
          </a:p>
        </p:txBody>
      </p:sp>
      <p:pic>
        <p:nvPicPr>
          <p:cNvPr id="6" name="Shape 2700"/>
          <p:cNvPicPr/>
          <p:nvPr/>
        </p:nvPicPr>
        <p:blipFill rotWithShape="1">
          <a:blip r:embed="rId2"/>
          <a:srcRect r="45895"/>
          <a:stretch/>
        </p:blipFill>
        <p:spPr>
          <a:xfrm>
            <a:off x="78831" y="1450429"/>
            <a:ext cx="6025662" cy="4610402"/>
          </a:xfrm>
          <a:prstGeom prst="rect">
            <a:avLst/>
          </a:prstGeom>
        </p:spPr>
      </p:pic>
      <p:pic>
        <p:nvPicPr>
          <p:cNvPr id="7" name="Picture 10" descr="NVSP08%20Viet%20bang%2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04493" y="1450429"/>
            <a:ext cx="5956128" cy="4610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44685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66195" y="4746361"/>
            <a:ext cx="10222523" cy="2062103"/>
          </a:xfrm>
          <a:prstGeom prst="rect">
            <a:avLst/>
          </a:prstGeom>
          <a:noFill/>
        </p:spPr>
        <p:txBody>
          <a:bodyPr wrap="square" rtlCol="0">
            <a:spAutoFit/>
          </a:bodyPr>
          <a:lstStyle/>
          <a:p>
            <a:pPr algn="ctr"/>
            <a:r>
              <a:rPr lang="en-US" sz="3200" b="1" dirty="0" err="1">
                <a:solidFill>
                  <a:srgbClr val="FF0000"/>
                </a:solidFill>
                <a:latin typeface="Times New Roman" pitchFamily="18" charset="0"/>
                <a:ea typeface="Calibri"/>
                <a:cs typeface="Times New Roman" pitchFamily="18" charset="0"/>
              </a:rPr>
              <a:t>Thảo</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luận</a:t>
            </a:r>
            <a:r>
              <a:rPr lang="en-US" sz="3200" b="1" dirty="0">
                <a:solidFill>
                  <a:srgbClr val="FF0000"/>
                </a:solidFill>
                <a:latin typeface="Times New Roman" pitchFamily="18" charset="0"/>
                <a:ea typeface="Calibri"/>
                <a:cs typeface="Times New Roman" pitchFamily="18" charset="0"/>
              </a:rPr>
              <a:t> – </a:t>
            </a:r>
            <a:r>
              <a:rPr lang="en-US" sz="3200" b="1" dirty="0" err="1">
                <a:solidFill>
                  <a:srgbClr val="FF0000"/>
                </a:solidFill>
                <a:latin typeface="Times New Roman" pitchFamily="18" charset="0"/>
                <a:cs typeface="Times New Roman" pitchFamily="18" charset="0"/>
              </a:rPr>
              <a:t>Hoàn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thành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phiếu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học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tập</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số</a:t>
            </a:r>
            <a:r>
              <a:rPr lang="en-US" sz="3200" b="1" dirty="0">
                <a:solidFill>
                  <a:srgbClr val="FF0000"/>
                </a:solidFill>
                <a:latin typeface="Times New Roman" pitchFamily="18" charset="0"/>
                <a:cs typeface="Times New Roman" pitchFamily="18" charset="0"/>
              </a:rPr>
              <a:t> 2. </a:t>
            </a:r>
          </a:p>
          <a:p>
            <a:pPr algn="just"/>
            <a:r>
              <a:rPr lang="en-US" sz="3200" dirty="0">
                <a:solidFill>
                  <a:srgbClr val="002060"/>
                </a:solidFill>
                <a:latin typeface="Times New Roman" pitchFamily="18" charset="0"/>
                <a:cs typeface="Times New Roman" pitchFamily="18" charset="0"/>
              </a:rPr>
              <a:t>+ Cho </a:t>
            </a:r>
            <a:r>
              <a:rPr lang="en-US" sz="3200" dirty="0" err="1">
                <a:solidFill>
                  <a:srgbClr val="002060"/>
                </a:solidFill>
                <a:latin typeface="Times New Roman" pitchFamily="18" charset="0"/>
                <a:cs typeface="Times New Roman" pitchFamily="18" charset="0"/>
              </a:rPr>
              <a:t>biết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sau</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rời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tay</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khỏi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khối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gỗ</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khối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gỗ</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chuyển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động</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như</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thế</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nào</a:t>
            </a:r>
            <a:r>
              <a:rPr lang="en-US" sz="3200" dirty="0">
                <a:solidFill>
                  <a:srgbClr val="002060"/>
                </a:solidFill>
                <a:latin typeface="Times New Roman" pitchFamily="18" charset="0"/>
                <a:cs typeface="Times New Roman" pitchFamily="18" charset="0"/>
              </a:rPr>
              <a:t>?</a:t>
            </a:r>
          </a:p>
          <a:p>
            <a:pPr algn="just"/>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Thế</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nào</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là</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lực</a:t>
            </a:r>
            <a:r>
              <a:rPr lang="en-US" sz="3200" dirty="0">
                <a:latin typeface="Times New Roman" panose="02020603050405020304" pitchFamily="18" charset="0"/>
                <a:cs typeface="Times New Roman" panose="02020603050405020304" pitchFamily="18" charset="0"/>
              </a:rPr>
              <a:t> ma </a:t>
            </a:r>
            <a:r>
              <a:rPr lang="en-US" sz="3200" dirty="0" err="1">
                <a:latin typeface="Times New Roman" panose="02020603050405020304" pitchFamily="18" charset="0"/>
                <a:cs typeface="Times New Roman" panose="02020603050405020304" pitchFamily="18" charset="0"/>
              </a:rPr>
              <a:t>sát</a:t>
            </a:r>
            <a:r>
              <a:rPr lang="en-US" sz="3200" dirty="0">
                <a:latin typeface="Times New Roman" panose="02020603050405020304" pitchFamily="18" charset="0"/>
                <a:cs typeface="Times New Roman" panose="02020603050405020304" pitchFamily="18" charset="0"/>
              </a:rPr>
              <a:t> </a:t>
            </a:r>
            <a:r>
              <a:rPr lang="en-US" sz="3200" dirty="0" err="1">
                <a:latin typeface="Times New Roman" panose="02020603050405020304" pitchFamily="18" charset="0"/>
                <a:cs typeface="Times New Roman" panose="02020603050405020304" pitchFamily="18" charset="0"/>
              </a:rPr>
              <a:t>trượt</a:t>
            </a:r>
            <a:r>
              <a:rPr lang="en-US" sz="3200" dirty="0">
                <a:latin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14537" y="70338"/>
            <a:ext cx="4340232" cy="646331"/>
          </a:xfrm>
          <a:prstGeom prst="rect">
            <a:avLst/>
          </a:prstGeom>
          <a:noFill/>
        </p:spPr>
        <p:txBody>
          <a:bodyPr wrap="square" rtlCol="0">
            <a:spAutoFit/>
          </a:bodyPr>
          <a:lstStyle/>
          <a:p>
            <a:r>
              <a:rPr lang="en-US" sz="3600" b="1" dirty="0">
                <a:solidFill>
                  <a:srgbClr val="FF0000"/>
                </a:solidFill>
                <a:latin typeface="Times New Roman" pitchFamily="18" charset="0"/>
                <a:cs typeface="Times New Roman" pitchFamily="18" charset="0"/>
              </a:rPr>
              <a:t>2.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trượt</a:t>
            </a:r>
            <a:endParaRPr lang="en-US" sz="3600" dirty="0">
              <a:solidFill>
                <a:srgbClr val="FF0000"/>
              </a:solidFill>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984" y="903249"/>
            <a:ext cx="5064369" cy="3692769"/>
          </a:xfrm>
          <a:prstGeom prst="rect">
            <a:avLst/>
          </a:prstGeom>
        </p:spPr>
      </p:pic>
      <p:sp>
        <p:nvSpPr>
          <p:cNvPr id="6" name="Rectangle 5"/>
          <p:cNvSpPr/>
          <p:nvPr/>
        </p:nvSpPr>
        <p:spPr>
          <a:xfrm>
            <a:off x="445477" y="844634"/>
            <a:ext cx="5685692" cy="3046988"/>
          </a:xfrm>
          <a:prstGeom prst="rect">
            <a:avLst/>
          </a:prstGeom>
        </p:spPr>
        <p:txBody>
          <a:bodyPr wrap="square">
            <a:spAutoFit/>
          </a:bodyPr>
          <a:lstStyle/>
          <a:p>
            <a:pPr algn="just"/>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Quan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sát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hình</a:t>
            </a:r>
            <a:r>
              <a:rPr lang="en-US" sz="3200" dirty="0">
                <a:solidFill>
                  <a:srgbClr val="002060"/>
                </a:solidFill>
                <a:latin typeface="Times New Roman" pitchFamily="18" charset="0"/>
                <a:cs typeface="Times New Roman" pitchFamily="18" charset="0"/>
              </a:rPr>
              <a:t> 40.3</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Tiến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hành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nghiệm</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bàn</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Dùng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đẩy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khỏi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a:t>
            </a:r>
          </a:p>
          <a:p>
            <a:pPr algn="just"/>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Hoàn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thành</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phiếu</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học</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tập</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số</a:t>
            </a:r>
            <a:r>
              <a:rPr lang="en-US" sz="3200" dirty="0">
                <a:solidFill>
                  <a:srgbClr val="002060"/>
                </a:solidFill>
                <a:latin typeface="Times New Roman" pitchFamily="18" charset="0"/>
                <a:cs typeface="Times New Roman" pitchFamily="18" charset="0"/>
              </a:rPr>
              <a:t> 2</a:t>
            </a:r>
          </a:p>
        </p:txBody>
      </p:sp>
    </p:spTree>
    <p:extLst>
      <p:ext uri="{BB962C8B-B14F-4D97-AF65-F5344CB8AC3E}">
        <p14:creationId xmlns:p14="http://schemas.microsoft.com/office/powerpoint/2010/main" val="4176871865"/>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165768960"/>
              </p:ext>
            </p:extLst>
          </p:nvPr>
        </p:nvGraphicFramePr>
        <p:xfrm>
          <a:off x="375747" y="1545002"/>
          <a:ext cx="11495690" cy="4382188"/>
        </p:xfrm>
        <a:graphic>
          <a:graphicData uri="http://schemas.openxmlformats.org/drawingml/2006/table">
            <a:tbl>
              <a:tblPr firstRow="1" firstCol="1" bandRow="1">
                <a:tableStyleId>{5C22544A-7EE6-4342-B048-85BDC9FD1C3A}</a:tableStyleId>
              </a:tblPr>
              <a:tblGrid>
                <a:gridCol w="5597902">
                  <a:extLst>
                    <a:ext uri="{9D8B030D-6E8A-4147-A177-3AD203B41FA5}">
                      <a16:colId xmlns:a16="http://schemas.microsoft.com/office/drawing/2014/main" val="4247708896"/>
                    </a:ext>
                  </a:extLst>
                </a:gridCol>
                <a:gridCol w="5897788">
                  <a:extLst>
                    <a:ext uri="{9D8B030D-6E8A-4147-A177-3AD203B41FA5}">
                      <a16:colId xmlns:a16="http://schemas.microsoft.com/office/drawing/2014/main" val="4116390597"/>
                    </a:ext>
                  </a:extLst>
                </a:gridCol>
              </a:tblGrid>
              <a:tr h="723794">
                <a:tc gridSpan="2">
                  <a:txBody>
                    <a:bodyPr/>
                    <a:lstStyle/>
                    <a:p>
                      <a:pPr algn="ctr">
                        <a:lnSpc>
                          <a:spcPct val="107000"/>
                        </a:lnSpc>
                        <a:spcAft>
                          <a:spcPts val="0"/>
                        </a:spcAft>
                      </a:pPr>
                      <a:r>
                        <a:rPr lang="en-US" sz="2800" dirty="0">
                          <a:solidFill>
                            <a:srgbClr val="FF0000"/>
                          </a:solidFill>
                          <a:effectLst/>
                          <a:latin typeface="Times New Roman" panose="02020603050405020304" pitchFamily="18" charset="0"/>
                          <a:cs typeface="Times New Roman" panose="02020603050405020304" pitchFamily="18" charset="0"/>
                        </a:rPr>
                        <a:t>PHIẾU HỌC TẬP SỐ 2</a:t>
                      </a:r>
                      <a:endParaRPr lang="vi-VN" sz="2800" dirty="0">
                        <a:solidFill>
                          <a:srgbClr val="FF0000"/>
                        </a:solidFill>
                        <a:effectLst/>
                        <a:latin typeface="Times New Roman" panose="02020603050405020304" pitchFamily="18" charset="0"/>
                        <a:cs typeface="Times New Roman" panose="02020603050405020304" pitchFamily="18" charset="0"/>
                      </a:endParaRPr>
                    </a:p>
                  </a:txBody>
                  <a:tcPr marL="68580" marR="68580" marT="0" marB="0" anchor="ctr">
                    <a:solidFill>
                      <a:schemeClr val="tx2">
                        <a:lumMod val="40000"/>
                        <a:lumOff val="60000"/>
                      </a:schemeClr>
                    </a:solidFill>
                  </a:tcPr>
                </a:tc>
                <a:tc hMerge="1">
                  <a:txBody>
                    <a:bodyPr/>
                    <a:lstStyle/>
                    <a:p>
                      <a:endParaRPr lang="vi-VN"/>
                    </a:p>
                  </a:txBody>
                  <a:tcPr/>
                </a:tc>
                <a:extLst>
                  <a:ext uri="{0D108BD9-81ED-4DB2-BD59-A6C34878D82A}">
                    <a16:rowId xmlns:a16="http://schemas.microsoft.com/office/drawing/2014/main" val="743918043"/>
                  </a:ext>
                </a:extLst>
              </a:tr>
              <a:tr h="1921122">
                <a:tc>
                  <a:txBody>
                    <a:bodyPr/>
                    <a:lstStyle/>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Sau</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đẩy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khối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gỗ</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và</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rời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tay</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khỏi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khối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gỗ</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khối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gỗ</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chuyển</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động</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như</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thế</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nào</a:t>
                      </a:r>
                      <a:r>
                        <a:rPr lang="en-US" sz="2800" dirty="0">
                          <a:effectLst/>
                          <a:latin typeface="Times New Roman" panose="02020603050405020304" pitchFamily="18" charset="0"/>
                          <a:cs typeface="Times New Roman" panose="02020603050405020304" pitchFamily="18" charset="0"/>
                        </a:rPr>
                        <a:t>?</a:t>
                      </a:r>
                      <a:endParaRPr lang="vi-VN" sz="2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endParaRPr lang="vi-VN" sz="2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722901600"/>
                  </a:ext>
                </a:extLst>
              </a:tr>
              <a:tr h="1737272">
                <a:tc>
                  <a:txBody>
                    <a:bodyPr/>
                    <a:lstStyle/>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Khái</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niệm</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lực</a:t>
                      </a:r>
                      <a:r>
                        <a:rPr lang="en-US" sz="2800" dirty="0">
                          <a:effectLst/>
                          <a:latin typeface="Times New Roman" panose="02020603050405020304" pitchFamily="18" charset="0"/>
                          <a:cs typeface="Times New Roman" panose="02020603050405020304" pitchFamily="18" charset="0"/>
                        </a:rPr>
                        <a:t> ma </a:t>
                      </a:r>
                      <a:r>
                        <a:rPr lang="en-US" sz="2800" dirty="0" err="1">
                          <a:effectLst/>
                          <a:latin typeface="Times New Roman" panose="02020603050405020304" pitchFamily="18" charset="0"/>
                          <a:cs typeface="Times New Roman" panose="02020603050405020304" pitchFamily="18" charset="0"/>
                        </a:rPr>
                        <a:t>sát</a:t>
                      </a:r>
                      <a:r>
                        <a:rPr lang="en-US" sz="2800" dirty="0">
                          <a:effectLst/>
                          <a:latin typeface="Times New Roman" panose="02020603050405020304" pitchFamily="18" charset="0"/>
                          <a:cs typeface="Times New Roman" panose="02020603050405020304" pitchFamily="18" charset="0"/>
                        </a:rPr>
                        <a:t> </a:t>
                      </a:r>
                      <a:r>
                        <a:rPr lang="en-US" sz="2800" dirty="0" err="1">
                          <a:effectLst/>
                          <a:latin typeface="Times New Roman" panose="02020603050405020304" pitchFamily="18" charset="0"/>
                          <a:cs typeface="Times New Roman" panose="02020603050405020304" pitchFamily="18" charset="0"/>
                        </a:rPr>
                        <a:t>trượt</a:t>
                      </a:r>
                      <a:endParaRPr lang="vi-VN" sz="2800" dirty="0">
                        <a:effectLst/>
                        <a:latin typeface="Times New Roman" panose="02020603050405020304" pitchFamily="18" charset="0"/>
                        <a:cs typeface="Times New Roman" panose="02020603050405020304" pitchFamily="18" charset="0"/>
                      </a:endParaRPr>
                    </a:p>
                  </a:txBody>
                  <a:tcPr marL="68580" marR="68580" marT="0" marB="0" anchor="ctr"/>
                </a:tc>
                <a:tc>
                  <a:txBody>
                    <a:bodyPr/>
                    <a:lstStyle/>
                    <a:p>
                      <a:pPr algn="just">
                        <a:lnSpc>
                          <a:spcPct val="107000"/>
                        </a:lnSpc>
                        <a:spcAft>
                          <a:spcPts val="0"/>
                        </a:spcAft>
                      </a:pPr>
                      <a:r>
                        <a:rPr lang="en-US" sz="2800" dirty="0">
                          <a:effectLst/>
                          <a:latin typeface="Times New Roman" panose="02020603050405020304" pitchFamily="18" charset="0"/>
                          <a:cs typeface="Times New Roman" panose="02020603050405020304" pitchFamily="18" charset="0"/>
                        </a:rPr>
                        <a:t> </a:t>
                      </a:r>
                      <a:endParaRPr lang="vi-VN" sz="2800" dirty="0">
                        <a:effectLst/>
                        <a:latin typeface="Times New Roman" panose="02020603050405020304" pitchFamily="18" charset="0"/>
                        <a:ea typeface="Arial" panose="020B06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477538417"/>
                  </a:ext>
                </a:extLst>
              </a:tr>
            </a:tbl>
          </a:graphicData>
        </a:graphic>
      </p:graphicFrame>
      <p:sp>
        <p:nvSpPr>
          <p:cNvPr id="5" name="Rectangle 4"/>
          <p:cNvSpPr/>
          <p:nvPr/>
        </p:nvSpPr>
        <p:spPr>
          <a:xfrm>
            <a:off x="5959368" y="2305163"/>
            <a:ext cx="5896304" cy="1815882"/>
          </a:xfrm>
          <a:prstGeom prst="rect">
            <a:avLst/>
          </a:prstGeom>
        </p:spPr>
        <p:txBody>
          <a:bodyPr wrap="square">
            <a:spAutoFit/>
          </a:bodyPr>
          <a:lstStyle/>
          <a:p>
            <a:pPr algn="just"/>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Khối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gỗ</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tiếp</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tục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chuyển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động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trên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mặt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bàn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rồi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dừng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lại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là</a:t>
            </a:r>
            <a:r>
              <a:rPr lang="en-US" sz="2800" b="1" dirty="0">
                <a:latin typeface="Times New Roman" pitchFamily="18" charset="0"/>
                <a:cs typeface="Times New Roman" pitchFamily="18" charset="0"/>
              </a:rPr>
              <a:t> do </a:t>
            </a:r>
            <a:r>
              <a:rPr lang="en-US" sz="2800" b="1" dirty="0" err="1">
                <a:latin typeface="Times New Roman" pitchFamily="18" charset="0"/>
                <a:cs typeface="Times New Roman" pitchFamily="18" charset="0"/>
              </a:rPr>
              <a:t>lực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cản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của</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mặt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bàn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tác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dụng</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lên</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khối</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gỗ</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Lực</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này</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là</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lực</a:t>
            </a:r>
            <a:r>
              <a:rPr lang="en-US" sz="2800" b="1" dirty="0">
                <a:latin typeface="Times New Roman" pitchFamily="18" charset="0"/>
                <a:cs typeface="Times New Roman" pitchFamily="18" charset="0"/>
              </a:rPr>
              <a:t> ma </a:t>
            </a:r>
            <a:r>
              <a:rPr lang="en-US" sz="2800" b="1" dirty="0" err="1">
                <a:latin typeface="Times New Roman" pitchFamily="18" charset="0"/>
                <a:cs typeface="Times New Roman" pitchFamily="18" charset="0"/>
              </a:rPr>
              <a:t>sát</a:t>
            </a:r>
            <a:r>
              <a:rPr lang="en-US" sz="2800" b="1" dirty="0">
                <a:latin typeface="Times New Roman" pitchFamily="18" charset="0"/>
                <a:cs typeface="Times New Roman" pitchFamily="18" charset="0"/>
              </a:rPr>
              <a:t> </a:t>
            </a:r>
            <a:r>
              <a:rPr lang="en-US" sz="2800" b="1" dirty="0" err="1">
                <a:latin typeface="Times New Roman" pitchFamily="18" charset="0"/>
                <a:cs typeface="Times New Roman" pitchFamily="18" charset="0"/>
              </a:rPr>
              <a:t>trượt</a:t>
            </a:r>
            <a:r>
              <a:rPr lang="en-US" sz="2800" b="1" dirty="0">
                <a:latin typeface="Times New Roman" pitchFamily="18" charset="0"/>
                <a:cs typeface="Times New Roman" pitchFamily="18" charset="0"/>
              </a:rPr>
              <a:t>.</a:t>
            </a:r>
          </a:p>
        </p:txBody>
      </p:sp>
      <p:sp>
        <p:nvSpPr>
          <p:cNvPr id="6" name="TextBox 5"/>
          <p:cNvSpPr txBox="1"/>
          <p:nvPr/>
        </p:nvSpPr>
        <p:spPr>
          <a:xfrm>
            <a:off x="114537" y="70338"/>
            <a:ext cx="4340232" cy="646331"/>
          </a:xfrm>
          <a:prstGeom prst="rect">
            <a:avLst/>
          </a:prstGeom>
          <a:noFill/>
        </p:spPr>
        <p:txBody>
          <a:bodyPr wrap="square" rtlCol="0">
            <a:spAutoFit/>
          </a:bodyPr>
          <a:lstStyle/>
          <a:p>
            <a:r>
              <a:rPr lang="en-US" sz="3600" b="1" dirty="0">
                <a:solidFill>
                  <a:srgbClr val="FF0000"/>
                </a:solidFill>
                <a:latin typeface="Times New Roman" pitchFamily="18" charset="0"/>
                <a:cs typeface="Times New Roman" pitchFamily="18" charset="0"/>
              </a:rPr>
              <a:t>2.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trượt</a:t>
            </a:r>
            <a:endParaRPr lang="en-US" sz="3600" dirty="0">
              <a:solidFill>
                <a:srgbClr val="FF0000"/>
              </a:solidFill>
              <a:latin typeface="Times New Roman" pitchFamily="18" charset="0"/>
              <a:cs typeface="Times New Roman" pitchFamily="18" charset="0"/>
            </a:endParaRPr>
          </a:p>
        </p:txBody>
      </p:sp>
      <p:sp>
        <p:nvSpPr>
          <p:cNvPr id="7" name="TextBox 6"/>
          <p:cNvSpPr txBox="1"/>
          <p:nvPr/>
        </p:nvSpPr>
        <p:spPr>
          <a:xfrm>
            <a:off x="6038192" y="4215636"/>
            <a:ext cx="5770182" cy="1569660"/>
          </a:xfrm>
          <a:prstGeom prst="rect">
            <a:avLst/>
          </a:prstGeom>
          <a:noFill/>
        </p:spPr>
        <p:txBody>
          <a:bodyPr wrap="square" rtlCol="0">
            <a:spAutoFit/>
          </a:bodyPr>
          <a:lstStyle/>
          <a:p>
            <a:pPr algn="just"/>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ma </a:t>
            </a:r>
            <a:r>
              <a:rPr lang="en-US" sz="3200" b="1" dirty="0" err="1">
                <a:solidFill>
                  <a:srgbClr val="0033CC"/>
                </a:solidFill>
                <a:latin typeface="Times New Roman" pitchFamily="18" charset="0"/>
                <a:cs typeface="Times New Roman" pitchFamily="18" charset="0"/>
              </a:rPr>
              <a:t>sát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xuất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hiện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một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trên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bề</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mặt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khác</a:t>
            </a:r>
            <a:endParaRPr lang="en-US" sz="3200"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3241515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4537" y="70338"/>
            <a:ext cx="4340232" cy="646331"/>
          </a:xfrm>
          <a:prstGeom prst="rect">
            <a:avLst/>
          </a:prstGeom>
          <a:noFill/>
        </p:spPr>
        <p:txBody>
          <a:bodyPr wrap="square" rtlCol="0">
            <a:spAutoFit/>
          </a:bodyPr>
          <a:lstStyle/>
          <a:p>
            <a:r>
              <a:rPr lang="en-US" sz="3600" b="1" dirty="0">
                <a:solidFill>
                  <a:srgbClr val="FF0000"/>
                </a:solidFill>
                <a:latin typeface="Times New Roman" pitchFamily="18" charset="0"/>
                <a:cs typeface="Times New Roman" pitchFamily="18" charset="0"/>
              </a:rPr>
              <a:t>2.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trượt</a:t>
            </a:r>
            <a:endParaRPr lang="en-US" sz="3600" dirty="0">
              <a:solidFill>
                <a:srgbClr val="FF0000"/>
              </a:solidFill>
              <a:latin typeface="Times New Roman" pitchFamily="18" charset="0"/>
              <a:cs typeface="Times New Roman" pitchFamily="18" charset="0"/>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46984" y="903249"/>
            <a:ext cx="5064369" cy="3692769"/>
          </a:xfrm>
          <a:prstGeom prst="rect">
            <a:avLst/>
          </a:prstGeom>
        </p:spPr>
      </p:pic>
      <p:sp>
        <p:nvSpPr>
          <p:cNvPr id="5" name="TextBox 4"/>
          <p:cNvSpPr txBox="1"/>
          <p:nvPr/>
        </p:nvSpPr>
        <p:spPr>
          <a:xfrm>
            <a:off x="808888" y="4596018"/>
            <a:ext cx="10304587" cy="1569660"/>
          </a:xfrm>
          <a:prstGeom prst="rect">
            <a:avLst/>
          </a:prstGeom>
          <a:noFill/>
        </p:spPr>
        <p:txBody>
          <a:bodyPr wrap="square" rtlCol="0">
            <a:spAutoFit/>
          </a:bodyPr>
          <a:lstStyle/>
          <a:p>
            <a:pPr algn="just"/>
            <a:r>
              <a:rPr lang="en-US" sz="3200" b="1" dirty="0" err="1">
                <a:solidFill>
                  <a:srgbClr val="FF0000"/>
                </a:solidFill>
                <a:latin typeface="Times New Roman" pitchFamily="18" charset="0"/>
                <a:cs typeface="Times New Roman" pitchFamily="18" charset="0"/>
              </a:rPr>
              <a:t>Kết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luận</a:t>
            </a:r>
            <a:r>
              <a:rPr lang="en-US" sz="3200" b="1" dirty="0">
                <a:solidFill>
                  <a:srgbClr val="FF0000"/>
                </a:solidFill>
                <a:latin typeface="Times New Roman" pitchFamily="18" charset="0"/>
                <a:cs typeface="Times New Roman" pitchFamily="18" charset="0"/>
              </a:rPr>
              <a:t>: </a:t>
            </a:r>
          </a:p>
          <a:p>
            <a:pPr algn="just"/>
            <a:r>
              <a:rPr lang="en-US" sz="3200" b="1" dirty="0">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ma </a:t>
            </a:r>
            <a:r>
              <a:rPr lang="en-US" sz="3200" b="1" dirty="0" err="1">
                <a:solidFill>
                  <a:srgbClr val="0033CC"/>
                </a:solidFill>
                <a:latin typeface="Times New Roman" pitchFamily="18" charset="0"/>
                <a:cs typeface="Times New Roman" pitchFamily="18" charset="0"/>
              </a:rPr>
              <a:t>sát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xuất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hiện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một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trên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bề</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mặt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khác</a:t>
            </a:r>
            <a:endParaRPr lang="en-US" sz="3200"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1630516517"/>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24" name="Picture 12" descr="Wooden-Matches-Block-of-100-Fitzsu"/>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74984" y="1752600"/>
            <a:ext cx="7936523" cy="4762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6" name="Picture 4" descr="ski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7527" y="1752600"/>
            <a:ext cx="6758720" cy="4403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8" name="Picture 6" descr="ImageView"/>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2801" y="1752600"/>
            <a:ext cx="5806830" cy="4418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9" name="Picture 7" descr="7014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55077" y="1752600"/>
            <a:ext cx="7653867" cy="4420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22" name="Picture 10" descr="NVSP08%20Viet%20bang%2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116794" y="1743592"/>
            <a:ext cx="7242177" cy="4419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extBox 6">
            <a:extLst>
              <a:ext uri="{FF2B5EF4-FFF2-40B4-BE49-F238E27FC236}">
                <a16:creationId xmlns:a16="http://schemas.microsoft.com/office/drawing/2014/main" id="{A7CACF05-656C-4858-B0E7-BD9CBB718D4A}"/>
              </a:ext>
            </a:extLst>
          </p:cNvPr>
          <p:cNvSpPr txBox="1"/>
          <p:nvPr/>
        </p:nvSpPr>
        <p:spPr>
          <a:xfrm>
            <a:off x="1647825" y="469270"/>
            <a:ext cx="8958222" cy="707886"/>
          </a:xfrm>
          <a:prstGeom prst="rect">
            <a:avLst/>
          </a:prstGeom>
          <a:noFill/>
        </p:spPr>
        <p:txBody>
          <a:bodyPr wrap="none" rtlCol="0">
            <a:spAutoFit/>
          </a:bodyPr>
          <a:lstStyle/>
          <a:p>
            <a:r>
              <a:rPr lang="en-US" sz="4000" b="1" dirty="0">
                <a:solidFill>
                  <a:srgbClr val="FF0000"/>
                </a:solidFill>
                <a:latin typeface="Times New Roman" pitchFamily="18" charset="0"/>
                <a:cs typeface="Times New Roman" pitchFamily="18" charset="0"/>
              </a:rPr>
              <a:t>V</a:t>
            </a:r>
            <a:r>
              <a:rPr lang="vi-VN" sz="4000" b="1" dirty="0">
                <a:solidFill>
                  <a:srgbClr val="FF0000"/>
                </a:solidFill>
                <a:latin typeface="Times New Roman" pitchFamily="18" charset="0"/>
                <a:cs typeface="Times New Roman" pitchFamily="18" charset="0"/>
              </a:rPr>
              <a:t>í dụ về lực ma sát trượt trong đời sống</a:t>
            </a:r>
            <a:endParaRPr lang="en-US" sz="4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8968326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0" presetClass="entr" presetSubtype="0" fill="hold" nodeType="click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fade">
                                      <p:cBhvr>
                                        <p:cTn id="7" dur="800" decel="100000"/>
                                        <p:tgtEl>
                                          <p:spTgt spid="13316"/>
                                        </p:tgtEl>
                                      </p:cBhvr>
                                    </p:animEffect>
                                    <p:anim calcmode="lin" valueType="num">
                                      <p:cBhvr>
                                        <p:cTn id="8" dur="800" decel="100000" fill="hold"/>
                                        <p:tgtEl>
                                          <p:spTgt spid="13316"/>
                                        </p:tgtEl>
                                        <p:attrNameLst>
                                          <p:attrName>style.rotation</p:attrName>
                                        </p:attrNameLst>
                                      </p:cBhvr>
                                      <p:tavLst>
                                        <p:tav tm="0">
                                          <p:val>
                                            <p:fltVal val="-90"/>
                                          </p:val>
                                        </p:tav>
                                        <p:tav tm="100000">
                                          <p:val>
                                            <p:fltVal val="0"/>
                                          </p:val>
                                        </p:tav>
                                      </p:tavLst>
                                    </p:anim>
                                    <p:anim calcmode="lin" valueType="num">
                                      <p:cBhvr>
                                        <p:cTn id="9" dur="800" decel="100000" fill="hold"/>
                                        <p:tgtEl>
                                          <p:spTgt spid="13316"/>
                                        </p:tgtEl>
                                        <p:attrNameLst>
                                          <p:attrName>ppt_x</p:attrName>
                                        </p:attrNameLst>
                                      </p:cBhvr>
                                      <p:tavLst>
                                        <p:tav tm="0">
                                          <p:val>
                                            <p:strVal val="#ppt_x+0.4"/>
                                          </p:val>
                                        </p:tav>
                                        <p:tav tm="100000">
                                          <p:val>
                                            <p:strVal val="#ppt_x-0.05"/>
                                          </p:val>
                                        </p:tav>
                                      </p:tavLst>
                                    </p:anim>
                                    <p:anim calcmode="lin" valueType="num">
                                      <p:cBhvr>
                                        <p:cTn id="10" dur="800" decel="100000" fill="hold"/>
                                        <p:tgtEl>
                                          <p:spTgt spid="1331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1331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13316"/>
                                        </p:tgtEl>
                                        <p:attrNameLst>
                                          <p:attrName>ppt_y</p:attrName>
                                        </p:attrNameLst>
                                      </p:cBhvr>
                                      <p:tavLst>
                                        <p:tav tm="0">
                                          <p:val>
                                            <p:strVal val="#ppt_y+0.1"/>
                                          </p:val>
                                        </p:tav>
                                        <p:tav tm="100000">
                                          <p:val>
                                            <p:strVal val="#ppt_y"/>
                                          </p:val>
                                        </p:tav>
                                      </p:tavLst>
                                    </p:anim>
                                  </p:childTnLst>
                                </p:cTn>
                              </p:par>
                              <p:par>
                                <p:cTn id="13" presetID="30" presetClass="entr" presetSubtype="0" fill="hold" nodeType="withEffect">
                                  <p:stCondLst>
                                    <p:cond delay="0"/>
                                  </p:stCondLst>
                                  <p:childTnLst>
                                    <p:set>
                                      <p:cBhvr>
                                        <p:cTn id="14" dur="1" fill="hold">
                                          <p:stCondLst>
                                            <p:cond delay="0"/>
                                          </p:stCondLst>
                                        </p:cTn>
                                        <p:tgtEl>
                                          <p:spTgt spid="13318"/>
                                        </p:tgtEl>
                                        <p:attrNameLst>
                                          <p:attrName>style.visibility</p:attrName>
                                        </p:attrNameLst>
                                      </p:cBhvr>
                                      <p:to>
                                        <p:strVal val="visible"/>
                                      </p:to>
                                    </p:set>
                                    <p:animEffect transition="in" filter="fade">
                                      <p:cBhvr>
                                        <p:cTn id="15" dur="800" decel="100000"/>
                                        <p:tgtEl>
                                          <p:spTgt spid="13318"/>
                                        </p:tgtEl>
                                      </p:cBhvr>
                                    </p:animEffect>
                                    <p:anim calcmode="lin" valueType="num">
                                      <p:cBhvr>
                                        <p:cTn id="16" dur="800" decel="100000" fill="hold"/>
                                        <p:tgtEl>
                                          <p:spTgt spid="13318"/>
                                        </p:tgtEl>
                                        <p:attrNameLst>
                                          <p:attrName>style.rotation</p:attrName>
                                        </p:attrNameLst>
                                      </p:cBhvr>
                                      <p:tavLst>
                                        <p:tav tm="0">
                                          <p:val>
                                            <p:fltVal val="-90"/>
                                          </p:val>
                                        </p:tav>
                                        <p:tav tm="100000">
                                          <p:val>
                                            <p:fltVal val="0"/>
                                          </p:val>
                                        </p:tav>
                                      </p:tavLst>
                                    </p:anim>
                                    <p:anim calcmode="lin" valueType="num">
                                      <p:cBhvr>
                                        <p:cTn id="17" dur="800" decel="100000" fill="hold"/>
                                        <p:tgtEl>
                                          <p:spTgt spid="13318"/>
                                        </p:tgtEl>
                                        <p:attrNameLst>
                                          <p:attrName>ppt_x</p:attrName>
                                        </p:attrNameLst>
                                      </p:cBhvr>
                                      <p:tavLst>
                                        <p:tav tm="0">
                                          <p:val>
                                            <p:strVal val="#ppt_x+0.4"/>
                                          </p:val>
                                        </p:tav>
                                        <p:tav tm="100000">
                                          <p:val>
                                            <p:strVal val="#ppt_x-0.05"/>
                                          </p:val>
                                        </p:tav>
                                      </p:tavLst>
                                    </p:anim>
                                    <p:anim calcmode="lin" valueType="num">
                                      <p:cBhvr>
                                        <p:cTn id="18" dur="800" decel="100000" fill="hold"/>
                                        <p:tgtEl>
                                          <p:spTgt spid="13318"/>
                                        </p:tgtEl>
                                        <p:attrNameLst>
                                          <p:attrName>ppt_y</p:attrName>
                                        </p:attrNameLst>
                                      </p:cBhvr>
                                      <p:tavLst>
                                        <p:tav tm="0">
                                          <p:val>
                                            <p:strVal val="#ppt_y-0.4"/>
                                          </p:val>
                                        </p:tav>
                                        <p:tav tm="100000">
                                          <p:val>
                                            <p:strVal val="#ppt_y+0.1"/>
                                          </p:val>
                                        </p:tav>
                                      </p:tavLst>
                                    </p:anim>
                                    <p:anim calcmode="lin" valueType="num">
                                      <p:cBhvr>
                                        <p:cTn id="19" dur="200" accel="100000" fill="hold">
                                          <p:stCondLst>
                                            <p:cond delay="800"/>
                                          </p:stCondLst>
                                        </p:cTn>
                                        <p:tgtEl>
                                          <p:spTgt spid="13318"/>
                                        </p:tgtEl>
                                        <p:attrNameLst>
                                          <p:attrName>ppt_x</p:attrName>
                                        </p:attrNameLst>
                                      </p:cBhvr>
                                      <p:tavLst>
                                        <p:tav tm="0">
                                          <p:val>
                                            <p:strVal val="#ppt_x-0.05"/>
                                          </p:val>
                                        </p:tav>
                                        <p:tav tm="100000">
                                          <p:val>
                                            <p:strVal val="#ppt_x"/>
                                          </p:val>
                                        </p:tav>
                                      </p:tavLst>
                                    </p:anim>
                                    <p:anim calcmode="lin" valueType="num">
                                      <p:cBhvr>
                                        <p:cTn id="20" dur="200" accel="100000" fill="hold">
                                          <p:stCondLst>
                                            <p:cond delay="800"/>
                                          </p:stCondLst>
                                        </p:cTn>
                                        <p:tgtEl>
                                          <p:spTgt spid="13318"/>
                                        </p:tgtEl>
                                        <p:attrNameLst>
                                          <p:attrName>ppt_y</p:attrName>
                                        </p:attrNameLst>
                                      </p:cBhvr>
                                      <p:tavLst>
                                        <p:tav tm="0">
                                          <p:val>
                                            <p:strVal val="#ppt_y+0.1"/>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3" presetClass="exit" presetSubtype="10" fill="hold" nodeType="clickEffect">
                                  <p:stCondLst>
                                    <p:cond delay="0"/>
                                  </p:stCondLst>
                                  <p:childTnLst>
                                    <p:animEffect transition="out" filter="blinds(horizontal)">
                                      <p:cBhvr>
                                        <p:cTn id="24" dur="500"/>
                                        <p:tgtEl>
                                          <p:spTgt spid="13318"/>
                                        </p:tgtEl>
                                      </p:cBhvr>
                                    </p:animEffect>
                                    <p:set>
                                      <p:cBhvr>
                                        <p:cTn id="25" dur="1" fill="hold">
                                          <p:stCondLst>
                                            <p:cond delay="499"/>
                                          </p:stCondLst>
                                        </p:cTn>
                                        <p:tgtEl>
                                          <p:spTgt spid="13318"/>
                                        </p:tgtEl>
                                        <p:attrNameLst>
                                          <p:attrName>style.visibility</p:attrName>
                                        </p:attrNameLst>
                                      </p:cBhvr>
                                      <p:to>
                                        <p:strVal val="hidden"/>
                                      </p:to>
                                    </p:set>
                                  </p:childTnLst>
                                </p:cTn>
                              </p:par>
                              <p:par>
                                <p:cTn id="26" presetID="3" presetClass="exit" presetSubtype="10" fill="hold" nodeType="withEffect">
                                  <p:stCondLst>
                                    <p:cond delay="0"/>
                                  </p:stCondLst>
                                  <p:childTnLst>
                                    <p:animEffect transition="out" filter="blinds(horizontal)">
                                      <p:cBhvr>
                                        <p:cTn id="27" dur="500"/>
                                        <p:tgtEl>
                                          <p:spTgt spid="13316"/>
                                        </p:tgtEl>
                                      </p:cBhvr>
                                    </p:animEffect>
                                    <p:set>
                                      <p:cBhvr>
                                        <p:cTn id="28" dur="1" fill="hold">
                                          <p:stCondLst>
                                            <p:cond delay="499"/>
                                          </p:stCondLst>
                                        </p:cTn>
                                        <p:tgtEl>
                                          <p:spTgt spid="13316"/>
                                        </p:tgtEl>
                                        <p:attrNameLst>
                                          <p:attrName>style.visibility</p:attrName>
                                        </p:attrNameLst>
                                      </p:cBhvr>
                                      <p:to>
                                        <p:strVal val="hidden"/>
                                      </p:to>
                                    </p:set>
                                  </p:childTnLst>
                                </p:cTn>
                              </p:par>
                              <p:par>
                                <p:cTn id="29" presetID="20" presetClass="entr" presetSubtype="0" fill="hold" nodeType="withEffect">
                                  <p:stCondLst>
                                    <p:cond delay="0"/>
                                  </p:stCondLst>
                                  <p:childTnLst>
                                    <p:set>
                                      <p:cBhvr>
                                        <p:cTn id="30" dur="1" fill="hold">
                                          <p:stCondLst>
                                            <p:cond delay="0"/>
                                          </p:stCondLst>
                                        </p:cTn>
                                        <p:tgtEl>
                                          <p:spTgt spid="13319"/>
                                        </p:tgtEl>
                                        <p:attrNameLst>
                                          <p:attrName>style.visibility</p:attrName>
                                        </p:attrNameLst>
                                      </p:cBhvr>
                                      <p:to>
                                        <p:strVal val="visible"/>
                                      </p:to>
                                    </p:set>
                                    <p:animEffect transition="in" filter="wedge">
                                      <p:cBhvr>
                                        <p:cTn id="31" dur="2000"/>
                                        <p:tgtEl>
                                          <p:spTgt spid="13319"/>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3" presetClass="exit" presetSubtype="10" fill="hold" nodeType="clickEffect">
                                  <p:stCondLst>
                                    <p:cond delay="0"/>
                                  </p:stCondLst>
                                  <p:childTnLst>
                                    <p:animEffect transition="out" filter="blinds(horizontal)">
                                      <p:cBhvr>
                                        <p:cTn id="35" dur="500"/>
                                        <p:tgtEl>
                                          <p:spTgt spid="13319"/>
                                        </p:tgtEl>
                                      </p:cBhvr>
                                    </p:animEffect>
                                    <p:set>
                                      <p:cBhvr>
                                        <p:cTn id="36" dur="1" fill="hold">
                                          <p:stCondLst>
                                            <p:cond delay="499"/>
                                          </p:stCondLst>
                                        </p:cTn>
                                        <p:tgtEl>
                                          <p:spTgt spid="13319"/>
                                        </p:tgtEl>
                                        <p:attrNameLst>
                                          <p:attrName>style.visibility</p:attrName>
                                        </p:attrNameLst>
                                      </p:cBhvr>
                                      <p:to>
                                        <p:strVal val="hidden"/>
                                      </p:to>
                                    </p:set>
                                  </p:childTnLst>
                                </p:cTn>
                              </p:par>
                              <p:par>
                                <p:cTn id="37" presetID="2" presetClass="entr" presetSubtype="4" fill="hold" nodeType="withEffect">
                                  <p:stCondLst>
                                    <p:cond delay="0"/>
                                  </p:stCondLst>
                                  <p:childTnLst>
                                    <p:set>
                                      <p:cBhvr>
                                        <p:cTn id="38" dur="1" fill="hold">
                                          <p:stCondLst>
                                            <p:cond delay="0"/>
                                          </p:stCondLst>
                                        </p:cTn>
                                        <p:tgtEl>
                                          <p:spTgt spid="13322"/>
                                        </p:tgtEl>
                                        <p:attrNameLst>
                                          <p:attrName>style.visibility</p:attrName>
                                        </p:attrNameLst>
                                      </p:cBhvr>
                                      <p:to>
                                        <p:strVal val="visible"/>
                                      </p:to>
                                    </p:set>
                                    <p:anim calcmode="lin" valueType="num">
                                      <p:cBhvr additive="base">
                                        <p:cTn id="39" dur="500" fill="hold"/>
                                        <p:tgtEl>
                                          <p:spTgt spid="13322"/>
                                        </p:tgtEl>
                                        <p:attrNameLst>
                                          <p:attrName>ppt_x</p:attrName>
                                        </p:attrNameLst>
                                      </p:cBhvr>
                                      <p:tavLst>
                                        <p:tav tm="0">
                                          <p:val>
                                            <p:strVal val="#ppt_x"/>
                                          </p:val>
                                        </p:tav>
                                        <p:tav tm="100000">
                                          <p:val>
                                            <p:strVal val="#ppt_x"/>
                                          </p:val>
                                        </p:tav>
                                      </p:tavLst>
                                    </p:anim>
                                    <p:anim calcmode="lin" valueType="num">
                                      <p:cBhvr additive="base">
                                        <p:cTn id="40" dur="500" fill="hold"/>
                                        <p:tgtEl>
                                          <p:spTgt spid="13322"/>
                                        </p:tgtEl>
                                        <p:attrNameLst>
                                          <p:attrName>ppt_y</p:attrName>
                                        </p:attrNameLst>
                                      </p:cBhvr>
                                      <p:tavLst>
                                        <p:tav tm="0">
                                          <p:val>
                                            <p:strVal val="1+#ppt_h/2"/>
                                          </p:val>
                                        </p:tav>
                                        <p:tav tm="100000">
                                          <p:val>
                                            <p:strVal val="#ppt_y"/>
                                          </p:val>
                                        </p:tav>
                                      </p:tavLst>
                                    </p:anim>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xit" presetSubtype="10" fill="hold" nodeType="clickEffect">
                                  <p:stCondLst>
                                    <p:cond delay="0"/>
                                  </p:stCondLst>
                                  <p:childTnLst>
                                    <p:animEffect transition="out" filter="blinds(horizontal)">
                                      <p:cBhvr>
                                        <p:cTn id="44" dur="500"/>
                                        <p:tgtEl>
                                          <p:spTgt spid="13322"/>
                                        </p:tgtEl>
                                      </p:cBhvr>
                                    </p:animEffect>
                                    <p:set>
                                      <p:cBhvr>
                                        <p:cTn id="45" dur="1" fill="hold">
                                          <p:stCondLst>
                                            <p:cond delay="499"/>
                                          </p:stCondLst>
                                        </p:cTn>
                                        <p:tgtEl>
                                          <p:spTgt spid="13322"/>
                                        </p:tgtEl>
                                        <p:attrNameLst>
                                          <p:attrName>style.visibility</p:attrName>
                                        </p:attrNameLst>
                                      </p:cBhvr>
                                      <p:to>
                                        <p:strVal val="hidden"/>
                                      </p:to>
                                    </p:set>
                                  </p:childTnLst>
                                </p:cTn>
                              </p:par>
                              <p:par>
                                <p:cTn id="46" presetID="29" presetClass="entr" presetSubtype="0" fill="hold" nodeType="withEffect">
                                  <p:stCondLst>
                                    <p:cond delay="0"/>
                                  </p:stCondLst>
                                  <p:childTnLst>
                                    <p:set>
                                      <p:cBhvr>
                                        <p:cTn id="47" dur="1" fill="hold">
                                          <p:stCondLst>
                                            <p:cond delay="0"/>
                                          </p:stCondLst>
                                        </p:cTn>
                                        <p:tgtEl>
                                          <p:spTgt spid="13324"/>
                                        </p:tgtEl>
                                        <p:attrNameLst>
                                          <p:attrName>style.visibility</p:attrName>
                                        </p:attrNameLst>
                                      </p:cBhvr>
                                      <p:to>
                                        <p:strVal val="visible"/>
                                      </p:to>
                                    </p:set>
                                    <p:anim calcmode="lin" valueType="num">
                                      <p:cBhvr>
                                        <p:cTn id="48" dur="1000" fill="hold"/>
                                        <p:tgtEl>
                                          <p:spTgt spid="13324"/>
                                        </p:tgtEl>
                                        <p:attrNameLst>
                                          <p:attrName>ppt_x</p:attrName>
                                        </p:attrNameLst>
                                      </p:cBhvr>
                                      <p:tavLst>
                                        <p:tav tm="0">
                                          <p:val>
                                            <p:strVal val="#ppt_x-.2"/>
                                          </p:val>
                                        </p:tav>
                                        <p:tav tm="100000">
                                          <p:val>
                                            <p:strVal val="#ppt_x"/>
                                          </p:val>
                                        </p:tav>
                                      </p:tavLst>
                                    </p:anim>
                                    <p:anim calcmode="lin" valueType="num">
                                      <p:cBhvr>
                                        <p:cTn id="49" dur="1000" fill="hold"/>
                                        <p:tgtEl>
                                          <p:spTgt spid="13324"/>
                                        </p:tgtEl>
                                        <p:attrNameLst>
                                          <p:attrName>ppt_y</p:attrName>
                                        </p:attrNameLst>
                                      </p:cBhvr>
                                      <p:tavLst>
                                        <p:tav tm="0">
                                          <p:val>
                                            <p:strVal val="#ppt_y"/>
                                          </p:val>
                                        </p:tav>
                                        <p:tav tm="100000">
                                          <p:val>
                                            <p:strVal val="#ppt_y"/>
                                          </p:val>
                                        </p:tav>
                                      </p:tavLst>
                                    </p:anim>
                                    <p:animEffect transition="in" filter="wipe(right)" prLst="gradientSize: 0.1">
                                      <p:cBhvr>
                                        <p:cTn id="50" dur="1000"/>
                                        <p:tgtEl>
                                          <p:spTgt spid="133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B045E7-B682-4966-B948-C1D44796CEB8}"/>
              </a:ext>
            </a:extLst>
          </p:cNvPr>
          <p:cNvSpPr/>
          <p:nvPr/>
        </p:nvSpPr>
        <p:spPr>
          <a:xfrm>
            <a:off x="0" y="1762568"/>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Picture 7">
            <a:extLst>
              <a:ext uri="{FF2B5EF4-FFF2-40B4-BE49-F238E27FC236}">
                <a16:creationId xmlns:a16="http://schemas.microsoft.com/office/drawing/2014/main" id="{94850A09-2C17-4A80-BEF8-8529519FA499}"/>
              </a:ext>
            </a:extLst>
          </p:cNvPr>
          <p:cNvPicPr>
            <a:picLocks noChangeAspect="1"/>
          </p:cNvPicPr>
          <p:nvPr/>
        </p:nvPicPr>
        <p:blipFill>
          <a:blip r:embed="rId2"/>
          <a:stretch>
            <a:fillRect/>
          </a:stretch>
        </p:blipFill>
        <p:spPr>
          <a:xfrm>
            <a:off x="-1" y="1885473"/>
            <a:ext cx="1692071" cy="1104148"/>
          </a:xfrm>
          <a:prstGeom prst="rect">
            <a:avLst/>
          </a:prstGeom>
        </p:spPr>
      </p:pic>
      <p:pic>
        <p:nvPicPr>
          <p:cNvPr id="1030" name="Picture 6" descr="Cẩn thận sàn trơn trượt - 3A Safety - Thiết kế và sản xuất biển báo an toàn">
            <a:extLst>
              <a:ext uri="{FF2B5EF4-FFF2-40B4-BE49-F238E27FC236}">
                <a16:creationId xmlns:a16="http://schemas.microsoft.com/office/drawing/2014/main" id="{0BA360A7-74A8-4009-9C35-5B4019D364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2901" b="13037"/>
          <a:stretch/>
        </p:blipFill>
        <p:spPr bwMode="auto">
          <a:xfrm>
            <a:off x="2674890" y="2159876"/>
            <a:ext cx="7315199" cy="4698124"/>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A7CACF05-656C-4858-B0E7-BD9CBB718D4A}"/>
              </a:ext>
            </a:extLst>
          </p:cNvPr>
          <p:cNvSpPr txBox="1"/>
          <p:nvPr/>
        </p:nvSpPr>
        <p:spPr>
          <a:xfrm>
            <a:off x="1647825" y="469270"/>
            <a:ext cx="8958222" cy="707886"/>
          </a:xfrm>
          <a:prstGeom prst="rect">
            <a:avLst/>
          </a:prstGeom>
          <a:noFill/>
        </p:spPr>
        <p:txBody>
          <a:bodyPr wrap="none" rtlCol="0">
            <a:spAutoFit/>
          </a:bodyPr>
          <a:lstStyle/>
          <a:p>
            <a:r>
              <a:rPr lang="en-US" sz="4000" b="1" dirty="0">
                <a:solidFill>
                  <a:srgbClr val="FF0000"/>
                </a:solidFill>
                <a:latin typeface="Times New Roman" pitchFamily="18" charset="0"/>
                <a:cs typeface="Times New Roman" pitchFamily="18" charset="0"/>
              </a:rPr>
              <a:t>V</a:t>
            </a:r>
            <a:r>
              <a:rPr lang="vi-VN" sz="4000" b="1" dirty="0">
                <a:solidFill>
                  <a:srgbClr val="FF0000"/>
                </a:solidFill>
                <a:latin typeface="Times New Roman" pitchFamily="18" charset="0"/>
                <a:cs typeface="Times New Roman" pitchFamily="18" charset="0"/>
              </a:rPr>
              <a:t>í dụ về lực ma sát trượt trong đời sống</a:t>
            </a:r>
            <a:endParaRPr lang="en-US" sz="4000" b="1" dirty="0">
              <a:solidFill>
                <a:srgbClr val="FF0000"/>
              </a:solidFill>
              <a:latin typeface="Times New Roman" pitchFamily="18" charset="0"/>
              <a:cs typeface="Times New Roman" pitchFamily="18" charset="0"/>
            </a:endParaRPr>
          </a:p>
        </p:txBody>
      </p:sp>
    </p:spTree>
    <p:extLst>
      <p:ext uri="{BB962C8B-B14F-4D97-AF65-F5344CB8AC3E}">
        <p14:creationId xmlns:p14="http://schemas.microsoft.com/office/powerpoint/2010/main" val="10314388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8" descr="Káº¿t quáº£ hÃ¬nh áº£nh cho lá»p xe"/>
          <p:cNvPicPr>
            <a:picLocks noChangeAspect="1" noChangeArrowheads="1"/>
          </p:cNvPicPr>
          <p:nvPr/>
        </p:nvPicPr>
        <p:blipFill>
          <a:blip r:embed="rId2"/>
          <a:srcRect/>
          <a:stretch>
            <a:fillRect/>
          </a:stretch>
        </p:blipFill>
        <p:spPr bwMode="auto">
          <a:xfrm>
            <a:off x="8737600" y="3069022"/>
            <a:ext cx="3119334" cy="3352801"/>
          </a:xfrm>
          <a:prstGeom prst="rect">
            <a:avLst/>
          </a:prstGeom>
          <a:noFill/>
        </p:spPr>
      </p:pic>
      <p:pic>
        <p:nvPicPr>
          <p:cNvPr id="23554" name="Picture 2" descr="Káº¿t quáº£ hÃ¬nh áº£nh cho lá»p xe"/>
          <p:cNvPicPr>
            <a:picLocks noChangeAspect="1" noChangeArrowheads="1"/>
          </p:cNvPicPr>
          <p:nvPr/>
        </p:nvPicPr>
        <p:blipFill>
          <a:blip r:embed="rId3"/>
          <a:srcRect/>
          <a:stretch>
            <a:fillRect/>
          </a:stretch>
        </p:blipFill>
        <p:spPr bwMode="auto">
          <a:xfrm>
            <a:off x="890621" y="3069023"/>
            <a:ext cx="7846979" cy="3352800"/>
          </a:xfrm>
          <a:prstGeom prst="rect">
            <a:avLst/>
          </a:prstGeom>
          <a:noFill/>
        </p:spPr>
      </p:pic>
      <p:pic>
        <p:nvPicPr>
          <p:cNvPr id="205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424461"/>
            <a:ext cx="2664372" cy="1742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Cloud Callout 2"/>
          <p:cNvSpPr/>
          <p:nvPr/>
        </p:nvSpPr>
        <p:spPr>
          <a:xfrm>
            <a:off x="4889061" y="268015"/>
            <a:ext cx="6985878" cy="2057399"/>
          </a:xfrm>
          <a:prstGeom prst="cloudCallout">
            <a:avLst>
              <a:gd name="adj1" fmla="val -88644"/>
              <a:gd name="adj2" fmla="val -14430"/>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sz="2800" b="1" dirty="0">
              <a:latin typeface="Times New Roman" pitchFamily="18" charset="0"/>
              <a:cs typeface="Times New Roman" pitchFamily="18" charset="0"/>
            </a:endParaRPr>
          </a:p>
          <a:p>
            <a:pPr algn="ctr"/>
            <a:r>
              <a:rPr lang="en-US" sz="3200" b="1" dirty="0" err="1">
                <a:latin typeface="Times New Roman" pitchFamily="18" charset="0"/>
                <a:cs typeface="Times New Roman" pitchFamily="18" charset="0"/>
              </a:rPr>
              <a:t>Tại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sao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mặt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lốp</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xe</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không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nhẵn</a:t>
            </a:r>
            <a:r>
              <a:rPr lang="en-US" sz="3200" b="1" dirty="0">
                <a:latin typeface="Times New Roman" pitchFamily="18" charset="0"/>
                <a:cs typeface="Times New Roman" pitchFamily="18" charset="0"/>
              </a:rPr>
              <a:t>?</a:t>
            </a:r>
          </a:p>
          <a:p>
            <a:pPr algn="ctr"/>
            <a:endParaRPr lang="en-US" sz="2800" dirty="0">
              <a:latin typeface="Times New Roman" pitchFamily="18" charset="0"/>
              <a:cs typeface="Times New Roman" pitchFamily="18" charset="0"/>
            </a:endParaRPr>
          </a:p>
        </p:txBody>
      </p:sp>
      <p:sp>
        <p:nvSpPr>
          <p:cNvPr id="4" name="Rectangle 3"/>
          <p:cNvSpPr/>
          <p:nvPr/>
        </p:nvSpPr>
        <p:spPr>
          <a:xfrm>
            <a:off x="3012964" y="332905"/>
            <a:ext cx="6985878" cy="2200089"/>
          </a:xfrm>
          <a:prstGeom prst="rect">
            <a:avLst/>
          </a:prstGeom>
        </p:spPr>
        <p:txBody>
          <a:bodyPr wrap="square">
            <a:spAutoFit/>
          </a:bodyPr>
          <a:lstStyle/>
          <a:p>
            <a:pPr algn="just">
              <a:lnSpc>
                <a:spcPct val="107000"/>
              </a:lnSpc>
              <a:spcAft>
                <a:spcPts val="800"/>
              </a:spcAft>
            </a:pPr>
            <a:r>
              <a:rPr lang="vi-VN" sz="3200" dirty="0">
                <a:solidFill>
                  <a:srgbClr val="0000FF"/>
                </a:solidFill>
                <a:latin typeface="Times New Roman" panose="02020603050405020304" pitchFamily="18" charset="0"/>
                <a:ea typeface="Segoe UI" panose="020B0502040204020203" pitchFamily="34" charset="0"/>
                <a:cs typeface="Segoe UI" panose="020B0502040204020203" pitchFamily="34" charset="0"/>
              </a:rPr>
              <a:t>Mặt lốp xe không làm nhẵn mà thường được khía thành các rãnh để tăng lực ma sát, giúp bánh xe lăn trên mặt đường và không bị trượt đảm bảo an toàn cho xe.</a:t>
            </a:r>
            <a:endParaRPr lang="vi-VN" sz="3200" dirty="0">
              <a:solidFill>
                <a:srgbClr val="0000FF"/>
              </a:solidFill>
              <a:ea typeface="Arial" panose="020B0604020202020204" pitchFamily="34" charset="0"/>
              <a:cs typeface="Times New Roman" panose="02020603050405020304" pitchFamily="18" charset="0"/>
            </a:endParaRPr>
          </a:p>
        </p:txBody>
      </p:sp>
    </p:spTree>
    <p:extLst>
      <p:ext uri="{BB962C8B-B14F-4D97-AF65-F5344CB8AC3E}">
        <p14:creationId xmlns:p14="http://schemas.microsoft.com/office/powerpoint/2010/main" val="2742025612"/>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ircle(in)">
                                      <p:cBhvr>
                                        <p:cTn id="7" dur="20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42" presetClass="exit" presetSubtype="0" fill="hold" grpId="1" nodeType="withEffect">
                                  <p:stCondLst>
                                    <p:cond delay="0"/>
                                  </p:stCondLst>
                                  <p:childTnLst>
                                    <p:animEffect transition="out" filter="fade">
                                      <p:cBhvr>
                                        <p:cTn id="14" dur="1000"/>
                                        <p:tgtEl>
                                          <p:spTgt spid="3"/>
                                        </p:tgtEl>
                                      </p:cBhvr>
                                    </p:animEffect>
                                    <p:anim calcmode="lin" valueType="num">
                                      <p:cBhvr>
                                        <p:cTn id="15" dur="1000"/>
                                        <p:tgtEl>
                                          <p:spTgt spid="3"/>
                                        </p:tgtEl>
                                        <p:attrNameLst>
                                          <p:attrName>ppt_x</p:attrName>
                                        </p:attrNameLst>
                                      </p:cBhvr>
                                      <p:tavLst>
                                        <p:tav tm="0">
                                          <p:val>
                                            <p:strVal val="ppt_x"/>
                                          </p:val>
                                        </p:tav>
                                        <p:tav tm="100000">
                                          <p:val>
                                            <p:strVal val="ppt_x"/>
                                          </p:val>
                                        </p:tav>
                                      </p:tavLst>
                                    </p:anim>
                                    <p:anim calcmode="lin" valueType="num">
                                      <p:cBhvr>
                                        <p:cTn id="16" dur="1000"/>
                                        <p:tgtEl>
                                          <p:spTgt spid="3"/>
                                        </p:tgtEl>
                                        <p:attrNameLst>
                                          <p:attrName>ppt_y</p:attrName>
                                        </p:attrNameLst>
                                      </p:cBhvr>
                                      <p:tavLst>
                                        <p:tav tm="0">
                                          <p:val>
                                            <p:strVal val="ppt_y"/>
                                          </p:val>
                                        </p:tav>
                                        <p:tav tm="100000">
                                          <p:val>
                                            <p:strVal val="ppt_y+.1"/>
                                          </p:val>
                                        </p:tav>
                                      </p:tavLst>
                                    </p:anim>
                                    <p:set>
                                      <p:cBhvr>
                                        <p:cTn id="17" dur="1" fill="hold">
                                          <p:stCondLst>
                                            <p:cond delay="999"/>
                                          </p:stCondLst>
                                        </p:cTn>
                                        <p:tgtEl>
                                          <p:spTgt spid="3"/>
                                        </p:tgtEl>
                                        <p:attrNameLst>
                                          <p:attrName>style.visibility</p:attrName>
                                        </p:attrNameLst>
                                      </p:cBhvr>
                                      <p:to>
                                        <p:strVal val="hidden"/>
                                      </p:to>
                                    </p:set>
                                  </p:childTnLst>
                                </p:cTn>
                              </p:par>
                              <p:par>
                                <p:cTn id="18" presetID="42" presetClass="exit" presetSubtype="0" fill="hold" nodeType="withEffect">
                                  <p:stCondLst>
                                    <p:cond delay="0"/>
                                  </p:stCondLst>
                                  <p:childTnLst>
                                    <p:animEffect transition="out" filter="fade">
                                      <p:cBhvr>
                                        <p:cTn id="19" dur="1000"/>
                                        <p:tgtEl>
                                          <p:spTgt spid="2050"/>
                                        </p:tgtEl>
                                      </p:cBhvr>
                                    </p:animEffect>
                                    <p:anim calcmode="lin" valueType="num">
                                      <p:cBhvr>
                                        <p:cTn id="20" dur="1000"/>
                                        <p:tgtEl>
                                          <p:spTgt spid="2050"/>
                                        </p:tgtEl>
                                        <p:attrNameLst>
                                          <p:attrName>ppt_x</p:attrName>
                                        </p:attrNameLst>
                                      </p:cBhvr>
                                      <p:tavLst>
                                        <p:tav tm="0">
                                          <p:val>
                                            <p:strVal val="ppt_x"/>
                                          </p:val>
                                        </p:tav>
                                        <p:tav tm="100000">
                                          <p:val>
                                            <p:strVal val="ppt_x"/>
                                          </p:val>
                                        </p:tav>
                                      </p:tavLst>
                                    </p:anim>
                                    <p:anim calcmode="lin" valueType="num">
                                      <p:cBhvr>
                                        <p:cTn id="21" dur="1000"/>
                                        <p:tgtEl>
                                          <p:spTgt spid="2050"/>
                                        </p:tgtEl>
                                        <p:attrNameLst>
                                          <p:attrName>ppt_y</p:attrName>
                                        </p:attrNameLst>
                                      </p:cBhvr>
                                      <p:tavLst>
                                        <p:tav tm="0">
                                          <p:val>
                                            <p:strVal val="ppt_y"/>
                                          </p:val>
                                        </p:tav>
                                        <p:tav tm="100000">
                                          <p:val>
                                            <p:strVal val="ppt_y+.1"/>
                                          </p:val>
                                        </p:tav>
                                      </p:tavLst>
                                    </p:anim>
                                    <p:set>
                                      <p:cBhvr>
                                        <p:cTn id="22" dur="1" fill="hold">
                                          <p:stCondLst>
                                            <p:cond delay="999"/>
                                          </p:stCondLst>
                                        </p:cTn>
                                        <p:tgtEl>
                                          <p:spTgt spid="20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C61F-9005-4F14-AAC5-86C48AA5DAAE}"/>
              </a:ext>
            </a:extLst>
          </p:cNvPr>
          <p:cNvSpPr txBox="1">
            <a:spLocks/>
          </p:cNvSpPr>
          <p:nvPr/>
        </p:nvSpPr>
        <p:spPr>
          <a:xfrm>
            <a:off x="1975757" y="439113"/>
            <a:ext cx="8082643" cy="1046787"/>
          </a:xfrm>
          <a:prstGeom prst="rect">
            <a:avLst/>
          </a:prstGeom>
          <a:solidFill>
            <a:schemeClr val="bg2"/>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err="1">
                <a:solidFill>
                  <a:srgbClr val="FF0000"/>
                </a:solidFill>
                <a:latin typeface="Times New Roman" pitchFamily="18" charset="0"/>
                <a:cs typeface="Times New Roman" pitchFamily="18" charset="0"/>
              </a:rPr>
              <a:t>Bài</a:t>
            </a:r>
            <a:r>
              <a:rPr lang="en-US" sz="5400" b="1" dirty="0">
                <a:solidFill>
                  <a:srgbClr val="FF0000"/>
                </a:solidFill>
                <a:latin typeface="Times New Roman" pitchFamily="18" charset="0"/>
                <a:cs typeface="Times New Roman" pitchFamily="18" charset="0"/>
              </a:rPr>
              <a:t> 40:  </a:t>
            </a:r>
            <a:r>
              <a:rPr lang="en-US" sz="5400" b="1" dirty="0">
                <a:solidFill>
                  <a:srgbClr val="0033CC"/>
                </a:solidFill>
                <a:latin typeface="Times New Roman" pitchFamily="18" charset="0"/>
                <a:cs typeface="Times New Roman" pitchFamily="18" charset="0"/>
              </a:rPr>
              <a:t>LỰC MA SÁT</a:t>
            </a:r>
            <a:endParaRPr lang="vi-VN" sz="5400" b="1" dirty="0">
              <a:solidFill>
                <a:srgbClr val="0033CC"/>
              </a:solidFill>
              <a:latin typeface="Times New Roman" pitchFamily="18" charset="0"/>
              <a:cs typeface="Times New Roman" pitchFamily="18" charset="0"/>
            </a:endParaRPr>
          </a:p>
        </p:txBody>
      </p:sp>
      <p:sp>
        <p:nvSpPr>
          <p:cNvPr id="3" name="Title 3"/>
          <p:cNvSpPr txBox="1">
            <a:spLocks noChangeArrowheads="1"/>
          </p:cNvSpPr>
          <p:nvPr/>
        </p:nvSpPr>
        <p:spPr bwMode="auto">
          <a:xfrm>
            <a:off x="485459" y="1785330"/>
            <a:ext cx="11204812" cy="535531"/>
          </a:xfrm>
          <a:prstGeom prst="rect">
            <a:avLst/>
          </a:prstGeom>
          <a:noFill/>
          <a:ln>
            <a:noFill/>
          </a:ln>
        </p:spPr>
        <p:txBody>
          <a:bodyPr wrap="square">
            <a:sp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mj-cs"/>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vi-VN" altLang="vi-VN" sz="3200" b="1" dirty="0">
                <a:solidFill>
                  <a:srgbClr val="FF0000"/>
                </a:solidFill>
                <a:latin typeface="Times New Roman" panose="02020603050405020304" pitchFamily="18" charset="0"/>
                <a:cs typeface="Times New Roman" panose="02020603050405020304" pitchFamily="18" charset="0"/>
              </a:rPr>
              <a:t>NỘI DUNG TIẾT TRƯỚC</a:t>
            </a:r>
            <a:endParaRPr lang="en-US" altLang="vi-VN" sz="3200" b="1" dirty="0">
              <a:solidFill>
                <a:srgbClr val="0000FF"/>
              </a:solidFill>
              <a:latin typeface="Times New Roman" panose="02020603050405020304" pitchFamily="18" charset="0"/>
              <a:cs typeface="Times New Roman" panose="02020603050405020304" pitchFamily="18" charset="0"/>
            </a:endParaRPr>
          </a:p>
        </p:txBody>
      </p:sp>
      <p:sp>
        <p:nvSpPr>
          <p:cNvPr id="5" name="Rectangle 4"/>
          <p:cNvSpPr/>
          <p:nvPr/>
        </p:nvSpPr>
        <p:spPr>
          <a:xfrm>
            <a:off x="507952" y="3012516"/>
            <a:ext cx="11182319" cy="2062103"/>
          </a:xfrm>
          <a:prstGeom prst="rect">
            <a:avLst/>
          </a:prstGeom>
        </p:spPr>
        <p:txBody>
          <a:bodyPr wrap="square">
            <a:spAutoFit/>
          </a:bodyPr>
          <a:lstStyle/>
          <a:p>
            <a:pPr algn="just"/>
            <a:r>
              <a:rPr lang="en-US" sz="3200" b="1" dirty="0">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là</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tiếp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xuất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hiện</a:t>
            </a:r>
            <a:r>
              <a:rPr lang="en-US" sz="3200" b="1" dirty="0">
                <a:solidFill>
                  <a:srgbClr val="0000FF"/>
                </a:solidFill>
                <a:latin typeface="Times New Roman" pitchFamily="18" charset="0"/>
                <a:cs typeface="Times New Roman" pitchFamily="18" charset="0"/>
              </a:rPr>
              <a:t> ở </a:t>
            </a:r>
            <a:r>
              <a:rPr lang="en-US" sz="3200" b="1" dirty="0" err="1">
                <a:solidFill>
                  <a:srgbClr val="0000FF"/>
                </a:solidFill>
                <a:latin typeface="Times New Roman" pitchFamily="18" charset="0"/>
                <a:cs typeface="Times New Roman" pitchFamily="18" charset="0"/>
              </a:rPr>
              <a:t>bề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mặt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tiếp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giữa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r>
              <a:rPr lang="en-US" sz="3200" b="1" dirty="0">
                <a:solidFill>
                  <a:srgbClr val="0000FF"/>
                </a:solidFill>
                <a:latin typeface="Times New Roman" pitchFamily="18" charset="0"/>
                <a:cs typeface="Times New Roman" pitchFamily="18" charset="0"/>
              </a:rPr>
              <a:t>.</a:t>
            </a:r>
          </a:p>
          <a:p>
            <a:pPr algn="just"/>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Nguyên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nhân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xuất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hiện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là</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sự</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tương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giữa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mặt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endParaRPr lang="en-US" sz="3200" dirty="0">
              <a:solidFill>
                <a:srgbClr val="0000FF"/>
              </a:solidFill>
              <a:latin typeface="Times New Roman" pitchFamily="18" charset="0"/>
              <a:cs typeface="Times New Roman" pitchFamily="18" charset="0"/>
            </a:endParaRPr>
          </a:p>
        </p:txBody>
      </p:sp>
      <p:sp>
        <p:nvSpPr>
          <p:cNvPr id="6" name="TextBox 5"/>
          <p:cNvSpPr txBox="1"/>
          <p:nvPr/>
        </p:nvSpPr>
        <p:spPr>
          <a:xfrm>
            <a:off x="507952" y="2319682"/>
            <a:ext cx="4860626" cy="646331"/>
          </a:xfrm>
          <a:prstGeom prst="rect">
            <a:avLst/>
          </a:prstGeom>
          <a:noFill/>
        </p:spPr>
        <p:txBody>
          <a:bodyPr wrap="none" rtlCol="0">
            <a:spAutoFit/>
          </a:bodyPr>
          <a:lstStyle/>
          <a:p>
            <a:r>
              <a:rPr lang="en-US" sz="3600" b="1" dirty="0">
                <a:solidFill>
                  <a:srgbClr val="FF0000"/>
                </a:solidFill>
                <a:latin typeface="Times New Roman" pitchFamily="18" charset="0"/>
                <a:cs typeface="Times New Roman" pitchFamily="18" charset="0"/>
              </a:rPr>
              <a:t>1. </a:t>
            </a:r>
            <a:r>
              <a:rPr lang="en-US" sz="3600" b="1" dirty="0" err="1">
                <a:solidFill>
                  <a:srgbClr val="FF0000"/>
                </a:solidFill>
                <a:latin typeface="Times New Roman" pitchFamily="18" charset="0"/>
                <a:cs typeface="Times New Roman" pitchFamily="18" charset="0"/>
              </a:rPr>
              <a:t>Khái</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niệm</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endParaRPr lang="en-US" sz="3600" b="1" dirty="0">
              <a:solidFill>
                <a:srgbClr val="FF0000"/>
              </a:solidFill>
              <a:latin typeface="Times New Roman" pitchFamily="18" charset="0"/>
              <a:cs typeface="Times New Roman" pitchFamily="18" charset="0"/>
            </a:endParaRPr>
          </a:p>
        </p:txBody>
      </p:sp>
      <p:sp>
        <p:nvSpPr>
          <p:cNvPr id="7" name="TextBox 6"/>
          <p:cNvSpPr txBox="1"/>
          <p:nvPr/>
        </p:nvSpPr>
        <p:spPr>
          <a:xfrm>
            <a:off x="507952" y="5074619"/>
            <a:ext cx="4340232" cy="646331"/>
          </a:xfrm>
          <a:prstGeom prst="rect">
            <a:avLst/>
          </a:prstGeom>
          <a:noFill/>
        </p:spPr>
        <p:txBody>
          <a:bodyPr wrap="square" rtlCol="0">
            <a:spAutoFit/>
          </a:bodyPr>
          <a:lstStyle/>
          <a:p>
            <a:r>
              <a:rPr lang="en-US" sz="3600" b="1" dirty="0">
                <a:solidFill>
                  <a:srgbClr val="FF0000"/>
                </a:solidFill>
                <a:latin typeface="Times New Roman" pitchFamily="18" charset="0"/>
                <a:cs typeface="Times New Roman" pitchFamily="18" charset="0"/>
              </a:rPr>
              <a:t>2.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ma </a:t>
            </a:r>
            <a:r>
              <a:rPr lang="en-US" sz="3600" b="1" dirty="0" err="1">
                <a:solidFill>
                  <a:srgbClr val="FF0000"/>
                </a:solidFill>
                <a:latin typeface="Times New Roman" pitchFamily="18" charset="0"/>
                <a:cs typeface="Times New Roman" pitchFamily="18" charset="0"/>
              </a:rPr>
              <a:t>sát</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trượt</a:t>
            </a:r>
            <a:endParaRPr lang="en-US" sz="3600" dirty="0">
              <a:solidFill>
                <a:srgbClr val="FF0000"/>
              </a:solidFill>
              <a:latin typeface="Times New Roman" pitchFamily="18" charset="0"/>
              <a:cs typeface="Times New Roman" pitchFamily="18" charset="0"/>
            </a:endParaRPr>
          </a:p>
        </p:txBody>
      </p:sp>
      <p:sp>
        <p:nvSpPr>
          <p:cNvPr id="8" name="TextBox 7"/>
          <p:cNvSpPr txBox="1"/>
          <p:nvPr/>
        </p:nvSpPr>
        <p:spPr>
          <a:xfrm>
            <a:off x="485459" y="5706380"/>
            <a:ext cx="11204812" cy="1077218"/>
          </a:xfrm>
          <a:prstGeom prst="rect">
            <a:avLst/>
          </a:prstGeom>
          <a:noFill/>
        </p:spPr>
        <p:txBody>
          <a:bodyPr wrap="square" rtlCol="0">
            <a:spAutoFit/>
          </a:bodyPr>
          <a:lstStyle/>
          <a:p>
            <a:pPr algn="just"/>
            <a:r>
              <a:rPr lang="en-US" sz="3200" b="1" dirty="0">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ma </a:t>
            </a:r>
            <a:r>
              <a:rPr lang="en-US" sz="3200" b="1" dirty="0" err="1">
                <a:solidFill>
                  <a:srgbClr val="0033CC"/>
                </a:solidFill>
                <a:latin typeface="Times New Roman" pitchFamily="18" charset="0"/>
                <a:cs typeface="Times New Roman" pitchFamily="18" charset="0"/>
              </a:rPr>
              <a:t>sát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xuất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hiện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một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trượt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trên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bề</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mặt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khác</a:t>
            </a:r>
            <a:endParaRPr lang="en-US" sz="3200"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2353316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nodeType="clickEffect">
                                  <p:stCondLst>
                                    <p:cond delay="0"/>
                                  </p:stCondLst>
                                  <p:childTnLst>
                                    <p:set>
                                      <p:cBhvr>
                                        <p:cTn id="11" dur="1" fill="hold">
                                          <p:stCondLst>
                                            <p:cond delay="0"/>
                                          </p:stCondLst>
                                        </p:cTn>
                                        <p:tgtEl>
                                          <p:spTgt spid="5">
                                            <p:txEl>
                                              <p:pRg st="0" end="0"/>
                                            </p:txEl>
                                          </p:spTgt>
                                        </p:tgtEl>
                                        <p:attrNameLst>
                                          <p:attrName>style.visibility</p:attrName>
                                        </p:attrNameLst>
                                      </p:cBhvr>
                                      <p:to>
                                        <p:strVal val="visible"/>
                                      </p:to>
                                    </p:set>
                                    <p:animEffect transition="in" filter="fade">
                                      <p:cBhvr>
                                        <p:cTn id="12" dur="1000"/>
                                        <p:tgtEl>
                                          <p:spTgt spid="5">
                                            <p:txEl>
                                              <p:pRg st="0" end="0"/>
                                            </p:txEl>
                                          </p:spTgt>
                                        </p:tgtEl>
                                      </p:cBhvr>
                                    </p:animEffect>
                                    <p:anim calcmode="lin" valueType="num">
                                      <p:cBhvr>
                                        <p:cTn id="13"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14"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nodeType="clickEffect">
                                  <p:stCondLst>
                                    <p:cond delay="0"/>
                                  </p:stCondLst>
                                  <p:childTnLst>
                                    <p:set>
                                      <p:cBhvr>
                                        <p:cTn id="18" dur="1" fill="hold">
                                          <p:stCondLst>
                                            <p:cond delay="0"/>
                                          </p:stCondLst>
                                        </p:cTn>
                                        <p:tgtEl>
                                          <p:spTgt spid="5">
                                            <p:txEl>
                                              <p:pRg st="1" end="1"/>
                                            </p:txEl>
                                          </p:spTgt>
                                        </p:tgtEl>
                                        <p:attrNameLst>
                                          <p:attrName>style.visibility</p:attrName>
                                        </p:attrNameLst>
                                      </p:cBhvr>
                                      <p:to>
                                        <p:strVal val="visible"/>
                                      </p:to>
                                    </p:set>
                                    <p:animEffect transition="in" filter="fade">
                                      <p:cBhvr>
                                        <p:cTn id="19" dur="1000"/>
                                        <p:tgtEl>
                                          <p:spTgt spid="5">
                                            <p:txEl>
                                              <p:pRg st="1" end="1"/>
                                            </p:txEl>
                                          </p:spTgt>
                                        </p:tgtEl>
                                      </p:cBhvr>
                                    </p:animEffect>
                                    <p:anim calcmode="lin" valueType="num">
                                      <p:cBhvr>
                                        <p:cTn id="20"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21"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Khai Thanh\Desktop\a.jpg"/>
          <p:cNvPicPr>
            <a:picLocks noChangeAspect="1" noChangeArrowheads="1"/>
          </p:cNvPicPr>
          <p:nvPr/>
        </p:nvPicPr>
        <p:blipFill rotWithShape="1">
          <a:blip r:embed="rId2">
            <a:extLst>
              <a:ext uri="{28A0092B-C50C-407E-A947-70E740481C1C}">
                <a14:useLocalDpi xmlns:a14="http://schemas.microsoft.com/office/drawing/2010/main" val="0"/>
              </a:ext>
            </a:extLst>
          </a:blip>
          <a:srcRect l="6857" t="14085" r="18777" b="56109"/>
          <a:stretch/>
        </p:blipFill>
        <p:spPr bwMode="auto">
          <a:xfrm>
            <a:off x="2254469" y="204952"/>
            <a:ext cx="7851227" cy="3689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894082"/>
            <a:ext cx="2443655" cy="1597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Cloud Callout 6"/>
          <p:cNvSpPr/>
          <p:nvPr/>
        </p:nvSpPr>
        <p:spPr>
          <a:xfrm>
            <a:off x="2617076" y="4463157"/>
            <a:ext cx="8024649" cy="2057399"/>
          </a:xfrm>
          <a:prstGeom prst="cloudCallout">
            <a:avLst>
              <a:gd name="adj1" fmla="val -56756"/>
              <a:gd name="adj2" fmla="val -52745"/>
            </a:avLst>
          </a:prstGeom>
        </p:spPr>
        <p:style>
          <a:lnRef idx="2">
            <a:schemeClr val="accent2"/>
          </a:lnRef>
          <a:fillRef idx="1">
            <a:schemeClr val="lt1"/>
          </a:fillRef>
          <a:effectRef idx="0">
            <a:schemeClr val="accent2"/>
          </a:effectRef>
          <a:fontRef idx="minor">
            <a:schemeClr val="dk1"/>
          </a:fontRef>
        </p:style>
        <p:txBody>
          <a:bodyPr rtlCol="0" anchor="ctr"/>
          <a:lstStyle/>
          <a:p>
            <a:pPr algn="ctr"/>
            <a:endParaRPr lang="vi-VN" sz="2800" b="1" dirty="0">
              <a:latin typeface="Times New Roman" pitchFamily="18" charset="0"/>
              <a:cs typeface="Times New Roman" pitchFamily="18" charset="0"/>
            </a:endParaRPr>
          </a:p>
          <a:p>
            <a:pPr algn="just">
              <a:lnSpc>
                <a:spcPct val="107000"/>
              </a:lnSpc>
              <a:spcAft>
                <a:spcPts val="800"/>
              </a:spcAft>
            </a:pP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Tại</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sao</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bạn</a:t>
            </a:r>
            <a:r>
              <a:rPr lang="en-US" sz="3200" dirty="0">
                <a:latin typeface="Times New Roman" panose="02020603050405020304" pitchFamily="18" charset="0"/>
                <a:ea typeface="Arial" panose="020B0604020202020204" pitchFamily="34" charset="0"/>
                <a:cs typeface="Times New Roman" panose="02020603050405020304" pitchFamily="18" charset="0"/>
              </a:rPr>
              <a:t> An </a:t>
            </a:r>
            <a:r>
              <a:rPr lang="en-US" sz="3200" dirty="0" err="1">
                <a:latin typeface="Times New Roman" panose="02020603050405020304" pitchFamily="18" charset="0"/>
                <a:ea typeface="Arial" panose="020B0604020202020204" pitchFamily="34" charset="0"/>
                <a:cs typeface="Times New Roman" panose="02020603050405020304" pitchFamily="18" charset="0"/>
              </a:rPr>
              <a:t>dùng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hết</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sức</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đẩy</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cái</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thùng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hàng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mà</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thùng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hàng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vẫn</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đứng</a:t>
            </a:r>
            <a:r>
              <a:rPr lang="en-US" sz="3200" dirty="0">
                <a:latin typeface="Times New Roman" panose="02020603050405020304" pitchFamily="18" charset="0"/>
                <a:ea typeface="Arial" panose="020B0604020202020204" pitchFamily="34" charset="0"/>
                <a:cs typeface="Times New Roman" panose="02020603050405020304" pitchFamily="18" charset="0"/>
              </a:rPr>
              <a:t> </a:t>
            </a:r>
            <a:r>
              <a:rPr lang="en-US" sz="3200" dirty="0" err="1">
                <a:latin typeface="Times New Roman" panose="02020603050405020304" pitchFamily="18" charset="0"/>
                <a:ea typeface="Arial" panose="020B0604020202020204" pitchFamily="34" charset="0"/>
                <a:cs typeface="Times New Roman" panose="02020603050405020304" pitchFamily="18" charset="0"/>
              </a:rPr>
              <a:t>yên</a:t>
            </a:r>
            <a:r>
              <a:rPr lang="en-US" sz="3200" dirty="0">
                <a:latin typeface="Times New Roman" panose="02020603050405020304" pitchFamily="18" charset="0"/>
                <a:ea typeface="Arial" panose="020B0604020202020204" pitchFamily="34" charset="0"/>
                <a:cs typeface="Times New Roman" panose="02020603050405020304" pitchFamily="18" charset="0"/>
              </a:rPr>
              <a:t>?</a:t>
            </a:r>
            <a:endParaRPr lang="vi-VN" sz="2400" dirty="0">
              <a:ea typeface="Arial" panose="020B0604020202020204" pitchFamily="34" charset="0"/>
              <a:cs typeface="Times New Roman" panose="02020603050405020304" pitchFamily="18" charset="0"/>
            </a:endParaRPr>
          </a:p>
          <a:p>
            <a:pPr algn="ctr"/>
            <a:endParaRPr lang="en-US" sz="2800" dirty="0">
              <a:latin typeface="Times New Roman" pitchFamily="18" charset="0"/>
              <a:cs typeface="Times New Roman" pitchFamily="18" charset="0"/>
            </a:endParaRPr>
          </a:p>
        </p:txBody>
      </p:sp>
    </p:spTree>
    <p:extLst>
      <p:ext uri="{BB962C8B-B14F-4D97-AF65-F5344CB8AC3E}">
        <p14:creationId xmlns:p14="http://schemas.microsoft.com/office/powerpoint/2010/main" val="2099953808"/>
      </p:ext>
    </p:extLst>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6B045E7-B682-4966-B948-C1D44796CEB8}"/>
              </a:ext>
            </a:extLst>
          </p:cNvPr>
          <p:cNvSpPr/>
          <p:nvPr/>
        </p:nvSpPr>
        <p:spPr>
          <a:xfrm>
            <a:off x="-3040" y="787938"/>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8" name="Picture 7">
            <a:extLst>
              <a:ext uri="{FF2B5EF4-FFF2-40B4-BE49-F238E27FC236}">
                <a16:creationId xmlns:a16="http://schemas.microsoft.com/office/drawing/2014/main" id="{94850A09-2C17-4A80-BEF8-8529519FA499}"/>
              </a:ext>
            </a:extLst>
          </p:cNvPr>
          <p:cNvPicPr>
            <a:picLocks noChangeAspect="1"/>
          </p:cNvPicPr>
          <p:nvPr/>
        </p:nvPicPr>
        <p:blipFill>
          <a:blip r:embed="rId2"/>
          <a:stretch>
            <a:fillRect/>
          </a:stretch>
        </p:blipFill>
        <p:spPr>
          <a:xfrm>
            <a:off x="4349269" y="850282"/>
            <a:ext cx="1486756" cy="970171"/>
          </a:xfrm>
          <a:prstGeom prst="rect">
            <a:avLst/>
          </a:prstGeom>
        </p:spPr>
      </p:pic>
      <p:sp>
        <p:nvSpPr>
          <p:cNvPr id="3" name="TextBox 2">
            <a:extLst>
              <a:ext uri="{FF2B5EF4-FFF2-40B4-BE49-F238E27FC236}">
                <a16:creationId xmlns:a16="http://schemas.microsoft.com/office/drawing/2014/main" id="{02BF2C74-35AC-4D2C-BC47-BD9F3352620C}"/>
              </a:ext>
            </a:extLst>
          </p:cNvPr>
          <p:cNvSpPr txBox="1"/>
          <p:nvPr/>
        </p:nvSpPr>
        <p:spPr>
          <a:xfrm>
            <a:off x="1044749" y="5570043"/>
            <a:ext cx="10096422" cy="1077218"/>
          </a:xfrm>
          <a:prstGeom prst="rect">
            <a:avLst/>
          </a:prstGeom>
          <a:noFill/>
        </p:spPr>
        <p:txBody>
          <a:bodyPr wrap="square" rtlCol="0">
            <a:spAutoFit/>
          </a:bodyPr>
          <a:lstStyle/>
          <a:p>
            <a:pPr algn="ctr"/>
            <a:r>
              <a:rPr lang="en-US" sz="3200" b="1" dirty="0" err="1">
                <a:solidFill>
                  <a:srgbClr val="FF0000"/>
                </a:solidFill>
                <a:latin typeface="Times New Roman" pitchFamily="18" charset="0"/>
                <a:ea typeface="Calibri"/>
                <a:cs typeface="Times New Roman" pitchFamily="18" charset="0"/>
              </a:rPr>
              <a:t>Thảo</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luận</a:t>
            </a:r>
            <a:r>
              <a:rPr lang="en-US" sz="3200" b="1" dirty="0">
                <a:solidFill>
                  <a:srgbClr val="FF0000"/>
                </a:solidFill>
                <a:latin typeface="Times New Roman" pitchFamily="18" charset="0"/>
                <a:ea typeface="Calibri"/>
                <a:cs typeface="Times New Roman" pitchFamily="18" charset="0"/>
              </a:rPr>
              <a:t> – </a:t>
            </a:r>
            <a:r>
              <a:rPr lang="en-US" sz="3200" b="1" dirty="0" err="1">
                <a:solidFill>
                  <a:srgbClr val="FF0000"/>
                </a:solidFill>
                <a:latin typeface="Times New Roman" pitchFamily="18" charset="0"/>
                <a:ea typeface="Calibri"/>
                <a:cs typeface="Times New Roman" pitchFamily="18" charset="0"/>
              </a:rPr>
              <a:t>Trả</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lời</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câu</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hỏi</a:t>
            </a:r>
            <a:endParaRPr lang="en-US" sz="3200" b="1" dirty="0">
              <a:solidFill>
                <a:srgbClr val="FF0000"/>
              </a:solidFill>
              <a:latin typeface="Times New Roman" pitchFamily="18" charset="0"/>
              <a:ea typeface="Calibri"/>
              <a:cs typeface="Times New Roman" pitchFamily="18" charset="0"/>
            </a:endParaRPr>
          </a:p>
          <a:p>
            <a:r>
              <a:rPr lang="en-US" sz="3200" dirty="0" err="1">
                <a:solidFill>
                  <a:srgbClr val="002060"/>
                </a:solidFill>
                <a:latin typeface="Times New Roman" pitchFamily="18" charset="0"/>
                <a:cs typeface="Times New Roman" pitchFamily="18" charset="0"/>
              </a:rPr>
              <a:t>Tại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sao</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kéo</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khối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gỗ</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bằng</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một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lực</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mà</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nó</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vẫn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đứng</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yên</a:t>
            </a:r>
            <a:r>
              <a:rPr lang="en-US" sz="3200" dirty="0">
                <a:solidFill>
                  <a:srgbClr val="002060"/>
                </a:solidFill>
                <a:latin typeface="Times New Roman" pitchFamily="18" charset="0"/>
                <a:cs typeface="Times New Roman" pitchFamily="18" charset="0"/>
              </a:rPr>
              <a:t>?</a:t>
            </a:r>
            <a:endParaRPr lang="en-US" sz="3200" baseline="-25000" dirty="0">
              <a:latin typeface="Times New Roman" pitchFamily="18" charset="0"/>
              <a:cs typeface="Times New Roman" pitchFamily="18" charset="0"/>
            </a:endParaRPr>
          </a:p>
        </p:txBody>
      </p:sp>
      <p:pic>
        <p:nvPicPr>
          <p:cNvPr id="4" name="Picture 3">
            <a:extLst>
              <a:ext uri="{FF2B5EF4-FFF2-40B4-BE49-F238E27FC236}">
                <a16:creationId xmlns:a16="http://schemas.microsoft.com/office/drawing/2014/main" id="{358456C6-CE9D-4697-850C-8096544C6595}"/>
              </a:ext>
            </a:extLst>
          </p:cNvPr>
          <p:cNvPicPr>
            <a:picLocks noChangeAspect="1"/>
          </p:cNvPicPr>
          <p:nvPr/>
        </p:nvPicPr>
        <p:blipFill>
          <a:blip r:embed="rId3"/>
          <a:stretch>
            <a:fillRect/>
          </a:stretch>
        </p:blipFill>
        <p:spPr>
          <a:xfrm>
            <a:off x="5836025" y="1037498"/>
            <a:ext cx="6355976" cy="4072384"/>
          </a:xfrm>
          <a:prstGeom prst="rect">
            <a:avLst/>
          </a:prstGeom>
        </p:spPr>
      </p:pic>
      <p:sp>
        <p:nvSpPr>
          <p:cNvPr id="10" name="TextBox 9"/>
          <p:cNvSpPr txBox="1"/>
          <p:nvPr/>
        </p:nvSpPr>
        <p:spPr>
          <a:xfrm>
            <a:off x="198667" y="139881"/>
            <a:ext cx="5274286" cy="584775"/>
          </a:xfrm>
          <a:prstGeom prst="rect">
            <a:avLst/>
          </a:prstGeom>
          <a:noFill/>
        </p:spPr>
        <p:txBody>
          <a:bodyPr wrap="square" rtlCol="0">
            <a:spAutoFit/>
          </a:bodyPr>
          <a:lstStyle/>
          <a:p>
            <a:pPr algn="just"/>
            <a:r>
              <a:rPr lang="en-US" sz="3200" b="1" dirty="0">
                <a:solidFill>
                  <a:srgbClr val="FF0000"/>
                </a:solidFill>
                <a:latin typeface="Times New Roman" pitchFamily="18" charset="0"/>
                <a:cs typeface="Times New Roman" pitchFamily="18" charset="0"/>
              </a:rPr>
              <a:t>3.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nghỉ</a:t>
            </a:r>
            <a:r>
              <a:rPr lang="en-US" sz="3200" b="1" dirty="0">
                <a:solidFill>
                  <a:srgbClr val="FF0000"/>
                </a:solidFill>
                <a:latin typeface="Times New Roman" pitchFamily="18" charset="0"/>
                <a:cs typeface="Times New Roman" pitchFamily="18" charset="0"/>
              </a:rPr>
              <a:t>: </a:t>
            </a:r>
          </a:p>
        </p:txBody>
      </p:sp>
      <p:sp>
        <p:nvSpPr>
          <p:cNvPr id="11" name="Rectangle 10"/>
          <p:cNvSpPr/>
          <p:nvPr/>
        </p:nvSpPr>
        <p:spPr>
          <a:xfrm>
            <a:off x="77643" y="841887"/>
            <a:ext cx="5516333" cy="4524315"/>
          </a:xfrm>
          <a:prstGeom prst="rect">
            <a:avLst/>
          </a:prstGeom>
        </p:spPr>
        <p:txBody>
          <a:bodyPr wrap="square">
            <a:spAutoFit/>
          </a:bodyPr>
          <a:lstStyle/>
          <a:p>
            <a:pPr algn="just"/>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Quan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sát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hình</a:t>
            </a:r>
            <a:r>
              <a:rPr lang="en-US" sz="3200" dirty="0">
                <a:solidFill>
                  <a:srgbClr val="002060"/>
                </a:solidFill>
                <a:latin typeface="Times New Roman" pitchFamily="18" charset="0"/>
                <a:cs typeface="Times New Roman" pitchFamily="18" charset="0"/>
              </a:rPr>
              <a:t> 40.4</a:t>
            </a:r>
            <a:endParaRPr lang="en-US" sz="3200" i="1" dirty="0">
              <a:solidFill>
                <a:srgbClr val="002060"/>
              </a:solidFill>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Tiến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hành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nghiệm</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Móc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kế</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hình</a:t>
            </a:r>
            <a:r>
              <a:rPr lang="en-US" sz="3200" dirty="0">
                <a:latin typeface="Times New Roman" pitchFamily="18" charset="0"/>
                <a:cs typeface="Times New Roman" pitchFamily="18" charset="0"/>
              </a:rPr>
              <a:t> 40.4 a).</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Kéo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kế</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theo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phương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nằm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ngang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kế</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chỉ</a:t>
            </a:r>
            <a:r>
              <a:rPr lang="en-US" sz="3200" dirty="0">
                <a:latin typeface="Times New Roman" pitchFamily="18" charset="0"/>
                <a:cs typeface="Times New Roman" pitchFamily="18" charset="0"/>
              </a:rPr>
              <a:t> 1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nhưng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gỗ</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vấn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đứng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hình</a:t>
            </a:r>
            <a:r>
              <a:rPr lang="en-US" sz="3200" dirty="0">
                <a:latin typeface="Times New Roman" pitchFamily="18" charset="0"/>
                <a:cs typeface="Times New Roman" pitchFamily="18" charset="0"/>
              </a:rPr>
              <a:t> 40.4 b)</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Đọc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số</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chỉ</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kế</a:t>
            </a:r>
            <a:endParaRPr lang="en-US" sz="3200" dirty="0">
              <a:latin typeface="Times New Roman" pitchFamily="18" charset="0"/>
              <a:cs typeface="Times New Roman" pitchFamily="18" charset="0"/>
            </a:endParaRPr>
          </a:p>
        </p:txBody>
      </p:sp>
    </p:spTree>
    <p:extLst>
      <p:ext uri="{BB962C8B-B14F-4D97-AF65-F5344CB8AC3E}">
        <p14:creationId xmlns:p14="http://schemas.microsoft.com/office/powerpoint/2010/main" val="4176201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xEl>
                                              <p:pRg st="2" end="2"/>
                                            </p:txEl>
                                          </p:spTgt>
                                        </p:tgtEl>
                                        <p:attrNameLst>
                                          <p:attrName>style.visibility</p:attrName>
                                        </p:attrNameLst>
                                      </p:cBhvr>
                                      <p:to>
                                        <p:strVal val="visible"/>
                                      </p:to>
                                    </p:set>
                                    <p:animEffect transition="in" filter="fade">
                                      <p:cBhvr>
                                        <p:cTn id="7" dur="500"/>
                                        <p:tgtEl>
                                          <p:spTgt spid="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1">
                                            <p:txEl>
                                              <p:pRg st="3" end="3"/>
                                            </p:txEl>
                                          </p:spTgt>
                                        </p:tgtEl>
                                        <p:attrNameLst>
                                          <p:attrName>style.visibility</p:attrName>
                                        </p:attrNameLst>
                                      </p:cBhvr>
                                      <p:to>
                                        <p:strVal val="visible"/>
                                      </p:to>
                                    </p:set>
                                    <p:animEffect transition="in" filter="fade">
                                      <p:cBhvr>
                                        <p:cTn id="12" dur="500"/>
                                        <p:tgtEl>
                                          <p:spTgt spid="11">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1">
                                            <p:txEl>
                                              <p:pRg st="4" end="4"/>
                                            </p:txEl>
                                          </p:spTgt>
                                        </p:tgtEl>
                                        <p:attrNameLst>
                                          <p:attrName>style.visibility</p:attrName>
                                        </p:attrNameLst>
                                      </p:cBhvr>
                                      <p:to>
                                        <p:strVal val="visible"/>
                                      </p:to>
                                    </p:set>
                                    <p:animEffect transition="in" filter="fade">
                                      <p:cBhvr>
                                        <p:cTn id="17" dur="500"/>
                                        <p:tgtEl>
                                          <p:spTgt spid="11">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heel(1)">
                                      <p:cBhvr>
                                        <p:cTn id="22"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2BF2C74-35AC-4D2C-BC47-BD9F3352620C}"/>
              </a:ext>
            </a:extLst>
          </p:cNvPr>
          <p:cNvSpPr txBox="1"/>
          <p:nvPr/>
        </p:nvSpPr>
        <p:spPr>
          <a:xfrm>
            <a:off x="714894" y="4709253"/>
            <a:ext cx="10806545" cy="2062103"/>
          </a:xfrm>
          <a:prstGeom prst="rect">
            <a:avLst/>
          </a:prstGeom>
          <a:noFill/>
        </p:spPr>
        <p:txBody>
          <a:bodyPr wrap="square" rtlCol="0">
            <a:spAutoFit/>
          </a:bodyPr>
          <a:lstStyle/>
          <a:p>
            <a:pPr algn="just"/>
            <a:r>
              <a:rPr lang="en-US" sz="3200" b="1" dirty="0" err="1">
                <a:solidFill>
                  <a:srgbClr val="FF0000"/>
                </a:solidFill>
                <a:latin typeface="Times New Roman" pitchFamily="18" charset="0"/>
                <a:cs typeface="Times New Roman" pitchFamily="18" charset="0"/>
              </a:rPr>
              <a:t>Kết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luận</a:t>
            </a:r>
            <a:r>
              <a:rPr lang="en-US" sz="3200" b="1" dirty="0">
                <a:solidFill>
                  <a:srgbClr val="FF0000"/>
                </a:solidFill>
                <a:latin typeface="Times New Roman" pitchFamily="18" charset="0"/>
                <a:cs typeface="Times New Roman" pitchFamily="18" charset="0"/>
              </a:rPr>
              <a:t>: </a:t>
            </a:r>
          </a:p>
          <a:p>
            <a:pPr algn="just"/>
            <a:r>
              <a:rPr lang="en-US" sz="3200" b="1" dirty="0">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nghỉ</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xuất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hiện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ngăn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cản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sự</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chuyển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động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một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khi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nó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tiếp</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với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bề</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mặt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một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khác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và</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xu</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hướng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chuyển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động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trên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đó</a:t>
            </a:r>
            <a:r>
              <a:rPr lang="en-US" sz="3200" b="1" dirty="0">
                <a:solidFill>
                  <a:srgbClr val="0000FF"/>
                </a:solidFill>
                <a:latin typeface="Times New Roman" pitchFamily="18" charset="0"/>
                <a:cs typeface="Times New Roman" pitchFamily="18" charset="0"/>
              </a:rPr>
              <a:t>.</a:t>
            </a:r>
            <a:endParaRPr lang="en-US" sz="3200" dirty="0">
              <a:solidFill>
                <a:srgbClr val="0000FF"/>
              </a:solidFill>
              <a:latin typeface="Times New Roman" pitchFamily="18" charset="0"/>
              <a:cs typeface="Times New Roman" pitchFamily="18" charset="0"/>
            </a:endParaRPr>
          </a:p>
        </p:txBody>
      </p:sp>
      <p:sp>
        <p:nvSpPr>
          <p:cNvPr id="4" name="TextBox 3"/>
          <p:cNvSpPr txBox="1"/>
          <p:nvPr/>
        </p:nvSpPr>
        <p:spPr>
          <a:xfrm>
            <a:off x="198667" y="139881"/>
            <a:ext cx="5274286" cy="584775"/>
          </a:xfrm>
          <a:prstGeom prst="rect">
            <a:avLst/>
          </a:prstGeom>
          <a:noFill/>
        </p:spPr>
        <p:txBody>
          <a:bodyPr wrap="square" rtlCol="0">
            <a:spAutoFit/>
          </a:bodyPr>
          <a:lstStyle/>
          <a:p>
            <a:pPr algn="just"/>
            <a:r>
              <a:rPr lang="en-US" sz="3200" b="1" dirty="0">
                <a:solidFill>
                  <a:srgbClr val="FF0000"/>
                </a:solidFill>
                <a:latin typeface="Times New Roman" pitchFamily="18" charset="0"/>
                <a:cs typeface="Times New Roman" pitchFamily="18" charset="0"/>
              </a:rPr>
              <a:t>3.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nghỉ</a:t>
            </a:r>
            <a:r>
              <a:rPr lang="en-US" sz="3200" b="1" dirty="0">
                <a:solidFill>
                  <a:srgbClr val="FF0000"/>
                </a:solidFill>
                <a:latin typeface="Times New Roman" pitchFamily="18" charset="0"/>
                <a:cs typeface="Times New Roman" pitchFamily="18" charset="0"/>
              </a:rPr>
              <a:t>: </a:t>
            </a:r>
          </a:p>
        </p:txBody>
      </p:sp>
      <p:pic>
        <p:nvPicPr>
          <p:cNvPr id="5" name="Picture 4">
            <a:extLst>
              <a:ext uri="{FF2B5EF4-FFF2-40B4-BE49-F238E27FC236}">
                <a16:creationId xmlns:a16="http://schemas.microsoft.com/office/drawing/2014/main" id="{358456C6-CE9D-4697-850C-8096544C6595}"/>
              </a:ext>
            </a:extLst>
          </p:cNvPr>
          <p:cNvPicPr>
            <a:picLocks noChangeAspect="1"/>
          </p:cNvPicPr>
          <p:nvPr/>
        </p:nvPicPr>
        <p:blipFill>
          <a:blip r:embed="rId2"/>
          <a:stretch>
            <a:fillRect/>
          </a:stretch>
        </p:blipFill>
        <p:spPr>
          <a:xfrm>
            <a:off x="5836025" y="1037498"/>
            <a:ext cx="6355976" cy="4072384"/>
          </a:xfrm>
          <a:prstGeom prst="rect">
            <a:avLst/>
          </a:prstGeom>
        </p:spPr>
      </p:pic>
      <p:sp>
        <p:nvSpPr>
          <p:cNvPr id="2" name="Rectangle 1"/>
          <p:cNvSpPr/>
          <p:nvPr/>
        </p:nvSpPr>
        <p:spPr>
          <a:xfrm>
            <a:off x="324947" y="1037498"/>
            <a:ext cx="5021726" cy="2062103"/>
          </a:xfrm>
          <a:prstGeom prst="rect">
            <a:avLst/>
          </a:prstGeom>
        </p:spPr>
        <p:txBody>
          <a:bodyPr wrap="square">
            <a:spAutoFit/>
          </a:bodyPr>
          <a:lstStyle/>
          <a:p>
            <a:pPr algn="just"/>
            <a:r>
              <a:rPr lang="en-US" sz="3200" dirty="0" err="1">
                <a:solidFill>
                  <a:srgbClr val="002060"/>
                </a:solidFill>
                <a:latin typeface="Times New Roman" pitchFamily="18" charset="0"/>
                <a:cs typeface="Times New Roman" pitchFamily="18" charset="0"/>
              </a:rPr>
              <a:t>Khi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kéo</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khối</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gỗ</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bằng</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một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lực</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mà</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nó</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vẫn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đứng</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yên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là</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vì</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mặt</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bàn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tạo</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ra</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lực</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cản</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giữ</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cho</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khúc</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gỗ</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nằm</a:t>
            </a:r>
            <a:r>
              <a:rPr lang="en-US" sz="3200" dirty="0">
                <a:solidFill>
                  <a:srgbClr val="002060"/>
                </a:solidFill>
                <a:latin typeface="Times New Roman" pitchFamily="18" charset="0"/>
                <a:cs typeface="Times New Roman" pitchFamily="18" charset="0"/>
              </a:rPr>
              <a:t> </a:t>
            </a:r>
            <a:r>
              <a:rPr lang="en-US" sz="3200" dirty="0" err="1">
                <a:solidFill>
                  <a:srgbClr val="002060"/>
                </a:solidFill>
                <a:latin typeface="Times New Roman" pitchFamily="18" charset="0"/>
                <a:cs typeface="Times New Roman" pitchFamily="18" charset="0"/>
              </a:rPr>
              <a:t>yên</a:t>
            </a:r>
            <a:r>
              <a:rPr lang="en-US" sz="3200" dirty="0">
                <a:solidFill>
                  <a:srgbClr val="002060"/>
                </a:solidFill>
                <a:latin typeface="Times New Roman" pitchFamily="18" charset="0"/>
                <a:cs typeface="Times New Roman" pitchFamily="18" charset="0"/>
              </a:rPr>
              <a:t>.</a:t>
            </a:r>
            <a:endParaRPr lang="en-US" sz="3200" baseline="-25000" dirty="0">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id="{D6B045E7-B682-4966-B948-C1D44796CEB8}"/>
              </a:ext>
            </a:extLst>
          </p:cNvPr>
          <p:cNvSpPr/>
          <p:nvPr/>
        </p:nvSpPr>
        <p:spPr>
          <a:xfrm>
            <a:off x="-3040" y="787938"/>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368970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7CACF05-656C-4858-B0E7-BD9CBB718D4A}"/>
              </a:ext>
            </a:extLst>
          </p:cNvPr>
          <p:cNvSpPr txBox="1"/>
          <p:nvPr/>
        </p:nvSpPr>
        <p:spPr>
          <a:xfrm>
            <a:off x="3110865" y="286390"/>
            <a:ext cx="4950394" cy="646331"/>
          </a:xfrm>
          <a:prstGeom prst="rect">
            <a:avLst/>
          </a:prstGeom>
          <a:noFill/>
        </p:spPr>
        <p:txBody>
          <a:bodyPr wrap="none" rtlCol="0">
            <a:spAutoFit/>
          </a:bodyPr>
          <a:lstStyle/>
          <a:p>
            <a:r>
              <a:rPr lang="en-US" sz="3600" b="1" dirty="0">
                <a:solidFill>
                  <a:srgbClr val="FF0000"/>
                </a:solidFill>
                <a:latin typeface="Times New Roman" pitchFamily="18" charset="0"/>
                <a:cs typeface="Times New Roman" pitchFamily="18" charset="0"/>
              </a:rPr>
              <a:t>V</a:t>
            </a:r>
            <a:r>
              <a:rPr lang="vi-VN" sz="3600" b="1" dirty="0">
                <a:solidFill>
                  <a:srgbClr val="FF0000"/>
                </a:solidFill>
                <a:latin typeface="Times New Roman" pitchFamily="18" charset="0"/>
                <a:cs typeface="Times New Roman" pitchFamily="18" charset="0"/>
              </a:rPr>
              <a:t>í dụ về lực ma sát nghỉ</a:t>
            </a:r>
            <a:endParaRPr lang="en-US" sz="3600" b="1" dirty="0">
              <a:solidFill>
                <a:srgbClr val="FF0000"/>
              </a:solidFill>
              <a:latin typeface="Times New Roman" pitchFamily="18" charset="0"/>
              <a:cs typeface="Times New Roman" pitchFamily="18" charset="0"/>
            </a:endParaRPr>
          </a:p>
        </p:txBody>
      </p:sp>
      <p:sp>
        <p:nvSpPr>
          <p:cNvPr id="6" name="Rectangle 5">
            <a:extLst>
              <a:ext uri="{FF2B5EF4-FFF2-40B4-BE49-F238E27FC236}">
                <a16:creationId xmlns:a16="http://schemas.microsoft.com/office/drawing/2014/main" id="{D6B045E7-B682-4966-B948-C1D44796CEB8}"/>
              </a:ext>
            </a:extLst>
          </p:cNvPr>
          <p:cNvSpPr/>
          <p:nvPr/>
        </p:nvSpPr>
        <p:spPr>
          <a:xfrm>
            <a:off x="-3040" y="1236821"/>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7" name="Picture 2" descr="C:\Users\Khai Thanh\Desktop\a.jpg"/>
          <p:cNvPicPr>
            <a:picLocks noChangeAspect="1" noChangeArrowheads="1"/>
          </p:cNvPicPr>
          <p:nvPr/>
        </p:nvPicPr>
        <p:blipFill rotWithShape="1">
          <a:blip r:embed="rId2">
            <a:extLst>
              <a:ext uri="{28A0092B-C50C-407E-A947-70E740481C1C}">
                <a14:useLocalDpi xmlns:a14="http://schemas.microsoft.com/office/drawing/2010/main" val="0"/>
              </a:ext>
            </a:extLst>
          </a:blip>
          <a:srcRect l="6857" t="14085" r="18777" b="56109"/>
          <a:stretch/>
        </p:blipFill>
        <p:spPr bwMode="auto">
          <a:xfrm>
            <a:off x="5735781" y="1890740"/>
            <a:ext cx="6334218" cy="46104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Shape 2700"/>
          <p:cNvPicPr/>
          <p:nvPr/>
        </p:nvPicPr>
        <p:blipFill rotWithShape="1">
          <a:blip r:embed="rId3"/>
          <a:srcRect r="45895"/>
          <a:stretch/>
        </p:blipFill>
        <p:spPr>
          <a:xfrm>
            <a:off x="76937" y="1890740"/>
            <a:ext cx="5525750" cy="4610402"/>
          </a:xfrm>
          <a:prstGeom prst="rect">
            <a:avLst/>
          </a:prstGeom>
        </p:spPr>
      </p:pic>
    </p:spTree>
    <p:extLst>
      <p:ext uri="{BB962C8B-B14F-4D97-AF65-F5344CB8AC3E}">
        <p14:creationId xmlns:p14="http://schemas.microsoft.com/office/powerpoint/2010/main" val="405097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15761" y="160210"/>
            <a:ext cx="9382126" cy="584775"/>
          </a:xfrm>
          <a:prstGeom prst="rect">
            <a:avLst/>
          </a:prstGeom>
          <a:noFill/>
        </p:spPr>
        <p:txBody>
          <a:bodyPr wrap="square" rtlCol="0">
            <a:spAutoFit/>
          </a:bodyPr>
          <a:lstStyle/>
          <a:p>
            <a:r>
              <a:rPr lang="en-US" sz="3200" b="1" dirty="0">
                <a:solidFill>
                  <a:srgbClr val="FF0000"/>
                </a:solidFill>
                <a:latin typeface="Times New Roman" pitchFamily="18" charset="0"/>
                <a:cs typeface="Times New Roman" pitchFamily="18" charset="0"/>
              </a:rPr>
              <a:t>4. </a:t>
            </a:r>
            <a:r>
              <a:rPr lang="en-US" sz="3200" b="1" dirty="0" err="1">
                <a:solidFill>
                  <a:srgbClr val="FF0000"/>
                </a:solidFill>
                <a:latin typeface="Times New Roman" pitchFamily="18" charset="0"/>
                <a:cs typeface="Times New Roman" pitchFamily="18" charset="0"/>
              </a:rPr>
              <a:t>Tác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endParaRPr lang="vi-VN" sz="3200" b="1" dirty="0">
              <a:solidFill>
                <a:srgbClr val="FF0000"/>
              </a:solidFill>
              <a:latin typeface="Times New Roman" pitchFamily="18" charset="0"/>
              <a:cs typeface="Times New Roman" pitchFamily="18" charset="0"/>
            </a:endParaRPr>
          </a:p>
        </p:txBody>
      </p:sp>
      <p:sp>
        <p:nvSpPr>
          <p:cNvPr id="7" name="Rectangle 6">
            <a:extLst>
              <a:ext uri="{FF2B5EF4-FFF2-40B4-BE49-F238E27FC236}">
                <a16:creationId xmlns:a16="http://schemas.microsoft.com/office/drawing/2014/main" id="{D6B045E7-B682-4966-B948-C1D44796CEB8}"/>
              </a:ext>
            </a:extLst>
          </p:cNvPr>
          <p:cNvSpPr/>
          <p:nvPr/>
        </p:nvSpPr>
        <p:spPr>
          <a:xfrm>
            <a:off x="0" y="911225"/>
            <a:ext cx="12192000" cy="45719"/>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pic>
        <p:nvPicPr>
          <p:cNvPr id="14" name="Shape 2700"/>
          <p:cNvPicPr/>
          <p:nvPr/>
        </p:nvPicPr>
        <p:blipFill>
          <a:blip r:embed="rId2"/>
          <a:stretch/>
        </p:blipFill>
        <p:spPr>
          <a:xfrm>
            <a:off x="298886" y="1415571"/>
            <a:ext cx="11654814" cy="4802349"/>
          </a:xfrm>
          <a:prstGeom prst="rect">
            <a:avLst/>
          </a:prstGeom>
        </p:spPr>
      </p:pic>
    </p:spTree>
    <p:extLst>
      <p:ext uri="{BB962C8B-B14F-4D97-AF65-F5344CB8AC3E}">
        <p14:creationId xmlns:p14="http://schemas.microsoft.com/office/powerpoint/2010/main" val="388274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182880" y="66500"/>
            <a:ext cx="11833024" cy="553998"/>
          </a:xfrm>
          <a:prstGeom prst="rect">
            <a:avLst/>
          </a:prstGeom>
          <a:noFill/>
        </p:spPr>
        <p:txBody>
          <a:bodyPr wrap="square" rtlCol="0">
            <a:spAutoFit/>
          </a:bodyPr>
          <a:lstStyle/>
          <a:p>
            <a:r>
              <a:rPr lang="en-US" sz="3000" b="1" dirty="0">
                <a:solidFill>
                  <a:srgbClr val="FF0000"/>
                </a:solidFill>
                <a:latin typeface="Times New Roman" pitchFamily="18" charset="0"/>
                <a:cs typeface="Times New Roman" pitchFamily="18" charset="0"/>
              </a:rPr>
              <a:t>4.1. </a:t>
            </a:r>
            <a:r>
              <a:rPr lang="en-US" sz="3000" b="1" dirty="0" err="1">
                <a:solidFill>
                  <a:srgbClr val="FF0000"/>
                </a:solidFill>
                <a:latin typeface="Times New Roman" pitchFamily="18" charset="0"/>
                <a:cs typeface="Times New Roman" pitchFamily="18" charset="0"/>
              </a:rPr>
              <a:t>Tìm</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hiểu</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tác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dụng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cản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trở</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và</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thúc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đẩy</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chuyển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động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của</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lực</a:t>
            </a:r>
            <a:r>
              <a:rPr lang="en-US" sz="3000" b="1" dirty="0">
                <a:solidFill>
                  <a:srgbClr val="FF0000"/>
                </a:solidFill>
                <a:latin typeface="Times New Roman" pitchFamily="18" charset="0"/>
                <a:cs typeface="Times New Roman" pitchFamily="18" charset="0"/>
              </a:rPr>
              <a:t> ma </a:t>
            </a:r>
            <a:r>
              <a:rPr lang="en-US" sz="3000" b="1" dirty="0" err="1">
                <a:solidFill>
                  <a:srgbClr val="FF0000"/>
                </a:solidFill>
                <a:latin typeface="Times New Roman" pitchFamily="18" charset="0"/>
                <a:cs typeface="Times New Roman" pitchFamily="18" charset="0"/>
              </a:rPr>
              <a:t>sát</a:t>
            </a:r>
            <a:endParaRPr lang="en-US" sz="3000" dirty="0">
              <a:solidFill>
                <a:srgbClr val="FF0000"/>
              </a:solidFill>
              <a:latin typeface="Times New Roman" pitchFamily="18" charset="0"/>
              <a:cs typeface="Times New Roman" pitchFamily="18" charset="0"/>
            </a:endParaRPr>
          </a:p>
        </p:txBody>
      </p:sp>
      <p:sp>
        <p:nvSpPr>
          <p:cNvPr id="11" name="Rectangle 10">
            <a:extLst>
              <a:ext uri="{FF2B5EF4-FFF2-40B4-BE49-F238E27FC236}">
                <a16:creationId xmlns:a16="http://schemas.microsoft.com/office/drawing/2014/main" id="{C90A6E15-C929-451D-8132-44B2C85335A2}"/>
              </a:ext>
            </a:extLst>
          </p:cNvPr>
          <p:cNvSpPr/>
          <p:nvPr/>
        </p:nvSpPr>
        <p:spPr>
          <a:xfrm>
            <a:off x="3601174" y="5624945"/>
            <a:ext cx="1095517" cy="397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416E4C5-6D14-4C4E-9DED-3FEC83EA8B29}"/>
              </a:ext>
            </a:extLst>
          </p:cNvPr>
          <p:cNvSpPr txBox="1"/>
          <p:nvPr/>
        </p:nvSpPr>
        <p:spPr>
          <a:xfrm>
            <a:off x="587598" y="784752"/>
            <a:ext cx="6594591" cy="6001643"/>
          </a:xfrm>
          <a:prstGeom prst="rect">
            <a:avLst/>
          </a:prstGeom>
          <a:noFill/>
        </p:spPr>
        <p:txBody>
          <a:bodyPr wrap="square" rtlCol="0">
            <a:spAutoFit/>
          </a:bodyPr>
          <a:lstStyle/>
          <a:p>
            <a:pPr algn="just"/>
            <a:r>
              <a:rPr lang="en-US" sz="3200" dirty="0" err="1">
                <a:latin typeface="Times New Roman" pitchFamily="18" charset="0"/>
                <a:cs typeface="Times New Roman" pitchFamily="18" charset="0"/>
              </a:rPr>
              <a:t>Quan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hình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ảnh</a:t>
            </a:r>
            <a:r>
              <a:rPr lang="en-US" sz="3200" dirty="0">
                <a:latin typeface="Times New Roman" pitchFamily="18" charset="0"/>
                <a:cs typeface="Times New Roman" pitchFamily="18" charset="0"/>
              </a:rPr>
              <a:t> 40.5, 40.6 </a:t>
            </a:r>
          </a:p>
          <a:p>
            <a:pPr algn="ctr"/>
            <a:r>
              <a:rPr lang="en-US" sz="3200" b="1" dirty="0" err="1">
                <a:solidFill>
                  <a:srgbClr val="FF0000"/>
                </a:solidFill>
                <a:latin typeface="Times New Roman" pitchFamily="18" charset="0"/>
                <a:ea typeface="Calibri"/>
                <a:cs typeface="Times New Roman" pitchFamily="18" charset="0"/>
              </a:rPr>
              <a:t>Thảo</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luận</a:t>
            </a:r>
            <a:r>
              <a:rPr lang="en-US" sz="3200" b="1" dirty="0">
                <a:solidFill>
                  <a:srgbClr val="FF0000"/>
                </a:solidFill>
                <a:latin typeface="Times New Roman" pitchFamily="18" charset="0"/>
                <a:ea typeface="Calibri"/>
                <a:cs typeface="Times New Roman" pitchFamily="18" charset="0"/>
              </a:rPr>
              <a:t> – </a:t>
            </a:r>
            <a:r>
              <a:rPr lang="en-US" sz="3200" b="1" dirty="0" err="1">
                <a:solidFill>
                  <a:srgbClr val="FF0000"/>
                </a:solidFill>
                <a:latin typeface="Times New Roman" pitchFamily="18" charset="0"/>
                <a:ea typeface="Calibri"/>
                <a:cs typeface="Times New Roman" pitchFamily="18" charset="0"/>
              </a:rPr>
              <a:t>Trả</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lời</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câu</a:t>
            </a:r>
            <a:r>
              <a:rPr lang="en-US" sz="3200" b="1" dirty="0">
                <a:solidFill>
                  <a:srgbClr val="FF0000"/>
                </a:solidFill>
                <a:latin typeface="Times New Roman" pitchFamily="18" charset="0"/>
                <a:ea typeface="Calibri"/>
                <a:cs typeface="Times New Roman" pitchFamily="18" charset="0"/>
              </a:rPr>
              <a:t> </a:t>
            </a:r>
            <a:r>
              <a:rPr lang="en-US" sz="3200" b="1" dirty="0" err="1">
                <a:solidFill>
                  <a:srgbClr val="FF0000"/>
                </a:solidFill>
                <a:latin typeface="Times New Roman" pitchFamily="18" charset="0"/>
                <a:ea typeface="Calibri"/>
                <a:cs typeface="Times New Roman" pitchFamily="18" charset="0"/>
              </a:rPr>
              <a:t>hỏi</a:t>
            </a:r>
            <a:endParaRPr lang="en-US" sz="3200" b="1" dirty="0">
              <a:solidFill>
                <a:srgbClr val="FF0000"/>
              </a:solidFill>
              <a:latin typeface="Times New Roman" pitchFamily="18" charset="0"/>
              <a:ea typeface="Calibri"/>
              <a:cs typeface="Times New Roman" pitchFamily="18" charset="0"/>
            </a:endParaRP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nghỉ</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đất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chân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gì</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trượt</a:t>
            </a:r>
            <a:r>
              <a:rPr lang="en-US" sz="3200" dirty="0">
                <a:latin typeface="Times New Roman" pitchFamily="18" charset="0"/>
                <a:cs typeface="Times New Roman" pitchFamily="18" charset="0"/>
              </a:rPr>
              <a:t> do </a:t>
            </a:r>
            <a:r>
              <a:rPr lang="en-US" sz="3200" dirty="0" err="1">
                <a:latin typeface="Times New Roman" pitchFamily="18" charset="0"/>
                <a:cs typeface="Times New Roman" pitchFamily="18" charset="0"/>
              </a:rPr>
              <a:t>má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ép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bánh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gì</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có</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như</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thế</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nào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bộ</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trơn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điều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sẽ</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xảy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bóp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điề</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xảy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nếu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mòn</a:t>
            </a:r>
            <a:r>
              <a:rPr lang="en-US" sz="3200" dirty="0">
                <a:latin typeface="Times New Roman" pitchFamily="18" charset="0"/>
                <a:cs typeface="Times New Roman" pitchFamily="18" charset="0"/>
              </a:rPr>
              <a:t>?</a:t>
            </a:r>
          </a:p>
        </p:txBody>
      </p:sp>
      <p:pic>
        <p:nvPicPr>
          <p:cNvPr id="5" name="Shape 2700"/>
          <p:cNvPicPr/>
          <p:nvPr/>
        </p:nvPicPr>
        <p:blipFill rotWithShape="1">
          <a:blip r:embed="rId2"/>
          <a:srcRect l="55161" r="-508"/>
          <a:stretch/>
        </p:blipFill>
        <p:spPr>
          <a:xfrm>
            <a:off x="7909417" y="3961958"/>
            <a:ext cx="4106487" cy="2896042"/>
          </a:xfrm>
          <a:prstGeom prst="rect">
            <a:avLst/>
          </a:prstGeom>
        </p:spPr>
      </p:pic>
      <p:pic>
        <p:nvPicPr>
          <p:cNvPr id="7" name="Shape 2700"/>
          <p:cNvPicPr/>
          <p:nvPr/>
        </p:nvPicPr>
        <p:blipFill rotWithShape="1">
          <a:blip r:embed="rId2"/>
          <a:srcRect r="45895"/>
          <a:stretch/>
        </p:blipFill>
        <p:spPr>
          <a:xfrm>
            <a:off x="7909417" y="781396"/>
            <a:ext cx="3961156" cy="3001483"/>
          </a:xfrm>
          <a:prstGeom prst="rect">
            <a:avLst/>
          </a:prstGeom>
        </p:spPr>
      </p:pic>
    </p:spTree>
    <p:extLst>
      <p:ext uri="{BB962C8B-B14F-4D97-AF65-F5344CB8AC3E}">
        <p14:creationId xmlns:p14="http://schemas.microsoft.com/office/powerpoint/2010/main" val="1863359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heel(1)">
                                      <p:cBhvr>
                                        <p:cTn id="7"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4AE6793-EA05-44F5-86F2-EF3A1EA78258}"/>
              </a:ext>
            </a:extLst>
          </p:cNvPr>
          <p:cNvSpPr txBox="1"/>
          <p:nvPr/>
        </p:nvSpPr>
        <p:spPr>
          <a:xfrm>
            <a:off x="182880" y="66500"/>
            <a:ext cx="11833024" cy="553998"/>
          </a:xfrm>
          <a:prstGeom prst="rect">
            <a:avLst/>
          </a:prstGeom>
          <a:noFill/>
        </p:spPr>
        <p:txBody>
          <a:bodyPr wrap="square" rtlCol="0">
            <a:spAutoFit/>
          </a:bodyPr>
          <a:lstStyle/>
          <a:p>
            <a:r>
              <a:rPr lang="en-US" sz="3000" b="1" dirty="0">
                <a:solidFill>
                  <a:srgbClr val="FF0000"/>
                </a:solidFill>
                <a:latin typeface="Times New Roman" pitchFamily="18" charset="0"/>
                <a:cs typeface="Times New Roman" pitchFamily="18" charset="0"/>
              </a:rPr>
              <a:t>4.1. </a:t>
            </a:r>
            <a:r>
              <a:rPr lang="en-US" sz="3000" b="1" dirty="0" err="1">
                <a:solidFill>
                  <a:srgbClr val="FF0000"/>
                </a:solidFill>
                <a:latin typeface="Times New Roman" pitchFamily="18" charset="0"/>
                <a:cs typeface="Times New Roman" pitchFamily="18" charset="0"/>
              </a:rPr>
              <a:t>Tìm</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hiểu</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tác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dụng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cản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trở</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và</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thúc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đẩy</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chuyển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động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của</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lực</a:t>
            </a:r>
            <a:r>
              <a:rPr lang="en-US" sz="3000" b="1" dirty="0">
                <a:solidFill>
                  <a:srgbClr val="FF0000"/>
                </a:solidFill>
                <a:latin typeface="Times New Roman" pitchFamily="18" charset="0"/>
                <a:cs typeface="Times New Roman" pitchFamily="18" charset="0"/>
              </a:rPr>
              <a:t> ma </a:t>
            </a:r>
            <a:r>
              <a:rPr lang="en-US" sz="3000" b="1" dirty="0" err="1">
                <a:solidFill>
                  <a:srgbClr val="FF0000"/>
                </a:solidFill>
                <a:latin typeface="Times New Roman" pitchFamily="18" charset="0"/>
                <a:cs typeface="Times New Roman" pitchFamily="18" charset="0"/>
              </a:rPr>
              <a:t>sát</a:t>
            </a:r>
            <a:endParaRPr lang="en-US" sz="3000" dirty="0">
              <a:solidFill>
                <a:srgbClr val="FF0000"/>
              </a:solidFill>
              <a:latin typeface="Times New Roman" pitchFamily="18" charset="0"/>
              <a:cs typeface="Times New Roman" pitchFamily="18" charset="0"/>
            </a:endParaRPr>
          </a:p>
        </p:txBody>
      </p:sp>
      <p:graphicFrame>
        <p:nvGraphicFramePr>
          <p:cNvPr id="2" name="Table 1"/>
          <p:cNvGraphicFramePr>
            <a:graphicFrameLocks noGrp="1"/>
          </p:cNvGraphicFramePr>
          <p:nvPr>
            <p:extLst>
              <p:ext uri="{D42A27DB-BD31-4B8C-83A1-F6EECF244321}">
                <p14:modId xmlns:p14="http://schemas.microsoft.com/office/powerpoint/2010/main" val="901631838"/>
              </p:ext>
            </p:extLst>
          </p:nvPr>
        </p:nvGraphicFramePr>
        <p:xfrm>
          <a:off x="290443" y="859023"/>
          <a:ext cx="11242458" cy="5730240"/>
        </p:xfrm>
        <a:graphic>
          <a:graphicData uri="http://schemas.openxmlformats.org/drawingml/2006/table">
            <a:tbl>
              <a:tblPr firstRow="1" bandRow="1">
                <a:tableStyleId>{5C22544A-7EE6-4342-B048-85BDC9FD1C3A}</a:tableStyleId>
              </a:tblPr>
              <a:tblGrid>
                <a:gridCol w="5621229">
                  <a:extLst>
                    <a:ext uri="{9D8B030D-6E8A-4147-A177-3AD203B41FA5}">
                      <a16:colId xmlns:a16="http://schemas.microsoft.com/office/drawing/2014/main" val="230311907"/>
                    </a:ext>
                  </a:extLst>
                </a:gridCol>
                <a:gridCol w="5621229">
                  <a:extLst>
                    <a:ext uri="{9D8B030D-6E8A-4147-A177-3AD203B41FA5}">
                      <a16:colId xmlns:a16="http://schemas.microsoft.com/office/drawing/2014/main" val="2605773361"/>
                    </a:ext>
                  </a:extLst>
                </a:gridCol>
              </a:tblGrid>
              <a:tr h="370840">
                <a:tc>
                  <a:txBody>
                    <a:bodyPr/>
                    <a:lstStyle/>
                    <a:p>
                      <a:pPr algn="ctr"/>
                      <a:r>
                        <a:rPr lang="en-US" sz="3200" dirty="0" err="1">
                          <a:latin typeface="Times New Roman" panose="02020603050405020304" pitchFamily="18" charset="0"/>
                          <a:cs typeface="Times New Roman" panose="02020603050405020304" pitchFamily="18" charset="0"/>
                        </a:rPr>
                        <a:t>Câu</a:t>
                      </a:r>
                      <a:r>
                        <a:rPr lang="en-US" sz="3200" baseline="0" dirty="0">
                          <a:latin typeface="Times New Roman" panose="02020603050405020304" pitchFamily="18" charset="0"/>
                          <a:cs typeface="Times New Roman" panose="02020603050405020304" pitchFamily="18" charset="0"/>
                        </a:rPr>
                        <a:t> </a:t>
                      </a:r>
                      <a:r>
                        <a:rPr lang="en-US" sz="3200" baseline="0" dirty="0" err="1">
                          <a:latin typeface="Times New Roman" panose="02020603050405020304" pitchFamily="18" charset="0"/>
                          <a:cs typeface="Times New Roman" panose="02020603050405020304" pitchFamily="18" charset="0"/>
                        </a:rPr>
                        <a:t>hỏi</a:t>
                      </a:r>
                      <a:endParaRPr lang="vi-VN" sz="3200" dirty="0">
                        <a:latin typeface="Times New Roman" panose="02020603050405020304" pitchFamily="18" charset="0"/>
                        <a:cs typeface="Times New Roman" panose="02020603050405020304" pitchFamily="18" charset="0"/>
                      </a:endParaRPr>
                    </a:p>
                  </a:txBody>
                  <a:tcPr/>
                </a:tc>
                <a:tc>
                  <a:txBody>
                    <a:bodyPr/>
                    <a:lstStyle/>
                    <a:p>
                      <a:pPr algn="ctr"/>
                      <a:r>
                        <a:rPr lang="en-US" sz="3200" dirty="0" err="1">
                          <a:latin typeface="Times New Roman" panose="02020603050405020304" pitchFamily="18" charset="0"/>
                          <a:cs typeface="Times New Roman" panose="02020603050405020304" pitchFamily="18" charset="0"/>
                        </a:rPr>
                        <a:t>Trả</a:t>
                      </a:r>
                      <a:r>
                        <a:rPr lang="en-US" sz="3200" baseline="0" dirty="0">
                          <a:latin typeface="Times New Roman" panose="02020603050405020304" pitchFamily="18" charset="0"/>
                          <a:cs typeface="Times New Roman" panose="02020603050405020304" pitchFamily="18" charset="0"/>
                        </a:rPr>
                        <a:t> </a:t>
                      </a:r>
                      <a:r>
                        <a:rPr lang="en-US" sz="3200" baseline="0" dirty="0" err="1">
                          <a:latin typeface="Times New Roman" panose="02020603050405020304" pitchFamily="18" charset="0"/>
                          <a:cs typeface="Times New Roman" panose="02020603050405020304" pitchFamily="18" charset="0"/>
                        </a:rPr>
                        <a:t>lời</a:t>
                      </a:r>
                      <a:endParaRPr lang="vi-VN" sz="32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417160389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Lực</a:t>
                      </a:r>
                      <a:r>
                        <a:rPr lang="en-US" sz="2800" dirty="0">
                          <a:latin typeface="Times New Roman" pitchFamily="18" charset="0"/>
                          <a:cs typeface="Times New Roman" pitchFamily="18" charset="0"/>
                        </a:rPr>
                        <a:t> ma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nghỉ</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giữa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mặt</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đất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và</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bà</a:t>
                      </a:r>
                      <a:r>
                        <a:rPr lang="en-US" sz="2800" dirty="0" err="1">
                          <a:latin typeface="Times New Roman" pitchFamily="18" charset="0"/>
                          <a:cs typeface="Times New Roman" pitchFamily="18" charset="0"/>
                        </a:rPr>
                        <a:t>n</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chân</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có</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tác</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dụng</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gì</a:t>
                      </a:r>
                      <a:r>
                        <a:rPr lang="en-US" sz="2800" dirty="0">
                          <a:latin typeface="Times New Roman" pitchFamily="18" charset="0"/>
                          <a:cs typeface="Times New Roman" pitchFamily="18" charset="0"/>
                        </a:rPr>
                        <a:t>?</a:t>
                      </a:r>
                    </a:p>
                  </a:txBody>
                  <a:tcPr anchor="ctr"/>
                </a:tc>
                <a:tc>
                  <a:txBody>
                    <a:bodyPr/>
                    <a:lstStyle/>
                    <a:p>
                      <a:endParaRPr lang="vi-VN" dirty="0"/>
                    </a:p>
                  </a:txBody>
                  <a:tcPr/>
                </a:tc>
                <a:extLst>
                  <a:ext uri="{0D108BD9-81ED-4DB2-BD59-A6C34878D82A}">
                    <a16:rowId xmlns:a16="http://schemas.microsoft.com/office/drawing/2014/main" val="3592360165"/>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Lực</a:t>
                      </a:r>
                      <a:r>
                        <a:rPr lang="en-US" sz="2800" dirty="0">
                          <a:latin typeface="Times New Roman" pitchFamily="18" charset="0"/>
                          <a:cs typeface="Times New Roman" pitchFamily="18" charset="0"/>
                        </a:rPr>
                        <a:t> ma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trượt</a:t>
                      </a:r>
                      <a:r>
                        <a:rPr lang="en-US" sz="2800" dirty="0">
                          <a:latin typeface="Times New Roman" pitchFamily="18" charset="0"/>
                          <a:cs typeface="Times New Roman" pitchFamily="18" charset="0"/>
                        </a:rPr>
                        <a:t> do </a:t>
                      </a:r>
                      <a:r>
                        <a:rPr lang="en-US" sz="2800" dirty="0" err="1">
                          <a:latin typeface="Times New Roman" pitchFamily="18" charset="0"/>
                          <a:cs typeface="Times New Roman" pitchFamily="18" charset="0"/>
                        </a:rPr>
                        <a:t>má</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phanh</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ép</a:t>
                      </a:r>
                      <a:r>
                        <a:rPr lang="en-US" sz="2800" baseline="0" dirty="0">
                          <a:latin typeface="Times New Roman" pitchFamily="18" charset="0"/>
                          <a:cs typeface="Times New Roman" pitchFamily="18" charset="0"/>
                        </a:rPr>
                        <a:t> </a:t>
                      </a:r>
                      <a:r>
                        <a:rPr lang="en-US" sz="2800" dirty="0" err="1">
                          <a:latin typeface="Times New Roman" pitchFamily="18" charset="0"/>
                          <a:cs typeface="Times New Roman" pitchFamily="18" charset="0"/>
                        </a:rPr>
                        <a:t>lên</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bánh</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xe</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có</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tác</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dụng</a:t>
                      </a:r>
                      <a:r>
                        <a:rPr lang="en-US" sz="2800" baseline="0" dirty="0">
                          <a:latin typeface="Times New Roman" pitchFamily="18" charset="0"/>
                          <a:cs typeface="Times New Roman" pitchFamily="18" charset="0"/>
                        </a:rPr>
                        <a:t> </a:t>
                      </a:r>
                      <a:r>
                        <a:rPr lang="en-US" sz="2800" baseline="0" dirty="0" err="1">
                          <a:latin typeface="Times New Roman" pitchFamily="18" charset="0"/>
                          <a:cs typeface="Times New Roman" pitchFamily="18" charset="0"/>
                        </a:rPr>
                        <a:t>gì</a:t>
                      </a:r>
                      <a:r>
                        <a:rPr lang="en-US" sz="2800" dirty="0">
                          <a:latin typeface="Times New Roman" pitchFamily="18" charset="0"/>
                          <a:cs typeface="Times New Roman" pitchFamily="18" charset="0"/>
                        </a:rPr>
                        <a:t>?</a:t>
                      </a:r>
                    </a:p>
                  </a:txBody>
                  <a:tcPr anchor="ctr"/>
                </a:tc>
                <a:tc>
                  <a:txBody>
                    <a:bodyPr/>
                    <a:lstStyle/>
                    <a:p>
                      <a:endParaRPr lang="vi-VN" dirty="0"/>
                    </a:p>
                  </a:txBody>
                  <a:tcPr/>
                </a:tc>
                <a:extLst>
                  <a:ext uri="{0D108BD9-81ED-4DB2-BD59-A6C34878D82A}">
                    <a16:rowId xmlns:a16="http://schemas.microsoft.com/office/drawing/2014/main" val="421565774"/>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Lực</a:t>
                      </a:r>
                      <a:r>
                        <a:rPr lang="en-US" sz="2800" dirty="0">
                          <a:latin typeface="Times New Roman" pitchFamily="18" charset="0"/>
                          <a:cs typeface="Times New Roman" pitchFamily="18" charset="0"/>
                        </a:rPr>
                        <a:t> ma </a:t>
                      </a:r>
                      <a:r>
                        <a:rPr lang="en-US" sz="2800" dirty="0" err="1">
                          <a:latin typeface="Times New Roman" pitchFamily="18" charset="0"/>
                          <a:cs typeface="Times New Roman" pitchFamily="18" charset="0"/>
                        </a:rPr>
                        <a:t>sát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có</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tác</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dụng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như</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thế</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nào</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vật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chuyển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động</a:t>
                      </a:r>
                      <a:r>
                        <a:rPr lang="en-US" sz="2800" dirty="0">
                          <a:latin typeface="Times New Roman" pitchFamily="18" charset="0"/>
                          <a:cs typeface="Times New Roman" pitchFamily="18" charset="0"/>
                        </a:rPr>
                        <a:t>?</a:t>
                      </a:r>
                    </a:p>
                  </a:txBody>
                  <a:tcPr anchor="ctr"/>
                </a:tc>
                <a:tc>
                  <a:txBody>
                    <a:bodyPr/>
                    <a:lstStyle/>
                    <a:p>
                      <a:endParaRPr lang="vi-VN" dirty="0"/>
                    </a:p>
                  </a:txBody>
                  <a:tcPr/>
                </a:tc>
                <a:extLst>
                  <a:ext uri="{0D108BD9-81ED-4DB2-BD59-A6C34878D82A}">
                    <a16:rowId xmlns:a16="http://schemas.microsoft.com/office/drawing/2014/main" val="1910489573"/>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bộ</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trên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mặt</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đường</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trơn</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sẽ</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xảy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a:t>
                      </a:r>
                    </a:p>
                  </a:txBody>
                  <a:tcPr anchor="ctr"/>
                </a:tc>
                <a:tc>
                  <a:txBody>
                    <a:bodyPr/>
                    <a:lstStyle/>
                    <a:p>
                      <a:endParaRPr lang="vi-VN" dirty="0"/>
                    </a:p>
                  </a:txBody>
                  <a:tcPr/>
                </a:tc>
                <a:extLst>
                  <a:ext uri="{0D108BD9-81ED-4DB2-BD59-A6C34878D82A}">
                    <a16:rowId xmlns:a16="http://schemas.microsoft.com/office/drawing/2014/main" val="3654103987"/>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Khi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người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lái</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xe</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bóp</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phanh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điều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gì</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xảy</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ra</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nếu</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má</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phanh</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bị</a:t>
                      </a:r>
                      <a:r>
                        <a:rPr lang="en-US" sz="2800" dirty="0">
                          <a:latin typeface="Times New Roman" pitchFamily="18" charset="0"/>
                          <a:cs typeface="Times New Roman" pitchFamily="18" charset="0"/>
                        </a:rPr>
                        <a:t> </a:t>
                      </a:r>
                      <a:r>
                        <a:rPr lang="en-US" sz="2800" dirty="0" err="1">
                          <a:latin typeface="Times New Roman" pitchFamily="18" charset="0"/>
                          <a:cs typeface="Times New Roman" pitchFamily="18" charset="0"/>
                        </a:rPr>
                        <a:t>mòn</a:t>
                      </a:r>
                      <a:r>
                        <a:rPr lang="en-US" sz="2800" dirty="0">
                          <a:latin typeface="Times New Roman" pitchFamily="18" charset="0"/>
                          <a:cs typeface="Times New Roman" pitchFamily="18" charset="0"/>
                        </a:rPr>
                        <a:t>?</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2800" dirty="0">
                        <a:latin typeface="Times New Roman" pitchFamily="18" charset="0"/>
                        <a:cs typeface="Times New Roman" pitchFamily="18" charset="0"/>
                      </a:endParaRPr>
                    </a:p>
                  </a:txBody>
                  <a:tcPr anchor="ctr"/>
                </a:tc>
                <a:tc>
                  <a:txBody>
                    <a:bodyPr/>
                    <a:lstStyle/>
                    <a:p>
                      <a:endParaRPr lang="vi-VN" dirty="0"/>
                    </a:p>
                  </a:txBody>
                  <a:tcPr/>
                </a:tc>
                <a:extLst>
                  <a:ext uri="{0D108BD9-81ED-4DB2-BD59-A6C34878D82A}">
                    <a16:rowId xmlns:a16="http://schemas.microsoft.com/office/drawing/2014/main" val="2365763606"/>
                  </a:ext>
                </a:extLst>
              </a:tr>
            </a:tbl>
          </a:graphicData>
        </a:graphic>
      </p:graphicFrame>
      <p:sp>
        <p:nvSpPr>
          <p:cNvPr id="3" name="Rectangle 2"/>
          <p:cNvSpPr/>
          <p:nvPr/>
        </p:nvSpPr>
        <p:spPr>
          <a:xfrm>
            <a:off x="5911672" y="1382507"/>
            <a:ext cx="5621228" cy="954107"/>
          </a:xfrm>
          <a:prstGeom prst="rect">
            <a:avLst/>
          </a:prstGeom>
        </p:spPr>
        <p:txBody>
          <a:bodyPr wrap="square">
            <a:spAutoFit/>
          </a:bodyPr>
          <a:lstStyle/>
          <a:p>
            <a:pPr>
              <a:defRPr/>
            </a:pP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Lực</a:t>
            </a:r>
            <a:r>
              <a:rPr lang="en-US" sz="2800" dirty="0">
                <a:solidFill>
                  <a:srgbClr val="C00000"/>
                </a:solidFill>
                <a:latin typeface="Times New Roman" pitchFamily="18" charset="0"/>
                <a:cs typeface="Times New Roman" pitchFamily="18" charset="0"/>
              </a:rPr>
              <a:t> ma </a:t>
            </a:r>
            <a:r>
              <a:rPr lang="en-US" sz="2800" dirty="0" err="1">
                <a:solidFill>
                  <a:srgbClr val="C00000"/>
                </a:solidFill>
                <a:latin typeface="Times New Roman" pitchFamily="18" charset="0"/>
                <a:cs typeface="Times New Roman" pitchFamily="18" charset="0"/>
              </a:rPr>
              <a:t>sát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nghỉ</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có</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tác</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dụng</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thúc</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đẩy</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chân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chuyển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động</a:t>
            </a:r>
            <a:endParaRPr lang="en-US" sz="2800" dirty="0">
              <a:solidFill>
                <a:srgbClr val="C00000"/>
              </a:solidFill>
              <a:latin typeface="Times New Roman" pitchFamily="18" charset="0"/>
              <a:cs typeface="Times New Roman" pitchFamily="18" charset="0"/>
            </a:endParaRPr>
          </a:p>
        </p:txBody>
      </p:sp>
      <p:sp>
        <p:nvSpPr>
          <p:cNvPr id="7" name="Rectangle 6"/>
          <p:cNvSpPr/>
          <p:nvPr/>
        </p:nvSpPr>
        <p:spPr>
          <a:xfrm>
            <a:off x="5911674" y="2330330"/>
            <a:ext cx="5621226" cy="954107"/>
          </a:xfrm>
          <a:prstGeom prst="rect">
            <a:avLst/>
          </a:prstGeom>
        </p:spPr>
        <p:txBody>
          <a:bodyPr wrap="square">
            <a:spAutoFit/>
          </a:bodyPr>
          <a:lstStyle/>
          <a:p>
            <a:pPr>
              <a:defRPr/>
            </a:pP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Lực</a:t>
            </a:r>
            <a:r>
              <a:rPr lang="en-US" sz="2800" dirty="0">
                <a:solidFill>
                  <a:srgbClr val="C00000"/>
                </a:solidFill>
                <a:latin typeface="Times New Roman" pitchFamily="18" charset="0"/>
                <a:cs typeface="Times New Roman" pitchFamily="18" charset="0"/>
              </a:rPr>
              <a:t> ma </a:t>
            </a:r>
            <a:r>
              <a:rPr lang="en-US" sz="2800" dirty="0" err="1">
                <a:solidFill>
                  <a:srgbClr val="C00000"/>
                </a:solidFill>
                <a:latin typeface="Times New Roman" pitchFamily="18" charset="0"/>
                <a:cs typeface="Times New Roman" pitchFamily="18" charset="0"/>
              </a:rPr>
              <a:t>sát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trượt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có</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tác</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dụng</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cản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trở</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bánh</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xe</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chuyển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động</a:t>
            </a:r>
            <a:endParaRPr lang="en-US" sz="2800" dirty="0">
              <a:solidFill>
                <a:srgbClr val="C00000"/>
              </a:solidFill>
              <a:latin typeface="Times New Roman" pitchFamily="18" charset="0"/>
              <a:cs typeface="Times New Roman" pitchFamily="18" charset="0"/>
            </a:endParaRPr>
          </a:p>
        </p:txBody>
      </p:sp>
      <p:sp>
        <p:nvSpPr>
          <p:cNvPr id="5" name="Rectangle 4"/>
          <p:cNvSpPr/>
          <p:nvPr/>
        </p:nvSpPr>
        <p:spPr>
          <a:xfrm>
            <a:off x="5958774" y="3276561"/>
            <a:ext cx="5574126" cy="954107"/>
          </a:xfrm>
          <a:prstGeom prst="rect">
            <a:avLst/>
          </a:prstGeom>
        </p:spPr>
        <p:txBody>
          <a:bodyPr wrap="square">
            <a:spAutoFit/>
          </a:bodyPr>
          <a:lstStyle/>
          <a:p>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thể</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đẩy</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hoặc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cản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trở</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chuyển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động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các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endParaRPr lang="en-US" sz="2800" b="1" dirty="0">
              <a:solidFill>
                <a:srgbClr val="0000FF"/>
              </a:solidFill>
              <a:latin typeface="Times New Roman" pitchFamily="18" charset="0"/>
              <a:cs typeface="Times New Roman" pitchFamily="18" charset="0"/>
            </a:endParaRPr>
          </a:p>
        </p:txBody>
      </p:sp>
      <p:sp>
        <p:nvSpPr>
          <p:cNvPr id="8" name="Rectangle 7"/>
          <p:cNvSpPr/>
          <p:nvPr/>
        </p:nvSpPr>
        <p:spPr>
          <a:xfrm>
            <a:off x="5958774" y="4259316"/>
            <a:ext cx="5574127" cy="954107"/>
          </a:xfrm>
          <a:prstGeom prst="rect">
            <a:avLst/>
          </a:prstGeom>
        </p:spPr>
        <p:txBody>
          <a:bodyPr wrap="square">
            <a:spAutoFit/>
          </a:bodyPr>
          <a:lstStyle/>
          <a:p>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Nếu</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mặt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đường</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trơn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lực</a:t>
            </a:r>
            <a:r>
              <a:rPr lang="en-US" sz="2800" dirty="0">
                <a:solidFill>
                  <a:srgbClr val="C00000"/>
                </a:solidFill>
                <a:latin typeface="Times New Roman" pitchFamily="18" charset="0"/>
                <a:cs typeface="Times New Roman" pitchFamily="18" charset="0"/>
              </a:rPr>
              <a:t> ma </a:t>
            </a:r>
            <a:r>
              <a:rPr lang="en-US" sz="2800" dirty="0" err="1">
                <a:solidFill>
                  <a:srgbClr val="C00000"/>
                </a:solidFill>
                <a:latin typeface="Times New Roman" pitchFamily="18" charset="0"/>
                <a:cs typeface="Times New Roman" pitchFamily="18" charset="0"/>
              </a:rPr>
              <a:t>sát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nhỏ</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làm</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cho</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người</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có</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thể</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bị</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trượt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ngã</a:t>
            </a:r>
            <a:endParaRPr lang="vi-VN" sz="2800" dirty="0">
              <a:solidFill>
                <a:srgbClr val="C00000"/>
              </a:solidFill>
            </a:endParaRPr>
          </a:p>
        </p:txBody>
      </p:sp>
      <p:sp>
        <p:nvSpPr>
          <p:cNvPr id="9" name="Rectangle 8"/>
          <p:cNvSpPr/>
          <p:nvPr/>
        </p:nvSpPr>
        <p:spPr>
          <a:xfrm>
            <a:off x="5911671" y="5184156"/>
            <a:ext cx="5621229" cy="1384995"/>
          </a:xfrm>
          <a:prstGeom prst="rect">
            <a:avLst/>
          </a:prstGeom>
        </p:spPr>
        <p:txBody>
          <a:bodyPr wrap="square">
            <a:spAutoFit/>
          </a:bodyPr>
          <a:lstStyle/>
          <a:p>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Nếu</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má</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phanh</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bị</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mòn</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lực</a:t>
            </a:r>
            <a:r>
              <a:rPr lang="en-US" sz="2800" dirty="0">
                <a:solidFill>
                  <a:srgbClr val="C00000"/>
                </a:solidFill>
                <a:latin typeface="Times New Roman" pitchFamily="18" charset="0"/>
                <a:cs typeface="Times New Roman" pitchFamily="18" charset="0"/>
              </a:rPr>
              <a:t> ma </a:t>
            </a:r>
            <a:r>
              <a:rPr lang="en-US" sz="2800" dirty="0" err="1">
                <a:solidFill>
                  <a:srgbClr val="C00000"/>
                </a:solidFill>
                <a:latin typeface="Times New Roman" pitchFamily="18" charset="0"/>
                <a:cs typeface="Times New Roman" pitchFamily="18" charset="0"/>
              </a:rPr>
              <a:t>sát</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giảm</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làm</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xe</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dừng</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không</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kịp</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thời</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dễ</a:t>
            </a:r>
            <a:r>
              <a:rPr lang="en-US" sz="2800" dirty="0">
                <a:solidFill>
                  <a:srgbClr val="C00000"/>
                </a:solidFill>
                <a:latin typeface="Times New Roman" pitchFamily="18" charset="0"/>
                <a:cs typeface="Times New Roman" pitchFamily="18" charset="0"/>
              </a:rPr>
              <a:t> </a:t>
            </a:r>
            <a:r>
              <a:rPr lang="en-US" sz="2800" dirty="0" err="1">
                <a:solidFill>
                  <a:srgbClr val="C00000"/>
                </a:solidFill>
                <a:latin typeface="Times New Roman" pitchFamily="18" charset="0"/>
                <a:cs typeface="Times New Roman" pitchFamily="18" charset="0"/>
              </a:rPr>
              <a:t>gây</a:t>
            </a:r>
            <a:r>
              <a:rPr lang="en-US" sz="2800" dirty="0">
                <a:solidFill>
                  <a:srgbClr val="C00000"/>
                </a:solidFill>
                <a:latin typeface="Times New Roman" pitchFamily="18" charset="0"/>
                <a:cs typeface="Times New Roman" pitchFamily="18" charset="0"/>
              </a:rPr>
              <a:t> tai </a:t>
            </a:r>
            <a:r>
              <a:rPr lang="en-US" sz="2800" dirty="0" err="1">
                <a:solidFill>
                  <a:srgbClr val="C00000"/>
                </a:solidFill>
                <a:latin typeface="Times New Roman" pitchFamily="18" charset="0"/>
                <a:cs typeface="Times New Roman" pitchFamily="18" charset="0"/>
              </a:rPr>
              <a:t>nạn</a:t>
            </a:r>
            <a:endParaRPr lang="vi-VN" sz="2800" dirty="0">
              <a:solidFill>
                <a:srgbClr val="C00000"/>
              </a:solidFill>
            </a:endParaRPr>
          </a:p>
        </p:txBody>
      </p:sp>
    </p:spTree>
    <p:extLst>
      <p:ext uri="{BB962C8B-B14F-4D97-AF65-F5344CB8AC3E}">
        <p14:creationId xmlns:p14="http://schemas.microsoft.com/office/powerpoint/2010/main" val="14285300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5" grpId="0"/>
      <p:bldP spid="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133004" y="5038244"/>
            <a:ext cx="11818829" cy="1569660"/>
          </a:xfrm>
          <a:prstGeom prst="rect">
            <a:avLst/>
          </a:prstGeom>
          <a:noFill/>
        </p:spPr>
        <p:txBody>
          <a:bodyPr wrap="square" rtlCol="0">
            <a:spAutoFit/>
          </a:bodyPr>
          <a:lstStyle/>
          <a:p>
            <a:pPr algn="ctr"/>
            <a:r>
              <a:rPr lang="en-US" sz="3200" b="1" dirty="0" err="1">
                <a:solidFill>
                  <a:srgbClr val="C00000"/>
                </a:solidFill>
                <a:latin typeface="Times New Roman" pitchFamily="18" charset="0"/>
                <a:cs typeface="Times New Roman" pitchFamily="18" charset="0"/>
              </a:rPr>
              <a:t>Quan</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sát</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hình</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ảnh</a:t>
            </a:r>
            <a:r>
              <a:rPr lang="en-US" sz="3200" b="1" dirty="0">
                <a:solidFill>
                  <a:srgbClr val="C00000"/>
                </a:solidFill>
                <a:latin typeface="Times New Roman" pitchFamily="18" charset="0"/>
                <a:cs typeface="Times New Roman" pitchFamily="18" charset="0"/>
              </a:rPr>
              <a:t> 40.7 – </a:t>
            </a:r>
            <a:r>
              <a:rPr lang="en-US" sz="3200" b="1" dirty="0" err="1">
                <a:solidFill>
                  <a:srgbClr val="C00000"/>
                </a:solidFill>
                <a:latin typeface="Times New Roman" pitchFamily="18" charset="0"/>
                <a:cs typeface="Times New Roman" pitchFamily="18" charset="0"/>
              </a:rPr>
              <a:t>Trả</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lời</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câu</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hỏi</a:t>
            </a:r>
            <a:endParaRPr lang="en-US" sz="3200" b="1" dirty="0">
              <a:solidFill>
                <a:srgbClr val="C00000"/>
              </a:solidFill>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1. </a:t>
            </a:r>
            <a:r>
              <a:rPr lang="en-US" sz="3200" dirty="0" err="1">
                <a:latin typeface="Times New Roman" pitchFamily="18" charset="0"/>
                <a:cs typeface="Times New Roman" pitchFamily="18" charset="0"/>
              </a:rPr>
              <a:t>Tại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lốp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không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làm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nhẵn</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2. </a:t>
            </a:r>
            <a:r>
              <a:rPr lang="en-US" sz="3200" dirty="0" err="1">
                <a:latin typeface="Times New Roman" pitchFamily="18" charset="0"/>
                <a:cs typeface="Times New Roman" pitchFamily="18" charset="0"/>
              </a:rPr>
              <a:t>Tại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dụng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dép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lốp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chúng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đều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mòn</a:t>
            </a:r>
            <a:r>
              <a:rPr lang="en-US" sz="3200" dirty="0">
                <a:latin typeface="Times New Roman" pitchFamily="18" charset="0"/>
                <a:cs typeface="Times New Roman" pitchFamily="18" charset="0"/>
              </a:rPr>
              <a:t>?</a:t>
            </a:r>
          </a:p>
        </p:txBody>
      </p:sp>
      <p:sp>
        <p:nvSpPr>
          <p:cNvPr id="4" name="TextBox 3">
            <a:extLst>
              <a:ext uri="{FF2B5EF4-FFF2-40B4-BE49-F238E27FC236}">
                <a16:creationId xmlns:a16="http://schemas.microsoft.com/office/drawing/2014/main" id="{1D524AC1-373F-4C4E-A546-465F7E323FCC}"/>
              </a:ext>
            </a:extLst>
          </p:cNvPr>
          <p:cNvSpPr txBox="1"/>
          <p:nvPr/>
        </p:nvSpPr>
        <p:spPr>
          <a:xfrm>
            <a:off x="133004" y="180423"/>
            <a:ext cx="12058995" cy="584775"/>
          </a:xfrm>
          <a:prstGeom prst="rect">
            <a:avLst/>
          </a:prstGeom>
          <a:noFill/>
        </p:spPr>
        <p:txBody>
          <a:bodyPr wrap="square" rtlCol="0">
            <a:spAutoFit/>
          </a:bodyPr>
          <a:lstStyle/>
          <a:p>
            <a:r>
              <a:rPr lang="en-US" sz="3200" b="1" dirty="0">
                <a:solidFill>
                  <a:srgbClr val="FF0000"/>
                </a:solidFill>
                <a:latin typeface="Times New Roman" pitchFamily="18" charset="0"/>
                <a:cs typeface="Times New Roman" pitchFamily="18" charset="0"/>
              </a:rPr>
              <a:t>4.2. </a:t>
            </a:r>
            <a:r>
              <a:rPr lang="en-US" sz="3200" b="1" dirty="0" err="1">
                <a:solidFill>
                  <a:srgbClr val="FF0000"/>
                </a:solidFill>
                <a:latin typeface="Times New Roman" pitchFamily="18" charset="0"/>
                <a:cs typeface="Times New Roman" pitchFamily="18" charset="0"/>
              </a:rPr>
              <a:t>Tìm</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hiểu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an </a:t>
            </a:r>
            <a:r>
              <a:rPr lang="en-US" sz="3200" b="1" dirty="0" err="1">
                <a:solidFill>
                  <a:srgbClr val="FF0000"/>
                </a:solidFill>
                <a:latin typeface="Times New Roman" pitchFamily="18" charset="0"/>
                <a:cs typeface="Times New Roman" pitchFamily="18" charset="0"/>
              </a:rPr>
              <a:t>toàn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giao</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thông</a:t>
            </a:r>
            <a:endParaRPr lang="vi-VN" sz="3200" b="1" dirty="0">
              <a:solidFill>
                <a:srgbClr val="FF0000"/>
              </a:solidFill>
              <a:latin typeface="Times New Roman" pitchFamily="18" charset="0"/>
              <a:cs typeface="Times New Roman" pitchFamily="18" charset="0"/>
            </a:endParaRPr>
          </a:p>
        </p:txBody>
      </p:sp>
      <p:pic>
        <p:nvPicPr>
          <p:cNvPr id="5" name="Shape 2712"/>
          <p:cNvPicPr/>
          <p:nvPr/>
        </p:nvPicPr>
        <p:blipFill>
          <a:blip r:embed="rId2"/>
          <a:stretch/>
        </p:blipFill>
        <p:spPr>
          <a:xfrm>
            <a:off x="1551217" y="1091386"/>
            <a:ext cx="5030325" cy="3660228"/>
          </a:xfrm>
          <a:prstGeom prst="rect">
            <a:avLst/>
          </a:prstGeom>
        </p:spPr>
      </p:pic>
      <p:pic>
        <p:nvPicPr>
          <p:cNvPr id="7" name="Shape 2718"/>
          <p:cNvPicPr/>
          <p:nvPr/>
        </p:nvPicPr>
        <p:blipFill>
          <a:blip r:embed="rId3"/>
          <a:stretch/>
        </p:blipFill>
        <p:spPr>
          <a:xfrm>
            <a:off x="6528666" y="1091385"/>
            <a:ext cx="4340523" cy="3660228"/>
          </a:xfrm>
          <a:prstGeom prst="rect">
            <a:avLst/>
          </a:prstGeom>
        </p:spPr>
      </p:pic>
    </p:spTree>
    <p:extLst>
      <p:ext uri="{BB962C8B-B14F-4D97-AF65-F5344CB8AC3E}">
        <p14:creationId xmlns:p14="http://schemas.microsoft.com/office/powerpoint/2010/main" val="22072343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ircle(in)">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1)">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6" presetClass="entr" presetSubtype="16"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circle(in)">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D524AC1-373F-4C4E-A546-465F7E323FCC}"/>
              </a:ext>
            </a:extLst>
          </p:cNvPr>
          <p:cNvSpPr txBox="1"/>
          <p:nvPr/>
        </p:nvSpPr>
        <p:spPr>
          <a:xfrm>
            <a:off x="133004" y="180423"/>
            <a:ext cx="12058995" cy="584775"/>
          </a:xfrm>
          <a:prstGeom prst="rect">
            <a:avLst/>
          </a:prstGeom>
          <a:noFill/>
        </p:spPr>
        <p:txBody>
          <a:bodyPr wrap="square" rtlCol="0">
            <a:spAutoFit/>
          </a:bodyPr>
          <a:lstStyle/>
          <a:p>
            <a:r>
              <a:rPr lang="en-US" sz="3200" b="1" dirty="0">
                <a:solidFill>
                  <a:srgbClr val="FF0000"/>
                </a:solidFill>
                <a:latin typeface="Times New Roman" pitchFamily="18" charset="0"/>
                <a:cs typeface="Times New Roman" pitchFamily="18" charset="0"/>
              </a:rPr>
              <a:t>4.2. </a:t>
            </a:r>
            <a:r>
              <a:rPr lang="en-US" sz="3200" b="1" dirty="0" err="1">
                <a:solidFill>
                  <a:srgbClr val="FF0000"/>
                </a:solidFill>
                <a:latin typeface="Times New Roman" pitchFamily="18" charset="0"/>
                <a:cs typeface="Times New Roman" pitchFamily="18" charset="0"/>
              </a:rPr>
              <a:t>Tìm</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hiểu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an </a:t>
            </a:r>
            <a:r>
              <a:rPr lang="en-US" sz="3200" b="1" dirty="0" err="1">
                <a:solidFill>
                  <a:srgbClr val="FF0000"/>
                </a:solidFill>
                <a:latin typeface="Times New Roman" pitchFamily="18" charset="0"/>
                <a:cs typeface="Times New Roman" pitchFamily="18" charset="0"/>
              </a:rPr>
              <a:t>toàn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giao</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thông</a:t>
            </a:r>
            <a:endParaRPr lang="vi-VN" sz="3200" b="1" dirty="0">
              <a:solidFill>
                <a:srgbClr val="FF0000"/>
              </a:solidFill>
              <a:latin typeface="Times New Roman" pitchFamily="18" charset="0"/>
              <a:cs typeface="Times New Roman" pitchFamily="18" charset="0"/>
            </a:endParaRPr>
          </a:p>
        </p:txBody>
      </p:sp>
      <p:pic>
        <p:nvPicPr>
          <p:cNvPr id="8" name="Shape 2712"/>
          <p:cNvPicPr/>
          <p:nvPr/>
        </p:nvPicPr>
        <p:blipFill>
          <a:blip r:embed="rId2"/>
          <a:stretch/>
        </p:blipFill>
        <p:spPr>
          <a:xfrm>
            <a:off x="2009783" y="928096"/>
            <a:ext cx="3971982" cy="2876458"/>
          </a:xfrm>
          <a:prstGeom prst="rect">
            <a:avLst/>
          </a:prstGeom>
        </p:spPr>
      </p:pic>
      <p:pic>
        <p:nvPicPr>
          <p:cNvPr id="9" name="Shape 2718"/>
          <p:cNvPicPr/>
          <p:nvPr/>
        </p:nvPicPr>
        <p:blipFill>
          <a:blip r:embed="rId3"/>
          <a:stretch/>
        </p:blipFill>
        <p:spPr>
          <a:xfrm>
            <a:off x="6908676" y="928095"/>
            <a:ext cx="3427309" cy="2876458"/>
          </a:xfrm>
          <a:prstGeom prst="rect">
            <a:avLst/>
          </a:prstGeom>
        </p:spPr>
      </p:pic>
      <p:sp>
        <p:nvSpPr>
          <p:cNvPr id="6" name="Rectangle 5"/>
          <p:cNvSpPr/>
          <p:nvPr/>
        </p:nvSpPr>
        <p:spPr>
          <a:xfrm>
            <a:off x="391886" y="3832521"/>
            <a:ext cx="11386303" cy="2829621"/>
          </a:xfrm>
          <a:prstGeom prst="rect">
            <a:avLst/>
          </a:prstGeom>
        </p:spPr>
        <p:txBody>
          <a:bodyPr wrap="square">
            <a:spAutoFit/>
          </a:bodyPr>
          <a:lstStyle/>
          <a:p>
            <a:pPr algn="just">
              <a:lnSpc>
                <a:spcPct val="107000"/>
              </a:lnSpc>
              <a:spcAft>
                <a:spcPts val="800"/>
              </a:spcAft>
            </a:pPr>
            <a:r>
              <a:rPr lang="vi-VN" sz="3200" dirty="0">
                <a:latin typeface="Times New Roman" panose="02020603050405020304" pitchFamily="18" charset="0"/>
                <a:ea typeface="Segoe UI" panose="020B0502040204020203" pitchFamily="34" charset="0"/>
                <a:cs typeface="Segoe UI" panose="020B0502040204020203" pitchFamily="34" charset="0"/>
              </a:rPr>
              <a:t>1. Mặt lốp xe thường được làm các rãnh, gai để tăng lực ma sát giữa bánh xe và mặt đường, giúp bánh xe dễ dàng chuyển động về phía trước. Đồng thời giúp cho bánh xe không bị trượt khi di chuyển trên mặt đường trơn ướt, đảm bảo an toàn cho xe.</a:t>
            </a:r>
          </a:p>
          <a:p>
            <a:pPr algn="just">
              <a:lnSpc>
                <a:spcPct val="107000"/>
              </a:lnSpc>
              <a:spcAft>
                <a:spcPts val="800"/>
              </a:spcAft>
            </a:pPr>
            <a:r>
              <a:rPr lang="en-US" sz="3200" dirty="0">
                <a:latin typeface="Times New Roman" pitchFamily="18" charset="0"/>
                <a:cs typeface="Times New Roman" pitchFamily="18" charset="0"/>
              </a:rPr>
              <a:t>2. Do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dép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lốp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làm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chúng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bị</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mòn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dần</a:t>
            </a:r>
            <a:r>
              <a:rPr lang="en-US" sz="3200" dirty="0">
                <a:latin typeface="Times New Roman" pitchFamily="18" charset="0"/>
                <a:cs typeface="Times New Roman" pitchFamily="18" charset="0"/>
              </a:rPr>
              <a:t>.</a:t>
            </a:r>
          </a:p>
        </p:txBody>
      </p:sp>
      <p:sp>
        <p:nvSpPr>
          <p:cNvPr id="2" name="Rectangle 1"/>
          <p:cNvSpPr/>
          <p:nvPr/>
        </p:nvSpPr>
        <p:spPr>
          <a:xfrm>
            <a:off x="391886" y="3832520"/>
            <a:ext cx="6550768" cy="584775"/>
          </a:xfrm>
          <a:prstGeom prst="rect">
            <a:avLst/>
          </a:prstGeom>
        </p:spPr>
        <p:txBody>
          <a:bodyPr wrap="none">
            <a:spAutoFit/>
          </a:bodyPr>
          <a:lstStyle/>
          <a:p>
            <a:pPr algn="just"/>
            <a:r>
              <a:rPr lang="en-US" sz="3200" dirty="0">
                <a:solidFill>
                  <a:srgbClr val="FF0000"/>
                </a:solidFill>
                <a:latin typeface="Times New Roman" pitchFamily="18" charset="0"/>
                <a:cs typeface="Times New Roman" pitchFamily="18" charset="0"/>
              </a:rPr>
              <a:t>1. </a:t>
            </a:r>
            <a:r>
              <a:rPr lang="en-US" sz="3200" dirty="0" err="1">
                <a:solidFill>
                  <a:srgbClr val="FF0000"/>
                </a:solidFill>
                <a:latin typeface="Times New Roman" pitchFamily="18" charset="0"/>
                <a:cs typeface="Times New Roman" pitchFamily="18" charset="0"/>
              </a:rPr>
              <a:t>Tại</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sao</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mặt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lốp</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xe</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không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làm</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nhẵn</a:t>
            </a:r>
            <a:r>
              <a:rPr lang="en-US" sz="3200" dirty="0">
                <a:solidFill>
                  <a:srgbClr val="FF0000"/>
                </a:solidFill>
                <a:latin typeface="Times New Roman" pitchFamily="18" charset="0"/>
                <a:cs typeface="Times New Roman" pitchFamily="18" charset="0"/>
              </a:rPr>
              <a:t>?</a:t>
            </a:r>
          </a:p>
        </p:txBody>
      </p:sp>
      <p:sp>
        <p:nvSpPr>
          <p:cNvPr id="5" name="Rectangle 4"/>
          <p:cNvSpPr/>
          <p:nvPr/>
        </p:nvSpPr>
        <p:spPr>
          <a:xfrm>
            <a:off x="391886" y="6028380"/>
            <a:ext cx="11835839" cy="584775"/>
          </a:xfrm>
          <a:prstGeom prst="rect">
            <a:avLst/>
          </a:prstGeom>
        </p:spPr>
        <p:txBody>
          <a:bodyPr wrap="square">
            <a:spAutoFit/>
          </a:bodyPr>
          <a:lstStyle/>
          <a:p>
            <a:pPr algn="just"/>
            <a:r>
              <a:rPr lang="en-US" sz="3200" dirty="0">
                <a:solidFill>
                  <a:srgbClr val="FF0000"/>
                </a:solidFill>
                <a:latin typeface="Times New Roman" pitchFamily="18" charset="0"/>
                <a:cs typeface="Times New Roman" pitchFamily="18" charset="0"/>
              </a:rPr>
              <a:t>2. </a:t>
            </a:r>
            <a:r>
              <a:rPr lang="en-US" sz="3200" dirty="0" err="1">
                <a:solidFill>
                  <a:srgbClr val="FF0000"/>
                </a:solidFill>
                <a:latin typeface="Times New Roman" pitchFamily="18" charset="0"/>
                <a:cs typeface="Times New Roman" pitchFamily="18" charset="0"/>
              </a:rPr>
              <a:t>Tại</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sao</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sau</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một</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thời</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gian</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sử</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dụng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dép</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lốp</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xe</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thì</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chúng</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đều</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bị</a:t>
            </a:r>
            <a:r>
              <a:rPr lang="en-US" sz="3200" dirty="0">
                <a:solidFill>
                  <a:srgbClr val="FF0000"/>
                </a:solidFill>
                <a:latin typeface="Times New Roman" pitchFamily="18" charset="0"/>
                <a:cs typeface="Times New Roman" pitchFamily="18" charset="0"/>
              </a:rPr>
              <a:t> </a:t>
            </a:r>
            <a:r>
              <a:rPr lang="en-US" sz="3200" dirty="0" err="1">
                <a:solidFill>
                  <a:srgbClr val="FF0000"/>
                </a:solidFill>
                <a:latin typeface="Times New Roman" pitchFamily="18" charset="0"/>
                <a:cs typeface="Times New Roman" pitchFamily="18" charset="0"/>
              </a:rPr>
              <a:t>mòn</a:t>
            </a:r>
            <a:r>
              <a:rPr lang="en-US" sz="3200"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2734412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 calcmode="lin" valueType="num">
                                      <p:cBhvr additive="base">
                                        <p:cTn id="12"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4" presetID="42" presetClass="exit" presetSubtype="0" fill="hold" grpId="1" nodeType="withEffect">
                                  <p:stCondLst>
                                    <p:cond delay="0"/>
                                  </p:stCondLst>
                                  <p:childTnLst>
                                    <p:animEffect transition="out" filter="fade">
                                      <p:cBhvr>
                                        <p:cTn id="15" dur="1000"/>
                                        <p:tgtEl>
                                          <p:spTgt spid="2"/>
                                        </p:tgtEl>
                                      </p:cBhvr>
                                    </p:animEffect>
                                    <p:anim calcmode="lin" valueType="num">
                                      <p:cBhvr>
                                        <p:cTn id="16" dur="1000"/>
                                        <p:tgtEl>
                                          <p:spTgt spid="2"/>
                                        </p:tgtEl>
                                        <p:attrNameLst>
                                          <p:attrName>ppt_x</p:attrName>
                                        </p:attrNameLst>
                                      </p:cBhvr>
                                      <p:tavLst>
                                        <p:tav tm="0">
                                          <p:val>
                                            <p:strVal val="ppt_x"/>
                                          </p:val>
                                        </p:tav>
                                        <p:tav tm="100000">
                                          <p:val>
                                            <p:strVal val="ppt_x"/>
                                          </p:val>
                                        </p:tav>
                                      </p:tavLst>
                                    </p:anim>
                                    <p:anim calcmode="lin" valueType="num">
                                      <p:cBhvr>
                                        <p:cTn id="17" dur="1000"/>
                                        <p:tgtEl>
                                          <p:spTgt spid="2"/>
                                        </p:tgtEl>
                                        <p:attrNameLst>
                                          <p:attrName>ppt_y</p:attrName>
                                        </p:attrNameLst>
                                      </p:cBhvr>
                                      <p:tavLst>
                                        <p:tav tm="0">
                                          <p:val>
                                            <p:strVal val="ppt_y"/>
                                          </p:val>
                                        </p:tav>
                                        <p:tav tm="100000">
                                          <p:val>
                                            <p:strVal val="ppt_y+.1"/>
                                          </p:val>
                                        </p:tav>
                                      </p:tavLst>
                                    </p:anim>
                                    <p:set>
                                      <p:cBhvr>
                                        <p:cTn id="18" dur="1" fill="hold">
                                          <p:stCondLst>
                                            <p:cond delay="999"/>
                                          </p:stCondLst>
                                        </p:cTn>
                                        <p:tgtEl>
                                          <p:spTgt spid="2"/>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4" fill="hold" nodeType="clickEffect">
                                  <p:stCondLst>
                                    <p:cond delay="0"/>
                                  </p:stCondLst>
                                  <p:childTnLst>
                                    <p:set>
                                      <p:cBhvr>
                                        <p:cTn id="27" dur="1" fill="hold">
                                          <p:stCondLst>
                                            <p:cond delay="0"/>
                                          </p:stCondLst>
                                        </p:cTn>
                                        <p:tgtEl>
                                          <p:spTgt spid="6">
                                            <p:txEl>
                                              <p:pRg st="1" end="1"/>
                                            </p:txEl>
                                          </p:spTgt>
                                        </p:tgtEl>
                                        <p:attrNameLst>
                                          <p:attrName>style.visibility</p:attrName>
                                        </p:attrNameLst>
                                      </p:cBhvr>
                                      <p:to>
                                        <p:strVal val="visible"/>
                                      </p:to>
                                    </p:set>
                                    <p:anim calcmode="lin" valueType="num">
                                      <p:cBhvr additive="base">
                                        <p:cTn id="28"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29" dur="500" fill="hold"/>
                                        <p:tgtEl>
                                          <p:spTgt spid="6">
                                            <p:txEl>
                                              <p:pRg st="1" end="1"/>
                                            </p:txEl>
                                          </p:spTgt>
                                        </p:tgtEl>
                                        <p:attrNameLst>
                                          <p:attrName>ppt_y</p:attrName>
                                        </p:attrNameLst>
                                      </p:cBhvr>
                                      <p:tavLst>
                                        <p:tav tm="0">
                                          <p:val>
                                            <p:strVal val="1+#ppt_h/2"/>
                                          </p:val>
                                        </p:tav>
                                        <p:tav tm="100000">
                                          <p:val>
                                            <p:strVal val="#ppt_y"/>
                                          </p:val>
                                        </p:tav>
                                      </p:tavLst>
                                    </p:anim>
                                  </p:childTnLst>
                                </p:cTn>
                              </p:par>
                              <p:par>
                                <p:cTn id="30" presetID="42" presetClass="exit" presetSubtype="0" fill="hold" grpId="1" nodeType="withEffect">
                                  <p:stCondLst>
                                    <p:cond delay="0"/>
                                  </p:stCondLst>
                                  <p:childTnLst>
                                    <p:animEffect transition="out" filter="fade">
                                      <p:cBhvr>
                                        <p:cTn id="31" dur="1000"/>
                                        <p:tgtEl>
                                          <p:spTgt spid="5"/>
                                        </p:tgtEl>
                                      </p:cBhvr>
                                    </p:animEffect>
                                    <p:anim calcmode="lin" valueType="num">
                                      <p:cBhvr>
                                        <p:cTn id="32" dur="1000"/>
                                        <p:tgtEl>
                                          <p:spTgt spid="5"/>
                                        </p:tgtEl>
                                        <p:attrNameLst>
                                          <p:attrName>ppt_x</p:attrName>
                                        </p:attrNameLst>
                                      </p:cBhvr>
                                      <p:tavLst>
                                        <p:tav tm="0">
                                          <p:val>
                                            <p:strVal val="ppt_x"/>
                                          </p:val>
                                        </p:tav>
                                        <p:tav tm="100000">
                                          <p:val>
                                            <p:strVal val="ppt_x"/>
                                          </p:val>
                                        </p:tav>
                                      </p:tavLst>
                                    </p:anim>
                                    <p:anim calcmode="lin" valueType="num">
                                      <p:cBhvr>
                                        <p:cTn id="33" dur="1000"/>
                                        <p:tgtEl>
                                          <p:spTgt spid="5"/>
                                        </p:tgtEl>
                                        <p:attrNameLst>
                                          <p:attrName>ppt_y</p:attrName>
                                        </p:attrNameLst>
                                      </p:cBhvr>
                                      <p:tavLst>
                                        <p:tav tm="0">
                                          <p:val>
                                            <p:strVal val="ppt_y"/>
                                          </p:val>
                                        </p:tav>
                                        <p:tav tm="100000">
                                          <p:val>
                                            <p:strVal val="ppt_y+.1"/>
                                          </p:val>
                                        </p:tav>
                                      </p:tavLst>
                                    </p:anim>
                                    <p:set>
                                      <p:cBhvr>
                                        <p:cTn id="34" dur="1" fill="hold">
                                          <p:stCondLst>
                                            <p:cond delay="999"/>
                                          </p:stCondLst>
                                        </p:cTn>
                                        <p:tgtEl>
                                          <p:spTgt spid="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5" grpId="0"/>
      <p:bldP spid="5"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4AE6793-EA05-44F5-86F2-EF3A1EA78258}"/>
              </a:ext>
            </a:extLst>
          </p:cNvPr>
          <p:cNvSpPr txBox="1"/>
          <p:nvPr/>
        </p:nvSpPr>
        <p:spPr>
          <a:xfrm>
            <a:off x="182880" y="152144"/>
            <a:ext cx="9382126" cy="584775"/>
          </a:xfrm>
          <a:prstGeom prst="rect">
            <a:avLst/>
          </a:prstGeom>
          <a:noFill/>
        </p:spPr>
        <p:txBody>
          <a:bodyPr wrap="square" rtlCol="0">
            <a:spAutoFit/>
          </a:bodyPr>
          <a:lstStyle/>
          <a:p>
            <a:r>
              <a:rPr lang="en-US" sz="3200" b="1" dirty="0">
                <a:solidFill>
                  <a:srgbClr val="FF0000"/>
                </a:solidFill>
                <a:latin typeface="Times New Roman" pitchFamily="18" charset="0"/>
                <a:cs typeface="Times New Roman" pitchFamily="18" charset="0"/>
              </a:rPr>
              <a:t>4. </a:t>
            </a:r>
            <a:r>
              <a:rPr lang="en-US" sz="3200" b="1" dirty="0" err="1">
                <a:solidFill>
                  <a:srgbClr val="FF0000"/>
                </a:solidFill>
                <a:latin typeface="Times New Roman" pitchFamily="18" charset="0"/>
                <a:cs typeface="Times New Roman" pitchFamily="18" charset="0"/>
              </a:rPr>
              <a:t>Tác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endParaRPr lang="vi-VN" sz="3200" b="1" dirty="0">
              <a:solidFill>
                <a:srgbClr val="FF0000"/>
              </a:solidFill>
              <a:latin typeface="Times New Roman" pitchFamily="18" charset="0"/>
              <a:cs typeface="Times New Roman" pitchFamily="18" charset="0"/>
            </a:endParaRPr>
          </a:p>
        </p:txBody>
      </p:sp>
      <p:sp>
        <p:nvSpPr>
          <p:cNvPr id="6" name="TextBox 5">
            <a:extLst>
              <a:ext uri="{FF2B5EF4-FFF2-40B4-BE49-F238E27FC236}">
                <a16:creationId xmlns:a16="http://schemas.microsoft.com/office/drawing/2014/main" id="{24AE6793-EA05-44F5-86F2-EF3A1EA78258}"/>
              </a:ext>
            </a:extLst>
          </p:cNvPr>
          <p:cNvSpPr txBox="1"/>
          <p:nvPr/>
        </p:nvSpPr>
        <p:spPr>
          <a:xfrm>
            <a:off x="182880" y="752307"/>
            <a:ext cx="11833024" cy="553998"/>
          </a:xfrm>
          <a:prstGeom prst="rect">
            <a:avLst/>
          </a:prstGeom>
          <a:noFill/>
        </p:spPr>
        <p:txBody>
          <a:bodyPr wrap="square" rtlCol="0">
            <a:spAutoFit/>
          </a:bodyPr>
          <a:lstStyle/>
          <a:p>
            <a:r>
              <a:rPr lang="en-US" sz="3000" b="1" dirty="0">
                <a:solidFill>
                  <a:srgbClr val="FF0000"/>
                </a:solidFill>
                <a:latin typeface="Times New Roman" pitchFamily="18" charset="0"/>
                <a:cs typeface="Times New Roman" pitchFamily="18" charset="0"/>
              </a:rPr>
              <a:t>4.1. </a:t>
            </a:r>
            <a:r>
              <a:rPr lang="en-US" sz="3000" b="1" dirty="0" err="1">
                <a:solidFill>
                  <a:srgbClr val="FF0000"/>
                </a:solidFill>
                <a:latin typeface="Times New Roman" pitchFamily="18" charset="0"/>
                <a:cs typeface="Times New Roman" pitchFamily="18" charset="0"/>
              </a:rPr>
              <a:t>Tìm</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hiểu</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tác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dụng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cản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trở</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và</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thúc</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đẩy</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chuyển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động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của</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lực</a:t>
            </a:r>
            <a:r>
              <a:rPr lang="en-US" sz="3000" b="1" dirty="0">
                <a:solidFill>
                  <a:srgbClr val="FF0000"/>
                </a:solidFill>
                <a:latin typeface="Times New Roman" pitchFamily="18" charset="0"/>
                <a:cs typeface="Times New Roman" pitchFamily="18" charset="0"/>
              </a:rPr>
              <a:t> ma </a:t>
            </a:r>
            <a:r>
              <a:rPr lang="en-US" sz="3000" b="1" dirty="0" err="1">
                <a:solidFill>
                  <a:srgbClr val="FF0000"/>
                </a:solidFill>
                <a:latin typeface="Times New Roman" pitchFamily="18" charset="0"/>
                <a:cs typeface="Times New Roman" pitchFamily="18" charset="0"/>
              </a:rPr>
              <a:t>sát</a:t>
            </a:r>
            <a:endParaRPr lang="en-US" sz="3000" dirty="0">
              <a:solidFill>
                <a:srgbClr val="FF0000"/>
              </a:solidFill>
              <a:latin typeface="Times New Roman" pitchFamily="18" charset="0"/>
              <a:cs typeface="Times New Roman" pitchFamily="18" charset="0"/>
            </a:endParaRPr>
          </a:p>
        </p:txBody>
      </p:sp>
      <p:sp>
        <p:nvSpPr>
          <p:cNvPr id="7" name="TextBox 6">
            <a:extLst>
              <a:ext uri="{FF2B5EF4-FFF2-40B4-BE49-F238E27FC236}">
                <a16:creationId xmlns:a16="http://schemas.microsoft.com/office/drawing/2014/main" id="{1D524AC1-373F-4C4E-A546-465F7E323FCC}"/>
              </a:ext>
            </a:extLst>
          </p:cNvPr>
          <p:cNvSpPr txBox="1"/>
          <p:nvPr/>
        </p:nvSpPr>
        <p:spPr>
          <a:xfrm>
            <a:off x="182880" y="1306305"/>
            <a:ext cx="12058995" cy="553998"/>
          </a:xfrm>
          <a:prstGeom prst="rect">
            <a:avLst/>
          </a:prstGeom>
          <a:noFill/>
        </p:spPr>
        <p:txBody>
          <a:bodyPr wrap="square" rtlCol="0">
            <a:spAutoFit/>
          </a:bodyPr>
          <a:lstStyle/>
          <a:p>
            <a:r>
              <a:rPr lang="en-US" sz="3000" b="1" dirty="0">
                <a:solidFill>
                  <a:srgbClr val="FF0000"/>
                </a:solidFill>
                <a:latin typeface="Times New Roman" pitchFamily="18" charset="0"/>
                <a:cs typeface="Times New Roman" pitchFamily="18" charset="0"/>
              </a:rPr>
              <a:t>4.2. </a:t>
            </a:r>
            <a:r>
              <a:rPr lang="en-US" sz="3000" b="1" dirty="0" err="1">
                <a:solidFill>
                  <a:srgbClr val="FF0000"/>
                </a:solidFill>
                <a:latin typeface="Times New Roman" pitchFamily="18" charset="0"/>
                <a:cs typeface="Times New Roman" pitchFamily="18" charset="0"/>
              </a:rPr>
              <a:t>Tìm</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hiểu</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ảnh</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hưởng</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của</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lực</a:t>
            </a:r>
            <a:r>
              <a:rPr lang="en-US" sz="3000" b="1" dirty="0">
                <a:solidFill>
                  <a:srgbClr val="FF0000"/>
                </a:solidFill>
                <a:latin typeface="Times New Roman" pitchFamily="18" charset="0"/>
                <a:cs typeface="Times New Roman" pitchFamily="18" charset="0"/>
              </a:rPr>
              <a:t> ma </a:t>
            </a:r>
            <a:r>
              <a:rPr lang="en-US" sz="3000" b="1" dirty="0" err="1">
                <a:solidFill>
                  <a:srgbClr val="FF0000"/>
                </a:solidFill>
                <a:latin typeface="Times New Roman" pitchFamily="18" charset="0"/>
                <a:cs typeface="Times New Roman" pitchFamily="18" charset="0"/>
              </a:rPr>
              <a:t>sát</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trong</a:t>
            </a:r>
            <a:r>
              <a:rPr lang="en-US" sz="3000" b="1" dirty="0">
                <a:solidFill>
                  <a:srgbClr val="FF0000"/>
                </a:solidFill>
                <a:latin typeface="Times New Roman" pitchFamily="18" charset="0"/>
                <a:cs typeface="Times New Roman" pitchFamily="18" charset="0"/>
              </a:rPr>
              <a:t> an </a:t>
            </a:r>
            <a:r>
              <a:rPr lang="en-US" sz="3000" b="1" dirty="0" err="1">
                <a:solidFill>
                  <a:srgbClr val="FF0000"/>
                </a:solidFill>
                <a:latin typeface="Times New Roman" pitchFamily="18" charset="0"/>
                <a:cs typeface="Times New Roman" pitchFamily="18" charset="0"/>
              </a:rPr>
              <a:t>toàn</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giao</a:t>
            </a:r>
            <a:r>
              <a:rPr lang="en-US" sz="3000" b="1" dirty="0">
                <a:solidFill>
                  <a:srgbClr val="FF0000"/>
                </a:solidFill>
                <a:latin typeface="Times New Roman" pitchFamily="18" charset="0"/>
                <a:cs typeface="Times New Roman" pitchFamily="18" charset="0"/>
              </a:rPr>
              <a:t> </a:t>
            </a:r>
            <a:r>
              <a:rPr lang="en-US" sz="3000" b="1" dirty="0" err="1">
                <a:solidFill>
                  <a:srgbClr val="FF0000"/>
                </a:solidFill>
                <a:latin typeface="Times New Roman" pitchFamily="18" charset="0"/>
                <a:cs typeface="Times New Roman" pitchFamily="18" charset="0"/>
              </a:rPr>
              <a:t>thông</a:t>
            </a:r>
            <a:endParaRPr lang="vi-VN" sz="3000" b="1" dirty="0">
              <a:solidFill>
                <a:srgbClr val="FF0000"/>
              </a:solidFill>
              <a:latin typeface="Times New Roman" pitchFamily="18" charset="0"/>
              <a:cs typeface="Times New Roman" pitchFamily="18" charset="0"/>
            </a:endParaRPr>
          </a:p>
        </p:txBody>
      </p:sp>
      <p:sp>
        <p:nvSpPr>
          <p:cNvPr id="8" name="Rectangle 7"/>
          <p:cNvSpPr/>
          <p:nvPr/>
        </p:nvSpPr>
        <p:spPr>
          <a:xfrm>
            <a:off x="951797" y="2414301"/>
            <a:ext cx="10295190" cy="2554545"/>
          </a:xfrm>
          <a:prstGeom prst="rect">
            <a:avLst/>
          </a:prstGeom>
        </p:spPr>
        <p:txBody>
          <a:bodyPr wrap="square">
            <a:spAutoFit/>
          </a:bodyPr>
          <a:lstStyle/>
          <a:p>
            <a:r>
              <a:rPr lang="en-US" sz="3200" b="1" dirty="0" err="1">
                <a:solidFill>
                  <a:srgbClr val="FF0000"/>
                </a:solidFill>
                <a:latin typeface="Times New Roman" pitchFamily="18" charset="0"/>
                <a:cs typeface="Times New Roman" pitchFamily="18" charset="0"/>
              </a:rPr>
              <a:t>Kết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luận</a:t>
            </a:r>
            <a:r>
              <a:rPr lang="en-US" sz="3200" b="1" dirty="0">
                <a:solidFill>
                  <a:srgbClr val="FF0000"/>
                </a:solidFill>
                <a:latin typeface="Times New Roman" pitchFamily="18" charset="0"/>
                <a:cs typeface="Times New Roman" pitchFamily="18" charset="0"/>
              </a:rPr>
              <a:t>: </a:t>
            </a:r>
          </a:p>
          <a:p>
            <a:pPr algn="just"/>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thể</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thúc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đẩy</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hoặc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cản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trở</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chuyển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động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của</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các</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vật</a:t>
            </a:r>
            <a:endParaRPr lang="en-US" sz="3200" b="1" dirty="0">
              <a:solidFill>
                <a:srgbClr val="0000FF"/>
              </a:solidFill>
              <a:latin typeface="Times New Roman" pitchFamily="18" charset="0"/>
              <a:cs typeface="Times New Roman" pitchFamily="18" charset="0"/>
            </a:endParaRPr>
          </a:p>
          <a:p>
            <a:pPr algn="just"/>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Lực</a:t>
            </a:r>
            <a:r>
              <a:rPr lang="en-US" sz="3200" b="1" dirty="0">
                <a:solidFill>
                  <a:srgbClr val="0000FF"/>
                </a:solidFill>
                <a:latin typeface="Times New Roman" pitchFamily="18" charset="0"/>
                <a:cs typeface="Times New Roman" pitchFamily="18" charset="0"/>
              </a:rPr>
              <a:t> ma </a:t>
            </a:r>
            <a:r>
              <a:rPr lang="en-US" sz="3200" b="1" dirty="0" err="1">
                <a:solidFill>
                  <a:srgbClr val="0000FF"/>
                </a:solidFill>
                <a:latin typeface="Times New Roman" pitchFamily="18" charset="0"/>
                <a:cs typeface="Times New Roman" pitchFamily="18" charset="0"/>
              </a:rPr>
              <a:t>sát</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có</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vai</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trò</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quan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trọng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trong</a:t>
            </a:r>
            <a:r>
              <a:rPr lang="en-US" sz="3200" b="1" dirty="0">
                <a:solidFill>
                  <a:srgbClr val="0000FF"/>
                </a:solidFill>
                <a:latin typeface="Times New Roman" pitchFamily="18" charset="0"/>
                <a:cs typeface="Times New Roman" pitchFamily="18" charset="0"/>
              </a:rPr>
              <a:t> an </a:t>
            </a:r>
            <a:r>
              <a:rPr lang="en-US" sz="3200" b="1" dirty="0" err="1">
                <a:solidFill>
                  <a:srgbClr val="0000FF"/>
                </a:solidFill>
                <a:latin typeface="Times New Roman" pitchFamily="18" charset="0"/>
                <a:cs typeface="Times New Roman" pitchFamily="18" charset="0"/>
              </a:rPr>
              <a:t>toàn</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giao</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thông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đường</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bộ</a:t>
            </a:r>
            <a:endParaRPr lang="en-US" sz="32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316847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anim calcmode="lin" valueType="num">
                                      <p:cBhvr additive="base">
                                        <p:cTn id="7" dur="500" fill="hold"/>
                                        <p:tgtEl>
                                          <p:spTgt spid="8">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8">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 calcmode="lin" valueType="num">
                                      <p:cBhvr additive="base">
                                        <p:cTn id="13" dur="500" fill="hold"/>
                                        <p:tgtEl>
                                          <p:spTgt spid="8">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8">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5" descr="4026123867204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249" y="1295400"/>
            <a:ext cx="5382079" cy="3925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77" descr="imag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6380" y="1295400"/>
            <a:ext cx="5585506" cy="3887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ectangle 3"/>
          <p:cNvSpPr/>
          <p:nvPr/>
        </p:nvSpPr>
        <p:spPr>
          <a:xfrm>
            <a:off x="349250" y="5469544"/>
            <a:ext cx="11358336" cy="1077218"/>
          </a:xfrm>
          <a:prstGeom prst="rect">
            <a:avLst/>
          </a:prstGeom>
        </p:spPr>
        <p:txBody>
          <a:bodyPr wrap="square">
            <a:spAutoFit/>
          </a:bodyPr>
          <a:lstStyle/>
          <a:p>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Lực</a:t>
            </a:r>
            <a:r>
              <a:rPr lang="en-US" altLang="vi-VN" sz="3200" dirty="0">
                <a:latin typeface="Times New Roman" panose="02020603050405020304" pitchFamily="18" charset="0"/>
                <a:cs typeface="Times New Roman" panose="02020603050405020304" pitchFamily="18" charset="0"/>
              </a:rPr>
              <a:t> ma </a:t>
            </a:r>
            <a:r>
              <a:rPr lang="en-US" altLang="vi-VN" sz="3200" dirty="0" err="1">
                <a:latin typeface="Times New Roman" panose="02020603050405020304" pitchFamily="18" charset="0"/>
                <a:cs typeface="Times New Roman" panose="02020603050405020304" pitchFamily="18" charset="0"/>
              </a:rPr>
              <a:t>sát</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giữa</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đế</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giày</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và</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mặt</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đường</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giúp</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đi</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lại</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dễ</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dàng</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là</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có</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lợi</a:t>
            </a:r>
            <a:r>
              <a:rPr lang="en-US" altLang="vi-VN" sz="3200" dirty="0">
                <a:latin typeface="Times New Roman" panose="02020603050405020304" pitchFamily="18" charset="0"/>
                <a:cs typeface="Times New Roman" panose="02020603050405020304" pitchFamily="18" charset="0"/>
              </a:rPr>
              <a:t>.</a:t>
            </a:r>
          </a:p>
          <a:p>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Lực</a:t>
            </a:r>
            <a:r>
              <a:rPr lang="en-US" altLang="vi-VN" sz="3200" dirty="0">
                <a:latin typeface="Times New Roman" panose="02020603050405020304" pitchFamily="18" charset="0"/>
                <a:cs typeface="Times New Roman" panose="02020603050405020304" pitchFamily="18" charset="0"/>
              </a:rPr>
              <a:t> ma </a:t>
            </a:r>
            <a:r>
              <a:rPr lang="en-US" altLang="vi-VN" sz="3200" dirty="0" err="1">
                <a:latin typeface="Times New Roman" panose="02020603050405020304" pitchFamily="18" charset="0"/>
                <a:cs typeface="Times New Roman" panose="02020603050405020304" pitchFamily="18" charset="0"/>
              </a:rPr>
              <a:t>sát</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giữa</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đế</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giày</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và</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mặt</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đường</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làm</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mòn</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đế</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giày</a:t>
            </a:r>
            <a:r>
              <a:rPr lang="en-US" altLang="vi-VN" sz="3200" dirty="0">
                <a:latin typeface="Times New Roman" panose="02020603050405020304" pitchFamily="18" charset="0"/>
                <a:cs typeface="Times New Roman" panose="02020603050405020304" pitchFamily="18" charset="0"/>
              </a:rPr>
              <a:t> </a:t>
            </a:r>
            <a:r>
              <a:rPr lang="en-US" altLang="vi-VN" sz="3200" dirty="0" err="1">
                <a:latin typeface="Times New Roman" panose="02020603050405020304" pitchFamily="18" charset="0"/>
                <a:cs typeface="Times New Roman" panose="02020603050405020304" pitchFamily="18" charset="0"/>
              </a:rPr>
              <a:t>là</a:t>
            </a:r>
            <a:r>
              <a:rPr lang="en-US" altLang="vi-VN" sz="3200" dirty="0">
                <a:latin typeface="VNI-Times" pitchFamily="2" charset="0"/>
              </a:rPr>
              <a:t> </a:t>
            </a:r>
            <a:r>
              <a:rPr lang="en-US" altLang="vi-VN" sz="3200" dirty="0" err="1">
                <a:latin typeface="VNI-Times" pitchFamily="2" charset="0"/>
              </a:rPr>
              <a:t>coù</a:t>
            </a:r>
            <a:r>
              <a:rPr lang="en-US" altLang="vi-VN" sz="3200" dirty="0">
                <a:latin typeface="VNI-Times" pitchFamily="2" charset="0"/>
              </a:rPr>
              <a:t> </a:t>
            </a:r>
            <a:r>
              <a:rPr lang="en-US" altLang="vi-VN" sz="3200" dirty="0" err="1">
                <a:latin typeface="VNI-Times" pitchFamily="2" charset="0"/>
              </a:rPr>
              <a:t>haïi</a:t>
            </a:r>
            <a:r>
              <a:rPr lang="en-US" altLang="vi-VN" sz="3200" dirty="0">
                <a:latin typeface="VNI-Times" pitchFamily="2" charset="0"/>
              </a:rPr>
              <a:t>.</a:t>
            </a:r>
          </a:p>
        </p:txBody>
      </p:sp>
      <p:sp>
        <p:nvSpPr>
          <p:cNvPr id="6" name="Rectangle 5"/>
          <p:cNvSpPr/>
          <p:nvPr/>
        </p:nvSpPr>
        <p:spPr>
          <a:xfrm>
            <a:off x="359231" y="280992"/>
            <a:ext cx="11495314" cy="584775"/>
          </a:xfrm>
          <a:prstGeom prst="rect">
            <a:avLst/>
          </a:prstGeom>
        </p:spPr>
        <p:txBody>
          <a:bodyPr wrap="square">
            <a:spAutoFit/>
          </a:bodyPr>
          <a:lstStyle/>
          <a:p>
            <a:pPr algn="just"/>
            <a:r>
              <a:rPr lang="en-US" sz="3200" b="1" dirty="0" err="1">
                <a:solidFill>
                  <a:srgbClr val="FF0000"/>
                </a:solidFill>
                <a:latin typeface="Times New Roman" pitchFamily="18" charset="0"/>
                <a:cs typeface="Times New Roman" pitchFamily="18" charset="0"/>
              </a:rPr>
              <a:t>Ví</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lợi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hại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giao</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thông</a:t>
            </a:r>
            <a:r>
              <a:rPr lang="en-US" sz="32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162571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fill="hold"/>
                                        <p:tgtEl>
                                          <p:spTgt spid="3"/>
                                        </p:tgtEl>
                                        <p:attrNameLst>
                                          <p:attrName>ppt_x</p:attrName>
                                        </p:attrNameLst>
                                      </p:cBhvr>
                                      <p:tavLst>
                                        <p:tav tm="0">
                                          <p:val>
                                            <p:strVal val="#ppt_x"/>
                                          </p:val>
                                        </p:tav>
                                        <p:tav tm="100000">
                                          <p:val>
                                            <p:strVal val="#ppt_x"/>
                                          </p:val>
                                        </p:tav>
                                      </p:tavLst>
                                    </p:anim>
                                    <p:anim calcmode="lin" valueType="num">
                                      <p:cBhvr additive="base">
                                        <p:cTn id="15"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9231" y="1551214"/>
            <a:ext cx="5962746" cy="356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61084" y="1551214"/>
            <a:ext cx="5693461" cy="3565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579811" y="5802416"/>
            <a:ext cx="11054154" cy="584775"/>
          </a:xfrm>
          <a:prstGeom prst="rect">
            <a:avLst/>
          </a:prstGeom>
        </p:spPr>
        <p:txBody>
          <a:bodyPr wrap="square">
            <a:spAutoFit/>
          </a:bodyPr>
          <a:lstStyle/>
          <a:p>
            <a:r>
              <a:rPr lang="en-US" sz="3200" b="1" dirty="0" err="1">
                <a:latin typeface="Times New Roman" pitchFamily="18" charset="0"/>
                <a:cs typeface="Times New Roman" pitchFamily="18" charset="0"/>
              </a:rPr>
              <a:t>Đế</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giày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đá</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bóng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có</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gai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cao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còn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đế</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giày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a:t>
            </a:r>
            <a:r>
              <a:rPr lang="vi-VN" sz="3200" b="1" dirty="0">
                <a:latin typeface="Times New Roman" pitchFamily="18" charset="0"/>
                <a:cs typeface="Times New Roman" pitchFamily="18" charset="0"/>
              </a:rPr>
              <a:t>ư</a:t>
            </a:r>
            <a:r>
              <a:rPr lang="en-US" sz="3200" b="1" dirty="0" err="1">
                <a:latin typeface="Times New Roman" pitchFamily="18" charset="0"/>
                <a:cs typeface="Times New Roman" pitchFamily="18" charset="0"/>
              </a:rPr>
              <a:t>ợt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băng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thì</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nhẵn</a:t>
            </a:r>
            <a:endParaRPr lang="vi-VN" sz="3200" dirty="0"/>
          </a:p>
        </p:txBody>
      </p:sp>
      <p:sp>
        <p:nvSpPr>
          <p:cNvPr id="7" name="Rectangle 6"/>
          <p:cNvSpPr/>
          <p:nvPr/>
        </p:nvSpPr>
        <p:spPr>
          <a:xfrm>
            <a:off x="359231" y="280992"/>
            <a:ext cx="11495314" cy="584775"/>
          </a:xfrm>
          <a:prstGeom prst="rect">
            <a:avLst/>
          </a:prstGeom>
        </p:spPr>
        <p:txBody>
          <a:bodyPr wrap="square">
            <a:spAutoFit/>
          </a:bodyPr>
          <a:lstStyle/>
          <a:p>
            <a:pPr algn="just"/>
            <a:r>
              <a:rPr lang="en-US" sz="3200" b="1" dirty="0" err="1">
                <a:solidFill>
                  <a:srgbClr val="FF0000"/>
                </a:solidFill>
                <a:latin typeface="Times New Roman" pitchFamily="18" charset="0"/>
                <a:cs typeface="Times New Roman" pitchFamily="18" charset="0"/>
              </a:rPr>
              <a:t>Ví</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lợi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hại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giao</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thông</a:t>
            </a:r>
            <a:r>
              <a:rPr lang="en-US" sz="32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4206690336"/>
      </p:ext>
    </p:extLst>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8" name="Picture 2" descr="Káº¿t quáº£ hÃ¬nh áº£nh cho trá»¥c bÃ¡nh xe bÃ² ngÃ y xÆ°a"/>
          <p:cNvPicPr>
            <a:picLocks noChangeAspect="1" noChangeArrowheads="1"/>
          </p:cNvPicPr>
          <p:nvPr/>
        </p:nvPicPr>
        <p:blipFill>
          <a:blip r:embed="rId2"/>
          <a:srcRect/>
          <a:stretch>
            <a:fillRect/>
          </a:stretch>
        </p:blipFill>
        <p:spPr bwMode="auto">
          <a:xfrm>
            <a:off x="464452" y="1621977"/>
            <a:ext cx="5486400" cy="4114800"/>
          </a:xfrm>
          <a:prstGeom prst="rect">
            <a:avLst/>
          </a:prstGeom>
          <a:noFill/>
        </p:spPr>
      </p:pic>
      <p:sp>
        <p:nvSpPr>
          <p:cNvPr id="3" name="TextBox 2"/>
          <p:cNvSpPr txBox="1"/>
          <p:nvPr/>
        </p:nvSpPr>
        <p:spPr>
          <a:xfrm>
            <a:off x="0" y="5912473"/>
            <a:ext cx="4978400" cy="584775"/>
          </a:xfrm>
          <a:prstGeom prst="rect">
            <a:avLst/>
          </a:prstGeom>
          <a:noFill/>
        </p:spPr>
        <p:txBody>
          <a:bodyPr wrap="square" rtlCol="0">
            <a:spAutoFit/>
          </a:bodyPr>
          <a:lstStyle/>
          <a:p>
            <a:pPr algn="ctr"/>
            <a:r>
              <a:rPr lang="en-US" sz="3200" b="1" dirty="0" err="1">
                <a:latin typeface="Times New Roman" pitchFamily="18" charset="0"/>
                <a:cs typeface="Times New Roman" pitchFamily="18" charset="0"/>
              </a:rPr>
              <a:t>Trục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bánh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xe</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bò</a:t>
            </a:r>
            <a:endParaRPr lang="en-US" sz="3200" b="1" dirty="0">
              <a:latin typeface="Times New Roman" pitchFamily="18" charset="0"/>
              <a:cs typeface="Times New Roman" pitchFamily="18" charset="0"/>
            </a:endParaRPr>
          </a:p>
        </p:txBody>
      </p:sp>
      <p:pic>
        <p:nvPicPr>
          <p:cNvPr id="24580" name="Picture 4" descr="HÃ¬nh áº£nh cÃ³ liÃªn quan"/>
          <p:cNvPicPr>
            <a:picLocks noChangeAspect="1" noChangeArrowheads="1"/>
          </p:cNvPicPr>
          <p:nvPr/>
        </p:nvPicPr>
        <p:blipFill>
          <a:blip r:embed="rId3"/>
          <a:srcRect/>
          <a:stretch>
            <a:fillRect/>
          </a:stretch>
        </p:blipFill>
        <p:spPr bwMode="auto">
          <a:xfrm>
            <a:off x="6136613" y="1621977"/>
            <a:ext cx="5486400" cy="4114800"/>
          </a:xfrm>
          <a:prstGeom prst="rect">
            <a:avLst/>
          </a:prstGeom>
          <a:noFill/>
        </p:spPr>
      </p:pic>
      <p:sp>
        <p:nvSpPr>
          <p:cNvPr id="5" name="TextBox 4"/>
          <p:cNvSpPr txBox="1"/>
          <p:nvPr/>
        </p:nvSpPr>
        <p:spPr>
          <a:xfrm>
            <a:off x="6390613" y="5900570"/>
            <a:ext cx="4978400" cy="584775"/>
          </a:xfrm>
          <a:prstGeom prst="rect">
            <a:avLst/>
          </a:prstGeom>
          <a:noFill/>
        </p:spPr>
        <p:txBody>
          <a:bodyPr wrap="square" rtlCol="0">
            <a:spAutoFit/>
          </a:bodyPr>
          <a:lstStyle/>
          <a:p>
            <a:pPr algn="ctr"/>
            <a:r>
              <a:rPr lang="en-US" sz="3200" b="1" dirty="0" err="1">
                <a:latin typeface="Times New Roman" pitchFamily="18" charset="0"/>
                <a:cs typeface="Times New Roman" pitchFamily="18" charset="0"/>
              </a:rPr>
              <a:t>Trục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bánh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xe</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đạp</a:t>
            </a:r>
            <a:endParaRPr lang="en-US" sz="3200" b="1" dirty="0">
              <a:latin typeface="Times New Roman" pitchFamily="18" charset="0"/>
              <a:cs typeface="Times New Roman" pitchFamily="18" charset="0"/>
            </a:endParaRPr>
          </a:p>
        </p:txBody>
      </p:sp>
      <p:sp>
        <p:nvSpPr>
          <p:cNvPr id="6" name="Rectangle 5"/>
          <p:cNvSpPr/>
          <p:nvPr/>
        </p:nvSpPr>
        <p:spPr>
          <a:xfrm>
            <a:off x="359231" y="280992"/>
            <a:ext cx="11495314" cy="584775"/>
          </a:xfrm>
          <a:prstGeom prst="rect">
            <a:avLst/>
          </a:prstGeom>
        </p:spPr>
        <p:txBody>
          <a:bodyPr wrap="square">
            <a:spAutoFit/>
          </a:bodyPr>
          <a:lstStyle/>
          <a:p>
            <a:pPr algn="just"/>
            <a:r>
              <a:rPr lang="en-US" sz="3200" b="1" dirty="0" err="1">
                <a:solidFill>
                  <a:srgbClr val="FF0000"/>
                </a:solidFill>
                <a:latin typeface="Times New Roman" pitchFamily="18" charset="0"/>
                <a:cs typeface="Times New Roman" pitchFamily="18" charset="0"/>
              </a:rPr>
              <a:t>Ví</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ảnh</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hưởng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lợi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và</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có</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hại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ma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trong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giao</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thông</a:t>
            </a:r>
            <a:r>
              <a:rPr lang="en-US" sz="3200" b="1" dirty="0">
                <a:solidFill>
                  <a:srgbClr val="FF0000"/>
                </a:solidFill>
                <a:latin typeface="Times New Roman" pitchFamily="18" charset="0"/>
                <a:cs typeface="Times New Roman" pitchFamily="18" charset="0"/>
              </a:rPr>
              <a:t>?</a:t>
            </a:r>
          </a:p>
        </p:txBody>
      </p:sp>
    </p:spTree>
    <p:extLst>
      <p:ext uri="{BB962C8B-B14F-4D97-AF65-F5344CB8AC3E}">
        <p14:creationId xmlns:p14="http://schemas.microsoft.com/office/powerpoint/2010/main" val="3993241620"/>
      </p:ext>
    </p:extLst>
  </p:cSld>
  <p:clrMapOvr>
    <a:masterClrMapping/>
  </p:clrMapOvr>
  <p:transition>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24578"/>
                                        </p:tgtEl>
                                        <p:attrNameLst>
                                          <p:attrName>style.visibility</p:attrName>
                                        </p:attrNameLst>
                                      </p:cBhvr>
                                      <p:to>
                                        <p:strVal val="visible"/>
                                      </p:to>
                                    </p:set>
                                    <p:animEffect transition="in" filter="box(in)">
                                      <p:cBhvr>
                                        <p:cTn id="7" dur="500"/>
                                        <p:tgtEl>
                                          <p:spTgt spid="24578"/>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ox(in)">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4" presetClass="entr" presetSubtype="16" fill="hold" nodeType="click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box(in)">
                                      <p:cBhvr>
                                        <p:cTn id="15" dur="500"/>
                                        <p:tgtEl>
                                          <p:spTgt spid="24580"/>
                                        </p:tgtEl>
                                      </p:cBhvr>
                                    </p:animEffect>
                                  </p:childTnLst>
                                </p:cTn>
                              </p:par>
                              <p:par>
                                <p:cTn id="16" presetID="4" presetClass="entr" presetSubtype="16"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box(in)">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0" descr="HÃ¬nh áº£nh cÃ³ liÃªn quan"/>
          <p:cNvPicPr>
            <a:picLocks noChangeAspect="1" noChangeArrowheads="1"/>
          </p:cNvPicPr>
          <p:nvPr/>
        </p:nvPicPr>
        <p:blipFill>
          <a:blip r:embed="rId2"/>
          <a:srcRect/>
          <a:stretch>
            <a:fillRect/>
          </a:stretch>
        </p:blipFill>
        <p:spPr bwMode="auto">
          <a:xfrm>
            <a:off x="6502400" y="1676400"/>
            <a:ext cx="5384800" cy="4267200"/>
          </a:xfrm>
          <a:prstGeom prst="rect">
            <a:avLst/>
          </a:prstGeom>
          <a:noFill/>
        </p:spPr>
      </p:pic>
      <p:pic>
        <p:nvPicPr>
          <p:cNvPr id="22530" name="Picture 2" descr="Káº¿t quáº£ hÃ¬nh áº£nh cho bÃ¡nh xe cÃ³ á» bi"/>
          <p:cNvPicPr>
            <a:picLocks noChangeAspect="1" noChangeArrowheads="1"/>
          </p:cNvPicPr>
          <p:nvPr/>
        </p:nvPicPr>
        <p:blipFill>
          <a:blip r:embed="rId3"/>
          <a:srcRect/>
          <a:stretch>
            <a:fillRect/>
          </a:stretch>
        </p:blipFill>
        <p:spPr bwMode="auto">
          <a:xfrm>
            <a:off x="406400" y="1676400"/>
            <a:ext cx="5892800" cy="4343400"/>
          </a:xfrm>
          <a:prstGeom prst="rect">
            <a:avLst/>
          </a:prstGeom>
          <a:noFill/>
        </p:spPr>
      </p:pic>
      <p:sp>
        <p:nvSpPr>
          <p:cNvPr id="4" name="TextBox 3"/>
          <p:cNvSpPr txBox="1"/>
          <p:nvPr/>
        </p:nvSpPr>
        <p:spPr>
          <a:xfrm>
            <a:off x="1117600" y="304801"/>
            <a:ext cx="10160000" cy="1077218"/>
          </a:xfrm>
          <a:prstGeom prst="rect">
            <a:avLst/>
          </a:prstGeom>
          <a:noFill/>
        </p:spPr>
        <p:txBody>
          <a:bodyPr wrap="square" rtlCol="0">
            <a:spAutoFit/>
          </a:bodyPr>
          <a:lstStyle/>
          <a:p>
            <a:pPr algn="ctr"/>
            <a:r>
              <a:rPr lang="en-US" sz="3200" b="1" dirty="0" err="1">
                <a:latin typeface="Times New Roman" pitchFamily="18" charset="0"/>
                <a:cs typeface="Times New Roman" pitchFamily="18" charset="0"/>
              </a:rPr>
              <a:t>Mất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hàng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chục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thế</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kỉ</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để</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tạo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ra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sự</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khác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biệt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giữa</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hai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loại</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trục</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bánh</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xe</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Đó</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sự</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phát</a:t>
            </a:r>
            <a:r>
              <a:rPr lang="en-US" sz="3200" b="1" dirty="0">
                <a:latin typeface="Times New Roman" pitchFamily="18" charset="0"/>
                <a:cs typeface="Times New Roman" pitchFamily="18" charset="0"/>
              </a:rPr>
              <a:t> minh </a:t>
            </a:r>
            <a:r>
              <a:rPr lang="en-US" sz="3200" b="1" dirty="0" err="1">
                <a:latin typeface="Times New Roman" pitchFamily="18" charset="0"/>
                <a:cs typeface="Times New Roman" pitchFamily="18" charset="0"/>
              </a:rPr>
              <a:t>ra</a:t>
            </a:r>
            <a:r>
              <a:rPr lang="en-US" sz="3200" b="1" dirty="0">
                <a:latin typeface="Times New Roman" pitchFamily="18" charset="0"/>
                <a:cs typeface="Times New Roman" pitchFamily="18" charset="0"/>
              </a:rPr>
              <a:t> </a:t>
            </a:r>
            <a:r>
              <a:rPr lang="en-US" sz="3200" b="1" dirty="0">
                <a:solidFill>
                  <a:srgbClr val="0070C0"/>
                </a:solidFill>
                <a:latin typeface="Times New Roman" pitchFamily="18" charset="0"/>
                <a:cs typeface="Times New Roman" pitchFamily="18" charset="0"/>
              </a:rPr>
              <a:t>ổ bi</a:t>
            </a:r>
            <a:r>
              <a:rPr lang="en-US" sz="3200" b="1" dirty="0">
                <a:latin typeface="Times New Roman" pitchFamily="18" charset="0"/>
                <a:cs typeface="Times New Roman" pitchFamily="18" charset="0"/>
              </a:rPr>
              <a:t>.</a:t>
            </a:r>
          </a:p>
        </p:txBody>
      </p:sp>
    </p:spTree>
    <p:extLst>
      <p:ext uri="{BB962C8B-B14F-4D97-AF65-F5344CB8AC3E}">
        <p14:creationId xmlns:p14="http://schemas.microsoft.com/office/powerpoint/2010/main" val="455711165"/>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5C61F-9005-4F14-AAC5-86C48AA5DAAE}"/>
              </a:ext>
            </a:extLst>
          </p:cNvPr>
          <p:cNvSpPr txBox="1">
            <a:spLocks/>
          </p:cNvSpPr>
          <p:nvPr/>
        </p:nvSpPr>
        <p:spPr>
          <a:xfrm>
            <a:off x="2057789" y="66262"/>
            <a:ext cx="8082643" cy="652194"/>
          </a:xfrm>
          <a:prstGeom prst="rect">
            <a:avLst/>
          </a:prstGeom>
          <a:solidFill>
            <a:schemeClr val="bg2"/>
          </a:solid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err="1">
                <a:solidFill>
                  <a:srgbClr val="FF0000"/>
                </a:solidFill>
                <a:latin typeface="Times New Roman" pitchFamily="18" charset="0"/>
                <a:cs typeface="Times New Roman" pitchFamily="18" charset="0"/>
              </a:rPr>
              <a:t>Bài</a:t>
            </a:r>
            <a:r>
              <a:rPr lang="en-US" sz="4000" b="1" dirty="0">
                <a:solidFill>
                  <a:srgbClr val="FF0000"/>
                </a:solidFill>
                <a:latin typeface="Times New Roman" pitchFamily="18" charset="0"/>
                <a:cs typeface="Times New Roman" pitchFamily="18" charset="0"/>
              </a:rPr>
              <a:t> 40:  </a:t>
            </a:r>
            <a:r>
              <a:rPr lang="en-US" sz="4000" b="1" dirty="0">
                <a:solidFill>
                  <a:srgbClr val="0033CC"/>
                </a:solidFill>
                <a:latin typeface="Times New Roman" pitchFamily="18" charset="0"/>
                <a:cs typeface="Times New Roman" pitchFamily="18" charset="0"/>
              </a:rPr>
              <a:t>LỰC MA SÁT</a:t>
            </a:r>
            <a:endParaRPr lang="vi-VN" sz="4000" b="1" dirty="0">
              <a:solidFill>
                <a:srgbClr val="0033CC"/>
              </a:solidFill>
              <a:latin typeface="Times New Roman" pitchFamily="18" charset="0"/>
              <a:cs typeface="Times New Roman" pitchFamily="18" charset="0"/>
            </a:endParaRPr>
          </a:p>
        </p:txBody>
      </p:sp>
      <p:sp>
        <p:nvSpPr>
          <p:cNvPr id="3" name="Title 3"/>
          <p:cNvSpPr txBox="1">
            <a:spLocks noChangeArrowheads="1"/>
          </p:cNvSpPr>
          <p:nvPr/>
        </p:nvSpPr>
        <p:spPr bwMode="auto">
          <a:xfrm>
            <a:off x="485459" y="731231"/>
            <a:ext cx="11204812" cy="535531"/>
          </a:xfrm>
          <a:prstGeom prst="rect">
            <a:avLst/>
          </a:prstGeom>
          <a:noFill/>
          <a:ln>
            <a:noFill/>
          </a:ln>
        </p:spPr>
        <p:txBody>
          <a:bodyPr wrap="square">
            <a:spAutoFit/>
          </a:bodyPr>
          <a:lstStyle>
            <a:lvl1pPr algn="l" defTabSz="914400" rtl="0" eaLnBrk="1" latinLnBrk="0" hangingPunct="1">
              <a:lnSpc>
                <a:spcPct val="90000"/>
              </a:lnSpc>
              <a:spcBef>
                <a:spcPct val="0"/>
              </a:spcBef>
              <a:buNone/>
              <a:defRPr sz="2400" kern="1200">
                <a:solidFill>
                  <a:schemeClr val="tx1"/>
                </a:solidFill>
                <a:latin typeface="Arial" panose="020B0604020202020204" pitchFamily="34" charset="0"/>
                <a:ea typeface="+mj-ea"/>
                <a:cs typeface="+mj-cs"/>
              </a:defRPr>
            </a:lvl1pPr>
            <a:lvl2pPr marL="742950" indent="-285750">
              <a:defRPr sz="2400">
                <a:solidFill>
                  <a:schemeClr val="tx1"/>
                </a:solidFill>
                <a:latin typeface="Arial" panose="020B0604020202020204" pitchFamily="34" charset="0"/>
              </a:defRPr>
            </a:lvl2pPr>
            <a:lvl3pPr marL="1143000" indent="-228600">
              <a:defRPr sz="2400">
                <a:solidFill>
                  <a:schemeClr val="tx1"/>
                </a:solidFill>
                <a:latin typeface="Arial" panose="020B0604020202020204" pitchFamily="34" charset="0"/>
              </a:defRPr>
            </a:lvl3pPr>
            <a:lvl4pPr marL="1600200" indent="-228600">
              <a:defRPr sz="2400">
                <a:solidFill>
                  <a:schemeClr val="tx1"/>
                </a:solidFill>
                <a:latin typeface="Arial" panose="020B0604020202020204" pitchFamily="34" charset="0"/>
              </a:defRPr>
            </a:lvl4pPr>
            <a:lvl5pPr marL="2057400" indent="-228600">
              <a:defRPr sz="2400">
                <a:solidFill>
                  <a:schemeClr val="tx1"/>
                </a:solidFill>
                <a:latin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Arial" panose="020B0604020202020204" pitchFamily="34" charset="0"/>
              </a:defRPr>
            </a:lvl9pPr>
          </a:lstStyle>
          <a:p>
            <a:pPr algn="ctr"/>
            <a:r>
              <a:rPr lang="vi-VN" altLang="vi-VN" sz="3200" b="1" dirty="0">
                <a:solidFill>
                  <a:srgbClr val="FF0000"/>
                </a:solidFill>
                <a:latin typeface="Times New Roman" panose="02020603050405020304" pitchFamily="18" charset="0"/>
                <a:cs typeface="Times New Roman" panose="02020603050405020304" pitchFamily="18" charset="0"/>
              </a:rPr>
              <a:t>NỘI DUNG TIẾT TRƯỚC</a:t>
            </a:r>
            <a:endParaRPr lang="en-US" altLang="vi-VN" sz="3200" b="1" dirty="0">
              <a:solidFill>
                <a:srgbClr val="0000FF"/>
              </a:solidFill>
              <a:latin typeface="Times New Roman" panose="02020603050405020304" pitchFamily="18" charset="0"/>
              <a:cs typeface="Times New Roman" panose="02020603050405020304" pitchFamily="18" charset="0"/>
            </a:endParaRPr>
          </a:p>
        </p:txBody>
      </p:sp>
      <p:sp>
        <p:nvSpPr>
          <p:cNvPr id="4" name="Rectangle 3"/>
          <p:cNvSpPr/>
          <p:nvPr/>
        </p:nvSpPr>
        <p:spPr>
          <a:xfrm>
            <a:off x="507952" y="1152459"/>
            <a:ext cx="11182319" cy="5693866"/>
          </a:xfrm>
          <a:prstGeom prst="rect">
            <a:avLst/>
          </a:prstGeom>
        </p:spPr>
        <p:txBody>
          <a:bodyPr wrap="square">
            <a:spAutoFit/>
          </a:bodyPr>
          <a:lstStyle/>
          <a:p>
            <a:pPr algn="just"/>
            <a:r>
              <a:rPr lang="en-US" sz="2800" b="1" dirty="0">
                <a:solidFill>
                  <a:srgbClr val="FF0000"/>
                </a:solidFill>
                <a:latin typeface="Times New Roman" pitchFamily="18" charset="0"/>
                <a:cs typeface="Times New Roman" pitchFamily="18" charset="0"/>
              </a:rPr>
              <a:t>1. </a:t>
            </a:r>
            <a:r>
              <a:rPr lang="en-US" sz="2800" b="1" dirty="0" err="1">
                <a:solidFill>
                  <a:srgbClr val="FF0000"/>
                </a:solidFill>
                <a:latin typeface="Times New Roman" pitchFamily="18" charset="0"/>
                <a:cs typeface="Times New Roman" pitchFamily="18" charset="0"/>
              </a:rPr>
              <a:t>Khái</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niệm</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lực</a:t>
            </a:r>
            <a:r>
              <a:rPr lang="en-US" sz="2800" b="1" dirty="0">
                <a:solidFill>
                  <a:srgbClr val="FF0000"/>
                </a:solidFill>
                <a:latin typeface="Times New Roman" pitchFamily="18" charset="0"/>
                <a:cs typeface="Times New Roman" pitchFamily="18" charset="0"/>
              </a:rPr>
              <a:t> ma </a:t>
            </a:r>
            <a:r>
              <a:rPr lang="en-US" sz="2800" b="1" dirty="0" err="1">
                <a:solidFill>
                  <a:srgbClr val="FF0000"/>
                </a:solidFill>
                <a:latin typeface="Times New Roman" pitchFamily="18" charset="0"/>
                <a:cs typeface="Times New Roman" pitchFamily="18" charset="0"/>
              </a:rPr>
              <a:t>sát</a:t>
            </a:r>
            <a:endParaRPr lang="en-US" sz="2800" b="1" dirty="0">
              <a:solidFill>
                <a:srgbClr val="FF0000"/>
              </a:solidFill>
              <a:latin typeface="Times New Roman" pitchFamily="18" charset="0"/>
              <a:cs typeface="Times New Roman" pitchFamily="18" charset="0"/>
            </a:endParaRPr>
          </a:p>
          <a:p>
            <a:pPr algn="just"/>
            <a:r>
              <a:rPr lang="en-US" sz="2800" b="1" dirty="0">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là</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tiếp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xuất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hiện</a:t>
            </a:r>
            <a:r>
              <a:rPr lang="en-US" sz="2800" b="1" dirty="0">
                <a:solidFill>
                  <a:srgbClr val="0000FF"/>
                </a:solidFill>
                <a:latin typeface="Times New Roman" pitchFamily="18" charset="0"/>
                <a:cs typeface="Times New Roman" pitchFamily="18" charset="0"/>
              </a:rPr>
              <a:t> ở </a:t>
            </a:r>
            <a:r>
              <a:rPr lang="en-US" sz="2800" b="1" dirty="0" err="1">
                <a:solidFill>
                  <a:srgbClr val="0000FF"/>
                </a:solidFill>
                <a:latin typeface="Times New Roman" pitchFamily="18" charset="0"/>
                <a:cs typeface="Times New Roman" pitchFamily="18" charset="0"/>
              </a:rPr>
              <a:t>bề</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mặt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tiếp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giữa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hai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r>
              <a:rPr lang="en-US" sz="2800" b="1" dirty="0">
                <a:solidFill>
                  <a:srgbClr val="0000FF"/>
                </a:solidFill>
                <a:latin typeface="Times New Roman" pitchFamily="18" charset="0"/>
                <a:cs typeface="Times New Roman" pitchFamily="18" charset="0"/>
              </a:rPr>
              <a:t>.</a:t>
            </a:r>
          </a:p>
          <a:p>
            <a:pPr algn="just">
              <a:buFontTx/>
              <a:buChar char="-"/>
            </a:pP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Nguyên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nhân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xuất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là</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sự</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tương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tác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giữa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bề</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mặt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hai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endParaRPr lang="en-US" sz="2800" b="1" dirty="0">
              <a:solidFill>
                <a:srgbClr val="0000FF"/>
              </a:solidFill>
              <a:latin typeface="Times New Roman" pitchFamily="18" charset="0"/>
              <a:cs typeface="Times New Roman" pitchFamily="18" charset="0"/>
            </a:endParaRPr>
          </a:p>
          <a:p>
            <a:pPr algn="just"/>
            <a:r>
              <a:rPr lang="en-US" sz="2800" b="1" dirty="0">
                <a:solidFill>
                  <a:srgbClr val="FF0000"/>
                </a:solidFill>
                <a:latin typeface="Times New Roman" pitchFamily="18" charset="0"/>
                <a:cs typeface="Times New Roman" pitchFamily="18" charset="0"/>
              </a:rPr>
              <a:t>2. </a:t>
            </a:r>
            <a:r>
              <a:rPr lang="en-US" sz="2800" b="1" dirty="0" err="1">
                <a:solidFill>
                  <a:srgbClr val="FF0000"/>
                </a:solidFill>
                <a:latin typeface="Times New Roman" pitchFamily="18" charset="0"/>
                <a:cs typeface="Times New Roman" pitchFamily="18" charset="0"/>
              </a:rPr>
              <a:t>Lực</a:t>
            </a:r>
            <a:r>
              <a:rPr lang="en-US" sz="2800" b="1" dirty="0">
                <a:solidFill>
                  <a:srgbClr val="FF0000"/>
                </a:solidFill>
                <a:latin typeface="Times New Roman" pitchFamily="18" charset="0"/>
                <a:cs typeface="Times New Roman" pitchFamily="18" charset="0"/>
              </a:rPr>
              <a:t> ma </a:t>
            </a:r>
            <a:r>
              <a:rPr lang="en-US" sz="2800" b="1" dirty="0" err="1">
                <a:solidFill>
                  <a:srgbClr val="FF0000"/>
                </a:solidFill>
                <a:latin typeface="Times New Roman" pitchFamily="18" charset="0"/>
                <a:cs typeface="Times New Roman" pitchFamily="18" charset="0"/>
              </a:rPr>
              <a:t>sát</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trượt</a:t>
            </a:r>
            <a:endParaRPr lang="en-US" sz="2800" b="1" dirty="0">
              <a:solidFill>
                <a:srgbClr val="FF0000"/>
              </a:solidFill>
              <a:latin typeface="Times New Roman" pitchFamily="18" charset="0"/>
              <a:cs typeface="Times New Roman" pitchFamily="18" charset="0"/>
            </a:endParaRPr>
          </a:p>
          <a:p>
            <a:pPr algn="just"/>
            <a:r>
              <a:rPr lang="en-US" sz="2800" b="1" dirty="0">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Lực</a:t>
            </a:r>
            <a:r>
              <a:rPr lang="en-US" sz="2800" b="1" dirty="0">
                <a:solidFill>
                  <a:srgbClr val="0033CC"/>
                </a:solidFill>
                <a:latin typeface="Times New Roman" pitchFamily="18" charset="0"/>
                <a:cs typeface="Times New Roman" pitchFamily="18" charset="0"/>
              </a:rPr>
              <a:t> ma </a:t>
            </a:r>
            <a:r>
              <a:rPr lang="en-US" sz="2800" b="1" dirty="0" err="1">
                <a:solidFill>
                  <a:srgbClr val="0033CC"/>
                </a:solidFill>
                <a:latin typeface="Times New Roman" pitchFamily="18" charset="0"/>
                <a:cs typeface="Times New Roman" pitchFamily="18" charset="0"/>
              </a:rPr>
              <a:t>sát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trượt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xuất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hiện</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khi</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một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vật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trượt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trên</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bề</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mặt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của</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vật</a:t>
            </a:r>
            <a:r>
              <a:rPr lang="en-US" sz="2800" b="1" dirty="0">
                <a:solidFill>
                  <a:srgbClr val="0033CC"/>
                </a:solidFill>
                <a:latin typeface="Times New Roman" pitchFamily="18" charset="0"/>
                <a:cs typeface="Times New Roman" pitchFamily="18" charset="0"/>
              </a:rPr>
              <a:t> </a:t>
            </a:r>
            <a:r>
              <a:rPr lang="en-US" sz="2800" b="1" dirty="0" err="1">
                <a:solidFill>
                  <a:srgbClr val="0033CC"/>
                </a:solidFill>
                <a:latin typeface="Times New Roman" pitchFamily="18" charset="0"/>
                <a:cs typeface="Times New Roman" pitchFamily="18" charset="0"/>
              </a:rPr>
              <a:t>khác</a:t>
            </a:r>
            <a:endParaRPr lang="en-US" sz="2800" dirty="0">
              <a:solidFill>
                <a:srgbClr val="0033CC"/>
              </a:solidFill>
              <a:latin typeface="Times New Roman" pitchFamily="18" charset="0"/>
              <a:cs typeface="Times New Roman" pitchFamily="18" charset="0"/>
            </a:endParaRPr>
          </a:p>
          <a:p>
            <a:pPr algn="just"/>
            <a:r>
              <a:rPr lang="en-US" sz="2800" b="1" dirty="0">
                <a:solidFill>
                  <a:srgbClr val="FF0000"/>
                </a:solidFill>
                <a:latin typeface="Times New Roman" pitchFamily="18" charset="0"/>
                <a:cs typeface="Times New Roman" pitchFamily="18" charset="0"/>
              </a:rPr>
              <a:t>3. </a:t>
            </a:r>
            <a:r>
              <a:rPr lang="en-US" sz="2800" b="1" dirty="0" err="1">
                <a:solidFill>
                  <a:srgbClr val="FF0000"/>
                </a:solidFill>
                <a:latin typeface="Times New Roman" pitchFamily="18" charset="0"/>
                <a:cs typeface="Times New Roman" pitchFamily="18" charset="0"/>
              </a:rPr>
              <a:t>Lực</a:t>
            </a:r>
            <a:r>
              <a:rPr lang="en-US" sz="2800" b="1" dirty="0">
                <a:solidFill>
                  <a:srgbClr val="FF0000"/>
                </a:solidFill>
                <a:latin typeface="Times New Roman" pitchFamily="18" charset="0"/>
                <a:cs typeface="Times New Roman" pitchFamily="18" charset="0"/>
              </a:rPr>
              <a:t> ma </a:t>
            </a:r>
            <a:r>
              <a:rPr lang="en-US" sz="2800" b="1" dirty="0" err="1">
                <a:solidFill>
                  <a:srgbClr val="FF0000"/>
                </a:solidFill>
                <a:latin typeface="Times New Roman" pitchFamily="18" charset="0"/>
                <a:cs typeface="Times New Roman" pitchFamily="18" charset="0"/>
              </a:rPr>
              <a:t>sát</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nghỉ</a:t>
            </a:r>
            <a:r>
              <a:rPr lang="en-US" sz="2800" b="1" dirty="0">
                <a:solidFill>
                  <a:srgbClr val="FF0000"/>
                </a:solidFill>
                <a:latin typeface="Times New Roman" pitchFamily="18" charset="0"/>
                <a:cs typeface="Times New Roman" pitchFamily="18" charset="0"/>
              </a:rPr>
              <a:t>: </a:t>
            </a:r>
          </a:p>
          <a:p>
            <a:pPr algn="just"/>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nghỉ</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xuất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hiện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ngăn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cản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sự</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chuyển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động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khi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nó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tiếp</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với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bề</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mặt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một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khác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và</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xu</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hướng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chuyển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động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trên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đó</a:t>
            </a:r>
            <a:r>
              <a:rPr lang="en-US" sz="2800" b="1" dirty="0">
                <a:solidFill>
                  <a:srgbClr val="0000FF"/>
                </a:solidFill>
                <a:latin typeface="Times New Roman" pitchFamily="18" charset="0"/>
                <a:cs typeface="Times New Roman" pitchFamily="18" charset="0"/>
              </a:rPr>
              <a:t>.</a:t>
            </a:r>
            <a:endParaRPr lang="en-US" sz="2800" dirty="0">
              <a:solidFill>
                <a:srgbClr val="0000FF"/>
              </a:solidFill>
              <a:latin typeface="Times New Roman" pitchFamily="18" charset="0"/>
              <a:cs typeface="Times New Roman" pitchFamily="18" charset="0"/>
            </a:endParaRPr>
          </a:p>
          <a:p>
            <a:pPr algn="just"/>
            <a:r>
              <a:rPr lang="en-US" sz="2800" b="1" dirty="0">
                <a:solidFill>
                  <a:srgbClr val="FF0000"/>
                </a:solidFill>
                <a:latin typeface="Times New Roman" pitchFamily="18" charset="0"/>
                <a:cs typeface="Times New Roman" pitchFamily="18" charset="0"/>
              </a:rPr>
              <a:t>4. </a:t>
            </a:r>
            <a:r>
              <a:rPr lang="en-US" sz="2800" b="1" dirty="0" err="1">
                <a:solidFill>
                  <a:srgbClr val="FF0000"/>
                </a:solidFill>
                <a:latin typeface="Times New Roman" pitchFamily="18" charset="0"/>
                <a:cs typeface="Times New Roman" pitchFamily="18" charset="0"/>
              </a:rPr>
              <a:t>Tác</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dụng</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và</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ảnh</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hưởng</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của</a:t>
            </a:r>
            <a:r>
              <a:rPr lang="en-US" sz="2800" b="1" dirty="0">
                <a:solidFill>
                  <a:srgbClr val="FF0000"/>
                </a:solidFill>
                <a:latin typeface="Times New Roman" pitchFamily="18" charset="0"/>
                <a:cs typeface="Times New Roman" pitchFamily="18" charset="0"/>
              </a:rPr>
              <a:t> </a:t>
            </a:r>
            <a:r>
              <a:rPr lang="en-US" sz="2800" b="1" dirty="0" err="1">
                <a:solidFill>
                  <a:srgbClr val="FF0000"/>
                </a:solidFill>
                <a:latin typeface="Times New Roman" pitchFamily="18" charset="0"/>
                <a:cs typeface="Times New Roman" pitchFamily="18" charset="0"/>
              </a:rPr>
              <a:t>lực</a:t>
            </a:r>
            <a:r>
              <a:rPr lang="en-US" sz="2800" b="1" dirty="0">
                <a:solidFill>
                  <a:srgbClr val="FF0000"/>
                </a:solidFill>
                <a:latin typeface="Times New Roman" pitchFamily="18" charset="0"/>
                <a:cs typeface="Times New Roman" pitchFamily="18" charset="0"/>
              </a:rPr>
              <a:t> ma </a:t>
            </a:r>
            <a:r>
              <a:rPr lang="en-US" sz="2800" b="1" dirty="0" err="1">
                <a:solidFill>
                  <a:srgbClr val="FF0000"/>
                </a:solidFill>
                <a:latin typeface="Times New Roman" pitchFamily="18" charset="0"/>
                <a:cs typeface="Times New Roman" pitchFamily="18" charset="0"/>
              </a:rPr>
              <a:t>sát</a:t>
            </a:r>
            <a:endParaRPr lang="en-US" sz="2800" dirty="0">
              <a:solidFill>
                <a:srgbClr val="FF0000"/>
              </a:solidFill>
              <a:latin typeface="Times New Roman" pitchFamily="18" charset="0"/>
              <a:cs typeface="Times New Roman" pitchFamily="18" charset="0"/>
            </a:endParaRPr>
          </a:p>
          <a:p>
            <a:pPr algn="just"/>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thể</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thúc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đẩy</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hoặc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cản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trở</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chuyển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động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của</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các</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vật</a:t>
            </a:r>
            <a:endParaRPr lang="en-US" sz="2800" b="1" dirty="0">
              <a:solidFill>
                <a:srgbClr val="0000FF"/>
              </a:solidFill>
              <a:latin typeface="Times New Roman" pitchFamily="18" charset="0"/>
              <a:cs typeface="Times New Roman" pitchFamily="18" charset="0"/>
            </a:endParaRPr>
          </a:p>
          <a:p>
            <a:pPr algn="just"/>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Lực</a:t>
            </a:r>
            <a:r>
              <a:rPr lang="en-US" sz="2800" b="1" dirty="0">
                <a:solidFill>
                  <a:srgbClr val="0000FF"/>
                </a:solidFill>
                <a:latin typeface="Times New Roman" pitchFamily="18" charset="0"/>
                <a:cs typeface="Times New Roman" pitchFamily="18" charset="0"/>
              </a:rPr>
              <a:t> ma </a:t>
            </a:r>
            <a:r>
              <a:rPr lang="en-US" sz="2800" b="1" dirty="0" err="1">
                <a:solidFill>
                  <a:srgbClr val="0000FF"/>
                </a:solidFill>
                <a:latin typeface="Times New Roman" pitchFamily="18" charset="0"/>
                <a:cs typeface="Times New Roman" pitchFamily="18" charset="0"/>
              </a:rPr>
              <a:t>sát</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có</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vai</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trò</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quan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trọng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trong</a:t>
            </a:r>
            <a:r>
              <a:rPr lang="en-US" sz="2800" b="1" dirty="0">
                <a:solidFill>
                  <a:srgbClr val="0000FF"/>
                </a:solidFill>
                <a:latin typeface="Times New Roman" pitchFamily="18" charset="0"/>
                <a:cs typeface="Times New Roman" pitchFamily="18" charset="0"/>
              </a:rPr>
              <a:t> an </a:t>
            </a:r>
            <a:r>
              <a:rPr lang="en-US" sz="2800" b="1" dirty="0" err="1">
                <a:solidFill>
                  <a:srgbClr val="0000FF"/>
                </a:solidFill>
                <a:latin typeface="Times New Roman" pitchFamily="18" charset="0"/>
                <a:cs typeface="Times New Roman" pitchFamily="18" charset="0"/>
              </a:rPr>
              <a:t>toàn</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giao</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thông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đường</a:t>
            </a:r>
            <a:r>
              <a:rPr lang="en-US" sz="2800" b="1" dirty="0">
                <a:solidFill>
                  <a:srgbClr val="0000FF"/>
                </a:solidFill>
                <a:latin typeface="Times New Roman" pitchFamily="18" charset="0"/>
                <a:cs typeface="Times New Roman" pitchFamily="18" charset="0"/>
              </a:rPr>
              <a:t> </a:t>
            </a:r>
            <a:r>
              <a:rPr lang="en-US" sz="2800" b="1" dirty="0" err="1">
                <a:solidFill>
                  <a:srgbClr val="0000FF"/>
                </a:solidFill>
                <a:latin typeface="Times New Roman" pitchFamily="18" charset="0"/>
                <a:cs typeface="Times New Roman" pitchFamily="18" charset="0"/>
              </a:rPr>
              <a:t>bộ</a:t>
            </a:r>
            <a:endParaRPr lang="en-US" sz="2800" dirty="0">
              <a:solidFill>
                <a:srgbClr val="0000FF"/>
              </a:solidFill>
              <a:latin typeface="Times New Roman" pitchFamily="18" charset="0"/>
              <a:cs typeface="Times New Roman" pitchFamily="18" charset="0"/>
            </a:endParaRPr>
          </a:p>
        </p:txBody>
      </p:sp>
    </p:spTree>
    <p:extLst>
      <p:ext uri="{BB962C8B-B14F-4D97-AF65-F5344CB8AC3E}">
        <p14:creationId xmlns:p14="http://schemas.microsoft.com/office/powerpoint/2010/main" val="2776693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4">
                                            <p:txEl>
                                              <p:pRg st="1" end="1"/>
                                            </p:txEl>
                                          </p:spTgt>
                                        </p:tgtEl>
                                        <p:attrNameLst>
                                          <p:attrName>style.visibility</p:attrName>
                                        </p:attrNameLst>
                                      </p:cBhvr>
                                      <p:to>
                                        <p:strVal val="visible"/>
                                      </p:to>
                                    </p:set>
                                    <p:animEffect transition="in" filter="fade">
                                      <p:cBhvr>
                                        <p:cTn id="14" dur="1000"/>
                                        <p:tgtEl>
                                          <p:spTgt spid="4">
                                            <p:txEl>
                                              <p:pRg st="1" end="1"/>
                                            </p:txEl>
                                          </p:spTgt>
                                        </p:tgtEl>
                                      </p:cBhvr>
                                    </p:animEffect>
                                    <p:anim calcmode="lin" valueType="num">
                                      <p:cBhvr>
                                        <p:cTn id="15"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4">
                                            <p:txEl>
                                              <p:pRg st="2" end="2"/>
                                            </p:txEl>
                                          </p:spTgt>
                                        </p:tgtEl>
                                        <p:attrNameLst>
                                          <p:attrName>style.visibility</p:attrName>
                                        </p:attrNameLst>
                                      </p:cBhvr>
                                      <p:to>
                                        <p:strVal val="visible"/>
                                      </p:to>
                                    </p:set>
                                    <p:animEffect transition="in" filter="fade">
                                      <p:cBhvr>
                                        <p:cTn id="21" dur="1000"/>
                                        <p:tgtEl>
                                          <p:spTgt spid="4">
                                            <p:txEl>
                                              <p:pRg st="2" end="2"/>
                                            </p:txEl>
                                          </p:spTgt>
                                        </p:tgtEl>
                                      </p:cBhvr>
                                    </p:animEffect>
                                    <p:anim calcmode="lin" valueType="num">
                                      <p:cBhvr>
                                        <p:cTn id="22"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4">
                                            <p:txEl>
                                              <p:pRg st="3" end="3"/>
                                            </p:txEl>
                                          </p:spTgt>
                                        </p:tgtEl>
                                        <p:attrNameLst>
                                          <p:attrName>style.visibility</p:attrName>
                                        </p:attrNameLst>
                                      </p:cBhvr>
                                      <p:to>
                                        <p:strVal val="visible"/>
                                      </p:to>
                                    </p:set>
                                    <p:animEffect transition="in" filter="fade">
                                      <p:cBhvr>
                                        <p:cTn id="28" dur="1000"/>
                                        <p:tgtEl>
                                          <p:spTgt spid="4">
                                            <p:txEl>
                                              <p:pRg st="3" end="3"/>
                                            </p:txEl>
                                          </p:spTgt>
                                        </p:tgtEl>
                                      </p:cBhvr>
                                    </p:animEffect>
                                    <p:anim calcmode="lin" valueType="num">
                                      <p:cBhvr>
                                        <p:cTn id="29" dur="1000" fill="hold"/>
                                        <p:tgtEl>
                                          <p:spTgt spid="4">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animEffect transition="in" filter="fade">
                                      <p:cBhvr>
                                        <p:cTn id="35" dur="1000"/>
                                        <p:tgtEl>
                                          <p:spTgt spid="4">
                                            <p:txEl>
                                              <p:pRg st="4" end="4"/>
                                            </p:txEl>
                                          </p:spTgt>
                                        </p:tgtEl>
                                      </p:cBhvr>
                                    </p:animEffect>
                                    <p:anim calcmode="lin" valueType="num">
                                      <p:cBhvr>
                                        <p:cTn id="36" dur="1000" fill="hold"/>
                                        <p:tgtEl>
                                          <p:spTgt spid="4">
                                            <p:txEl>
                                              <p:pRg st="4" end="4"/>
                                            </p:txEl>
                                          </p:spTgt>
                                        </p:tgtEl>
                                        <p:attrNameLst>
                                          <p:attrName>ppt_x</p:attrName>
                                        </p:attrNameLst>
                                      </p:cBhvr>
                                      <p:tavLst>
                                        <p:tav tm="0">
                                          <p:val>
                                            <p:strVal val="#ppt_x"/>
                                          </p:val>
                                        </p:tav>
                                        <p:tav tm="100000">
                                          <p:val>
                                            <p:strVal val="#ppt_x"/>
                                          </p:val>
                                        </p:tav>
                                      </p:tavLst>
                                    </p:anim>
                                    <p:anim calcmode="lin" valueType="num">
                                      <p:cBhvr>
                                        <p:cTn id="37" dur="1000" fill="hold"/>
                                        <p:tgtEl>
                                          <p:spTgt spid="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4">
                                            <p:txEl>
                                              <p:pRg st="5" end="5"/>
                                            </p:txEl>
                                          </p:spTgt>
                                        </p:tgtEl>
                                        <p:attrNameLst>
                                          <p:attrName>style.visibility</p:attrName>
                                        </p:attrNameLst>
                                      </p:cBhvr>
                                      <p:to>
                                        <p:strVal val="visible"/>
                                      </p:to>
                                    </p:set>
                                    <p:animEffect transition="in" filter="fade">
                                      <p:cBhvr>
                                        <p:cTn id="42" dur="1000"/>
                                        <p:tgtEl>
                                          <p:spTgt spid="4">
                                            <p:txEl>
                                              <p:pRg st="5" end="5"/>
                                            </p:txEl>
                                          </p:spTgt>
                                        </p:tgtEl>
                                      </p:cBhvr>
                                    </p:animEffect>
                                    <p:anim calcmode="lin" valueType="num">
                                      <p:cBhvr>
                                        <p:cTn id="43" dur="1000" fill="hold"/>
                                        <p:tgtEl>
                                          <p:spTgt spid="4">
                                            <p:txEl>
                                              <p:pRg st="5" end="5"/>
                                            </p:txEl>
                                          </p:spTgt>
                                        </p:tgtEl>
                                        <p:attrNameLst>
                                          <p:attrName>ppt_x</p:attrName>
                                        </p:attrNameLst>
                                      </p:cBhvr>
                                      <p:tavLst>
                                        <p:tav tm="0">
                                          <p:val>
                                            <p:strVal val="#ppt_x"/>
                                          </p:val>
                                        </p:tav>
                                        <p:tav tm="100000">
                                          <p:val>
                                            <p:strVal val="#ppt_x"/>
                                          </p:val>
                                        </p:tav>
                                      </p:tavLst>
                                    </p:anim>
                                    <p:anim calcmode="lin" valueType="num">
                                      <p:cBhvr>
                                        <p:cTn id="44" dur="1000" fill="hold"/>
                                        <p:tgtEl>
                                          <p:spTgt spid="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4">
                                            <p:txEl>
                                              <p:pRg st="6" end="6"/>
                                            </p:txEl>
                                          </p:spTgt>
                                        </p:tgtEl>
                                        <p:attrNameLst>
                                          <p:attrName>style.visibility</p:attrName>
                                        </p:attrNameLst>
                                      </p:cBhvr>
                                      <p:to>
                                        <p:strVal val="visible"/>
                                      </p:to>
                                    </p:set>
                                    <p:animEffect transition="in" filter="fade">
                                      <p:cBhvr>
                                        <p:cTn id="49" dur="1000"/>
                                        <p:tgtEl>
                                          <p:spTgt spid="4">
                                            <p:txEl>
                                              <p:pRg st="6" end="6"/>
                                            </p:txEl>
                                          </p:spTgt>
                                        </p:tgtEl>
                                      </p:cBhvr>
                                    </p:animEffect>
                                    <p:anim calcmode="lin" valueType="num">
                                      <p:cBhvr>
                                        <p:cTn id="50" dur="1000" fill="hold"/>
                                        <p:tgtEl>
                                          <p:spTgt spid="4">
                                            <p:txEl>
                                              <p:pRg st="6" end="6"/>
                                            </p:txEl>
                                          </p:spTgt>
                                        </p:tgtEl>
                                        <p:attrNameLst>
                                          <p:attrName>ppt_x</p:attrName>
                                        </p:attrNameLst>
                                      </p:cBhvr>
                                      <p:tavLst>
                                        <p:tav tm="0">
                                          <p:val>
                                            <p:strVal val="#ppt_x"/>
                                          </p:val>
                                        </p:tav>
                                        <p:tav tm="100000">
                                          <p:val>
                                            <p:strVal val="#ppt_x"/>
                                          </p:val>
                                        </p:tav>
                                      </p:tavLst>
                                    </p:anim>
                                    <p:anim calcmode="lin" valueType="num">
                                      <p:cBhvr>
                                        <p:cTn id="51" dur="1000" fill="hold"/>
                                        <p:tgtEl>
                                          <p:spTgt spid="4">
                                            <p:txEl>
                                              <p:pRg st="6" end="6"/>
                                            </p:txEl>
                                          </p:spTgt>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4">
                                            <p:txEl>
                                              <p:pRg st="7" end="7"/>
                                            </p:txEl>
                                          </p:spTgt>
                                        </p:tgtEl>
                                        <p:attrNameLst>
                                          <p:attrName>style.visibility</p:attrName>
                                        </p:attrNameLst>
                                      </p:cBhvr>
                                      <p:to>
                                        <p:strVal val="visible"/>
                                      </p:to>
                                    </p:set>
                                    <p:animEffect transition="in" filter="fade">
                                      <p:cBhvr>
                                        <p:cTn id="56" dur="1000"/>
                                        <p:tgtEl>
                                          <p:spTgt spid="4">
                                            <p:txEl>
                                              <p:pRg st="7" end="7"/>
                                            </p:txEl>
                                          </p:spTgt>
                                        </p:tgtEl>
                                      </p:cBhvr>
                                    </p:animEffect>
                                    <p:anim calcmode="lin" valueType="num">
                                      <p:cBhvr>
                                        <p:cTn id="57" dur="1000" fill="hold"/>
                                        <p:tgtEl>
                                          <p:spTgt spid="4">
                                            <p:txEl>
                                              <p:pRg st="7" end="7"/>
                                            </p:txEl>
                                          </p:spTgt>
                                        </p:tgtEl>
                                        <p:attrNameLst>
                                          <p:attrName>ppt_x</p:attrName>
                                        </p:attrNameLst>
                                      </p:cBhvr>
                                      <p:tavLst>
                                        <p:tav tm="0">
                                          <p:val>
                                            <p:strVal val="#ppt_x"/>
                                          </p:val>
                                        </p:tav>
                                        <p:tav tm="100000">
                                          <p:val>
                                            <p:strVal val="#ppt_x"/>
                                          </p:val>
                                        </p:tav>
                                      </p:tavLst>
                                    </p:anim>
                                    <p:anim calcmode="lin" valueType="num">
                                      <p:cBhvr>
                                        <p:cTn id="58" dur="1000" fill="hold"/>
                                        <p:tgtEl>
                                          <p:spTgt spid="4">
                                            <p:txEl>
                                              <p:pRg st="7" end="7"/>
                                            </p:txEl>
                                          </p:spTgt>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4">
                                            <p:txEl>
                                              <p:pRg st="8" end="8"/>
                                            </p:txEl>
                                          </p:spTgt>
                                        </p:tgtEl>
                                        <p:attrNameLst>
                                          <p:attrName>style.visibility</p:attrName>
                                        </p:attrNameLst>
                                      </p:cBhvr>
                                      <p:to>
                                        <p:strVal val="visible"/>
                                      </p:to>
                                    </p:set>
                                    <p:animEffect transition="in" filter="fade">
                                      <p:cBhvr>
                                        <p:cTn id="63" dur="1000"/>
                                        <p:tgtEl>
                                          <p:spTgt spid="4">
                                            <p:txEl>
                                              <p:pRg st="8" end="8"/>
                                            </p:txEl>
                                          </p:spTgt>
                                        </p:tgtEl>
                                      </p:cBhvr>
                                    </p:animEffect>
                                    <p:anim calcmode="lin" valueType="num">
                                      <p:cBhvr>
                                        <p:cTn id="64" dur="1000" fill="hold"/>
                                        <p:tgtEl>
                                          <p:spTgt spid="4">
                                            <p:txEl>
                                              <p:pRg st="8" end="8"/>
                                            </p:txEl>
                                          </p:spTgt>
                                        </p:tgtEl>
                                        <p:attrNameLst>
                                          <p:attrName>ppt_x</p:attrName>
                                        </p:attrNameLst>
                                      </p:cBhvr>
                                      <p:tavLst>
                                        <p:tav tm="0">
                                          <p:val>
                                            <p:strVal val="#ppt_x"/>
                                          </p:val>
                                        </p:tav>
                                        <p:tav tm="100000">
                                          <p:val>
                                            <p:strVal val="#ppt_x"/>
                                          </p:val>
                                        </p:tav>
                                      </p:tavLst>
                                    </p:anim>
                                    <p:anim calcmode="lin" valueType="num">
                                      <p:cBhvr>
                                        <p:cTn id="65" dur="1000" fill="hold"/>
                                        <p:tgtEl>
                                          <p:spTgt spid="4">
                                            <p:txEl>
                                              <p:pRg st="8" end="8"/>
                                            </p:txEl>
                                          </p:spTgt>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4">
                                            <p:txEl>
                                              <p:pRg st="9" end="9"/>
                                            </p:txEl>
                                          </p:spTgt>
                                        </p:tgtEl>
                                        <p:attrNameLst>
                                          <p:attrName>style.visibility</p:attrName>
                                        </p:attrNameLst>
                                      </p:cBhvr>
                                      <p:to>
                                        <p:strVal val="visible"/>
                                      </p:to>
                                    </p:set>
                                    <p:animEffect transition="in" filter="fade">
                                      <p:cBhvr>
                                        <p:cTn id="70" dur="1000"/>
                                        <p:tgtEl>
                                          <p:spTgt spid="4">
                                            <p:txEl>
                                              <p:pRg st="9" end="9"/>
                                            </p:txEl>
                                          </p:spTgt>
                                        </p:tgtEl>
                                      </p:cBhvr>
                                    </p:animEffect>
                                    <p:anim calcmode="lin" valueType="num">
                                      <p:cBhvr>
                                        <p:cTn id="71" dur="1000" fill="hold"/>
                                        <p:tgtEl>
                                          <p:spTgt spid="4">
                                            <p:txEl>
                                              <p:pRg st="9" end="9"/>
                                            </p:txEl>
                                          </p:spTgt>
                                        </p:tgtEl>
                                        <p:attrNameLst>
                                          <p:attrName>ppt_x</p:attrName>
                                        </p:attrNameLst>
                                      </p:cBhvr>
                                      <p:tavLst>
                                        <p:tav tm="0">
                                          <p:val>
                                            <p:strVal val="#ppt_x"/>
                                          </p:val>
                                        </p:tav>
                                        <p:tav tm="100000">
                                          <p:val>
                                            <p:strVal val="#ppt_x"/>
                                          </p:val>
                                        </p:tav>
                                      </p:tavLst>
                                    </p:anim>
                                    <p:anim calcmode="lin" valueType="num">
                                      <p:cBhvr>
                                        <p:cTn id="72" dur="1000" fill="hold"/>
                                        <p:tgtEl>
                                          <p:spTgt spid="4">
                                            <p:txEl>
                                              <p:pRg st="9" end="9"/>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62889" y="1599223"/>
            <a:ext cx="5296082" cy="3046988"/>
          </a:xfrm>
          <a:prstGeom prst="rect">
            <a:avLst/>
          </a:prstGeom>
          <a:noFill/>
        </p:spPr>
        <p:txBody>
          <a:bodyPr wrap="square" rtlCol="0">
            <a:spAutoFit/>
          </a:bodyPr>
          <a:lstStyle/>
          <a:p>
            <a:pPr algn="ctr"/>
            <a:r>
              <a:rPr lang="en-US" sz="3200" b="1" dirty="0" err="1">
                <a:solidFill>
                  <a:srgbClr val="FF0000"/>
                </a:solidFill>
                <a:latin typeface="Times New Roman" pitchFamily="18" charset="0"/>
                <a:cs typeface="Times New Roman" pitchFamily="18" charset="0"/>
              </a:rPr>
              <a:t>Quan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sát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hình</a:t>
            </a:r>
            <a:r>
              <a:rPr lang="en-US" sz="3200" b="1" dirty="0">
                <a:solidFill>
                  <a:srgbClr val="FF0000"/>
                </a:solidFill>
                <a:latin typeface="Times New Roman" pitchFamily="18" charset="0"/>
                <a:cs typeface="Times New Roman" pitchFamily="18" charset="0"/>
              </a:rPr>
              <a:t> 40.9 </a:t>
            </a:r>
          </a:p>
          <a:p>
            <a:pPr algn="ct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Trả</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lời</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câu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hỏi</a:t>
            </a:r>
            <a:r>
              <a:rPr lang="en-US" sz="3200" b="1" dirty="0">
                <a:solidFill>
                  <a:srgbClr val="FF0000"/>
                </a:solidFill>
                <a:latin typeface="Times New Roman" pitchFamily="18" charset="0"/>
                <a:cs typeface="Times New Roman" pitchFamily="18" charset="0"/>
              </a:rPr>
              <a:t>: </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sao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viên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đua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cúi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khom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thân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gần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như</a:t>
            </a:r>
            <a:r>
              <a:rPr lang="en-US" sz="3200" dirty="0">
                <a:latin typeface="Times New Roman" pitchFamily="18" charset="0"/>
                <a:cs typeface="Times New Roman" pitchFamily="18" charset="0"/>
              </a:rPr>
              <a:t> song </a:t>
            </a:r>
            <a:r>
              <a:rPr lang="en-US" sz="3200" dirty="0" err="1">
                <a:latin typeface="Times New Roman" pitchFamily="18" charset="0"/>
                <a:cs typeface="Times New Roman" pitchFamily="18" charset="0"/>
              </a:rPr>
              <a:t>song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đường</a:t>
            </a:r>
            <a:r>
              <a:rPr lang="en-US" sz="3200" dirty="0">
                <a:latin typeface="Times New Roman" pitchFamily="18" charset="0"/>
                <a:cs typeface="Times New Roman" pitchFamily="18" charset="0"/>
              </a:rPr>
              <a:t>?</a:t>
            </a:r>
          </a:p>
        </p:txBody>
      </p:sp>
      <p:sp>
        <p:nvSpPr>
          <p:cNvPr id="2" name="Rectangle 1"/>
          <p:cNvSpPr/>
          <p:nvPr/>
        </p:nvSpPr>
        <p:spPr>
          <a:xfrm>
            <a:off x="262889" y="0"/>
            <a:ext cx="10687640" cy="646331"/>
          </a:xfrm>
          <a:prstGeom prst="rect">
            <a:avLst/>
          </a:prstGeom>
        </p:spPr>
        <p:txBody>
          <a:bodyPr wrap="square">
            <a:spAutoFit/>
          </a:bodyPr>
          <a:lstStyle/>
          <a:p>
            <a:r>
              <a:rPr lang="en-US" sz="3600" b="1" dirty="0">
                <a:solidFill>
                  <a:srgbClr val="FF0000"/>
                </a:solidFill>
                <a:latin typeface="Times New Roman" pitchFamily="18" charset="0"/>
                <a:cs typeface="Times New Roman" pitchFamily="18" charset="0"/>
              </a:rPr>
              <a:t>5.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cản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của</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không</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khí</a:t>
            </a:r>
            <a:endParaRPr lang="en-US" sz="3600" b="1" dirty="0">
              <a:solidFill>
                <a:srgbClr val="FF0000"/>
              </a:solidFill>
              <a:latin typeface="Times New Roman" pitchFamily="18" charset="0"/>
              <a:cs typeface="Times New Roman" pitchFamily="18" charset="0"/>
            </a:endParaRPr>
          </a:p>
        </p:txBody>
      </p:sp>
      <p:pic>
        <p:nvPicPr>
          <p:cNvPr id="4" name="Shape 2730"/>
          <p:cNvPicPr/>
          <p:nvPr/>
        </p:nvPicPr>
        <p:blipFill>
          <a:blip r:embed="rId2"/>
          <a:stretch/>
        </p:blipFill>
        <p:spPr>
          <a:xfrm>
            <a:off x="5834745" y="1397660"/>
            <a:ext cx="6255657" cy="3988716"/>
          </a:xfrm>
          <a:prstGeom prst="rect">
            <a:avLst/>
          </a:prstGeom>
        </p:spPr>
      </p:pic>
      <p:sp>
        <p:nvSpPr>
          <p:cNvPr id="3" name="Rectangle 2"/>
          <p:cNvSpPr/>
          <p:nvPr/>
        </p:nvSpPr>
        <p:spPr>
          <a:xfrm>
            <a:off x="196475" y="661375"/>
            <a:ext cx="6977166" cy="584775"/>
          </a:xfrm>
          <a:prstGeom prst="rect">
            <a:avLst/>
          </a:prstGeom>
        </p:spPr>
        <p:txBody>
          <a:bodyPr wrap="none">
            <a:spAutoFit/>
          </a:bodyPr>
          <a:lstStyle/>
          <a:p>
            <a:r>
              <a:rPr lang="en-US" b="1" dirty="0">
                <a:solidFill>
                  <a:srgbClr val="FF0000"/>
                </a:solidFill>
                <a:latin typeface="Times New Roman" pitchFamily="18" charset="0"/>
                <a:cs typeface="Times New Roman" pitchFamily="18" charset="0"/>
              </a:rPr>
              <a:t> </a:t>
            </a:r>
            <a:r>
              <a:rPr lang="en-US" sz="3200" b="1" dirty="0">
                <a:solidFill>
                  <a:srgbClr val="FF0000"/>
                </a:solidFill>
                <a:latin typeface="Times New Roman" pitchFamily="18" charset="0"/>
                <a:cs typeface="Times New Roman" pitchFamily="18" charset="0"/>
              </a:rPr>
              <a:t>5.1. </a:t>
            </a:r>
            <a:r>
              <a:rPr lang="en-US" sz="3200" b="1" dirty="0" err="1">
                <a:solidFill>
                  <a:srgbClr val="FF0000"/>
                </a:solidFill>
                <a:latin typeface="Times New Roman" pitchFamily="18" charset="0"/>
                <a:cs typeface="Times New Roman" pitchFamily="18" charset="0"/>
              </a:rPr>
              <a:t>Tìm</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hiểu</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cản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không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khí</a:t>
            </a:r>
            <a:endParaRPr lang="vi-VN" sz="3200" dirty="0"/>
          </a:p>
        </p:txBody>
      </p:sp>
      <p:sp>
        <p:nvSpPr>
          <p:cNvPr id="5" name="Rectangle 4"/>
          <p:cNvSpPr/>
          <p:nvPr/>
        </p:nvSpPr>
        <p:spPr>
          <a:xfrm>
            <a:off x="406400" y="5537886"/>
            <a:ext cx="10972800" cy="1077218"/>
          </a:xfrm>
          <a:prstGeom prst="rect">
            <a:avLst/>
          </a:prstGeom>
        </p:spPr>
        <p:txBody>
          <a:bodyPr wrap="square">
            <a:spAutoFit/>
          </a:bodyPr>
          <a:lstStyle/>
          <a:p>
            <a:r>
              <a:rPr lang="en-US" sz="3200" b="1" dirty="0" err="1">
                <a:solidFill>
                  <a:srgbClr val="0000FF"/>
                </a:solidFill>
                <a:latin typeface="Times New Roman" pitchFamily="18" charset="0"/>
                <a:cs typeface="Times New Roman" pitchFamily="18" charset="0"/>
              </a:rPr>
              <a:t>Trả</a:t>
            </a:r>
            <a:r>
              <a:rPr lang="en-US" sz="3200" b="1" dirty="0">
                <a:solidFill>
                  <a:srgbClr val="0000FF"/>
                </a:solidFill>
                <a:latin typeface="Times New Roman" pitchFamily="18" charset="0"/>
                <a:cs typeface="Times New Roman" pitchFamily="18" charset="0"/>
              </a:rPr>
              <a:t> </a:t>
            </a:r>
            <a:r>
              <a:rPr lang="en-US" sz="3200" b="1" dirty="0" err="1">
                <a:solidFill>
                  <a:srgbClr val="0000FF"/>
                </a:solidFill>
                <a:latin typeface="Times New Roman" pitchFamily="18" charset="0"/>
                <a:cs typeface="Times New Roman" pitchFamily="18" charset="0"/>
              </a:rPr>
              <a:t>lời</a:t>
            </a:r>
            <a:r>
              <a:rPr lang="en-US" sz="3200" b="1" dirty="0">
                <a:solidFill>
                  <a:srgbClr val="0000FF"/>
                </a:solidFill>
                <a:latin typeface="Times New Roman" pitchFamily="18" charset="0"/>
                <a:cs typeface="Times New Roman" pitchFamily="18" charset="0"/>
              </a:rPr>
              <a:t>: </a:t>
            </a:r>
            <a:r>
              <a:rPr lang="en-US" sz="3200" dirty="0" err="1">
                <a:latin typeface="Times New Roman" pitchFamily="18" charset="0"/>
                <a:cs typeface="Times New Roman" pitchFamily="18" charset="0"/>
              </a:rPr>
              <a:t>Các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viên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đua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cúi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khom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thân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người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gần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như</a:t>
            </a:r>
            <a:r>
              <a:rPr lang="en-US" sz="3200" dirty="0">
                <a:latin typeface="Times New Roman" pitchFamily="18" charset="0"/>
                <a:cs typeface="Times New Roman" pitchFamily="18" charset="0"/>
              </a:rPr>
              <a:t> song </a:t>
            </a:r>
            <a:r>
              <a:rPr lang="en-US" sz="3200" dirty="0" err="1">
                <a:latin typeface="Times New Roman" pitchFamily="18" charset="0"/>
                <a:cs typeface="Times New Roman" pitchFamily="18" charset="0"/>
              </a:rPr>
              <a:t>song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để</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giảm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không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khí</a:t>
            </a:r>
            <a:endParaRPr lang="vi-VN" sz="3200" dirty="0"/>
          </a:p>
        </p:txBody>
      </p:sp>
    </p:spTree>
    <p:extLst>
      <p:ext uri="{BB962C8B-B14F-4D97-AF65-F5344CB8AC3E}">
        <p14:creationId xmlns:p14="http://schemas.microsoft.com/office/powerpoint/2010/main" val="125994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heel(1)">
                                      <p:cBhvr>
                                        <p:cTn id="7" dur="2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62889" y="646331"/>
            <a:ext cx="11715749" cy="584775"/>
          </a:xfrm>
          <a:prstGeom prst="rect">
            <a:avLst/>
          </a:prstGeom>
          <a:noFill/>
        </p:spPr>
        <p:txBody>
          <a:bodyPr wrap="square" rtlCol="0">
            <a:spAutoFit/>
          </a:bodyPr>
          <a:lstStyle/>
          <a:p>
            <a:r>
              <a:rPr lang="en-US" sz="3200" b="1" dirty="0">
                <a:solidFill>
                  <a:srgbClr val="FF0000"/>
                </a:solidFill>
                <a:latin typeface="Times New Roman" pitchFamily="18" charset="0"/>
                <a:cs typeface="Times New Roman" pitchFamily="18" charset="0"/>
              </a:rPr>
              <a:t>5.2. </a:t>
            </a:r>
            <a:r>
              <a:rPr lang="en-US" sz="3200" b="1" dirty="0" err="1">
                <a:solidFill>
                  <a:srgbClr val="FF0000"/>
                </a:solidFill>
                <a:latin typeface="Times New Roman" pitchFamily="18" charset="0"/>
                <a:cs typeface="Times New Roman" pitchFamily="18" charset="0"/>
              </a:rPr>
              <a:t>Thực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hiện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thí</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nghiệm</a:t>
            </a:r>
            <a:r>
              <a:rPr lang="en-US" sz="3200" b="1" dirty="0">
                <a:solidFill>
                  <a:srgbClr val="FF0000"/>
                </a:solidFill>
                <a:latin typeface="Times New Roman" pitchFamily="18" charset="0"/>
                <a:cs typeface="Times New Roman" pitchFamily="18" charset="0"/>
              </a:rPr>
              <a:t>.</a:t>
            </a:r>
            <a:endParaRPr lang="en-US" sz="3200" dirty="0">
              <a:solidFill>
                <a:srgbClr val="FF0000"/>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24AE6793-EA05-44F5-86F2-EF3A1EA78258}"/>
              </a:ext>
            </a:extLst>
          </p:cNvPr>
          <p:cNvSpPr txBox="1"/>
          <p:nvPr/>
        </p:nvSpPr>
        <p:spPr>
          <a:xfrm>
            <a:off x="914530" y="1307772"/>
            <a:ext cx="11064108" cy="2631490"/>
          </a:xfrm>
          <a:prstGeom prst="rect">
            <a:avLst/>
          </a:prstGeom>
          <a:noFill/>
        </p:spPr>
        <p:txBody>
          <a:bodyPr wrap="square" rtlCol="0">
            <a:spAutoFit/>
          </a:bodyPr>
          <a:lstStyle/>
          <a:p>
            <a:pPr algn="just"/>
            <a:r>
              <a:rPr lang="en-US" sz="3200" dirty="0" err="1">
                <a:latin typeface="Times New Roman" pitchFamily="18" charset="0"/>
                <a:cs typeface="Times New Roman" pitchFamily="18" charset="0"/>
              </a:rPr>
              <a:t>Tiến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hành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nghiệm</a:t>
            </a:r>
            <a:r>
              <a:rPr lang="en-US" sz="3200" dirty="0">
                <a:latin typeface="Times New Roman" pitchFamily="18" charset="0"/>
                <a:cs typeface="Times New Roman" pitchFamily="18" charset="0"/>
              </a:rPr>
              <a:t> 3 </a:t>
            </a:r>
          </a:p>
          <a:p>
            <a:pPr algn="just"/>
            <a:r>
              <a:rPr lang="en-US" sz="3200" dirty="0">
                <a:latin typeface="Times New Roman" pitchFamily="18" charset="0"/>
                <a:cs typeface="Times New Roman" pitchFamily="18" charset="0"/>
              </a:rPr>
              <a:t>+ Vo </a:t>
            </a:r>
            <a:r>
              <a:rPr lang="en-US" sz="3200" dirty="0" err="1">
                <a:latin typeface="Times New Roman" pitchFamily="18" charset="0"/>
                <a:cs typeface="Times New Roman" pitchFamily="18" charset="0"/>
              </a:rPr>
              <a:t>tròn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tờ</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giấy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nguyên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tờ</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giấy</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Thả</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hai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tờ</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giấy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từ</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cùng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một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cao</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Quan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trả</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lời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câu</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hỏi</a:t>
            </a:r>
            <a:r>
              <a:rPr lang="en-US" sz="3200" dirty="0">
                <a:latin typeface="Times New Roman" pitchFamily="18" charset="0"/>
                <a:cs typeface="Times New Roman" pitchFamily="18" charset="0"/>
              </a:rPr>
              <a:t>:</a:t>
            </a:r>
          </a:p>
          <a:p>
            <a:pPr algn="ctr">
              <a:spcBef>
                <a:spcPts val="600"/>
              </a:spcBef>
            </a:pPr>
            <a:r>
              <a:rPr lang="en-US" sz="3200" b="1" dirty="0">
                <a:solidFill>
                  <a:srgbClr val="526ACE"/>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Tờ</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giấy</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nào</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rơi</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chạm</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đất</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trước</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Tại</a:t>
            </a:r>
            <a:r>
              <a:rPr lang="en-US" sz="3200" b="1" dirty="0">
                <a:solidFill>
                  <a:srgbClr val="C00000"/>
                </a:solidFill>
                <a:latin typeface="Times New Roman" pitchFamily="18" charset="0"/>
                <a:cs typeface="Times New Roman" pitchFamily="18" charset="0"/>
              </a:rPr>
              <a:t> </a:t>
            </a:r>
            <a:r>
              <a:rPr lang="en-US" sz="3200" b="1" dirty="0" err="1">
                <a:solidFill>
                  <a:srgbClr val="C00000"/>
                </a:solidFill>
                <a:latin typeface="Times New Roman" pitchFamily="18" charset="0"/>
                <a:cs typeface="Times New Roman" pitchFamily="18" charset="0"/>
              </a:rPr>
              <a:t>sao</a:t>
            </a:r>
            <a:r>
              <a:rPr lang="en-US" sz="3200" b="1" dirty="0">
                <a:solidFill>
                  <a:srgbClr val="C00000"/>
                </a:solidFill>
                <a:latin typeface="Times New Roman" pitchFamily="18" charset="0"/>
                <a:cs typeface="Times New Roman" pitchFamily="18" charset="0"/>
              </a:rPr>
              <a:t>?</a:t>
            </a:r>
          </a:p>
        </p:txBody>
      </p:sp>
      <p:sp>
        <p:nvSpPr>
          <p:cNvPr id="4" name="Rectangle 3"/>
          <p:cNvSpPr/>
          <p:nvPr/>
        </p:nvSpPr>
        <p:spPr>
          <a:xfrm>
            <a:off x="262889" y="0"/>
            <a:ext cx="10687640" cy="646331"/>
          </a:xfrm>
          <a:prstGeom prst="rect">
            <a:avLst/>
          </a:prstGeom>
        </p:spPr>
        <p:txBody>
          <a:bodyPr wrap="square">
            <a:spAutoFit/>
          </a:bodyPr>
          <a:lstStyle/>
          <a:p>
            <a:r>
              <a:rPr lang="en-US" sz="3600" b="1" dirty="0">
                <a:solidFill>
                  <a:srgbClr val="FF0000"/>
                </a:solidFill>
                <a:latin typeface="Times New Roman" pitchFamily="18" charset="0"/>
                <a:cs typeface="Times New Roman" pitchFamily="18" charset="0"/>
              </a:rPr>
              <a:t>5. </a:t>
            </a:r>
            <a:r>
              <a:rPr lang="en-US" sz="3600" b="1" dirty="0" err="1">
                <a:solidFill>
                  <a:srgbClr val="FF0000"/>
                </a:solidFill>
                <a:latin typeface="Times New Roman" pitchFamily="18" charset="0"/>
                <a:cs typeface="Times New Roman" pitchFamily="18" charset="0"/>
              </a:rPr>
              <a:t>Lực</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cản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của</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không</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khí</a:t>
            </a:r>
            <a:endParaRPr lang="en-US" sz="3600" b="1" dirty="0">
              <a:solidFill>
                <a:srgbClr val="FF0000"/>
              </a:solidFill>
              <a:latin typeface="Times New Roman" pitchFamily="18" charset="0"/>
              <a:cs typeface="Times New Roman" pitchFamily="18" charset="0"/>
            </a:endParaRPr>
          </a:p>
        </p:txBody>
      </p:sp>
      <p:sp>
        <p:nvSpPr>
          <p:cNvPr id="2" name="Rectangle 1"/>
          <p:cNvSpPr/>
          <p:nvPr/>
        </p:nvSpPr>
        <p:spPr>
          <a:xfrm>
            <a:off x="984581" y="3834462"/>
            <a:ext cx="10272363" cy="584775"/>
          </a:xfrm>
          <a:prstGeom prst="rect">
            <a:avLst/>
          </a:prstGeom>
        </p:spPr>
        <p:txBody>
          <a:bodyPr wrap="none">
            <a:spAutoFit/>
          </a:bodyPr>
          <a:lstStyle/>
          <a:p>
            <a:pPr algn="ctr"/>
            <a:r>
              <a:rPr lang="en-US" sz="3200" dirty="0" err="1">
                <a:latin typeface="Times New Roman" pitchFamily="18" charset="0"/>
                <a:cs typeface="Times New Roman" pitchFamily="18" charset="0"/>
              </a:rPr>
              <a:t>Tờ</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giấy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vo</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tròn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rơi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chạm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đất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vì</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không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khí</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nhỏ</a:t>
            </a:r>
            <a:r>
              <a:rPr lang="en-US" sz="3200" dirty="0">
                <a:latin typeface="Times New Roman" pitchFamily="18" charset="0"/>
                <a:cs typeface="Times New Roman" pitchFamily="18" charset="0"/>
              </a:rPr>
              <a:t>.</a:t>
            </a:r>
          </a:p>
        </p:txBody>
      </p:sp>
      <p:sp>
        <p:nvSpPr>
          <p:cNvPr id="7" name="Rectangle 6"/>
          <p:cNvSpPr/>
          <p:nvPr/>
        </p:nvSpPr>
        <p:spPr>
          <a:xfrm>
            <a:off x="277999" y="4899214"/>
            <a:ext cx="10687640" cy="1569660"/>
          </a:xfrm>
          <a:prstGeom prst="rect">
            <a:avLst/>
          </a:prstGeom>
        </p:spPr>
        <p:txBody>
          <a:bodyPr wrap="square">
            <a:spAutoFit/>
          </a:bodyPr>
          <a:lstStyle/>
          <a:p>
            <a:r>
              <a:rPr lang="en-US" sz="3200" b="1" dirty="0" err="1">
                <a:solidFill>
                  <a:srgbClr val="FF0000"/>
                </a:solidFill>
                <a:latin typeface="Times New Roman" pitchFamily="18" charset="0"/>
                <a:cs typeface="Times New Roman" pitchFamily="18" charset="0"/>
              </a:rPr>
              <a:t>Kết</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luận</a:t>
            </a:r>
            <a:r>
              <a:rPr lang="en-US" sz="3200" b="1" dirty="0">
                <a:solidFill>
                  <a:srgbClr val="FF0000"/>
                </a:solidFill>
                <a:latin typeface="Times New Roman" pitchFamily="18" charset="0"/>
                <a:cs typeface="Times New Roman" pitchFamily="18" charset="0"/>
              </a:rPr>
              <a:t>: </a:t>
            </a:r>
          </a:p>
          <a:p>
            <a:r>
              <a:rPr lang="en-US" sz="3200" b="1" dirty="0">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Khi</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chuyển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động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trong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không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khí</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sẽ</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có</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lực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cản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của</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không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khí</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tác</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dụng</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lên</a:t>
            </a:r>
            <a:r>
              <a:rPr lang="en-US" sz="3200" b="1" dirty="0">
                <a:solidFill>
                  <a:srgbClr val="0033CC"/>
                </a:solidFill>
                <a:latin typeface="Times New Roman" pitchFamily="18" charset="0"/>
                <a:cs typeface="Times New Roman" pitchFamily="18" charset="0"/>
              </a:rPr>
              <a:t> </a:t>
            </a:r>
            <a:r>
              <a:rPr lang="en-US" sz="3200" b="1" dirty="0" err="1">
                <a:solidFill>
                  <a:srgbClr val="0033CC"/>
                </a:solidFill>
                <a:latin typeface="Times New Roman" pitchFamily="18" charset="0"/>
                <a:cs typeface="Times New Roman" pitchFamily="18" charset="0"/>
              </a:rPr>
              <a:t>vật</a:t>
            </a:r>
            <a:r>
              <a:rPr lang="en-US" sz="3200" b="1" dirty="0">
                <a:solidFill>
                  <a:srgbClr val="0033CC"/>
                </a:solidFill>
                <a:latin typeface="Times New Roman" pitchFamily="18" charset="0"/>
                <a:cs typeface="Times New Roman" pitchFamily="18" charset="0"/>
              </a:rPr>
              <a:t>.</a:t>
            </a:r>
            <a:endParaRPr lang="en-US" sz="3200" dirty="0">
              <a:solidFill>
                <a:srgbClr val="0033CC"/>
              </a:solidFill>
              <a:latin typeface="Times New Roman" pitchFamily="18" charset="0"/>
              <a:cs typeface="Times New Roman" pitchFamily="18" charset="0"/>
            </a:endParaRPr>
          </a:p>
        </p:txBody>
      </p:sp>
    </p:spTree>
    <p:extLst>
      <p:ext uri="{BB962C8B-B14F-4D97-AF65-F5344CB8AC3E}">
        <p14:creationId xmlns:p14="http://schemas.microsoft.com/office/powerpoint/2010/main" val="4218829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1000"/>
                                        <p:tgtEl>
                                          <p:spTgt spid="3">
                                            <p:txEl>
                                              <p:pRg st="4" end="4"/>
                                            </p:txEl>
                                          </p:spTgt>
                                        </p:tgtEl>
                                      </p:cBhvr>
                                    </p:animEffect>
                                    <p:anim calcmode="lin" valueType="num">
                                      <p:cBhvr>
                                        <p:cTn id="22"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anim calcmode="lin" valueType="num">
                                      <p:cBhvr>
                                        <p:cTn id="29" dur="1000" fill="hold"/>
                                        <p:tgtEl>
                                          <p:spTgt spid="2"/>
                                        </p:tgtEl>
                                        <p:attrNameLst>
                                          <p:attrName>ppt_x</p:attrName>
                                        </p:attrNameLst>
                                      </p:cBhvr>
                                      <p:tavLst>
                                        <p:tav tm="0">
                                          <p:val>
                                            <p:strVal val="#ppt_x"/>
                                          </p:val>
                                        </p:tav>
                                        <p:tav tm="100000">
                                          <p:val>
                                            <p:strVal val="#ppt_x"/>
                                          </p:val>
                                        </p:tav>
                                      </p:tavLst>
                                    </p:anim>
                                    <p:anim calcmode="lin" valueType="num">
                                      <p:cBhvr>
                                        <p:cTn id="30"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9231" y="280992"/>
            <a:ext cx="11495314" cy="584775"/>
          </a:xfrm>
          <a:prstGeom prst="rect">
            <a:avLst/>
          </a:prstGeom>
        </p:spPr>
        <p:txBody>
          <a:bodyPr wrap="square">
            <a:spAutoFit/>
          </a:bodyPr>
          <a:lstStyle/>
          <a:p>
            <a:pPr algn="ctr"/>
            <a:r>
              <a:rPr lang="en-US" sz="3200" b="1" dirty="0" err="1">
                <a:solidFill>
                  <a:srgbClr val="FF0000"/>
                </a:solidFill>
                <a:latin typeface="Times New Roman" pitchFamily="18" charset="0"/>
                <a:cs typeface="Times New Roman" pitchFamily="18" charset="0"/>
              </a:rPr>
              <a:t>Ví</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dụ</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về</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lực</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cản</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của</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không</a:t>
            </a:r>
            <a:r>
              <a:rPr lang="en-US" sz="3200" b="1" dirty="0">
                <a:solidFill>
                  <a:srgbClr val="FF0000"/>
                </a:solidFill>
                <a:latin typeface="Times New Roman" pitchFamily="18" charset="0"/>
                <a:cs typeface="Times New Roman" pitchFamily="18" charset="0"/>
              </a:rPr>
              <a:t> </a:t>
            </a:r>
            <a:r>
              <a:rPr lang="en-US" sz="3200" b="1" dirty="0" err="1">
                <a:solidFill>
                  <a:srgbClr val="FF0000"/>
                </a:solidFill>
                <a:latin typeface="Times New Roman" pitchFamily="18" charset="0"/>
                <a:cs typeface="Times New Roman" pitchFamily="18" charset="0"/>
              </a:rPr>
              <a:t>khí</a:t>
            </a:r>
            <a:endParaRPr lang="en-US" sz="3200" b="1" dirty="0">
              <a:solidFill>
                <a:srgbClr val="FF0000"/>
              </a:solidFill>
              <a:latin typeface="Times New Roman" pitchFamily="18" charset="0"/>
              <a:cs typeface="Times New Roman" pitchFamily="18" charset="0"/>
            </a:endParaRPr>
          </a:p>
        </p:txBody>
      </p:sp>
      <p:pic>
        <p:nvPicPr>
          <p:cNvPr id="6" name="Picture 2" descr="Tên lửa liên lục địa – Wikipedia tiếng Việt">
            <a:extLst>
              <a:ext uri="{FF2B5EF4-FFF2-40B4-BE49-F238E27FC236}">
                <a16:creationId xmlns:a16="http://schemas.microsoft.com/office/drawing/2014/main" id="{45E236D6-D679-463E-AAF4-160F948B5119}"/>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6500" y="934084"/>
            <a:ext cx="5141364" cy="5684257"/>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Giá vé máy bay tăng cao trở lại">
            <a:extLst>
              <a:ext uri="{FF2B5EF4-FFF2-40B4-BE49-F238E27FC236}">
                <a16:creationId xmlns:a16="http://schemas.microsoft.com/office/drawing/2014/main" id="{2F01F7B5-6BAA-477F-8892-0F80735786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1008" y="1830305"/>
            <a:ext cx="5791865" cy="373017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9" name="Picture 8" descr="Sơ lược về giải đua xe moto GP | 2banh.vn">
            <a:extLst>
              <a:ext uri="{FF2B5EF4-FFF2-40B4-BE49-F238E27FC236}">
                <a16:creationId xmlns:a16="http://schemas.microsoft.com/office/drawing/2014/main" id="{50E318BA-2DEE-420B-BB33-A3AEC5F22F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6888" y="1615280"/>
            <a:ext cx="5747657" cy="3784640"/>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10" name="Picture 10" descr="Cuộc đua xe đạp Cúp Truyền hình TP.HCM 2020 xuất phát ngày 19-5 - Báo Khánh  Hòa điện tử">
            <a:extLst>
              <a:ext uri="{FF2B5EF4-FFF2-40B4-BE49-F238E27FC236}">
                <a16:creationId xmlns:a16="http://schemas.microsoft.com/office/drawing/2014/main" id="{D3E42182-464A-457F-BAF0-2D59224934B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6500" y="1615280"/>
            <a:ext cx="5668626" cy="378464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8" name="Picture 7">
            <a:extLst>
              <a:ext uri="{FF2B5EF4-FFF2-40B4-BE49-F238E27FC236}">
                <a16:creationId xmlns:a16="http://schemas.microsoft.com/office/drawing/2014/main" id="{2774CECF-1C9B-41F7-BE2B-032CEF91B378}"/>
              </a:ext>
            </a:extLst>
          </p:cNvPr>
          <p:cNvPicPr>
            <a:picLocks noChangeAspect="1"/>
          </p:cNvPicPr>
          <p:nvPr/>
        </p:nvPicPr>
        <p:blipFill rotWithShape="1">
          <a:blip r:embed="rId6"/>
          <a:srcRect l="49300" t="28304" r="41193" b="44985"/>
          <a:stretch/>
        </p:blipFill>
        <p:spPr>
          <a:xfrm>
            <a:off x="2592722" y="1126671"/>
            <a:ext cx="7135787" cy="5491670"/>
          </a:xfrm>
          <a:prstGeom prst="rect">
            <a:avLst/>
          </a:prstGeom>
        </p:spPr>
      </p:pic>
    </p:spTree>
    <p:extLst>
      <p:ext uri="{BB962C8B-B14F-4D97-AF65-F5344CB8AC3E}">
        <p14:creationId xmlns:p14="http://schemas.microsoft.com/office/powerpoint/2010/main" val="378833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par>
                                <p:cTn id="17" presetID="21" presetClass="exit" presetSubtype="1" fill="hold" nodeType="withEffect">
                                  <p:stCondLst>
                                    <p:cond delay="0"/>
                                  </p:stCondLst>
                                  <p:childTnLst>
                                    <p:animEffect transition="out" filter="wheel(1)">
                                      <p:cBhvr>
                                        <p:cTn id="18" dur="2000"/>
                                        <p:tgtEl>
                                          <p:spTgt spid="6"/>
                                        </p:tgtEl>
                                      </p:cBhvr>
                                    </p:animEffect>
                                    <p:set>
                                      <p:cBhvr>
                                        <p:cTn id="19" dur="1" fill="hold">
                                          <p:stCondLst>
                                            <p:cond delay="1999"/>
                                          </p:stCondLst>
                                        </p:cTn>
                                        <p:tgtEl>
                                          <p:spTgt spid="6"/>
                                        </p:tgtEl>
                                        <p:attrNameLst>
                                          <p:attrName>style.visibility</p:attrName>
                                        </p:attrNameLst>
                                      </p:cBhvr>
                                      <p:to>
                                        <p:strVal val="hidden"/>
                                      </p:to>
                                    </p:se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1000"/>
                                        <p:tgtEl>
                                          <p:spTgt spid="10"/>
                                        </p:tgtEl>
                                      </p:cBhvr>
                                    </p:animEffect>
                                    <p:anim calcmode="lin" valueType="num">
                                      <p:cBhvr>
                                        <p:cTn id="25" dur="1000" fill="hold"/>
                                        <p:tgtEl>
                                          <p:spTgt spid="10"/>
                                        </p:tgtEl>
                                        <p:attrNameLst>
                                          <p:attrName>ppt_x</p:attrName>
                                        </p:attrNameLst>
                                      </p:cBhvr>
                                      <p:tavLst>
                                        <p:tav tm="0">
                                          <p:val>
                                            <p:strVal val="#ppt_x"/>
                                          </p:val>
                                        </p:tav>
                                        <p:tav tm="100000">
                                          <p:val>
                                            <p:strVal val="#ppt_x"/>
                                          </p:val>
                                        </p:tav>
                                      </p:tavLst>
                                    </p:anim>
                                    <p:anim calcmode="lin" valueType="num">
                                      <p:cBhvr>
                                        <p:cTn id="26" dur="1000" fill="hold"/>
                                        <p:tgtEl>
                                          <p:spTgt spid="10"/>
                                        </p:tgtEl>
                                        <p:attrNameLst>
                                          <p:attrName>ppt_y</p:attrName>
                                        </p:attrNameLst>
                                      </p:cBhvr>
                                      <p:tavLst>
                                        <p:tav tm="0">
                                          <p:val>
                                            <p:strVal val="#ppt_y+.1"/>
                                          </p:val>
                                        </p:tav>
                                        <p:tav tm="100000">
                                          <p:val>
                                            <p:strVal val="#ppt_y"/>
                                          </p:val>
                                        </p:tav>
                                      </p:tavLst>
                                    </p:anim>
                                  </p:childTnLst>
                                </p:cTn>
                              </p:par>
                              <p:par>
                                <p:cTn id="27" presetID="21" presetClass="exit" presetSubtype="1" fill="hold" nodeType="withEffect">
                                  <p:stCondLst>
                                    <p:cond delay="0"/>
                                  </p:stCondLst>
                                  <p:childTnLst>
                                    <p:animEffect transition="out" filter="wheel(1)">
                                      <p:cBhvr>
                                        <p:cTn id="28" dur="2000"/>
                                        <p:tgtEl>
                                          <p:spTgt spid="7"/>
                                        </p:tgtEl>
                                      </p:cBhvr>
                                    </p:animEffect>
                                    <p:set>
                                      <p:cBhvr>
                                        <p:cTn id="29" dur="1" fill="hold">
                                          <p:stCondLst>
                                            <p:cond delay="1999"/>
                                          </p:stCondLst>
                                        </p:cTn>
                                        <p:tgtEl>
                                          <p:spTgt spid="7"/>
                                        </p:tgtEl>
                                        <p:attrNameLst>
                                          <p:attrName>style.visibility</p:attrName>
                                        </p:attrNameLst>
                                      </p:cBhvr>
                                      <p:to>
                                        <p:strVal val="hidden"/>
                                      </p:to>
                                    </p:se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nodeType="click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1000"/>
                                        <p:tgtEl>
                                          <p:spTgt spid="9"/>
                                        </p:tgtEl>
                                      </p:cBhvr>
                                    </p:animEffect>
                                    <p:anim calcmode="lin" valueType="num">
                                      <p:cBhvr>
                                        <p:cTn id="35" dur="1000" fill="hold"/>
                                        <p:tgtEl>
                                          <p:spTgt spid="9"/>
                                        </p:tgtEl>
                                        <p:attrNameLst>
                                          <p:attrName>ppt_x</p:attrName>
                                        </p:attrNameLst>
                                      </p:cBhvr>
                                      <p:tavLst>
                                        <p:tav tm="0">
                                          <p:val>
                                            <p:strVal val="#ppt_x"/>
                                          </p:val>
                                        </p:tav>
                                        <p:tav tm="100000">
                                          <p:val>
                                            <p:strVal val="#ppt_x"/>
                                          </p:val>
                                        </p:tav>
                                      </p:tavLst>
                                    </p:anim>
                                    <p:anim calcmode="lin" valueType="num">
                                      <p:cBhvr>
                                        <p:cTn id="36" dur="1000" fill="hold"/>
                                        <p:tgtEl>
                                          <p:spTgt spid="9"/>
                                        </p:tgtEl>
                                        <p:attrNameLst>
                                          <p:attrName>ppt_y</p:attrName>
                                        </p:attrNameLst>
                                      </p:cBhvr>
                                      <p:tavLst>
                                        <p:tav tm="0">
                                          <p:val>
                                            <p:strVal val="#ppt_y+.1"/>
                                          </p:val>
                                        </p:tav>
                                        <p:tav tm="100000">
                                          <p:val>
                                            <p:strVal val="#ppt_y"/>
                                          </p:val>
                                        </p:tav>
                                      </p:tavLst>
                                    </p:anim>
                                  </p:childTnLst>
                                </p:cTn>
                              </p:par>
                              <p:par>
                                <p:cTn id="37" presetID="21" presetClass="exit" presetSubtype="1" fill="hold" nodeType="withEffect">
                                  <p:stCondLst>
                                    <p:cond delay="0"/>
                                  </p:stCondLst>
                                  <p:childTnLst>
                                    <p:animEffect transition="out" filter="wheel(1)">
                                      <p:cBhvr>
                                        <p:cTn id="38" dur="2000"/>
                                        <p:tgtEl>
                                          <p:spTgt spid="10"/>
                                        </p:tgtEl>
                                      </p:cBhvr>
                                    </p:animEffect>
                                    <p:set>
                                      <p:cBhvr>
                                        <p:cTn id="39" dur="1" fill="hold">
                                          <p:stCondLst>
                                            <p:cond delay="1999"/>
                                          </p:stCondLst>
                                        </p:cTn>
                                        <p:tgtEl>
                                          <p:spTgt spid="10"/>
                                        </p:tgtEl>
                                        <p:attrNameLst>
                                          <p:attrName>style.visibility</p:attrName>
                                        </p:attrNameLst>
                                      </p:cBhvr>
                                      <p:to>
                                        <p:strVal val="hidden"/>
                                      </p:to>
                                    </p:set>
                                  </p:childTnLst>
                                </p:cTn>
                              </p:par>
                            </p:childTnLst>
                          </p:cTn>
                        </p:par>
                      </p:childTnLst>
                    </p:cTn>
                  </p:par>
                  <p:par>
                    <p:cTn id="40" fill="hold">
                      <p:stCondLst>
                        <p:cond delay="indefinite"/>
                      </p:stCondLst>
                      <p:childTnLst>
                        <p:par>
                          <p:cTn id="41" fill="hold">
                            <p:stCondLst>
                              <p:cond delay="0"/>
                            </p:stCondLst>
                            <p:childTnLst>
                              <p:par>
                                <p:cTn id="42" presetID="42" presetClass="entr" presetSubtype="0"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fade">
                                      <p:cBhvr>
                                        <p:cTn id="44" dur="1000"/>
                                        <p:tgtEl>
                                          <p:spTgt spid="8"/>
                                        </p:tgtEl>
                                      </p:cBhvr>
                                    </p:animEffect>
                                    <p:anim calcmode="lin" valueType="num">
                                      <p:cBhvr>
                                        <p:cTn id="45" dur="1000" fill="hold"/>
                                        <p:tgtEl>
                                          <p:spTgt spid="8"/>
                                        </p:tgtEl>
                                        <p:attrNameLst>
                                          <p:attrName>ppt_x</p:attrName>
                                        </p:attrNameLst>
                                      </p:cBhvr>
                                      <p:tavLst>
                                        <p:tav tm="0">
                                          <p:val>
                                            <p:strVal val="#ppt_x"/>
                                          </p:val>
                                        </p:tav>
                                        <p:tav tm="100000">
                                          <p:val>
                                            <p:strVal val="#ppt_x"/>
                                          </p:val>
                                        </p:tav>
                                      </p:tavLst>
                                    </p:anim>
                                    <p:anim calcmode="lin" valueType="num">
                                      <p:cBhvr>
                                        <p:cTn id="46" dur="1000" fill="hold"/>
                                        <p:tgtEl>
                                          <p:spTgt spid="8"/>
                                        </p:tgtEl>
                                        <p:attrNameLst>
                                          <p:attrName>ppt_y</p:attrName>
                                        </p:attrNameLst>
                                      </p:cBhvr>
                                      <p:tavLst>
                                        <p:tav tm="0">
                                          <p:val>
                                            <p:strVal val="#ppt_y+.1"/>
                                          </p:val>
                                        </p:tav>
                                        <p:tav tm="100000">
                                          <p:val>
                                            <p:strVal val="#ppt_y"/>
                                          </p:val>
                                        </p:tav>
                                      </p:tavLst>
                                    </p:anim>
                                  </p:childTnLst>
                                </p:cTn>
                              </p:par>
                              <p:par>
                                <p:cTn id="47" presetID="14" presetClass="exit" presetSubtype="10" fill="hold" nodeType="withEffect">
                                  <p:stCondLst>
                                    <p:cond delay="0"/>
                                  </p:stCondLst>
                                  <p:childTnLst>
                                    <p:animEffect transition="out" filter="randombar(horizontal)">
                                      <p:cBhvr>
                                        <p:cTn id="48" dur="500"/>
                                        <p:tgtEl>
                                          <p:spTgt spid="9"/>
                                        </p:tgtEl>
                                      </p:cBhvr>
                                    </p:animEffect>
                                    <p:set>
                                      <p:cBhvr>
                                        <p:cTn id="49" dur="1" fill="hold">
                                          <p:stCondLst>
                                            <p:cond delay="499"/>
                                          </p:stCondLst>
                                        </p:cTn>
                                        <p:tgtEl>
                                          <p:spTgt spid="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71298" y="260686"/>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Luyện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endParaRPr lang="en-US" sz="3600" dirty="0">
              <a:solidFill>
                <a:srgbClr val="FF0000"/>
              </a:solidFill>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24AE6793-EA05-44F5-86F2-EF3A1EA78258}"/>
              </a:ext>
            </a:extLst>
          </p:cNvPr>
          <p:cNvSpPr txBox="1"/>
          <p:nvPr/>
        </p:nvSpPr>
        <p:spPr>
          <a:xfrm>
            <a:off x="843359" y="1581984"/>
            <a:ext cx="10571625" cy="3539430"/>
          </a:xfrm>
          <a:prstGeom prst="rect">
            <a:avLst/>
          </a:prstGeom>
          <a:noFill/>
        </p:spPr>
        <p:txBody>
          <a:bodyPr wrap="square" rtlCol="0">
            <a:spAutoFit/>
          </a:bodyPr>
          <a:lstStyle/>
          <a:p>
            <a:pPr algn="just"/>
            <a:r>
              <a:rPr lang="en-US" sz="3200" b="1" dirty="0" err="1">
                <a:latin typeface="Times New Roman" pitchFamily="18" charset="0"/>
                <a:cs typeface="Times New Roman" pitchFamily="18" charset="0"/>
              </a:rPr>
              <a:t>Câu</a:t>
            </a:r>
            <a:r>
              <a:rPr lang="en-US" sz="3200" b="1" dirty="0">
                <a:latin typeface="Times New Roman" pitchFamily="18" charset="0"/>
                <a:cs typeface="Times New Roman" pitchFamily="18" charset="0"/>
              </a:rPr>
              <a:t> 1: </a:t>
            </a:r>
            <a:r>
              <a:rPr lang="en-US" sz="3200" b="1" dirty="0" err="1">
                <a:latin typeface="Times New Roman" pitchFamily="18" charset="0"/>
                <a:ea typeface="Calibri"/>
                <a:cs typeface="Times New Roman" pitchFamily="18" charset="0"/>
              </a:rPr>
              <a:t>P</a:t>
            </a:r>
            <a:r>
              <a:rPr lang="en-US" sz="3200" b="1" dirty="0" err="1">
                <a:latin typeface="Times New Roman" pitchFamily="18" charset="0"/>
                <a:cs typeface="Times New Roman" pitchFamily="18" charset="0"/>
              </a:rPr>
              <a:t>hát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biểu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nào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sau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đây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về</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lực</a:t>
            </a:r>
            <a:r>
              <a:rPr lang="en-US" sz="3200" b="1" dirty="0">
                <a:latin typeface="Times New Roman" pitchFamily="18" charset="0"/>
                <a:cs typeface="Times New Roman" pitchFamily="18" charset="0"/>
              </a:rPr>
              <a:t> ma </a:t>
            </a:r>
            <a:r>
              <a:rPr lang="en-US" sz="3200" b="1" dirty="0" err="1">
                <a:latin typeface="Times New Roman" pitchFamily="18" charset="0"/>
                <a:cs typeface="Times New Roman" pitchFamily="18" charset="0"/>
              </a:rPr>
              <a:t>sát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là</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đúng</a:t>
            </a:r>
            <a:r>
              <a:rPr lang="en-US" sz="3200" b="1" dirty="0">
                <a:latin typeface="Times New Roman" pitchFamily="18" charset="0"/>
                <a:cs typeface="Times New Roman" pitchFamily="18" charset="0"/>
              </a:rPr>
              <a:t>? </a:t>
            </a:r>
          </a:p>
          <a:p>
            <a:pPr algn="just"/>
            <a:endParaRPr lang="en-US" sz="3200" b="1" dirty="0">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A.</a:t>
            </a:r>
            <a:r>
              <a:rPr lang="en-US" sz="3200" b="1"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cùng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hướng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hướng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B.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dần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lớn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hơn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đẩy</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C.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chậm</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dần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nhỏ</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hơn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đẩy</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D.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cản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trở</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chuyển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động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trượt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này</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bề</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vật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kia</a:t>
            </a:r>
            <a:r>
              <a:rPr lang="en-US" sz="3200" dirty="0">
                <a:latin typeface="Times New Roman" pitchFamily="18" charset="0"/>
                <a:cs typeface="Times New Roman" pitchFamily="18" charset="0"/>
              </a:rPr>
              <a:t>.</a:t>
            </a:r>
          </a:p>
        </p:txBody>
      </p:sp>
      <p:sp>
        <p:nvSpPr>
          <p:cNvPr id="2" name="Oval 1"/>
          <p:cNvSpPr/>
          <p:nvPr/>
        </p:nvSpPr>
        <p:spPr>
          <a:xfrm>
            <a:off x="827042" y="4077244"/>
            <a:ext cx="484958" cy="4669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89802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3">
                                            <p:txEl>
                                              <p:pRg st="5" end="5"/>
                                            </p:txEl>
                                          </p:spTgt>
                                        </p:tgtEl>
                                        <p:attrNameLst>
                                          <p:attrName>style.color</p:attrName>
                                        </p:attrNameLst>
                                      </p:cBhvr>
                                      <p:to>
                                        <p:clrVal>
                                          <a:srgbClr val="0000FF"/>
                                        </p:clrVal>
                                      </p:to>
                                    </p:set>
                                    <p:set>
                                      <p:cBhvr>
                                        <p:cTn id="7" dur="500" fill="hold"/>
                                        <p:tgtEl>
                                          <p:spTgt spid="3">
                                            <p:txEl>
                                              <p:pRg st="5" end="5"/>
                                            </p:txEl>
                                          </p:spTgt>
                                        </p:tgtEl>
                                        <p:attrNameLst>
                                          <p:attrName>fillcolor</p:attrName>
                                        </p:attrNameLst>
                                      </p:cBhvr>
                                      <p:to>
                                        <p:clrVal>
                                          <a:srgbClr val="0000FF"/>
                                        </p:clrVal>
                                      </p:to>
                                    </p:set>
                                    <p:set>
                                      <p:cBhvr>
                                        <p:cTn id="8" dur="500" fill="hold"/>
                                        <p:tgtEl>
                                          <p:spTgt spid="3">
                                            <p:txEl>
                                              <p:pRg st="5" end="5"/>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865134" y="1603286"/>
            <a:ext cx="10543095" cy="5078313"/>
          </a:xfrm>
          <a:prstGeom prst="rect">
            <a:avLst/>
          </a:prstGeom>
          <a:noFill/>
        </p:spPr>
        <p:txBody>
          <a:bodyPr wrap="square" rtlCol="0">
            <a:spAutoFit/>
          </a:bodyPr>
          <a:lstStyle/>
          <a:p>
            <a:pPr lvl="0" algn="just"/>
            <a:r>
              <a:rPr lang="en-US" sz="3200" b="1" dirty="0" err="1">
                <a:latin typeface="Times New Roman" pitchFamily="18" charset="0"/>
                <a:cs typeface="Times New Roman" pitchFamily="18" charset="0"/>
              </a:rPr>
              <a:t>Câu</a:t>
            </a:r>
            <a:r>
              <a:rPr lang="en-US" sz="3200" b="1" dirty="0">
                <a:latin typeface="Times New Roman" pitchFamily="18" charset="0"/>
                <a:cs typeface="Times New Roman" pitchFamily="18" charset="0"/>
              </a:rPr>
              <a:t> 2. </a:t>
            </a:r>
            <a:r>
              <a:rPr lang="en-US" sz="3200" b="1" dirty="0" err="1">
                <a:latin typeface="Times New Roman" pitchFamily="18" charset="0"/>
                <a:cs typeface="Times New Roman" pitchFamily="18" charset="0"/>
              </a:rPr>
              <a:t>Một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vật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đặt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trên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mặt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bàn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nằm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ngang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Dùng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tay</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búng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vào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vật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để</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nó</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chuyển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động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Vật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sau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đó</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chuyển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động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chậm</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dần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vì</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có</a:t>
            </a:r>
            <a:endParaRPr lang="en-US" sz="3200" b="1" dirty="0">
              <a:latin typeface="Times New Roman" pitchFamily="18" charset="0"/>
              <a:cs typeface="Times New Roman" pitchFamily="18" charset="0"/>
            </a:endParaRPr>
          </a:p>
          <a:p>
            <a:pPr lvl="0" algn="just"/>
            <a:endParaRPr lang="en-US" sz="3200" b="1" dirty="0">
              <a:latin typeface="Times New Roman" pitchFamily="18" charset="0"/>
              <a:cs typeface="Times New Roman" pitchFamily="18" charset="0"/>
            </a:endParaRPr>
          </a:p>
          <a:p>
            <a:pPr algn="just"/>
            <a:r>
              <a:rPr lang="en-US" sz="3200" dirty="0">
                <a:latin typeface="Times New Roman" pitchFamily="18" charset="0"/>
                <a:cs typeface="Times New Roman" pitchFamily="18" charset="0"/>
              </a:rPr>
              <a:t>A. </a:t>
            </a:r>
            <a:r>
              <a:rPr lang="en-US" sz="3200" dirty="0" err="1">
                <a:latin typeface="Times New Roman" pitchFamily="18" charset="0"/>
                <a:cs typeface="Times New Roman" pitchFamily="18" charset="0"/>
              </a:rPr>
              <a:t>trọng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a:t>
            </a:r>
          </a:p>
          <a:p>
            <a:pPr algn="just"/>
            <a:r>
              <a:rPr lang="en-US" sz="3200" dirty="0">
                <a:latin typeface="Times New Roman" pitchFamily="18" charset="0"/>
                <a:cs typeface="Times New Roman" pitchFamily="18" charset="0"/>
              </a:rPr>
              <a:t>B.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p>
          <a:p>
            <a:pPr algn="just"/>
            <a:r>
              <a:rPr lang="en-US" sz="3200" dirty="0">
                <a:latin typeface="Times New Roman" pitchFamily="18" charset="0"/>
                <a:cs typeface="Times New Roman" pitchFamily="18" charset="0"/>
              </a:rPr>
              <a:t>C.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búng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của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tay</a:t>
            </a:r>
            <a:r>
              <a:rPr lang="en-US" sz="3200" dirty="0">
                <a:latin typeface="Times New Roman" pitchFamily="18" charset="0"/>
                <a:cs typeface="Times New Roman" pitchFamily="18" charset="0"/>
              </a:rPr>
              <a:t>.		</a:t>
            </a:r>
          </a:p>
          <a:p>
            <a:pPr algn="just"/>
            <a:r>
              <a:rPr lang="en-US" sz="3200" dirty="0">
                <a:latin typeface="Times New Roman" pitchFamily="18" charset="0"/>
                <a:cs typeface="Times New Roman" pitchFamily="18" charset="0"/>
              </a:rPr>
              <a:t>D. </a:t>
            </a:r>
            <a:r>
              <a:rPr lang="en-US" sz="3200" dirty="0" err="1">
                <a:latin typeface="Times New Roman" pitchFamily="18" charset="0"/>
                <a:cs typeface="Times New Roman" pitchFamily="18" charset="0"/>
              </a:rPr>
              <a:t>lực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hấp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dẫn</a:t>
            </a:r>
            <a:r>
              <a:rPr lang="en-US" sz="3200" dirty="0">
                <a:latin typeface="Times New Roman" pitchFamily="18" charset="0"/>
                <a:cs typeface="Times New Roman" pitchFamily="18" charset="0"/>
              </a:rPr>
              <a:t>.</a:t>
            </a:r>
          </a:p>
          <a:p>
            <a:pPr algn="just"/>
            <a:endParaRPr lang="en-US" sz="3200" dirty="0">
              <a:latin typeface="Times New Roman" pitchFamily="18" charset="0"/>
              <a:cs typeface="Times New Roman" pitchFamily="18" charset="0"/>
            </a:endParaRPr>
          </a:p>
          <a:p>
            <a:pPr marL="742950" indent="-742950" algn="just">
              <a:buAutoNum type="alphaLcPeriod"/>
            </a:pPr>
            <a:endParaRPr lang="en-US" sz="3600" dirty="0">
              <a:latin typeface="Times New Roman" pitchFamily="18" charset="0"/>
              <a:cs typeface="Times New Roman" pitchFamily="18" charset="0"/>
            </a:endParaRPr>
          </a:p>
        </p:txBody>
      </p:sp>
      <p:sp>
        <p:nvSpPr>
          <p:cNvPr id="3" name="TextBox 2">
            <a:extLst>
              <a:ext uri="{FF2B5EF4-FFF2-40B4-BE49-F238E27FC236}">
                <a16:creationId xmlns:a16="http://schemas.microsoft.com/office/drawing/2014/main" id="{24AE6793-EA05-44F5-86F2-EF3A1EA78258}"/>
              </a:ext>
            </a:extLst>
          </p:cNvPr>
          <p:cNvSpPr txBox="1"/>
          <p:nvPr/>
        </p:nvSpPr>
        <p:spPr>
          <a:xfrm>
            <a:off x="271298" y="260686"/>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Luyện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endParaRPr lang="en-US" sz="3600" dirty="0">
              <a:solidFill>
                <a:srgbClr val="FF0000"/>
              </a:solidFill>
              <a:latin typeface="Times New Roman" pitchFamily="18" charset="0"/>
              <a:cs typeface="Times New Roman" pitchFamily="18" charset="0"/>
            </a:endParaRPr>
          </a:p>
        </p:txBody>
      </p:sp>
      <p:sp>
        <p:nvSpPr>
          <p:cNvPr id="4" name="Oval 3"/>
          <p:cNvSpPr/>
          <p:nvPr/>
        </p:nvSpPr>
        <p:spPr>
          <a:xfrm>
            <a:off x="843371" y="4109900"/>
            <a:ext cx="484958" cy="4669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782969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mph" presetSubtype="0" fill="hold" nodeType="clickEffect">
                                  <p:stCondLst>
                                    <p:cond delay="0"/>
                                  </p:stCondLst>
                                  <p:iterate type="lt">
                                    <p:tmPct val="4000"/>
                                  </p:iterate>
                                  <p:childTnLst>
                                    <p:set>
                                      <p:cBhvr override="childStyle">
                                        <p:cTn id="6" dur="500" fill="hold"/>
                                        <p:tgtEl>
                                          <p:spTgt spid="6">
                                            <p:txEl>
                                              <p:pRg st="3" end="3"/>
                                            </p:txEl>
                                          </p:spTgt>
                                        </p:tgtEl>
                                        <p:attrNameLst>
                                          <p:attrName>style.color</p:attrName>
                                        </p:attrNameLst>
                                      </p:cBhvr>
                                      <p:to>
                                        <p:clrVal>
                                          <a:srgbClr val="C00000"/>
                                        </p:clrVal>
                                      </p:to>
                                    </p:set>
                                    <p:set>
                                      <p:cBhvr>
                                        <p:cTn id="7" dur="500" fill="hold"/>
                                        <p:tgtEl>
                                          <p:spTgt spid="6">
                                            <p:txEl>
                                              <p:pRg st="3" end="3"/>
                                            </p:txEl>
                                          </p:spTgt>
                                        </p:tgtEl>
                                        <p:attrNameLst>
                                          <p:attrName>fillcolor</p:attrName>
                                        </p:attrNameLst>
                                      </p:cBhvr>
                                      <p:to>
                                        <p:clrVal>
                                          <a:srgbClr val="C00000"/>
                                        </p:clrVal>
                                      </p:to>
                                    </p:set>
                                    <p:set>
                                      <p:cBhvr>
                                        <p:cTn id="8" dur="500" fill="hold"/>
                                        <p:tgtEl>
                                          <p:spTgt spid="6">
                                            <p:txEl>
                                              <p:pRg st="3" end="3"/>
                                            </p:txEl>
                                          </p:spTgt>
                                        </p:tgtEl>
                                        <p:attrNameLst>
                                          <p:attrName>fill.type</p:attrName>
                                        </p:attrNameLst>
                                      </p:cBhvr>
                                      <p:to>
                                        <p:strVal val="solid"/>
                                      </p:to>
                                    </p:set>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979714" y="1617801"/>
            <a:ext cx="10303329" cy="3539430"/>
          </a:xfrm>
          <a:prstGeom prst="rect">
            <a:avLst/>
          </a:prstGeom>
          <a:noFill/>
        </p:spPr>
        <p:txBody>
          <a:bodyPr wrap="square" rtlCol="0">
            <a:spAutoFit/>
          </a:bodyPr>
          <a:lstStyle/>
          <a:p>
            <a:r>
              <a:rPr lang="en-US" sz="3200" b="1" dirty="0" err="1">
                <a:latin typeface="Times New Roman" pitchFamily="18" charset="0"/>
                <a:cs typeface="Times New Roman" pitchFamily="18" charset="0"/>
              </a:rPr>
              <a:t>Câu</a:t>
            </a:r>
            <a:r>
              <a:rPr lang="en-US" sz="3200" b="1" dirty="0">
                <a:latin typeface="Times New Roman" pitchFamily="18" charset="0"/>
                <a:cs typeface="Times New Roman" pitchFamily="18" charset="0"/>
              </a:rPr>
              <a:t> 3. </a:t>
            </a:r>
            <a:r>
              <a:rPr lang="en-US" sz="3200" b="1" dirty="0" err="1">
                <a:latin typeface="Times New Roman" pitchFamily="18" charset="0"/>
                <a:cs typeface="Times New Roman" pitchFamily="18" charset="0"/>
              </a:rPr>
              <a:t>Lực</a:t>
            </a:r>
            <a:r>
              <a:rPr lang="en-US" sz="3200" b="1" dirty="0">
                <a:latin typeface="Times New Roman" pitchFamily="18" charset="0"/>
                <a:cs typeface="Times New Roman" pitchFamily="18" charset="0"/>
              </a:rPr>
              <a:t> ma </a:t>
            </a:r>
            <a:r>
              <a:rPr lang="en-US" sz="3200" b="1" dirty="0" err="1">
                <a:latin typeface="Times New Roman" pitchFamily="18" charset="0"/>
                <a:cs typeface="Times New Roman" pitchFamily="18" charset="0"/>
              </a:rPr>
              <a:t>sát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trượt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xuất</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hiện</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trong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trường</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hợp</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nào</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sau</a:t>
            </a:r>
            <a:r>
              <a:rPr lang="en-US" sz="3200" b="1" dirty="0">
                <a:latin typeface="Times New Roman" pitchFamily="18" charset="0"/>
                <a:cs typeface="Times New Roman" pitchFamily="18" charset="0"/>
              </a:rPr>
              <a:t> </a:t>
            </a:r>
            <a:r>
              <a:rPr lang="en-US" sz="3200" b="1" dirty="0" err="1">
                <a:latin typeface="Times New Roman" pitchFamily="18" charset="0"/>
                <a:cs typeface="Times New Roman" pitchFamily="18" charset="0"/>
              </a:rPr>
              <a:t>đây</a:t>
            </a:r>
            <a:r>
              <a:rPr lang="en-US" sz="3200" b="1" dirty="0">
                <a:latin typeface="Times New Roman" pitchFamily="18" charset="0"/>
                <a:cs typeface="Times New Roman" pitchFamily="18" charset="0"/>
              </a:rPr>
              <a:t>?</a:t>
            </a:r>
          </a:p>
          <a:p>
            <a:endParaRPr lang="en-US" sz="3200" dirty="0">
              <a:latin typeface="Times New Roman" pitchFamily="18" charset="0"/>
              <a:cs typeface="Times New Roman" pitchFamily="18" charset="0"/>
            </a:endParaRPr>
          </a:p>
          <a:p>
            <a:pPr lvl="0"/>
            <a:r>
              <a:rPr lang="en-US" sz="3200" dirty="0">
                <a:latin typeface="Times New Roman" pitchFamily="18" charset="0"/>
                <a:cs typeface="Times New Roman" pitchFamily="18" charset="0"/>
              </a:rPr>
              <a:t>A.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các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viên</a:t>
            </a:r>
            <a:r>
              <a:rPr lang="en-US" sz="3200" dirty="0">
                <a:latin typeface="Times New Roman" pitchFamily="18" charset="0"/>
                <a:cs typeface="Times New Roman" pitchFamily="18" charset="0"/>
              </a:rPr>
              <a:t> bi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ổ </a:t>
            </a:r>
            <a:r>
              <a:rPr lang="en-US" sz="3200" dirty="0" err="1">
                <a:latin typeface="Times New Roman" pitchFamily="18" charset="0"/>
                <a:cs typeface="Times New Roman" pitchFamily="18" charset="0"/>
              </a:rPr>
              <a:t>trục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đạp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máy</a:t>
            </a:r>
            <a:r>
              <a:rPr lang="en-US" sz="3200" dirty="0">
                <a:latin typeface="Times New Roman" pitchFamily="18" charset="0"/>
                <a:cs typeface="Times New Roman" pitchFamily="18" charset="0"/>
              </a:rPr>
              <a:t>.</a:t>
            </a:r>
          </a:p>
          <a:p>
            <a:pPr lvl="0"/>
            <a:r>
              <a:rPr lang="en-US" sz="3200" dirty="0">
                <a:latin typeface="Times New Roman" pitchFamily="18" charset="0"/>
                <a:cs typeface="Times New Roman" pitchFamily="18" charset="0"/>
              </a:rPr>
              <a:t>B.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cốc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nước</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đứng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trên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bàn</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bàn</a:t>
            </a:r>
            <a:r>
              <a:rPr lang="en-US" sz="3200" dirty="0">
                <a:latin typeface="Times New Roman" pitchFamily="18" charset="0"/>
                <a:cs typeface="Times New Roman" pitchFamily="18" charset="0"/>
              </a:rPr>
              <a:t>.</a:t>
            </a:r>
          </a:p>
          <a:p>
            <a:r>
              <a:rPr lang="en-US" sz="3200" dirty="0">
                <a:latin typeface="Times New Roman" pitchFamily="18" charset="0"/>
                <a:cs typeface="Times New Roman" pitchFamily="18" charset="0"/>
              </a:rPr>
              <a:t>C.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lốp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mặt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đường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đang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đứng</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yên</a:t>
            </a:r>
            <a:r>
              <a:rPr lang="en-US" sz="3200" dirty="0">
                <a:latin typeface="Times New Roman" pitchFamily="18" charset="0"/>
                <a:cs typeface="Times New Roman" pitchFamily="18" charset="0"/>
              </a:rPr>
              <a:t>.</a:t>
            </a:r>
          </a:p>
          <a:p>
            <a:r>
              <a:rPr lang="en-US" sz="3200" dirty="0">
                <a:latin typeface="Times New Roman" pitchFamily="18" charset="0"/>
                <a:cs typeface="Times New Roman" pitchFamily="18" charset="0"/>
              </a:rPr>
              <a:t>D. Ma </a:t>
            </a:r>
            <a:r>
              <a:rPr lang="en-US" sz="3200" dirty="0" err="1">
                <a:latin typeface="Times New Roman" pitchFamily="18" charset="0"/>
                <a:cs typeface="Times New Roman" pitchFamily="18" charset="0"/>
              </a:rPr>
              <a:t>sát</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giữa</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má</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phanh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với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vành</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xe</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khi</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bóp</a:t>
            </a:r>
            <a:r>
              <a:rPr lang="en-US" sz="3200" dirty="0">
                <a:latin typeface="Times New Roman" pitchFamily="18" charset="0"/>
                <a:cs typeface="Times New Roman" pitchFamily="18" charset="0"/>
              </a:rPr>
              <a:t> </a:t>
            </a:r>
            <a:r>
              <a:rPr lang="en-US" sz="3200" dirty="0" err="1">
                <a:latin typeface="Times New Roman" pitchFamily="18" charset="0"/>
                <a:cs typeface="Times New Roman" pitchFamily="18" charset="0"/>
              </a:rPr>
              <a:t>phanh</a:t>
            </a:r>
            <a:r>
              <a:rPr lang="en-US" sz="3200" dirty="0">
                <a:latin typeface="Times New Roman" pitchFamily="18" charset="0"/>
                <a:cs typeface="Times New Roman" pitchFamily="18" charset="0"/>
              </a:rPr>
              <a:t>.</a:t>
            </a:r>
          </a:p>
        </p:txBody>
      </p:sp>
      <p:sp>
        <p:nvSpPr>
          <p:cNvPr id="3" name="TextBox 2">
            <a:extLst>
              <a:ext uri="{FF2B5EF4-FFF2-40B4-BE49-F238E27FC236}">
                <a16:creationId xmlns:a16="http://schemas.microsoft.com/office/drawing/2014/main" id="{24AE6793-EA05-44F5-86F2-EF3A1EA78258}"/>
              </a:ext>
            </a:extLst>
          </p:cNvPr>
          <p:cNvSpPr txBox="1"/>
          <p:nvPr/>
        </p:nvSpPr>
        <p:spPr>
          <a:xfrm>
            <a:off x="271298" y="260686"/>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Luyện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endParaRPr lang="en-US" sz="3600" dirty="0">
              <a:solidFill>
                <a:srgbClr val="FF0000"/>
              </a:solidFill>
              <a:latin typeface="Times New Roman" pitchFamily="18" charset="0"/>
              <a:cs typeface="Times New Roman" pitchFamily="18" charset="0"/>
            </a:endParaRPr>
          </a:p>
        </p:txBody>
      </p:sp>
      <p:sp>
        <p:nvSpPr>
          <p:cNvPr id="5" name="Oval 4"/>
          <p:cNvSpPr/>
          <p:nvPr/>
        </p:nvSpPr>
        <p:spPr>
          <a:xfrm>
            <a:off x="957674" y="4599764"/>
            <a:ext cx="484958" cy="4669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4018162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6">
                                            <p:txEl>
                                              <p:pRg st="5" end="5"/>
                                            </p:txEl>
                                          </p:spTgt>
                                        </p:tgtEl>
                                        <p:attrNameLst>
                                          <p:attrName>style.color</p:attrName>
                                        </p:attrNameLst>
                                      </p:cBhvr>
                                      <p:to>
                                        <a:srgbClr val="FF0000"/>
                                      </p:to>
                                    </p:animClr>
                                    <p:animClr clrSpc="rgb" dir="cw">
                                      <p:cBhvr>
                                        <p:cTn id="7" dur="500" fill="hold"/>
                                        <p:tgtEl>
                                          <p:spTgt spid="6">
                                            <p:txEl>
                                              <p:pRg st="5" end="5"/>
                                            </p:txEl>
                                          </p:spTgt>
                                        </p:tgtEl>
                                        <p:attrNameLst>
                                          <p:attrName>fillcolor</p:attrName>
                                        </p:attrNameLst>
                                      </p:cBhvr>
                                      <p:to>
                                        <a:srgbClr val="FF0000"/>
                                      </p:to>
                                    </p:animClr>
                                    <p:set>
                                      <p:cBhvr>
                                        <p:cTn id="8" dur="500" fill="hold"/>
                                        <p:tgtEl>
                                          <p:spTgt spid="6">
                                            <p:txEl>
                                              <p:pRg st="5" end="5"/>
                                            </p:txEl>
                                          </p:spTgt>
                                        </p:tgtEl>
                                        <p:attrNameLst>
                                          <p:attrName>fill.type</p:attrName>
                                        </p:attrNameLst>
                                      </p:cBhvr>
                                      <p:to>
                                        <p:strVal val="solid"/>
                                      </p:to>
                                    </p:set>
                                    <p:set>
                                      <p:cBhvr>
                                        <p:cTn id="9" dur="500" fill="hold"/>
                                        <p:tgtEl>
                                          <p:spTgt spid="6">
                                            <p:txEl>
                                              <p:pRg st="5" end="5"/>
                                            </p:txEl>
                                          </p:spTgt>
                                        </p:tgtEl>
                                        <p:attrNameLst>
                                          <p:attrName>fill.on</p:attrName>
                                        </p:attrNameLst>
                                      </p:cBhvr>
                                      <p:to>
                                        <p:strVal val="tru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322615" y="1841250"/>
            <a:ext cx="9617528" cy="3046988"/>
          </a:xfrm>
          <a:prstGeom prst="rect">
            <a:avLst/>
          </a:prstGeom>
        </p:spPr>
        <p:txBody>
          <a:bodyPr wrap="square">
            <a:spAutoFit/>
          </a:bodyPr>
          <a:lstStyle/>
          <a:p>
            <a:pPr algn="just">
              <a:spcAft>
                <a:spcPts val="0"/>
              </a:spcAft>
              <a:tabLst>
                <a:tab pos="428625" algn="l"/>
              </a:tabLst>
            </a:pPr>
            <a:r>
              <a:rPr lang="en-US" sz="3200" b="1" dirty="0" err="1">
                <a:solidFill>
                  <a:srgbClr val="0033CC"/>
                </a:solidFill>
                <a:latin typeface="Times New Roman" panose="02020603050405020304" pitchFamily="18" charset="0"/>
                <a:ea typeface="Times New Roman" panose="02020603050405020304" pitchFamily="18" charset="0"/>
              </a:rPr>
              <a:t>Câu</a:t>
            </a:r>
            <a:r>
              <a:rPr lang="en-US" sz="3200" b="1" dirty="0">
                <a:solidFill>
                  <a:srgbClr val="0033CC"/>
                </a:solidFill>
                <a:latin typeface="Times New Roman" panose="02020603050405020304" pitchFamily="18" charset="0"/>
                <a:ea typeface="Times New Roman" panose="02020603050405020304" pitchFamily="18" charset="0"/>
              </a:rPr>
              <a:t> 4.</a:t>
            </a:r>
            <a:r>
              <a:rPr lang="en-US" sz="3200" b="1" dirty="0">
                <a:solidFill>
                  <a:srgbClr val="0033CC"/>
                </a:solidFill>
                <a:latin typeface="Quattrocento Sans"/>
                <a:ea typeface="Quattrocento Sans"/>
                <a:cs typeface="Quattrocento Sans"/>
              </a:rPr>
              <a:t> </a:t>
            </a:r>
            <a:r>
              <a:rPr lang="en-US" sz="3200" dirty="0" err="1">
                <a:solidFill>
                  <a:srgbClr val="000000"/>
                </a:solidFill>
                <a:latin typeface="Times New Roman" panose="02020603050405020304" pitchFamily="18" charset="0"/>
                <a:ea typeface="Times New Roman" panose="02020603050405020304" pitchFamily="18" charset="0"/>
              </a:rPr>
              <a:t>Lực</a:t>
            </a:r>
            <a:r>
              <a:rPr lang="en-US" sz="3200" dirty="0">
                <a:solidFill>
                  <a:srgbClr val="000000"/>
                </a:solidFill>
                <a:latin typeface="Times New Roman" panose="02020603050405020304" pitchFamily="18" charset="0"/>
                <a:ea typeface="Times New Roman" panose="02020603050405020304" pitchFamily="18" charset="0"/>
              </a:rPr>
              <a:t> ma </a:t>
            </a:r>
            <a:r>
              <a:rPr lang="en-US" sz="3200" dirty="0" err="1">
                <a:solidFill>
                  <a:srgbClr val="000000"/>
                </a:solidFill>
                <a:latin typeface="Times New Roman" panose="02020603050405020304" pitchFamily="18" charset="0"/>
                <a:ea typeface="Times New Roman" panose="02020603050405020304" pitchFamily="18" charset="0"/>
              </a:rPr>
              <a:t>sát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nghỉ</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xuất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hiện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khi</a:t>
            </a:r>
            <a:endParaRPr lang="vi-VN" sz="3200" dirty="0">
              <a:latin typeface="Times New Roman" panose="02020603050405020304" pitchFamily="18" charset="0"/>
              <a:ea typeface="Times New Roman" panose="02020603050405020304" pitchFamily="18" charset="0"/>
            </a:endParaRPr>
          </a:p>
          <a:p>
            <a:pPr marL="180340" algn="just">
              <a:spcAft>
                <a:spcPts val="0"/>
              </a:spcAft>
            </a:pPr>
            <a:endParaRPr lang="en-US" sz="3200" b="1" dirty="0">
              <a:solidFill>
                <a:srgbClr val="0000FF"/>
              </a:solidFill>
              <a:latin typeface="Times New Roman" panose="02020603050405020304" pitchFamily="18" charset="0"/>
              <a:ea typeface="Times New Roman" panose="02020603050405020304" pitchFamily="18" charset="0"/>
            </a:endParaRPr>
          </a:p>
          <a:p>
            <a:pPr marL="180340" algn="just">
              <a:spcAft>
                <a:spcPts val="0"/>
              </a:spcAft>
            </a:pPr>
            <a:r>
              <a:rPr lang="en-US" sz="3200" dirty="0">
                <a:solidFill>
                  <a:srgbClr val="0000FF"/>
                </a:solidFill>
                <a:latin typeface="Times New Roman" panose="02020603050405020304" pitchFamily="18" charset="0"/>
                <a:ea typeface="Times New Roman" panose="02020603050405020304" pitchFamily="18" charset="0"/>
              </a:rPr>
              <a:t>A.</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quyển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sách</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để</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yên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trên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mặt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bàn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nằm</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nghiêng</a:t>
            </a:r>
            <a:r>
              <a:rPr lang="en-US" sz="3200" dirty="0">
                <a:solidFill>
                  <a:srgbClr val="000000"/>
                </a:solidFill>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a:p>
            <a:pPr marL="180340" algn="just">
              <a:spcAft>
                <a:spcPts val="0"/>
              </a:spcAft>
            </a:pPr>
            <a:r>
              <a:rPr lang="en-US" sz="3200" dirty="0">
                <a:solidFill>
                  <a:srgbClr val="0000FF"/>
                </a:solidFill>
                <a:latin typeface="Times New Roman" panose="02020603050405020304" pitchFamily="18" charset="0"/>
                <a:ea typeface="Times New Roman" panose="02020603050405020304" pitchFamily="18" charset="0"/>
              </a:rPr>
              <a:t>B.</a:t>
            </a:r>
            <a:r>
              <a:rPr lang="en-US" sz="3200" dirty="0">
                <a:solidFill>
                  <a:srgbClr val="000000"/>
                </a:solidFill>
                <a:latin typeface="Times New Roman" panose="02020603050405020304" pitchFamily="18" charset="0"/>
                <a:ea typeface="Times New Roman" panose="02020603050405020304" pitchFamily="18" charset="0"/>
              </a:rPr>
              <a:t> ô </a:t>
            </a:r>
            <a:r>
              <a:rPr lang="en-US" sz="3200" dirty="0" err="1">
                <a:solidFill>
                  <a:srgbClr val="000000"/>
                </a:solidFill>
                <a:latin typeface="Times New Roman" panose="02020603050405020304" pitchFamily="18" charset="0"/>
                <a:ea typeface="Times New Roman" panose="02020603050405020304" pitchFamily="18" charset="0"/>
              </a:rPr>
              <a:t>tô</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đang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chuyển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động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đột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ngột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hãm</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phanh</a:t>
            </a:r>
            <a:r>
              <a:rPr lang="en-US" sz="3200" dirty="0">
                <a:solidFill>
                  <a:srgbClr val="000000"/>
                </a:solidFill>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a:p>
            <a:pPr marL="180340" algn="just">
              <a:spcAft>
                <a:spcPts val="0"/>
              </a:spcAft>
            </a:pPr>
            <a:r>
              <a:rPr lang="en-US" sz="3200" dirty="0">
                <a:solidFill>
                  <a:srgbClr val="0000FF"/>
                </a:solidFill>
                <a:latin typeface="Times New Roman" panose="02020603050405020304" pitchFamily="18" charset="0"/>
                <a:ea typeface="Times New Roman" panose="02020603050405020304" pitchFamily="18" charset="0"/>
              </a:rPr>
              <a:t>C.</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quả</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bóng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bàn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đặt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trên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mặt</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bàn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nằm</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ngang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nhẵn</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bóng</a:t>
            </a:r>
            <a:r>
              <a:rPr lang="en-US" sz="3200" dirty="0">
                <a:solidFill>
                  <a:srgbClr val="000000"/>
                </a:solidFill>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a:p>
            <a:pPr marL="180340" algn="just">
              <a:spcAft>
                <a:spcPts val="0"/>
              </a:spcAft>
            </a:pPr>
            <a:r>
              <a:rPr lang="en-US" sz="3200" dirty="0">
                <a:solidFill>
                  <a:srgbClr val="0000FF"/>
                </a:solidFill>
                <a:latin typeface="Times New Roman" panose="02020603050405020304" pitchFamily="18" charset="0"/>
                <a:ea typeface="Times New Roman" panose="02020603050405020304" pitchFamily="18" charset="0"/>
              </a:rPr>
              <a:t>D.</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xe</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đạp</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đang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xuống</a:t>
            </a:r>
            <a:r>
              <a:rPr lang="en-US" sz="3200" dirty="0">
                <a:solidFill>
                  <a:srgbClr val="000000"/>
                </a:solidFill>
                <a:latin typeface="Times New Roman" panose="02020603050405020304" pitchFamily="18" charset="0"/>
                <a:ea typeface="Times New Roman" panose="02020603050405020304" pitchFamily="18" charset="0"/>
              </a:rPr>
              <a:t> </a:t>
            </a:r>
            <a:r>
              <a:rPr lang="en-US" sz="3200" dirty="0" err="1">
                <a:solidFill>
                  <a:srgbClr val="000000"/>
                </a:solidFill>
                <a:latin typeface="Times New Roman" panose="02020603050405020304" pitchFamily="18" charset="0"/>
                <a:ea typeface="Times New Roman" panose="02020603050405020304" pitchFamily="18" charset="0"/>
              </a:rPr>
              <a:t>dốc</a:t>
            </a:r>
            <a:r>
              <a:rPr lang="en-US" sz="3200" dirty="0">
                <a:solidFill>
                  <a:srgbClr val="000000"/>
                </a:solidFill>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p:txBody>
      </p:sp>
      <p:sp>
        <p:nvSpPr>
          <p:cNvPr id="5" name="TextBox 4">
            <a:extLst>
              <a:ext uri="{FF2B5EF4-FFF2-40B4-BE49-F238E27FC236}">
                <a16:creationId xmlns:a16="http://schemas.microsoft.com/office/drawing/2014/main" id="{24AE6793-EA05-44F5-86F2-EF3A1EA78258}"/>
              </a:ext>
            </a:extLst>
          </p:cNvPr>
          <p:cNvSpPr txBox="1"/>
          <p:nvPr/>
        </p:nvSpPr>
        <p:spPr>
          <a:xfrm>
            <a:off x="271298" y="260686"/>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Luyện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endParaRPr lang="en-US" sz="3600" dirty="0">
              <a:solidFill>
                <a:srgbClr val="FF0000"/>
              </a:solidFill>
              <a:latin typeface="Times New Roman" pitchFamily="18" charset="0"/>
              <a:cs typeface="Times New Roman" pitchFamily="18" charset="0"/>
            </a:endParaRPr>
          </a:p>
        </p:txBody>
      </p:sp>
      <p:sp>
        <p:nvSpPr>
          <p:cNvPr id="6" name="Oval 5"/>
          <p:cNvSpPr/>
          <p:nvPr/>
        </p:nvSpPr>
        <p:spPr>
          <a:xfrm>
            <a:off x="1496516" y="2897747"/>
            <a:ext cx="484958" cy="466997"/>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p>
        </p:txBody>
      </p:sp>
    </p:spTree>
    <p:extLst>
      <p:ext uri="{BB962C8B-B14F-4D97-AF65-F5344CB8AC3E}">
        <p14:creationId xmlns:p14="http://schemas.microsoft.com/office/powerpoint/2010/main" val="2758913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mph" presetSubtype="0" fill="hold" nodeType="clickEffect">
                                  <p:stCondLst>
                                    <p:cond delay="0"/>
                                  </p:stCondLst>
                                  <p:iterate type="lt">
                                    <p:tmPct val="4000"/>
                                  </p:iterate>
                                  <p:childTnLst>
                                    <p:set>
                                      <p:cBhvr override="childStyle">
                                        <p:cTn id="12" dur="500" fill="hold"/>
                                        <p:tgtEl>
                                          <p:spTgt spid="4">
                                            <p:txEl>
                                              <p:pRg st="2" end="2"/>
                                            </p:txEl>
                                          </p:spTgt>
                                        </p:tgtEl>
                                        <p:attrNameLst>
                                          <p:attrName>style.color</p:attrName>
                                        </p:attrNameLst>
                                      </p:cBhvr>
                                      <p:to>
                                        <p:clrVal>
                                          <a:srgbClr val="0000FF"/>
                                        </p:clrVal>
                                      </p:to>
                                    </p:set>
                                    <p:set>
                                      <p:cBhvr>
                                        <p:cTn id="13" dur="500" fill="hold"/>
                                        <p:tgtEl>
                                          <p:spTgt spid="4">
                                            <p:txEl>
                                              <p:pRg st="2" end="2"/>
                                            </p:txEl>
                                          </p:spTgt>
                                        </p:tgtEl>
                                        <p:attrNameLst>
                                          <p:attrName>fillcolor</p:attrName>
                                        </p:attrNameLst>
                                      </p:cBhvr>
                                      <p:to>
                                        <p:clrVal>
                                          <a:srgbClr val="0000FF"/>
                                        </p:clrVal>
                                      </p:to>
                                    </p:set>
                                    <p:set>
                                      <p:cBhvr>
                                        <p:cTn id="14" dur="500" fill="hold"/>
                                        <p:tgtEl>
                                          <p:spTgt spid="4">
                                            <p:txEl>
                                              <p:pRg st="2" end="2"/>
                                            </p:txEl>
                                          </p:spTgt>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71298" y="15751"/>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Luyện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endParaRPr lang="en-US" sz="3600" dirty="0">
              <a:solidFill>
                <a:srgbClr val="FF0000"/>
              </a:solidFill>
              <a:latin typeface="Times New Roman" pitchFamily="18" charset="0"/>
              <a:cs typeface="Times New Roman" pitchFamily="18" charset="0"/>
            </a:endParaRPr>
          </a:p>
        </p:txBody>
      </p:sp>
      <p:sp>
        <p:nvSpPr>
          <p:cNvPr id="2" name="Rectangle 1"/>
          <p:cNvSpPr/>
          <p:nvPr/>
        </p:nvSpPr>
        <p:spPr>
          <a:xfrm>
            <a:off x="271298" y="673452"/>
            <a:ext cx="11578832" cy="2062103"/>
          </a:xfrm>
          <a:prstGeom prst="rect">
            <a:avLst/>
          </a:prstGeom>
        </p:spPr>
        <p:txBody>
          <a:bodyPr wrap="square">
            <a:spAutoFit/>
          </a:bodyPr>
          <a:lstStyle/>
          <a:p>
            <a:pPr algn="just">
              <a:spcAft>
                <a:spcPts val="0"/>
              </a:spcAft>
            </a:pPr>
            <a:r>
              <a:rPr lang="fr-FR" sz="3200" b="1" dirty="0" err="1">
                <a:solidFill>
                  <a:srgbClr val="0033CC"/>
                </a:solidFill>
                <a:latin typeface="Times New Roman" panose="02020603050405020304" pitchFamily="18" charset="0"/>
                <a:ea typeface="Times New Roman" panose="02020603050405020304" pitchFamily="18" charset="0"/>
              </a:rPr>
              <a:t>Câu</a:t>
            </a:r>
            <a:r>
              <a:rPr lang="fr-FR" sz="3200" b="1" dirty="0">
                <a:solidFill>
                  <a:srgbClr val="0033CC"/>
                </a:solidFill>
                <a:latin typeface="Times New Roman" panose="02020603050405020304" pitchFamily="18" charset="0"/>
                <a:ea typeface="Times New Roman" panose="02020603050405020304" pitchFamily="18" charset="0"/>
              </a:rPr>
              <a:t> 5.</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Hãy</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giải</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thích</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các</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hiện</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tượng</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sau</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và</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cho</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biết</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trong</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các</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hiện</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tượng</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này</a:t>
            </a:r>
            <a:r>
              <a:rPr lang="fr-FR" sz="3200" dirty="0">
                <a:latin typeface="Times New Roman" panose="02020603050405020304" pitchFamily="18" charset="0"/>
                <a:ea typeface="Times New Roman" panose="02020603050405020304" pitchFamily="18" charset="0"/>
              </a:rPr>
              <a:t>, ma </a:t>
            </a:r>
            <a:r>
              <a:rPr lang="fr-FR" sz="3200" dirty="0" err="1">
                <a:latin typeface="Times New Roman" panose="02020603050405020304" pitchFamily="18" charset="0"/>
                <a:ea typeface="Times New Roman" panose="02020603050405020304" pitchFamily="18" charset="0"/>
              </a:rPr>
              <a:t>sát</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có</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lợi</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hay</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có</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hại</a:t>
            </a:r>
            <a:r>
              <a:rPr lang="fr-FR" sz="3200" dirty="0">
                <a:latin typeface="Times New Roman" panose="02020603050405020304" pitchFamily="18" charset="0"/>
                <a:ea typeface="Times New Roman" panose="02020603050405020304" pitchFamily="18" charset="0"/>
              </a:rPr>
              <a:t>:</a:t>
            </a:r>
            <a:endParaRPr lang="en-US" sz="3200" dirty="0">
              <a:latin typeface="Times New Roman" panose="02020603050405020304" pitchFamily="18" charset="0"/>
              <a:ea typeface="Times New Roman" panose="02020603050405020304" pitchFamily="18" charset="0"/>
            </a:endParaRPr>
          </a:p>
          <a:p>
            <a:pPr algn="just">
              <a:spcAft>
                <a:spcPts val="0"/>
              </a:spcAft>
            </a:pPr>
            <a:r>
              <a:rPr lang="fr-FR" sz="3200" dirty="0">
                <a:latin typeface="Times New Roman" panose="02020603050405020304" pitchFamily="18" charset="0"/>
                <a:ea typeface="Times New Roman" panose="02020603050405020304" pitchFamily="18" charset="0"/>
              </a:rPr>
              <a:t>a. Ô </a:t>
            </a:r>
            <a:r>
              <a:rPr lang="fr-FR" sz="3200" dirty="0" err="1">
                <a:latin typeface="Times New Roman" panose="02020603050405020304" pitchFamily="18" charset="0"/>
                <a:ea typeface="Times New Roman" panose="02020603050405020304" pitchFamily="18" charset="0"/>
              </a:rPr>
              <a:t>tô</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đi</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vào</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bùn</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dễ</a:t>
            </a:r>
            <a:r>
              <a:rPr lang="fr-FR" sz="3200" dirty="0">
                <a:latin typeface="Times New Roman" panose="02020603050405020304" pitchFamily="18" charset="0"/>
                <a:ea typeface="Times New Roman" panose="02020603050405020304" pitchFamily="18" charset="0"/>
              </a:rPr>
              <a:t> </a:t>
            </a:r>
            <a:r>
              <a:rPr lang="fr-FR" sz="3200" dirty="0" err="1">
                <a:latin typeface="Times New Roman" panose="02020603050405020304" pitchFamily="18" charset="0"/>
                <a:ea typeface="Times New Roman" panose="02020603050405020304" pitchFamily="18" charset="0"/>
              </a:rPr>
              <a:t>bị</a:t>
            </a:r>
            <a:r>
              <a:rPr lang="fr-FR" sz="3200" dirty="0">
                <a:latin typeface="Times New Roman" panose="02020603050405020304" pitchFamily="18" charset="0"/>
                <a:ea typeface="Times New Roman" panose="02020603050405020304" pitchFamily="18" charset="0"/>
              </a:rPr>
              <a:t> sa </a:t>
            </a:r>
            <a:r>
              <a:rPr lang="fr-FR" sz="3200" dirty="0" err="1">
                <a:latin typeface="Times New Roman" panose="02020603050405020304" pitchFamily="18" charset="0"/>
                <a:ea typeface="Times New Roman" panose="02020603050405020304" pitchFamily="18" charset="0"/>
              </a:rPr>
              <a:t>lầy</a:t>
            </a:r>
            <a:r>
              <a:rPr lang="fr-FR" sz="3200" dirty="0">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a:p>
            <a:r>
              <a:rPr lang="fr-FR" sz="3200" dirty="0">
                <a:solidFill>
                  <a:srgbClr val="000000"/>
                </a:solidFill>
                <a:latin typeface="Times New Roman" panose="02020603050405020304" pitchFamily="18" charset="0"/>
                <a:ea typeface="Times New Roman" panose="02020603050405020304" pitchFamily="18" charset="0"/>
              </a:rPr>
              <a:t>b. Khi </a:t>
            </a:r>
            <a:r>
              <a:rPr lang="fr-FR" sz="3200" dirty="0" err="1">
                <a:solidFill>
                  <a:srgbClr val="000000"/>
                </a:solidFill>
                <a:latin typeface="Times New Roman" panose="02020603050405020304" pitchFamily="18" charset="0"/>
                <a:ea typeface="Times New Roman" panose="02020603050405020304" pitchFamily="18" charset="0"/>
              </a:rPr>
              <a:t>đi</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trên</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sàn</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nhà</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đá</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hoa</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mới</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lau</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dễ</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bị</a:t>
            </a:r>
            <a:r>
              <a:rPr lang="fr-FR" sz="3200" dirty="0">
                <a:solidFill>
                  <a:srgbClr val="000000"/>
                </a:solidFill>
                <a:latin typeface="Times New Roman" panose="02020603050405020304" pitchFamily="18" charset="0"/>
                <a:ea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rPr>
              <a:t>ngã</a:t>
            </a:r>
            <a:r>
              <a:rPr lang="fr-FR" sz="3200" dirty="0">
                <a:solidFill>
                  <a:srgbClr val="000000"/>
                </a:solidFill>
                <a:latin typeface="Times New Roman" panose="02020603050405020304" pitchFamily="18" charset="0"/>
                <a:ea typeface="Times New Roman" panose="02020603050405020304" pitchFamily="18" charset="0"/>
              </a:rPr>
              <a:t>. </a:t>
            </a:r>
            <a:endParaRPr lang="vi-VN" sz="3200" dirty="0"/>
          </a:p>
        </p:txBody>
      </p:sp>
      <p:sp>
        <p:nvSpPr>
          <p:cNvPr id="4" name="Rectangle 3"/>
          <p:cNvSpPr/>
          <p:nvPr/>
        </p:nvSpPr>
        <p:spPr>
          <a:xfrm>
            <a:off x="271298" y="2763384"/>
            <a:ext cx="11578832" cy="4031873"/>
          </a:xfrm>
          <a:prstGeom prst="rect">
            <a:avLst/>
          </a:prstGeom>
        </p:spPr>
        <p:txBody>
          <a:bodyPr wrap="square">
            <a:spAutoFit/>
          </a:bodyPr>
          <a:lstStyle/>
          <a:p>
            <a:pPr indent="180340" algn="just">
              <a:spcAft>
                <a:spcPts val="0"/>
              </a:spcAft>
            </a:pPr>
            <a:r>
              <a:rPr lang="fr-FR" sz="3200" dirty="0" err="1">
                <a:solidFill>
                  <a:srgbClr val="0000CC"/>
                </a:solidFill>
                <a:latin typeface="Times New Roman" panose="02020603050405020304" pitchFamily="18" charset="0"/>
                <a:ea typeface="Times New Roman" panose="02020603050405020304" pitchFamily="18" charset="0"/>
              </a:rPr>
              <a:t>Trả</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lời</a:t>
            </a:r>
            <a:r>
              <a:rPr lang="fr-FR" sz="3200" dirty="0">
                <a:solidFill>
                  <a:srgbClr val="0000CC"/>
                </a:solidFill>
                <a:latin typeface="Times New Roman" panose="02020603050405020304" pitchFamily="18" charset="0"/>
                <a:ea typeface="Times New Roman" panose="02020603050405020304" pitchFamily="18" charset="0"/>
              </a:rPr>
              <a:t>:</a:t>
            </a:r>
          </a:p>
          <a:p>
            <a:pPr indent="180340" algn="just">
              <a:spcAft>
                <a:spcPts val="0"/>
              </a:spcAft>
            </a:pPr>
            <a:r>
              <a:rPr lang="fr-FR" sz="3200" dirty="0">
                <a:solidFill>
                  <a:srgbClr val="0000CC"/>
                </a:solidFill>
                <a:latin typeface="Times New Roman" panose="02020603050405020304" pitchFamily="18" charset="0"/>
                <a:ea typeface="Times New Roman" panose="02020603050405020304" pitchFamily="18" charset="0"/>
              </a:rPr>
              <a:t>a. Ô </a:t>
            </a:r>
            <a:r>
              <a:rPr lang="fr-FR" sz="3200" dirty="0" err="1">
                <a:solidFill>
                  <a:srgbClr val="0000CC"/>
                </a:solidFill>
                <a:latin typeface="Times New Roman" panose="02020603050405020304" pitchFamily="18" charset="0"/>
                <a:ea typeface="Times New Roman" panose="02020603050405020304" pitchFamily="18" charset="0"/>
              </a:rPr>
              <a:t>tô</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bùn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dễ</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sa </a:t>
            </a:r>
            <a:r>
              <a:rPr lang="fr-FR" sz="3200" dirty="0" err="1">
                <a:solidFill>
                  <a:srgbClr val="0000CC"/>
                </a:solidFill>
                <a:latin typeface="Times New Roman" panose="02020603050405020304" pitchFamily="18" charset="0"/>
                <a:ea typeface="Times New Roman" panose="02020603050405020304" pitchFamily="18" charset="0"/>
              </a:rPr>
              <a:t>lầy</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vì</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lực</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giữa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bánh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xe</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mặt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đường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dính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bùn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nhỏ</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làm</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cho</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bánh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xe</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không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bám</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vào</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mặt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đường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được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Lực</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này</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lợi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vì</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nhờ</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xe</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mới</a:t>
            </a:r>
            <a:r>
              <a:rPr lang="fr-FR" sz="3200" dirty="0">
                <a:solidFill>
                  <a:srgbClr val="0000CC"/>
                </a:solidFill>
                <a:latin typeface="Times New Roman" panose="02020603050405020304" pitchFamily="18" charset="0"/>
                <a:ea typeface="Times New Roman" panose="02020603050405020304" pitchFamily="18" charset="0"/>
              </a:rPr>
              <a:t> di </a:t>
            </a:r>
            <a:r>
              <a:rPr lang="fr-FR" sz="3200" dirty="0" err="1">
                <a:solidFill>
                  <a:srgbClr val="0000CC"/>
                </a:solidFill>
                <a:latin typeface="Times New Roman" panose="02020603050405020304" pitchFamily="18" charset="0"/>
                <a:ea typeface="Times New Roman" panose="02020603050405020304" pitchFamily="18" charset="0"/>
              </a:rPr>
              <a:t>chuyển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được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không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sa </a:t>
            </a:r>
            <a:r>
              <a:rPr lang="fr-FR" sz="3200" dirty="0" err="1">
                <a:solidFill>
                  <a:srgbClr val="0000CC"/>
                </a:solidFill>
                <a:latin typeface="Times New Roman" panose="02020603050405020304" pitchFamily="18" charset="0"/>
                <a:ea typeface="Times New Roman" panose="02020603050405020304" pitchFamily="18" charset="0"/>
              </a:rPr>
              <a:t>lầy</a:t>
            </a:r>
            <a:r>
              <a:rPr lang="fr-FR" sz="3200" dirty="0">
                <a:solidFill>
                  <a:srgbClr val="0000CC"/>
                </a:solidFill>
                <a:latin typeface="Times New Roman" panose="02020603050405020304" pitchFamily="18" charset="0"/>
                <a:ea typeface="Times New Roman" panose="02020603050405020304" pitchFamily="18" charset="0"/>
              </a:rPr>
              <a:t>.</a:t>
            </a:r>
            <a:endParaRPr lang="vi-VN" sz="3200" dirty="0">
              <a:solidFill>
                <a:srgbClr val="0000CC"/>
              </a:solidFill>
              <a:latin typeface="Times New Roman" panose="02020603050405020304" pitchFamily="18" charset="0"/>
              <a:ea typeface="Times New Roman" panose="02020603050405020304" pitchFamily="18" charset="0"/>
            </a:endParaRPr>
          </a:p>
          <a:p>
            <a:pPr indent="180340" algn="just">
              <a:spcAft>
                <a:spcPts val="0"/>
              </a:spcAft>
            </a:pPr>
            <a:r>
              <a:rPr lang="fr-FR" sz="3200" dirty="0">
                <a:solidFill>
                  <a:srgbClr val="0000CC"/>
                </a:solidFill>
                <a:latin typeface="Times New Roman" panose="02020603050405020304" pitchFamily="18" charset="0"/>
                <a:ea typeface="Times New Roman" panose="02020603050405020304" pitchFamily="18" charset="0"/>
              </a:rPr>
              <a:t>b. Khi ta </a:t>
            </a:r>
            <a:r>
              <a:rPr lang="fr-FR" sz="3200" dirty="0" err="1">
                <a:solidFill>
                  <a:srgbClr val="0000CC"/>
                </a:solidFill>
                <a:latin typeface="Times New Roman" panose="02020603050405020304" pitchFamily="18" charset="0"/>
                <a:ea typeface="Times New Roman" panose="02020603050405020304" pitchFamily="18" charset="0"/>
              </a:rPr>
              <a:t>đi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sàn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đá</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hoa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mới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lau</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dễ</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ngã</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vì</a:t>
            </a:r>
            <a:r>
              <a:rPr lang="fr-FR" sz="3200" dirty="0">
                <a:solidFill>
                  <a:srgbClr val="0000CC"/>
                </a:solidFill>
                <a:latin typeface="Times New Roman" panose="02020603050405020304" pitchFamily="18" charset="0"/>
                <a:ea typeface="Times New Roman" panose="02020603050405020304" pitchFamily="18" charset="0"/>
              </a:rPr>
              <a:t> khi </a:t>
            </a:r>
            <a:r>
              <a:rPr lang="fr-FR" sz="3200" dirty="0" err="1">
                <a:solidFill>
                  <a:srgbClr val="0000CC"/>
                </a:solidFill>
                <a:latin typeface="Times New Roman" panose="02020603050405020304" pitchFamily="18" charset="0"/>
                <a:ea typeface="Times New Roman" panose="02020603050405020304" pitchFamily="18" charset="0"/>
              </a:rPr>
              <a:t>đó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lực</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giữa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chân</a:t>
            </a:r>
            <a:r>
              <a:rPr lang="fr-FR" sz="3200" dirty="0">
                <a:solidFill>
                  <a:srgbClr val="0000CC"/>
                </a:solidFill>
                <a:latin typeface="Times New Roman" panose="02020603050405020304" pitchFamily="18" charset="0"/>
                <a:ea typeface="Times New Roman" panose="02020603050405020304" pitchFamily="18" charset="0"/>
              </a:rPr>
              <a:t> ta </a:t>
            </a:r>
            <a:r>
              <a:rPr lang="fr-FR" sz="3200" dirty="0" err="1">
                <a:solidFill>
                  <a:srgbClr val="0000CC"/>
                </a:solidFill>
                <a:latin typeface="Times New Roman" panose="02020603050405020304" pitchFamily="18" charset="0"/>
                <a:ea typeface="Times New Roman" panose="02020603050405020304" pitchFamily="18" charset="0"/>
              </a:rPr>
              <a:t>và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sàn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nhà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giảm</a:t>
            </a:r>
            <a:r>
              <a:rPr lang="fr-FR" sz="3200" dirty="0">
                <a:solidFill>
                  <a:srgbClr val="0000CC"/>
                </a:solidFill>
                <a:latin typeface="Times New Roman" panose="02020603050405020304" pitchFamily="18" charset="0"/>
                <a:ea typeface="Times New Roman" panose="02020603050405020304" pitchFamily="18" charset="0"/>
              </a:rPr>
              <a:t> do </a:t>
            </a:r>
            <a:r>
              <a:rPr lang="fr-FR" sz="3200" dirty="0" err="1">
                <a:solidFill>
                  <a:srgbClr val="0000CC"/>
                </a:solidFill>
                <a:latin typeface="Times New Roman" panose="02020603050405020304" pitchFamily="18" charset="0"/>
                <a:ea typeface="Times New Roman" panose="02020603050405020304" pitchFamily="18" charset="0"/>
              </a:rPr>
              <a:t>có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nước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dính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sàn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nhà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Lực</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này</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lợi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vì</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nó</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giúp</a:t>
            </a:r>
            <a:r>
              <a:rPr lang="fr-FR" sz="3200" dirty="0">
                <a:solidFill>
                  <a:srgbClr val="0000CC"/>
                </a:solidFill>
                <a:latin typeface="Times New Roman" panose="02020603050405020304" pitchFamily="18" charset="0"/>
                <a:ea typeface="Times New Roman" panose="02020603050405020304" pitchFamily="18" charset="0"/>
              </a:rPr>
              <a:t> ta </a:t>
            </a:r>
            <a:r>
              <a:rPr lang="fr-FR" sz="3200" dirty="0" err="1">
                <a:solidFill>
                  <a:srgbClr val="0000CC"/>
                </a:solidFill>
                <a:latin typeface="Times New Roman" panose="02020603050405020304" pitchFamily="18" charset="0"/>
                <a:ea typeface="Times New Roman" panose="02020603050405020304" pitchFamily="18" charset="0"/>
              </a:rPr>
              <a:t>đi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lại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tránh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ngã</a:t>
            </a:r>
            <a:r>
              <a:rPr lang="fr-FR" sz="3200" dirty="0">
                <a:solidFill>
                  <a:srgbClr val="0000CC"/>
                </a:solidFill>
                <a:latin typeface="Times New Roman" panose="02020603050405020304" pitchFamily="18" charset="0"/>
                <a:ea typeface="Times New Roman" panose="02020603050405020304" pitchFamily="18" charset="0"/>
              </a:rPr>
              <a:t>.</a:t>
            </a:r>
            <a:endParaRPr lang="vi-VN" sz="3200" dirty="0">
              <a:solidFill>
                <a:srgbClr val="0000CC"/>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11364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 calcmode="lin" valueType="num">
                                      <p:cBhvr additive="base">
                                        <p:cTn id="7" dur="500" fill="hold"/>
                                        <p:tgtEl>
                                          <p:spTgt spid="4">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
                                            <p:txEl>
                                              <p:pRg st="0" end="0"/>
                                            </p:txEl>
                                          </p:spTgt>
                                        </p:tgtEl>
                                        <p:attrNameLst>
                                          <p:attrName>ppt_y</p:attrName>
                                        </p:attrNameLst>
                                      </p:cBhvr>
                                      <p:tavLst>
                                        <p:tav tm="0">
                                          <p:val>
                                            <p:strVal val="1+#ppt_h/2"/>
                                          </p:val>
                                        </p:tav>
                                        <p:tav tm="100000">
                                          <p:val>
                                            <p:strVal val="#ppt_y"/>
                                          </p:val>
                                        </p:tav>
                                      </p:tavLst>
                                    </p:anim>
                                  </p:childTnLst>
                                </p:cTn>
                              </p:par>
                              <p:par>
                                <p:cTn id="9" presetID="42" presetClass="entr" presetSubtype="0" fill="hold" nodeType="with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animEffect transition="in" filter="fade">
                                      <p:cBhvr>
                                        <p:cTn id="11" dur="1000"/>
                                        <p:tgtEl>
                                          <p:spTgt spid="4">
                                            <p:txEl>
                                              <p:pRg st="1" end="1"/>
                                            </p:txEl>
                                          </p:spTgt>
                                        </p:tgtEl>
                                      </p:cBhvr>
                                    </p:animEffect>
                                    <p:anim calcmode="lin" valueType="num">
                                      <p:cBhvr>
                                        <p:cTn id="12"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3"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nodeType="clickEffect">
                                  <p:stCondLst>
                                    <p:cond delay="0"/>
                                  </p:stCondLst>
                                  <p:childTnLst>
                                    <p:set>
                                      <p:cBhvr>
                                        <p:cTn id="17" dur="1" fill="hold">
                                          <p:stCondLst>
                                            <p:cond delay="0"/>
                                          </p:stCondLst>
                                        </p:cTn>
                                        <p:tgtEl>
                                          <p:spTgt spid="4">
                                            <p:txEl>
                                              <p:pRg st="2" end="2"/>
                                            </p:txEl>
                                          </p:spTgt>
                                        </p:tgtEl>
                                        <p:attrNameLst>
                                          <p:attrName>style.visibility</p:attrName>
                                        </p:attrNameLst>
                                      </p:cBhvr>
                                      <p:to>
                                        <p:strVal val="visible"/>
                                      </p:to>
                                    </p:set>
                                    <p:animEffect transition="in" filter="fade">
                                      <p:cBhvr>
                                        <p:cTn id="18" dur="1000"/>
                                        <p:tgtEl>
                                          <p:spTgt spid="4">
                                            <p:txEl>
                                              <p:pRg st="2" end="2"/>
                                            </p:txEl>
                                          </p:spTgt>
                                        </p:tgtEl>
                                      </p:cBhvr>
                                    </p:animEffect>
                                    <p:anim calcmode="lin" valueType="num">
                                      <p:cBhvr>
                                        <p:cTn id="19" dur="1000" fill="hold"/>
                                        <p:tgtEl>
                                          <p:spTgt spid="4">
                                            <p:txEl>
                                              <p:pRg st="2" end="2"/>
                                            </p:txEl>
                                          </p:spTgt>
                                        </p:tgtEl>
                                        <p:attrNameLst>
                                          <p:attrName>ppt_x</p:attrName>
                                        </p:attrNameLst>
                                      </p:cBhvr>
                                      <p:tavLst>
                                        <p:tav tm="0">
                                          <p:val>
                                            <p:strVal val="#ppt_x"/>
                                          </p:val>
                                        </p:tav>
                                        <p:tav tm="100000">
                                          <p:val>
                                            <p:strVal val="#ppt_x"/>
                                          </p:val>
                                        </p:tav>
                                      </p:tavLst>
                                    </p:anim>
                                    <p:anim calcmode="lin" valueType="num">
                                      <p:cBhvr>
                                        <p:cTn id="20" dur="1000" fill="hold"/>
                                        <p:tgtEl>
                                          <p:spTgt spid="4">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271297" y="131795"/>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Vận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dụng</a:t>
            </a:r>
            <a:endParaRPr lang="en-US" sz="3600" dirty="0">
              <a:solidFill>
                <a:srgbClr val="FF0000"/>
              </a:solidFill>
              <a:latin typeface="Times New Roman" pitchFamily="18" charset="0"/>
              <a:cs typeface="Times New Roman" pitchFamily="18" charset="0"/>
            </a:endParaRPr>
          </a:p>
        </p:txBody>
      </p:sp>
      <p:sp>
        <p:nvSpPr>
          <p:cNvPr id="2" name="Rectangle 1"/>
          <p:cNvSpPr/>
          <p:nvPr/>
        </p:nvSpPr>
        <p:spPr>
          <a:xfrm>
            <a:off x="806056" y="1358678"/>
            <a:ext cx="10646229" cy="1077218"/>
          </a:xfrm>
          <a:prstGeom prst="rect">
            <a:avLst/>
          </a:prstGeom>
        </p:spPr>
        <p:txBody>
          <a:bodyPr wrap="square">
            <a:spAutoFit/>
          </a:bodyPr>
          <a:lstStyle/>
          <a:p>
            <a:pPr algn="just">
              <a:spcAft>
                <a:spcPts val="0"/>
              </a:spcAft>
              <a:tabLst>
                <a:tab pos="519430" algn="l"/>
              </a:tabLst>
            </a:pPr>
            <a:r>
              <a:rPr lang="fr-FR" sz="3200" b="1" dirty="0" err="1">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rPr>
              <a:t>Câu</a:t>
            </a:r>
            <a:r>
              <a:rPr lang="fr-FR" sz="3200" b="1" dirty="0">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rPr>
              <a:t> 6.</a:t>
            </a:r>
            <a:r>
              <a:rPr lang="fr-FR" sz="3200" b="1" dirty="0">
                <a:solidFill>
                  <a:srgbClr val="0033CC"/>
                </a:solidFill>
                <a:latin typeface="Times New Roman" panose="02020603050405020304" pitchFamily="18" charset="0"/>
                <a:ea typeface="Quattrocento Sans"/>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thích</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ý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nghĩa</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câu</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nói</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chảy</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đá</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mòn</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chỉ</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ra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bản</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chất</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lực</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dụng</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giữa</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nước</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và</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đá</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để</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làm</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mòn</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đá</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4" name="Rectangle 3"/>
          <p:cNvSpPr/>
          <p:nvPr/>
        </p:nvSpPr>
        <p:spPr>
          <a:xfrm>
            <a:off x="930729" y="3105835"/>
            <a:ext cx="10521556" cy="1569660"/>
          </a:xfrm>
          <a:prstGeom prst="rect">
            <a:avLst/>
          </a:prstGeom>
        </p:spPr>
        <p:txBody>
          <a:bodyPr wrap="square">
            <a:spAutoFit/>
          </a:bodyPr>
          <a:lstStyle/>
          <a:p>
            <a:pPr indent="180340" algn="just">
              <a:spcAft>
                <a:spcPts val="0"/>
              </a:spcAft>
              <a:tabLst>
                <a:tab pos="428625" algn="l"/>
              </a:tabLst>
            </a:pPr>
            <a:r>
              <a:rPr lang="fr-FR" sz="3200" dirty="0" err="1">
                <a:solidFill>
                  <a:srgbClr val="0000CC"/>
                </a:solidFill>
                <a:latin typeface="Times New Roman" panose="02020603050405020304" pitchFamily="18" charset="0"/>
                <a:ea typeface="Times New Roman" panose="02020603050405020304" pitchFamily="18" charset="0"/>
              </a:rPr>
              <a:t>Trả</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lời</a:t>
            </a:r>
            <a:r>
              <a:rPr lang="fr-FR" sz="3200" dirty="0">
                <a:solidFill>
                  <a:srgbClr val="0000CC"/>
                </a:solidFill>
                <a:latin typeface="Times New Roman" panose="02020603050405020304" pitchFamily="18" charset="0"/>
                <a:ea typeface="Times New Roman" panose="02020603050405020304" pitchFamily="18" charset="0"/>
              </a:rPr>
              <a:t>: </a:t>
            </a:r>
          </a:p>
          <a:p>
            <a:pPr indent="180340" algn="just">
              <a:spcAft>
                <a:spcPts val="0"/>
              </a:spcAft>
              <a:tabLst>
                <a:tab pos="428625" algn="l"/>
              </a:tabLst>
            </a:pP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Vì</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do </a:t>
            </a:r>
            <a:r>
              <a:rPr lang="fr-FR" sz="3200" dirty="0" err="1">
                <a:solidFill>
                  <a:srgbClr val="0000CC"/>
                </a:solidFill>
                <a:latin typeface="Times New Roman" panose="02020603050405020304" pitchFamily="18" charset="0"/>
                <a:ea typeface="Times New Roman" panose="02020603050405020304" pitchFamily="18" charset="0"/>
              </a:rPr>
              <a:t>lực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của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dòng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chảy</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của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nước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tác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dụng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vào</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đá</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lớn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đá</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lại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được</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hình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thành</a:t>
            </a:r>
            <a:r>
              <a:rPr lang="fr-FR" sz="3200" dirty="0">
                <a:solidFill>
                  <a:srgbClr val="0000CC"/>
                </a:solidFill>
                <a:latin typeface="Times New Roman" panose="02020603050405020304" pitchFamily="18" charset="0"/>
                <a:ea typeface="Times New Roman" panose="02020603050405020304" pitchFamily="18" charset="0"/>
              </a:rPr>
              <a:t> do </a:t>
            </a:r>
            <a:r>
              <a:rPr lang="fr-FR" sz="3200" dirty="0" err="1">
                <a:solidFill>
                  <a:srgbClr val="0000CC"/>
                </a:solidFill>
                <a:latin typeface="Times New Roman" panose="02020603050405020304" pitchFamily="18" charset="0"/>
                <a:ea typeface="Times New Roman" panose="02020603050405020304" pitchFamily="18" charset="0"/>
              </a:rPr>
              <a:t>sự</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kết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tinh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dễ</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bị</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mòn</a:t>
            </a:r>
            <a:endParaRPr lang="vi-VN" sz="3200" dirty="0">
              <a:solidFill>
                <a:srgbClr val="0000CC"/>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197605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1000"/>
                                        <p:tgtEl>
                                          <p:spTgt spid="4">
                                            <p:txEl>
                                              <p:pRg st="0" end="0"/>
                                            </p:txEl>
                                          </p:spTgt>
                                        </p:tgtEl>
                                      </p:cBhvr>
                                    </p:animEffect>
                                    <p:anim calcmode="lin" valueType="num">
                                      <p:cBhvr>
                                        <p:cTn id="8" dur="1000" fill="hold"/>
                                        <p:tgtEl>
                                          <p:spTgt spid="4">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4">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1000"/>
                                        <p:tgtEl>
                                          <p:spTgt spid="4">
                                            <p:txEl>
                                              <p:pRg st="1" end="1"/>
                                            </p:txEl>
                                          </p:spTgt>
                                        </p:tgtEl>
                                      </p:cBhvr>
                                    </p:animEffect>
                                    <p:anim calcmode="lin" valueType="num">
                                      <p:cBhvr>
                                        <p:cTn id="13" dur="1000" fill="hold"/>
                                        <p:tgtEl>
                                          <p:spTgt spid="4">
                                            <p:txEl>
                                              <p:pRg st="1" end="1"/>
                                            </p:txEl>
                                          </p:spTgt>
                                        </p:tgtEl>
                                        <p:attrNameLst>
                                          <p:attrName>ppt_x</p:attrName>
                                        </p:attrNameLst>
                                      </p:cBhvr>
                                      <p:tavLst>
                                        <p:tav tm="0">
                                          <p:val>
                                            <p:strVal val="#ppt_x"/>
                                          </p:val>
                                        </p:tav>
                                        <p:tav tm="100000">
                                          <p:val>
                                            <p:strVal val="#ppt_x"/>
                                          </p:val>
                                        </p:tav>
                                      </p:tavLst>
                                    </p:anim>
                                    <p:anim calcmode="lin" valueType="num">
                                      <p:cBhvr>
                                        <p:cTn id="14" dur="1000" fill="hold"/>
                                        <p:tgtEl>
                                          <p:spTgt spid="4">
                                            <p:txEl>
                                              <p:pRg st="1" end="1"/>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79713" y="1309692"/>
            <a:ext cx="10156372" cy="1077218"/>
          </a:xfrm>
          <a:prstGeom prst="rect">
            <a:avLst/>
          </a:prstGeom>
        </p:spPr>
        <p:txBody>
          <a:bodyPr wrap="square">
            <a:spAutoFit/>
          </a:bodyPr>
          <a:lstStyle/>
          <a:p>
            <a:pPr algn="just">
              <a:spcAft>
                <a:spcPts val="0"/>
              </a:spcAft>
              <a:tabLst>
                <a:tab pos="434975" algn="l"/>
              </a:tabLst>
            </a:pPr>
            <a:r>
              <a:rPr lang="fr-FR" sz="3200" b="1" dirty="0" err="1">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rPr>
              <a:t>Câu</a:t>
            </a:r>
            <a:r>
              <a:rPr lang="fr-FR" sz="3200" b="1" dirty="0">
                <a:solidFill>
                  <a:srgbClr val="0033CC"/>
                </a:solidFill>
                <a:latin typeface="Times New Roman" panose="02020603050405020304" pitchFamily="18" charset="0"/>
                <a:ea typeface="Times New Roman" panose="02020603050405020304" pitchFamily="18" charset="0"/>
                <a:cs typeface="Times New Roman" panose="02020603050405020304" pitchFamily="18" charset="0"/>
              </a:rPr>
              <a:t> 7.</a:t>
            </a:r>
            <a:r>
              <a:rPr lang="fr-FR" sz="3200" b="1" dirty="0">
                <a:solidFill>
                  <a:srgbClr val="0033CC"/>
                </a:solidFill>
                <a:latin typeface="Times New Roman" panose="02020603050405020304" pitchFamily="18" charset="0"/>
                <a:ea typeface="Quattrocento Sans"/>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Hãy</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giải</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thích</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tại</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sao</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xích</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xe</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đạp</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thường</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xuyên</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tra</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dầu</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fr-FR" sz="320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nhớt</a:t>
            </a:r>
            <a:r>
              <a:rPr lang="fr-FR" sz="320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24AE6793-EA05-44F5-86F2-EF3A1EA78258}"/>
              </a:ext>
            </a:extLst>
          </p:cNvPr>
          <p:cNvSpPr txBox="1"/>
          <p:nvPr/>
        </p:nvSpPr>
        <p:spPr>
          <a:xfrm>
            <a:off x="271297" y="131795"/>
            <a:ext cx="11715749" cy="646331"/>
          </a:xfrm>
          <a:prstGeom prst="rect">
            <a:avLst/>
          </a:prstGeom>
          <a:noFill/>
        </p:spPr>
        <p:txBody>
          <a:bodyPr wrap="square" rtlCol="0">
            <a:spAutoFit/>
          </a:bodyPr>
          <a:lstStyle/>
          <a:p>
            <a:pPr algn="ctr"/>
            <a:r>
              <a:rPr lang="en-US" sz="3600" b="1" dirty="0" err="1">
                <a:solidFill>
                  <a:srgbClr val="FF0000"/>
                </a:solidFill>
                <a:latin typeface="Times New Roman" pitchFamily="18" charset="0"/>
                <a:cs typeface="Times New Roman" pitchFamily="18" charset="0"/>
              </a:rPr>
              <a:t>Vận</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dụng</a:t>
            </a:r>
            <a:endParaRPr lang="en-US" sz="3600" dirty="0">
              <a:solidFill>
                <a:srgbClr val="FF0000"/>
              </a:solidFill>
              <a:latin typeface="Times New Roman" pitchFamily="18" charset="0"/>
              <a:cs typeface="Times New Roman" pitchFamily="18" charset="0"/>
            </a:endParaRPr>
          </a:p>
        </p:txBody>
      </p:sp>
      <p:sp>
        <p:nvSpPr>
          <p:cNvPr id="6" name="Rectangle 5"/>
          <p:cNvSpPr/>
          <p:nvPr/>
        </p:nvSpPr>
        <p:spPr>
          <a:xfrm>
            <a:off x="1050984" y="2962997"/>
            <a:ext cx="10156373" cy="1569660"/>
          </a:xfrm>
          <a:prstGeom prst="rect">
            <a:avLst/>
          </a:prstGeom>
        </p:spPr>
        <p:txBody>
          <a:bodyPr wrap="square">
            <a:spAutoFit/>
          </a:bodyPr>
          <a:lstStyle/>
          <a:p>
            <a:pPr algn="just">
              <a:spcAft>
                <a:spcPts val="0"/>
              </a:spcAft>
              <a:tabLst>
                <a:tab pos="720725" algn="l"/>
              </a:tabLst>
            </a:pPr>
            <a:r>
              <a:rPr lang="en-US" sz="3200" dirty="0" err="1">
                <a:solidFill>
                  <a:srgbClr val="0033CC"/>
                </a:solidFill>
                <a:latin typeface="Times New Roman" panose="02020603050405020304" pitchFamily="18" charset="0"/>
                <a:ea typeface="Times New Roman" panose="02020603050405020304" pitchFamily="18" charset="0"/>
              </a:rPr>
              <a:t>Trả</a:t>
            </a:r>
            <a:r>
              <a:rPr lang="en-US" sz="3200" dirty="0">
                <a:solidFill>
                  <a:srgbClr val="0033CC"/>
                </a:solidFill>
                <a:latin typeface="Times New Roman" panose="02020603050405020304" pitchFamily="18" charset="0"/>
                <a:ea typeface="Times New Roman" panose="02020603050405020304" pitchFamily="18" charset="0"/>
              </a:rPr>
              <a:t> </a:t>
            </a:r>
            <a:r>
              <a:rPr lang="en-US" sz="3200" dirty="0" err="1">
                <a:solidFill>
                  <a:srgbClr val="0033CC"/>
                </a:solidFill>
                <a:latin typeface="Times New Roman" panose="02020603050405020304" pitchFamily="18" charset="0"/>
                <a:ea typeface="Times New Roman" panose="02020603050405020304" pitchFamily="18" charset="0"/>
              </a:rPr>
              <a:t>lời</a:t>
            </a:r>
            <a:r>
              <a:rPr lang="en-US" sz="3200" dirty="0">
                <a:solidFill>
                  <a:srgbClr val="0033CC"/>
                </a:solidFill>
                <a:latin typeface="Times New Roman" panose="02020603050405020304" pitchFamily="18" charset="0"/>
                <a:ea typeface="Times New Roman" panose="02020603050405020304" pitchFamily="18" charset="0"/>
              </a:rPr>
              <a:t>:</a:t>
            </a:r>
            <a:endParaRPr lang="vi-VN" sz="3200" dirty="0">
              <a:latin typeface="Times New Roman" panose="02020603050405020304" pitchFamily="18" charset="0"/>
              <a:ea typeface="Times New Roman" panose="02020603050405020304" pitchFamily="18" charset="0"/>
            </a:endParaRPr>
          </a:p>
          <a:p>
            <a:pPr indent="180340" algn="just">
              <a:spcAft>
                <a:spcPts val="0"/>
              </a:spcAft>
              <a:tabLst>
                <a:tab pos="720725" algn="l"/>
              </a:tabLst>
            </a:pP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làm</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cản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trở</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chuyển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động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và</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làm</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mòn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xích</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nên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phải</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tra</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dầu</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thường</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xuyên</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để</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làm</a:t>
            </a:r>
            <a:r>
              <a:rPr lang="fr-FR" sz="3200" dirty="0">
                <a:solidFill>
                  <a:srgbClr val="0000CC"/>
                </a:solidFill>
                <a:latin typeface="Times New Roman" panose="02020603050405020304" pitchFamily="18" charset="0"/>
                <a:ea typeface="Times New Roman" panose="02020603050405020304" pitchFamily="18" charset="0"/>
              </a:rPr>
              <a:t> </a:t>
            </a:r>
            <a:r>
              <a:rPr lang="fr-FR" sz="3200" dirty="0" err="1">
                <a:solidFill>
                  <a:srgbClr val="0000CC"/>
                </a:solidFill>
                <a:latin typeface="Times New Roman" panose="02020603050405020304" pitchFamily="18" charset="0"/>
                <a:ea typeface="Times New Roman" panose="02020603050405020304" pitchFamily="18" charset="0"/>
              </a:rPr>
              <a:t>giảm</a:t>
            </a:r>
            <a:r>
              <a:rPr lang="fr-FR" sz="3200" dirty="0">
                <a:solidFill>
                  <a:srgbClr val="0000CC"/>
                </a:solidFill>
                <a:latin typeface="Times New Roman" panose="02020603050405020304" pitchFamily="18" charset="0"/>
                <a:ea typeface="Times New Roman" panose="02020603050405020304" pitchFamily="18" charset="0"/>
              </a:rPr>
              <a:t> ma </a:t>
            </a:r>
            <a:r>
              <a:rPr lang="fr-FR" sz="3200" dirty="0" err="1">
                <a:solidFill>
                  <a:srgbClr val="0000CC"/>
                </a:solidFill>
                <a:latin typeface="Times New Roman" panose="02020603050405020304" pitchFamily="18" charset="0"/>
                <a:ea typeface="Times New Roman" panose="02020603050405020304" pitchFamily="18" charset="0"/>
              </a:rPr>
              <a:t>sát</a:t>
            </a:r>
            <a:r>
              <a:rPr lang="fr-FR" sz="3200" dirty="0">
                <a:solidFill>
                  <a:srgbClr val="0000CC"/>
                </a:solidFill>
                <a:latin typeface="Times New Roman" panose="02020603050405020304" pitchFamily="18" charset="0"/>
                <a:ea typeface="Times New Roman" panose="02020603050405020304" pitchFamily="18" charset="0"/>
              </a:rPr>
              <a:t>.</a:t>
            </a:r>
            <a:endParaRPr lang="vi-VN" sz="3200" dirty="0">
              <a:solidFill>
                <a:srgbClr val="0000CC"/>
              </a:solidFill>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5470273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AE6793-EA05-44F5-86F2-EF3A1EA78258}"/>
              </a:ext>
            </a:extLst>
          </p:cNvPr>
          <p:cNvSpPr txBox="1"/>
          <p:nvPr/>
        </p:nvSpPr>
        <p:spPr>
          <a:xfrm>
            <a:off x="476251" y="811063"/>
            <a:ext cx="7018564" cy="646331"/>
          </a:xfrm>
          <a:prstGeom prst="rect">
            <a:avLst/>
          </a:prstGeom>
          <a:noFill/>
        </p:spPr>
        <p:txBody>
          <a:bodyPr wrap="square" rtlCol="0">
            <a:spAutoFit/>
          </a:bodyPr>
          <a:lstStyle/>
          <a:p>
            <a:r>
              <a:rPr lang="vi-VN" sz="3600" b="1" dirty="0">
                <a:solidFill>
                  <a:srgbClr val="FF0000"/>
                </a:solidFill>
                <a:latin typeface="Times New Roman" pitchFamily="18" charset="0"/>
                <a:cs typeface="Times New Roman" pitchFamily="18" charset="0"/>
              </a:rPr>
              <a:t>N</a:t>
            </a:r>
            <a:r>
              <a:rPr lang="en-US" sz="3600" b="1" dirty="0" err="1">
                <a:solidFill>
                  <a:srgbClr val="FF0000"/>
                </a:solidFill>
                <a:latin typeface="Times New Roman" pitchFamily="18" charset="0"/>
                <a:cs typeface="Times New Roman" pitchFamily="18" charset="0"/>
              </a:rPr>
              <a:t>hiệm</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vụ</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học</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tập</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tại</a:t>
            </a:r>
            <a:r>
              <a:rPr lang="en-US" sz="3600" b="1" dirty="0">
                <a:solidFill>
                  <a:srgbClr val="FF0000"/>
                </a:solidFill>
                <a:latin typeface="Times New Roman" pitchFamily="18" charset="0"/>
                <a:cs typeface="Times New Roman" pitchFamily="18" charset="0"/>
              </a:rPr>
              <a:t> </a:t>
            </a:r>
            <a:r>
              <a:rPr lang="en-US" sz="3600" b="1" dirty="0" err="1">
                <a:solidFill>
                  <a:srgbClr val="FF0000"/>
                </a:solidFill>
                <a:latin typeface="Times New Roman" pitchFamily="18" charset="0"/>
                <a:cs typeface="Times New Roman" pitchFamily="18" charset="0"/>
              </a:rPr>
              <a:t>nhà</a:t>
            </a:r>
            <a:r>
              <a:rPr lang="en-US" sz="3600" b="1" dirty="0">
                <a:solidFill>
                  <a:srgbClr val="FF0000"/>
                </a:solidFill>
                <a:latin typeface="Times New Roman" pitchFamily="18" charset="0"/>
                <a:cs typeface="Times New Roman" pitchFamily="18" charset="0"/>
              </a:rPr>
              <a:t>: </a:t>
            </a:r>
            <a:endParaRPr lang="vi-VN" sz="3600" b="1" dirty="0">
              <a:solidFill>
                <a:srgbClr val="FF0000"/>
              </a:solidFill>
              <a:latin typeface="Times New Roman" pitchFamily="18" charset="0"/>
              <a:cs typeface="Times New Roman" pitchFamily="18" charset="0"/>
            </a:endParaRPr>
          </a:p>
        </p:txBody>
      </p:sp>
      <p:sp>
        <p:nvSpPr>
          <p:cNvPr id="2" name="TextBox 1">
            <a:extLst>
              <a:ext uri="{FF2B5EF4-FFF2-40B4-BE49-F238E27FC236}">
                <a16:creationId xmlns:a16="http://schemas.microsoft.com/office/drawing/2014/main" id="{86733C9C-CF0A-4D72-A288-5E22097B3198}"/>
              </a:ext>
            </a:extLst>
          </p:cNvPr>
          <p:cNvSpPr txBox="1"/>
          <p:nvPr/>
        </p:nvSpPr>
        <p:spPr>
          <a:xfrm>
            <a:off x="476250" y="2403530"/>
            <a:ext cx="10185321" cy="1218475"/>
          </a:xfrm>
          <a:prstGeom prst="rect">
            <a:avLst/>
          </a:prstGeom>
          <a:noFill/>
        </p:spPr>
        <p:txBody>
          <a:bodyPr wrap="square" rtlCol="0">
            <a:spAutoFit/>
          </a:bodyPr>
          <a:lstStyle/>
          <a:p>
            <a:pPr algn="just">
              <a:lnSpc>
                <a:spcPct val="105000"/>
              </a:lnSpc>
              <a:spcBef>
                <a:spcPts val="600"/>
              </a:spcBef>
              <a:spcAft>
                <a:spcPts val="600"/>
              </a:spcAft>
            </a:pP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Vào</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những</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ngày</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thời</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tiết</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nồm</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nền</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nhà</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thường</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bị</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trơn</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trượt</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Em</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hãy</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tìm</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cách</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giải</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quyết</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vấn</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đề</a:t>
            </a:r>
            <a:r>
              <a:rPr lang="en-US" sz="3600" dirty="0">
                <a:solidFill>
                  <a:srgbClr val="000000"/>
                </a:solidFill>
                <a:latin typeface="Times New Roman" panose="02020603050405020304" pitchFamily="18" charset="0"/>
                <a:ea typeface="Arial" panose="020B0604020202020204" pitchFamily="34" charset="0"/>
              </a:rPr>
              <a:t> </a:t>
            </a:r>
            <a:r>
              <a:rPr lang="en-US" sz="3600" dirty="0" err="1">
                <a:solidFill>
                  <a:srgbClr val="000000"/>
                </a:solidFill>
                <a:latin typeface="Times New Roman" panose="02020603050405020304" pitchFamily="18" charset="0"/>
                <a:ea typeface="Arial" panose="020B0604020202020204" pitchFamily="34" charset="0"/>
              </a:rPr>
              <a:t>trên</a:t>
            </a:r>
            <a:r>
              <a:rPr lang="en-US" sz="3600" dirty="0">
                <a:solidFill>
                  <a:srgbClr val="000000"/>
                </a:solidFill>
                <a:latin typeface="Times New Roman" panose="02020603050405020304" pitchFamily="18" charset="0"/>
                <a:ea typeface="Arial" panose="020B0604020202020204" pitchFamily="34" charset="0"/>
              </a:rPr>
              <a:t>. </a:t>
            </a:r>
          </a:p>
        </p:txBody>
      </p:sp>
    </p:spTree>
    <p:extLst>
      <p:ext uri="{BB962C8B-B14F-4D97-AF65-F5344CB8AC3E}">
        <p14:creationId xmlns:p14="http://schemas.microsoft.com/office/powerpoint/2010/main" val="378075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Picture 2" descr="image00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0349381">
            <a:off x="5302373" y="1485279"/>
            <a:ext cx="2502781" cy="182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3" descr="image00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8341578">
            <a:off x="4258313" y="602235"/>
            <a:ext cx="1030816" cy="3397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Picture 4" descr="image00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0140007">
            <a:off x="1699946" y="3360496"/>
            <a:ext cx="4622619" cy="1160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0" name="Picture 6" descr="image00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19956730">
            <a:off x="5301341" y="3222175"/>
            <a:ext cx="1617133" cy="2462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1" name="Picture 7" descr="image00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19569675">
            <a:off x="6430795" y="2416401"/>
            <a:ext cx="3693583" cy="1946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53" name="Picture 9" descr="image00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35500" y="2740025"/>
            <a:ext cx="2836333" cy="1417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4154" name="AutoShape 10"/>
          <p:cNvSpPr>
            <a:spLocks noChangeArrowheads="1"/>
          </p:cNvSpPr>
          <p:nvPr/>
        </p:nvSpPr>
        <p:spPr bwMode="auto">
          <a:xfrm>
            <a:off x="1285255" y="236482"/>
            <a:ext cx="3454400" cy="1860331"/>
          </a:xfrm>
          <a:prstGeom prst="irregularSeal1">
            <a:avLst/>
          </a:prstGeom>
          <a:solidFill>
            <a:schemeClr val="bg1"/>
          </a:solidFill>
          <a:ln w="9525">
            <a:solidFill>
              <a:srgbClr val="0000FF"/>
            </a:solidFill>
            <a:miter lim="800000"/>
            <a:headEnd/>
            <a:tailEnd/>
          </a:ln>
        </p:spPr>
        <p:txBody>
          <a:bodyPr wrap="none" anchor="ctr"/>
          <a:lstStyle/>
          <a:p>
            <a:pPr algn="ct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ma </a:t>
            </a:r>
          </a:p>
          <a:p>
            <a:pPr algn="ct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trượt</a:t>
            </a:r>
            <a:endParaRPr lang="en-US" sz="2400" b="1" dirty="0">
              <a:latin typeface="Times New Roman" pitchFamily="18" charset="0"/>
              <a:cs typeface="Times New Roman" pitchFamily="18" charset="0"/>
            </a:endParaRPr>
          </a:p>
        </p:txBody>
      </p:sp>
      <p:sp>
        <p:nvSpPr>
          <p:cNvPr id="134155" name="AutoShape 11"/>
          <p:cNvSpPr>
            <a:spLocks noChangeArrowheads="1"/>
          </p:cNvSpPr>
          <p:nvPr/>
        </p:nvSpPr>
        <p:spPr bwMode="auto">
          <a:xfrm>
            <a:off x="5603721" y="-28065"/>
            <a:ext cx="3149600" cy="2590801"/>
          </a:xfrm>
          <a:prstGeom prst="irregularSeal1">
            <a:avLst/>
          </a:prstGeom>
          <a:solidFill>
            <a:schemeClr val="bg1"/>
          </a:solidFill>
          <a:ln w="9525">
            <a:solidFill>
              <a:srgbClr val="C00000"/>
            </a:solidFill>
            <a:miter lim="800000"/>
            <a:headEnd/>
            <a:tailEnd/>
          </a:ln>
        </p:spPr>
        <p:txBody>
          <a:bodyPr wrap="none" anchor="ctr"/>
          <a:lstStyle/>
          <a:p>
            <a:pPr algn="ct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ma </a:t>
            </a:r>
          </a:p>
          <a:p>
            <a:pPr algn="ct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nghỉ</a:t>
            </a:r>
            <a:endParaRPr lang="en-US" sz="2400" b="1" dirty="0">
              <a:latin typeface="Times New Roman" pitchFamily="18" charset="0"/>
              <a:cs typeface="Times New Roman" pitchFamily="18" charset="0"/>
            </a:endParaRPr>
          </a:p>
        </p:txBody>
      </p:sp>
      <p:sp>
        <p:nvSpPr>
          <p:cNvPr id="134156" name="AutoShape 12"/>
          <p:cNvSpPr>
            <a:spLocks noChangeArrowheads="1"/>
          </p:cNvSpPr>
          <p:nvPr/>
        </p:nvSpPr>
        <p:spPr bwMode="auto">
          <a:xfrm>
            <a:off x="8367872" y="1453239"/>
            <a:ext cx="3845697" cy="3837214"/>
          </a:xfrm>
          <a:prstGeom prst="irregularSeal1">
            <a:avLst/>
          </a:prstGeom>
          <a:solidFill>
            <a:schemeClr val="bg1"/>
          </a:solidFill>
          <a:ln w="9525">
            <a:solidFill>
              <a:srgbClr val="990099"/>
            </a:solidFill>
            <a:miter lim="800000"/>
            <a:headEnd/>
            <a:tailEnd/>
          </a:ln>
        </p:spPr>
        <p:txBody>
          <a:bodyPr wrap="none" anchor="ctr"/>
          <a:lstStyle/>
          <a:p>
            <a:pPr algn="ctr"/>
            <a:r>
              <a:rPr lang="en-US" sz="2400" b="1" dirty="0" err="1">
                <a:latin typeface="Times New Roman" pitchFamily="18" charset="0"/>
                <a:cs typeface="Times New Roman" pitchFamily="18" charset="0"/>
              </a:rPr>
              <a:t>Tác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dụng</a:t>
            </a:r>
            <a:r>
              <a:rPr lang="en-US" sz="2400" b="1" dirty="0">
                <a:latin typeface="Times New Roman" pitchFamily="18" charset="0"/>
                <a:cs typeface="Times New Roman" pitchFamily="18" charset="0"/>
              </a:rPr>
              <a:t> </a:t>
            </a:r>
          </a:p>
          <a:p>
            <a:pPr algn="ctr"/>
            <a:r>
              <a:rPr lang="en-US" sz="2400" b="1" dirty="0" err="1">
                <a:latin typeface="Times New Roman" pitchFamily="18" charset="0"/>
                <a:cs typeface="Times New Roman" pitchFamily="18" charset="0"/>
              </a:rPr>
              <a:t>cản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trở</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và</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thúc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đẩy</a:t>
            </a:r>
            <a:r>
              <a:rPr lang="en-US" sz="2400" b="1" dirty="0">
                <a:latin typeface="Times New Roman" pitchFamily="18" charset="0"/>
                <a:cs typeface="Times New Roman" pitchFamily="18" charset="0"/>
              </a:rPr>
              <a:t> </a:t>
            </a:r>
          </a:p>
          <a:p>
            <a:pPr algn="ctr"/>
            <a:r>
              <a:rPr lang="en-US" sz="2400" b="1" dirty="0" err="1">
                <a:latin typeface="Times New Roman" pitchFamily="18" charset="0"/>
                <a:cs typeface="Times New Roman" pitchFamily="18" charset="0"/>
              </a:rPr>
              <a:t>chuyển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động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endParaRPr lang="en-US" sz="2400" b="1" dirty="0">
              <a:latin typeface="Times New Roman" pitchFamily="18" charset="0"/>
              <a:cs typeface="Times New Roman" pitchFamily="18" charset="0"/>
            </a:endParaRPr>
          </a:p>
          <a:p>
            <a:pPr algn="ct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ma </a:t>
            </a:r>
            <a:r>
              <a:rPr lang="en-US" sz="2400" b="1" dirty="0" err="1">
                <a:latin typeface="Times New Roman" pitchFamily="18" charset="0"/>
                <a:cs typeface="Times New Roman" pitchFamily="18" charset="0"/>
              </a:rPr>
              <a:t>sát</a:t>
            </a:r>
            <a:endParaRPr lang="en-US" sz="2400" b="1" dirty="0">
              <a:latin typeface="Times New Roman" pitchFamily="18" charset="0"/>
              <a:cs typeface="Times New Roman" pitchFamily="18" charset="0"/>
            </a:endParaRPr>
          </a:p>
        </p:txBody>
      </p:sp>
      <p:sp>
        <p:nvSpPr>
          <p:cNvPr id="134157" name="AutoShape 13"/>
          <p:cNvSpPr>
            <a:spLocks noChangeArrowheads="1"/>
          </p:cNvSpPr>
          <p:nvPr/>
        </p:nvSpPr>
        <p:spPr bwMode="auto">
          <a:xfrm>
            <a:off x="3722914" y="4450140"/>
            <a:ext cx="5600699" cy="2396785"/>
          </a:xfrm>
          <a:prstGeom prst="irregularSeal1">
            <a:avLst/>
          </a:prstGeom>
          <a:solidFill>
            <a:schemeClr val="bg1"/>
          </a:solidFill>
          <a:ln w="9525">
            <a:solidFill>
              <a:srgbClr val="FF00FF"/>
            </a:solidFill>
            <a:miter lim="800000"/>
            <a:headEnd/>
            <a:tailEnd/>
          </a:ln>
        </p:spPr>
        <p:txBody>
          <a:bodyPr wrap="none" anchor="ctr"/>
          <a:lstStyle/>
          <a:p>
            <a:pPr algn="ctr"/>
            <a:r>
              <a:rPr lang="en-US" sz="2400" b="1" dirty="0" err="1">
                <a:latin typeface="Times New Roman" pitchFamily="18" charset="0"/>
                <a:cs typeface="Times New Roman" pitchFamily="18" charset="0"/>
              </a:rPr>
              <a:t>Ảnh</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hưởng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a:t>
            </a:r>
          </a:p>
          <a:p>
            <a:pPr algn="ctr"/>
            <a:r>
              <a:rPr lang="en-US" sz="2400" b="1" dirty="0">
                <a:latin typeface="Times New Roman" pitchFamily="18" charset="0"/>
                <a:cs typeface="Times New Roman" pitchFamily="18" charset="0"/>
              </a:rPr>
              <a:t>ma </a:t>
            </a:r>
            <a:r>
              <a:rPr lang="en-US" sz="2400" b="1" dirty="0" err="1">
                <a:latin typeface="Times New Roman" pitchFamily="18" charset="0"/>
                <a:cs typeface="Times New Roman" pitchFamily="18" charset="0"/>
              </a:rPr>
              <a:t>sát</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trong</a:t>
            </a:r>
            <a:r>
              <a:rPr lang="en-US" sz="2400" b="1" dirty="0">
                <a:latin typeface="Times New Roman" pitchFamily="18" charset="0"/>
                <a:cs typeface="Times New Roman" pitchFamily="18" charset="0"/>
              </a:rPr>
              <a:t> an </a:t>
            </a:r>
          </a:p>
          <a:p>
            <a:pPr algn="ctr"/>
            <a:r>
              <a:rPr lang="en-US" sz="2400" b="1" dirty="0" err="1">
                <a:latin typeface="Times New Roman" pitchFamily="18" charset="0"/>
                <a:cs typeface="Times New Roman" pitchFamily="18" charset="0"/>
              </a:rPr>
              <a:t>toàn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giao</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thông</a:t>
            </a:r>
            <a:endParaRPr lang="en-US" sz="2400" b="1" dirty="0">
              <a:latin typeface="Times New Roman" pitchFamily="18" charset="0"/>
              <a:cs typeface="Times New Roman" pitchFamily="18" charset="0"/>
            </a:endParaRPr>
          </a:p>
        </p:txBody>
      </p:sp>
      <p:sp>
        <p:nvSpPr>
          <p:cNvPr id="134158" name="AutoShape 14"/>
          <p:cNvSpPr>
            <a:spLocks noChangeArrowheads="1"/>
          </p:cNvSpPr>
          <p:nvPr/>
        </p:nvSpPr>
        <p:spPr bwMode="auto">
          <a:xfrm>
            <a:off x="228381" y="3151414"/>
            <a:ext cx="3236133" cy="2318287"/>
          </a:xfrm>
          <a:prstGeom prst="irregularSeal1">
            <a:avLst/>
          </a:prstGeom>
          <a:solidFill>
            <a:schemeClr val="bg1"/>
          </a:solidFill>
          <a:ln w="9525">
            <a:solidFill>
              <a:srgbClr val="006600"/>
            </a:solidFill>
            <a:miter lim="800000"/>
            <a:headEnd/>
            <a:tailEnd/>
          </a:ln>
        </p:spPr>
        <p:txBody>
          <a:bodyPr wrap="none" anchor="ctr"/>
          <a:lstStyle/>
          <a:p>
            <a:pPr algn="ctr"/>
            <a:r>
              <a:rPr lang="en-US" sz="2400" b="1" dirty="0" err="1">
                <a:latin typeface="Times New Roman" pitchFamily="18" charset="0"/>
                <a:cs typeface="Times New Roman" pitchFamily="18" charset="0"/>
              </a:rPr>
              <a:t>Lực</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cản</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của</a:t>
            </a:r>
            <a:r>
              <a:rPr lang="en-US" sz="2400" b="1" dirty="0">
                <a:latin typeface="Times New Roman" pitchFamily="18" charset="0"/>
                <a:cs typeface="Times New Roman" pitchFamily="18" charset="0"/>
              </a:rPr>
              <a:t> </a:t>
            </a:r>
          </a:p>
          <a:p>
            <a:pPr algn="ctr"/>
            <a:r>
              <a:rPr lang="en-US" sz="2400" b="1" dirty="0" err="1">
                <a:latin typeface="Times New Roman" pitchFamily="18" charset="0"/>
                <a:cs typeface="Times New Roman" pitchFamily="18" charset="0"/>
              </a:rPr>
              <a:t>không</a:t>
            </a:r>
            <a:r>
              <a:rPr lang="en-US" sz="2400" b="1" dirty="0">
                <a:latin typeface="Times New Roman" pitchFamily="18" charset="0"/>
                <a:cs typeface="Times New Roman" pitchFamily="18" charset="0"/>
              </a:rPr>
              <a:t> </a:t>
            </a:r>
            <a:r>
              <a:rPr lang="en-US" sz="2400" b="1" dirty="0" err="1">
                <a:latin typeface="Times New Roman" pitchFamily="18" charset="0"/>
                <a:cs typeface="Times New Roman" pitchFamily="18" charset="0"/>
              </a:rPr>
              <a:t>khí</a:t>
            </a:r>
            <a:endParaRPr lang="en-US" sz="2400" dirty="0">
              <a:latin typeface="Times New Roman" pitchFamily="18" charset="0"/>
              <a:cs typeface="Times New Roman" pitchFamily="18" charset="0"/>
            </a:endParaRPr>
          </a:p>
        </p:txBody>
      </p:sp>
    </p:spTree>
    <p:extLst>
      <p:ext uri="{BB962C8B-B14F-4D97-AF65-F5344CB8AC3E}">
        <p14:creationId xmlns:p14="http://schemas.microsoft.com/office/powerpoint/2010/main" val="902236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nodeType="clickEffect">
                                  <p:stCondLst>
                                    <p:cond delay="0"/>
                                  </p:stCondLst>
                                  <p:childTnLst>
                                    <p:set>
                                      <p:cBhvr>
                                        <p:cTn id="6" dur="1" fill="hold">
                                          <p:stCondLst>
                                            <p:cond delay="0"/>
                                          </p:stCondLst>
                                        </p:cTn>
                                        <p:tgtEl>
                                          <p:spTgt spid="134153"/>
                                        </p:tgtEl>
                                        <p:attrNameLst>
                                          <p:attrName>style.visibility</p:attrName>
                                        </p:attrNameLst>
                                      </p:cBhvr>
                                      <p:to>
                                        <p:strVal val="visible"/>
                                      </p:to>
                                    </p:set>
                                    <p:animEffect transition="in" filter="checkerboard(across)">
                                      <p:cBhvr>
                                        <p:cTn id="7" dur="500"/>
                                        <p:tgtEl>
                                          <p:spTgt spid="13415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5" presetClass="entr" presetSubtype="10" fill="hold" nodeType="clickEffect">
                                  <p:stCondLst>
                                    <p:cond delay="0"/>
                                  </p:stCondLst>
                                  <p:childTnLst>
                                    <p:set>
                                      <p:cBhvr>
                                        <p:cTn id="11" dur="1" fill="hold">
                                          <p:stCondLst>
                                            <p:cond delay="0"/>
                                          </p:stCondLst>
                                        </p:cTn>
                                        <p:tgtEl>
                                          <p:spTgt spid="134147"/>
                                        </p:tgtEl>
                                        <p:attrNameLst>
                                          <p:attrName>style.visibility</p:attrName>
                                        </p:attrNameLst>
                                      </p:cBhvr>
                                      <p:to>
                                        <p:strVal val="visible"/>
                                      </p:to>
                                    </p:set>
                                    <p:animEffect transition="in" filter="checkerboard(across)">
                                      <p:cBhvr>
                                        <p:cTn id="12" dur="500"/>
                                        <p:tgtEl>
                                          <p:spTgt spid="134147"/>
                                        </p:tgtEl>
                                      </p:cBhvr>
                                    </p:animEffect>
                                  </p:childTnLst>
                                </p:cTn>
                              </p:par>
                              <p:par>
                                <p:cTn id="13" presetID="5" presetClass="entr" presetSubtype="10" fill="hold" grpId="0" nodeType="withEffect">
                                  <p:stCondLst>
                                    <p:cond delay="0"/>
                                  </p:stCondLst>
                                  <p:childTnLst>
                                    <p:set>
                                      <p:cBhvr>
                                        <p:cTn id="14" dur="1" fill="hold">
                                          <p:stCondLst>
                                            <p:cond delay="0"/>
                                          </p:stCondLst>
                                        </p:cTn>
                                        <p:tgtEl>
                                          <p:spTgt spid="134154"/>
                                        </p:tgtEl>
                                        <p:attrNameLst>
                                          <p:attrName>style.visibility</p:attrName>
                                        </p:attrNameLst>
                                      </p:cBhvr>
                                      <p:to>
                                        <p:strVal val="visible"/>
                                      </p:to>
                                    </p:set>
                                    <p:animEffect transition="in" filter="checkerboard(across)">
                                      <p:cBhvr>
                                        <p:cTn id="15" dur="500"/>
                                        <p:tgtEl>
                                          <p:spTgt spid="134154"/>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 presetClass="entr" presetSubtype="4" fill="hold" nodeType="clickEffect">
                                  <p:stCondLst>
                                    <p:cond delay="0"/>
                                  </p:stCondLst>
                                  <p:childTnLst>
                                    <p:set>
                                      <p:cBhvr>
                                        <p:cTn id="19" dur="1" fill="hold">
                                          <p:stCondLst>
                                            <p:cond delay="0"/>
                                          </p:stCondLst>
                                        </p:cTn>
                                        <p:tgtEl>
                                          <p:spTgt spid="134146"/>
                                        </p:tgtEl>
                                        <p:attrNameLst>
                                          <p:attrName>style.visibility</p:attrName>
                                        </p:attrNameLst>
                                      </p:cBhvr>
                                      <p:to>
                                        <p:strVal val="visible"/>
                                      </p:to>
                                    </p:set>
                                    <p:anim calcmode="lin" valueType="num">
                                      <p:cBhvr additive="base">
                                        <p:cTn id="20" dur="500" fill="hold"/>
                                        <p:tgtEl>
                                          <p:spTgt spid="134146"/>
                                        </p:tgtEl>
                                        <p:attrNameLst>
                                          <p:attrName>ppt_x</p:attrName>
                                        </p:attrNameLst>
                                      </p:cBhvr>
                                      <p:tavLst>
                                        <p:tav tm="0">
                                          <p:val>
                                            <p:strVal val="#ppt_x"/>
                                          </p:val>
                                        </p:tav>
                                        <p:tav tm="100000">
                                          <p:val>
                                            <p:strVal val="#ppt_x"/>
                                          </p:val>
                                        </p:tav>
                                      </p:tavLst>
                                    </p:anim>
                                    <p:anim calcmode="lin" valueType="num">
                                      <p:cBhvr additive="base">
                                        <p:cTn id="21" dur="500" fill="hold"/>
                                        <p:tgtEl>
                                          <p:spTgt spid="134146"/>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134155"/>
                                        </p:tgtEl>
                                        <p:attrNameLst>
                                          <p:attrName>style.visibility</p:attrName>
                                        </p:attrNameLst>
                                      </p:cBhvr>
                                      <p:to>
                                        <p:strVal val="visible"/>
                                      </p:to>
                                    </p:set>
                                    <p:anim calcmode="lin" valueType="num">
                                      <p:cBhvr additive="base">
                                        <p:cTn id="24" dur="500" fill="hold"/>
                                        <p:tgtEl>
                                          <p:spTgt spid="134155"/>
                                        </p:tgtEl>
                                        <p:attrNameLst>
                                          <p:attrName>ppt_x</p:attrName>
                                        </p:attrNameLst>
                                      </p:cBhvr>
                                      <p:tavLst>
                                        <p:tav tm="0">
                                          <p:val>
                                            <p:strVal val="#ppt_x"/>
                                          </p:val>
                                        </p:tav>
                                        <p:tav tm="100000">
                                          <p:val>
                                            <p:strVal val="#ppt_x"/>
                                          </p:val>
                                        </p:tav>
                                      </p:tavLst>
                                    </p:anim>
                                    <p:anim calcmode="lin" valueType="num">
                                      <p:cBhvr additive="base">
                                        <p:cTn id="25" dur="500" fill="hold"/>
                                        <p:tgtEl>
                                          <p:spTgt spid="134155"/>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8" presetClass="entr" presetSubtype="16" fill="hold" nodeType="clickEffect">
                                  <p:stCondLst>
                                    <p:cond delay="0"/>
                                  </p:stCondLst>
                                  <p:childTnLst>
                                    <p:set>
                                      <p:cBhvr>
                                        <p:cTn id="29" dur="1" fill="hold">
                                          <p:stCondLst>
                                            <p:cond delay="0"/>
                                          </p:stCondLst>
                                        </p:cTn>
                                        <p:tgtEl>
                                          <p:spTgt spid="134151"/>
                                        </p:tgtEl>
                                        <p:attrNameLst>
                                          <p:attrName>style.visibility</p:attrName>
                                        </p:attrNameLst>
                                      </p:cBhvr>
                                      <p:to>
                                        <p:strVal val="visible"/>
                                      </p:to>
                                    </p:set>
                                    <p:animEffect transition="in" filter="diamond(in)">
                                      <p:cBhvr>
                                        <p:cTn id="30" dur="2000"/>
                                        <p:tgtEl>
                                          <p:spTgt spid="134151"/>
                                        </p:tgtEl>
                                      </p:cBhvr>
                                    </p:animEffect>
                                  </p:childTnLst>
                                </p:cTn>
                              </p:par>
                              <p:par>
                                <p:cTn id="31" presetID="8" presetClass="entr" presetSubtype="16" fill="hold" grpId="0" nodeType="withEffect">
                                  <p:stCondLst>
                                    <p:cond delay="0"/>
                                  </p:stCondLst>
                                  <p:childTnLst>
                                    <p:set>
                                      <p:cBhvr>
                                        <p:cTn id="32" dur="1" fill="hold">
                                          <p:stCondLst>
                                            <p:cond delay="0"/>
                                          </p:stCondLst>
                                        </p:cTn>
                                        <p:tgtEl>
                                          <p:spTgt spid="134156"/>
                                        </p:tgtEl>
                                        <p:attrNameLst>
                                          <p:attrName>style.visibility</p:attrName>
                                        </p:attrNameLst>
                                      </p:cBhvr>
                                      <p:to>
                                        <p:strVal val="visible"/>
                                      </p:to>
                                    </p:set>
                                    <p:animEffect transition="in" filter="diamond(in)">
                                      <p:cBhvr>
                                        <p:cTn id="33" dur="2000"/>
                                        <p:tgtEl>
                                          <p:spTgt spid="134156"/>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8" presetClass="entr" presetSubtype="16" fill="hold" nodeType="clickEffect">
                                  <p:stCondLst>
                                    <p:cond delay="0"/>
                                  </p:stCondLst>
                                  <p:childTnLst>
                                    <p:set>
                                      <p:cBhvr>
                                        <p:cTn id="37" dur="1" fill="hold">
                                          <p:stCondLst>
                                            <p:cond delay="0"/>
                                          </p:stCondLst>
                                        </p:cTn>
                                        <p:tgtEl>
                                          <p:spTgt spid="134150"/>
                                        </p:tgtEl>
                                        <p:attrNameLst>
                                          <p:attrName>style.visibility</p:attrName>
                                        </p:attrNameLst>
                                      </p:cBhvr>
                                      <p:to>
                                        <p:strVal val="visible"/>
                                      </p:to>
                                    </p:set>
                                    <p:animEffect transition="in" filter="diamond(in)">
                                      <p:cBhvr>
                                        <p:cTn id="38" dur="2000"/>
                                        <p:tgtEl>
                                          <p:spTgt spid="134150"/>
                                        </p:tgtEl>
                                      </p:cBhvr>
                                    </p:animEffect>
                                  </p:childTnLst>
                                </p:cTn>
                              </p:par>
                              <p:par>
                                <p:cTn id="39" presetID="8" presetClass="entr" presetSubtype="16" fill="hold" grpId="0" nodeType="withEffect">
                                  <p:stCondLst>
                                    <p:cond delay="0"/>
                                  </p:stCondLst>
                                  <p:childTnLst>
                                    <p:set>
                                      <p:cBhvr>
                                        <p:cTn id="40" dur="1" fill="hold">
                                          <p:stCondLst>
                                            <p:cond delay="0"/>
                                          </p:stCondLst>
                                        </p:cTn>
                                        <p:tgtEl>
                                          <p:spTgt spid="134157"/>
                                        </p:tgtEl>
                                        <p:attrNameLst>
                                          <p:attrName>style.visibility</p:attrName>
                                        </p:attrNameLst>
                                      </p:cBhvr>
                                      <p:to>
                                        <p:strVal val="visible"/>
                                      </p:to>
                                    </p:set>
                                    <p:animEffect transition="in" filter="diamond(in)">
                                      <p:cBhvr>
                                        <p:cTn id="41" dur="2000"/>
                                        <p:tgtEl>
                                          <p:spTgt spid="134157"/>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 presetClass="entr" presetSubtype="4" fill="hold" nodeType="clickEffect">
                                  <p:stCondLst>
                                    <p:cond delay="0"/>
                                  </p:stCondLst>
                                  <p:childTnLst>
                                    <p:set>
                                      <p:cBhvr>
                                        <p:cTn id="45" dur="1" fill="hold">
                                          <p:stCondLst>
                                            <p:cond delay="0"/>
                                          </p:stCondLst>
                                        </p:cTn>
                                        <p:tgtEl>
                                          <p:spTgt spid="134148"/>
                                        </p:tgtEl>
                                        <p:attrNameLst>
                                          <p:attrName>style.visibility</p:attrName>
                                        </p:attrNameLst>
                                      </p:cBhvr>
                                      <p:to>
                                        <p:strVal val="visible"/>
                                      </p:to>
                                    </p:set>
                                    <p:anim calcmode="lin" valueType="num">
                                      <p:cBhvr additive="base">
                                        <p:cTn id="46" dur="500" fill="hold"/>
                                        <p:tgtEl>
                                          <p:spTgt spid="134148"/>
                                        </p:tgtEl>
                                        <p:attrNameLst>
                                          <p:attrName>ppt_x</p:attrName>
                                        </p:attrNameLst>
                                      </p:cBhvr>
                                      <p:tavLst>
                                        <p:tav tm="0">
                                          <p:val>
                                            <p:strVal val="#ppt_x"/>
                                          </p:val>
                                        </p:tav>
                                        <p:tav tm="100000">
                                          <p:val>
                                            <p:strVal val="#ppt_x"/>
                                          </p:val>
                                        </p:tav>
                                      </p:tavLst>
                                    </p:anim>
                                    <p:anim calcmode="lin" valueType="num">
                                      <p:cBhvr additive="base">
                                        <p:cTn id="47" dur="500" fill="hold"/>
                                        <p:tgtEl>
                                          <p:spTgt spid="134148"/>
                                        </p:tgtEl>
                                        <p:attrNameLst>
                                          <p:attrName>ppt_y</p:attrName>
                                        </p:attrNameLst>
                                      </p:cBhvr>
                                      <p:tavLst>
                                        <p:tav tm="0">
                                          <p:val>
                                            <p:strVal val="1+#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134158"/>
                                        </p:tgtEl>
                                        <p:attrNameLst>
                                          <p:attrName>style.visibility</p:attrName>
                                        </p:attrNameLst>
                                      </p:cBhvr>
                                      <p:to>
                                        <p:strVal val="visible"/>
                                      </p:to>
                                    </p:set>
                                    <p:anim calcmode="lin" valueType="num">
                                      <p:cBhvr additive="base">
                                        <p:cTn id="50" dur="500" fill="hold"/>
                                        <p:tgtEl>
                                          <p:spTgt spid="134158"/>
                                        </p:tgtEl>
                                        <p:attrNameLst>
                                          <p:attrName>ppt_x</p:attrName>
                                        </p:attrNameLst>
                                      </p:cBhvr>
                                      <p:tavLst>
                                        <p:tav tm="0">
                                          <p:val>
                                            <p:strVal val="#ppt_x"/>
                                          </p:val>
                                        </p:tav>
                                        <p:tav tm="100000">
                                          <p:val>
                                            <p:strVal val="#ppt_x"/>
                                          </p:val>
                                        </p:tav>
                                      </p:tavLst>
                                    </p:anim>
                                    <p:anim calcmode="lin" valueType="num">
                                      <p:cBhvr additive="base">
                                        <p:cTn id="51" dur="500" fill="hold"/>
                                        <p:tgtEl>
                                          <p:spTgt spid="134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154" grpId="0" animBg="1"/>
      <p:bldP spid="134155" grpId="0" animBg="1"/>
      <p:bldP spid="134156" grpId="0" animBg="1"/>
      <p:bldP spid="134157" grpId="0" animBg="1"/>
      <p:bldP spid="134158"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9A31F0BD-FA8D-4D75-BDFE-C14E681FC156}"/>
              </a:ext>
            </a:extLst>
          </p:cNvPr>
          <p:cNvSpPr txBox="1"/>
          <p:nvPr/>
        </p:nvSpPr>
        <p:spPr>
          <a:xfrm>
            <a:off x="1698171" y="2111016"/>
            <a:ext cx="9056915" cy="2643224"/>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Tịnh</a:t>
            </a:r>
            <a:r>
              <a:rPr kumimoji="0" lang="vi-VN"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Khê</a:t>
            </a:r>
            <a:r>
              <a:rPr kumimoji="0" lang="en-US" sz="1400" b="0" i="1"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ngày     tháng     năm 2026</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CỦA TỔ CHUYÊN MÔN                                     GIÁO VIÊN BỘ MÔN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a:t>
            </a:r>
            <a:endParaRPr kumimoji="0" lang="en-US" sz="1100" b="0" i="0" u="none" strike="noStrike" kern="0" cap="none" spc="0" normalizeH="0" baseline="0" noProof="0">
              <a:ln>
                <a:noFill/>
              </a:ln>
              <a:solidFill>
                <a:srgbClr val="000000"/>
              </a:solidFill>
              <a:effectLst/>
              <a:uLnTx/>
              <a:uFillTx/>
              <a:latin typeface="Calibri" panose="020F0502020204030204" pitchFamily="34" charset="0"/>
              <a:ea typeface="Calibri" panose="020F0502020204030204" pitchFamily="34" charset="0"/>
              <a:cs typeface="Times New Roman" panose="02020603050405020304" pitchFamily="18" charset="0"/>
              <a:sym typeface="Arial"/>
            </a:endParaRPr>
          </a:p>
          <a:p>
            <a:pPr marL="0" marR="0" lvl="0" indent="0" algn="l" defTabSz="914400" rtl="0" eaLnBrk="1" fontAlgn="auto" latinLnBrk="0" hangingPunct="1">
              <a:lnSpc>
                <a:spcPct val="107000"/>
              </a:lnSpc>
              <a:spcBef>
                <a:spcPts val="0"/>
              </a:spcBef>
              <a:spcAft>
                <a:spcPts val="800"/>
              </a:spcAft>
              <a:buClr>
                <a:srgbClr val="000000"/>
              </a:buClr>
              <a:buSzTx/>
              <a:buFont typeface="Arial"/>
              <a:buNone/>
              <a:tabLst/>
              <a:defRPr/>
            </a:pPr>
            <a:r>
              <a:rPr kumimoji="0" lang="en-US" sz="1400" b="0" i="0" u="none" strike="noStrike" kern="0" cap="none" spc="0" normalizeH="0" baseline="0" noProof="0">
                <a:ln>
                  <a:noFill/>
                </a:ln>
                <a:solidFill>
                  <a:srgbClr val="000000"/>
                </a:solidFill>
                <a:effectLst/>
                <a:uLnTx/>
                <a:uFillTx/>
                <a:latin typeface="Times New Roman" panose="02020603050405020304" pitchFamily="18" charset="0"/>
                <a:ea typeface="Calibri" panose="020F0502020204030204" pitchFamily="34" charset="0"/>
                <a:cs typeface="Times New Roman" panose="02020603050405020304" pitchFamily="18" charset="0"/>
                <a:sym typeface="Arial"/>
              </a:rPr>
              <a:t>                                                                             PHÊ DUYỆT CỦA BGH </a:t>
            </a:r>
            <a:endParaRPr lang="en-US"/>
          </a:p>
        </p:txBody>
      </p:sp>
    </p:spTree>
    <p:extLst>
      <p:ext uri="{BB962C8B-B14F-4D97-AF65-F5344CB8AC3E}">
        <p14:creationId xmlns:p14="http://schemas.microsoft.com/office/powerpoint/2010/main" val="19103483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1914</TotalTime>
  <Words>2764</Words>
  <Application>Microsoft Office PowerPoint</Application>
  <PresentationFormat>Widescreen</PresentationFormat>
  <Paragraphs>227</Paragraphs>
  <Slides>44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44</vt:i4>
      </vt:variant>
    </vt:vector>
  </HeadingPairs>
  <TitlesOfParts>
    <vt:vector size="51" baseType="lpstr">
      <vt:lpstr>Arial</vt:lpstr>
      <vt:lpstr>Calibri</vt:lpstr>
      <vt:lpstr>Calibri Light</vt:lpstr>
      <vt:lpstr>Quattrocento Sans</vt:lpstr>
      <vt:lpstr>Times New Roman</vt:lpstr>
      <vt:lpstr>VNI-Times</vt:lpstr>
      <vt:lpstr>Office Theme</vt:lpstr>
      <vt:lpstr>PowerPoint Presentation</vt:lpstr>
      <vt:lpstr>PowerPoint Presentation</vt:lpstr>
      <vt:lpstr>Kiến thức bài 39: BIẾN DẠNG CỦA LÒ XO. PHÉP ĐO LỰC</vt:lpstr>
      <vt:lpstr>Bài 40  LỰC MA SÁT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BÀI 9:  SỰ ĐA DẠNG VÀ CÁC THỂ CƠ BẢN CỦA CHẤT. TÍNH CHẤT CỦA CHẤT</dc:title>
  <dc:creator>Admin</dc:creator>
  <cp:lastModifiedBy>vandodinh@gmail.com</cp:lastModifiedBy>
  <cp:revision>218</cp:revision>
  <dcterms:created xsi:type="dcterms:W3CDTF">2021-02-06T13:24:47Z</dcterms:created>
  <dcterms:modified xsi:type="dcterms:W3CDTF">2026-05-28T09:04:27Z</dcterms:modified>
</cp:coreProperties>
</file>