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9"/>
  </p:notesMasterIdLst>
  <p:sldIdLst>
    <p:sldId id="273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8" r:id="rId10"/>
    <p:sldId id="270" r:id="rId11"/>
    <p:sldId id="271" r:id="rId12"/>
    <p:sldId id="274" r:id="rId13"/>
    <p:sldId id="275" r:id="rId14"/>
    <p:sldId id="276" r:id="rId15"/>
    <p:sldId id="277" r:id="rId16"/>
    <p:sldId id="278" r:id="rId17"/>
    <p:sldId id="272" r:id="rId18"/>
    <p:sldId id="279" r:id="rId19"/>
    <p:sldId id="308" r:id="rId20"/>
    <p:sldId id="281" r:id="rId21"/>
    <p:sldId id="280" r:id="rId22"/>
    <p:sldId id="282" r:id="rId23"/>
    <p:sldId id="283" r:id="rId24"/>
    <p:sldId id="284" r:id="rId25"/>
    <p:sldId id="285" r:id="rId26"/>
    <p:sldId id="322" r:id="rId27"/>
    <p:sldId id="323" r:id="rId2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5" roundtripDataSignature="AMtx7mhvjAKsWwRZ7SQxo6eKPwVs3DqO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93" autoAdjust="0"/>
    <p:restoredTop sz="94660"/>
  </p:normalViewPr>
  <p:slideViewPr>
    <p:cSldViewPr snapToGrid="0">
      <p:cViewPr varScale="1">
        <p:scale>
          <a:sx n="66" d="100"/>
          <a:sy n="66" d="100"/>
        </p:scale>
        <p:origin x="144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55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56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2861160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18" Type="http://schemas.openxmlformats.org/officeDocument/2006/relationships/slide" Target="slide10.xml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microsoft.com/office/2007/relationships/hdphoto" Target="../media/hdphoto3.wdp"/><Relationship Id="rId17" Type="http://schemas.microsoft.com/office/2007/relationships/hdphoto" Target="../media/hdphoto4.wdp"/><Relationship Id="rId2" Type="http://schemas.openxmlformats.org/officeDocument/2006/relationships/slide" Target="slide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5.png"/><Relationship Id="rId5" Type="http://schemas.openxmlformats.org/officeDocument/2006/relationships/slide" Target="slide5.xml"/><Relationship Id="rId15" Type="http://schemas.openxmlformats.org/officeDocument/2006/relationships/slide" Target="slide9.xml"/><Relationship Id="rId10" Type="http://schemas.openxmlformats.org/officeDocument/2006/relationships/slide" Target="slide7.xml"/><Relationship Id="rId4" Type="http://schemas.microsoft.com/office/2007/relationships/hdphoto" Target="../media/hdphoto1.wdp"/><Relationship Id="rId9" Type="http://schemas.openxmlformats.org/officeDocument/2006/relationships/image" Target="../media/image4.jpg"/><Relationship Id="rId1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6.wdp"/><Relationship Id="rId3" Type="http://schemas.microsoft.com/office/2007/relationships/media" Target="../media/media3.mp3"/><Relationship Id="rId7" Type="http://schemas.openxmlformats.org/officeDocument/2006/relationships/slide" Target="slide3.xml"/><Relationship Id="rId12" Type="http://schemas.openxmlformats.org/officeDocument/2006/relationships/image" Target="../media/image1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9.png"/><Relationship Id="rId4" Type="http://schemas.openxmlformats.org/officeDocument/2006/relationships/audio" Target="../media/media3.mp3"/><Relationship Id="rId9" Type="http://schemas.microsoft.com/office/2007/relationships/hdphoto" Target="../media/hdphoto5.wdp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microsoft.com/office/2007/relationships/hdphoto" Target="../media/hdphoto7.wdp"/><Relationship Id="rId3" Type="http://schemas.microsoft.com/office/2007/relationships/media" Target="../media/media3.mp3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11" Type="http://schemas.openxmlformats.org/officeDocument/2006/relationships/slide" Target="slide3.xml"/><Relationship Id="rId5" Type="http://schemas.openxmlformats.org/officeDocument/2006/relationships/slideLayout" Target="../slideLayouts/slideLayout1.xml"/><Relationship Id="rId10" Type="http://schemas.microsoft.com/office/2007/relationships/hdphoto" Target="../media/hdphoto6.wdp"/><Relationship Id="rId4" Type="http://schemas.openxmlformats.org/officeDocument/2006/relationships/audio" Target="../media/media3.mp3"/><Relationship Id="rId9" Type="http://schemas.openxmlformats.org/officeDocument/2006/relationships/image" Target="../media/image10.png"/><Relationship Id="rId1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11.png"/><Relationship Id="rId3" Type="http://schemas.microsoft.com/office/2007/relationships/media" Target="../media/media3.mp3"/><Relationship Id="rId7" Type="http://schemas.openxmlformats.org/officeDocument/2006/relationships/image" Target="../media/image9.png"/><Relationship Id="rId12" Type="http://schemas.openxmlformats.org/officeDocument/2006/relationships/image" Target="../media/image13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11" Type="http://schemas.openxmlformats.org/officeDocument/2006/relationships/slide" Target="slide3.xml"/><Relationship Id="rId5" Type="http://schemas.openxmlformats.org/officeDocument/2006/relationships/slideLayout" Target="../slideLayouts/slideLayout1.xml"/><Relationship Id="rId10" Type="http://schemas.microsoft.com/office/2007/relationships/hdphoto" Target="../media/hdphoto6.wdp"/><Relationship Id="rId4" Type="http://schemas.openxmlformats.org/officeDocument/2006/relationships/audio" Target="../media/media3.mp3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3.mp3"/><Relationship Id="rId7" Type="http://schemas.openxmlformats.org/officeDocument/2006/relationships/image" Target="../media/image9.png"/><Relationship Id="rId12" Type="http://schemas.openxmlformats.org/officeDocument/2006/relationships/image" Target="../media/image1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11" Type="http://schemas.microsoft.com/office/2007/relationships/hdphoto" Target="../media/hdphoto8.wdp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4.png"/><Relationship Id="rId4" Type="http://schemas.openxmlformats.org/officeDocument/2006/relationships/audio" Target="../media/media3.mp3"/><Relationship Id="rId9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11.png"/><Relationship Id="rId3" Type="http://schemas.microsoft.com/office/2007/relationships/media" Target="../media/media3.mp3"/><Relationship Id="rId7" Type="http://schemas.openxmlformats.org/officeDocument/2006/relationships/image" Target="../media/image9.png"/><Relationship Id="rId12" Type="http://schemas.openxmlformats.org/officeDocument/2006/relationships/image" Target="../media/image6.jp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11" Type="http://schemas.openxmlformats.org/officeDocument/2006/relationships/slide" Target="slide3.xml"/><Relationship Id="rId5" Type="http://schemas.openxmlformats.org/officeDocument/2006/relationships/slideLayout" Target="../slideLayouts/slideLayout1.xml"/><Relationship Id="rId10" Type="http://schemas.microsoft.com/office/2007/relationships/hdphoto" Target="../media/hdphoto6.wdp"/><Relationship Id="rId4" Type="http://schemas.openxmlformats.org/officeDocument/2006/relationships/audio" Target="../media/media3.mp3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3.mp3"/><Relationship Id="rId7" Type="http://schemas.openxmlformats.org/officeDocument/2006/relationships/image" Target="../media/image9.png"/><Relationship Id="rId12" Type="http://schemas.openxmlformats.org/officeDocument/2006/relationships/image" Target="../media/image1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1.wav"/><Relationship Id="rId11" Type="http://schemas.microsoft.com/office/2007/relationships/hdphoto" Target="../media/hdphoto8.wdp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4.png"/><Relationship Id="rId4" Type="http://schemas.openxmlformats.org/officeDocument/2006/relationships/audio" Target="../media/media3.mp3"/><Relationship Id="rId9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WordArt 54" descr="Green marble"/>
          <p:cNvSpPr>
            <a:spLocks noChangeArrowheads="1" noChangeShapeType="1" noTextEdit="1"/>
          </p:cNvSpPr>
          <p:nvPr/>
        </p:nvSpPr>
        <p:spPr bwMode="auto">
          <a:xfrm>
            <a:off x="1477962" y="2781524"/>
            <a:ext cx="6188075" cy="796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16600" b="1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953735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SỰ PHẢN XẠ ÁNH SÁNG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0D3D73-A712-7D9C-E959-208B84825C6B}"/>
              </a:ext>
            </a:extLst>
          </p:cNvPr>
          <p:cNvSpPr txBox="1"/>
          <p:nvPr/>
        </p:nvSpPr>
        <p:spPr>
          <a:xfrm>
            <a:off x="2493818" y="1413163"/>
            <a:ext cx="3713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</a:rPr>
              <a:t>Bài</a:t>
            </a:r>
            <a:r>
              <a:rPr lang="en-US" sz="3600" b="1" dirty="0">
                <a:solidFill>
                  <a:srgbClr val="FF0000"/>
                </a:solidFill>
              </a:rPr>
              <a:t> 16</a:t>
            </a:r>
          </a:p>
        </p:txBody>
      </p:sp>
    </p:spTree>
    <p:extLst>
      <p:ext uri="{BB962C8B-B14F-4D97-AF65-F5344CB8AC3E}">
        <p14:creationId xmlns:p14="http://schemas.microsoft.com/office/powerpoint/2010/main" val="45573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5859" y="228600"/>
            <a:ext cx="7311232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HỘP QUÀ BÍ ẨN</a:t>
            </a:r>
          </a:p>
        </p:txBody>
      </p:sp>
      <p:sp>
        <p:nvSpPr>
          <p:cNvPr id="4" name="Oval 3"/>
          <p:cNvSpPr/>
          <p:nvPr/>
        </p:nvSpPr>
        <p:spPr>
          <a:xfrm>
            <a:off x="1216270" y="1877291"/>
            <a:ext cx="6477000" cy="36576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25343" y="2428818"/>
            <a:ext cx="4876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Trong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mỗi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hộp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quà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ẩn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chứng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một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sô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́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điểm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bí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ẩn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Các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hãy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lời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đúng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các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hỏi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đê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̉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nhận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vê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̀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phần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quà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mình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nhe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́.</a:t>
            </a:r>
          </a:p>
        </p:txBody>
      </p:sp>
      <p:pic>
        <p:nvPicPr>
          <p:cNvPr id="6" name="KhuVuonTrenMay-Dangcapnhat_vfb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1059" y="141787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748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5283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q1">
            <a:hlinkClick r:id="rId2" action="ppaction://hlinksldjump"/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250" b="90000" l="10000" r="94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57" t="7930" r="3850" b="11894"/>
          <a:stretch/>
        </p:blipFill>
        <p:spPr>
          <a:xfrm>
            <a:off x="155978" y="810491"/>
            <a:ext cx="1984549" cy="1828800"/>
          </a:xfrm>
          <a:prstGeom prst="rect">
            <a:avLst/>
          </a:prstGeom>
        </p:spPr>
      </p:pic>
      <p:pic>
        <p:nvPicPr>
          <p:cNvPr id="5" name="q2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13940" r="6767" b="8081"/>
          <a:stretch/>
        </p:blipFill>
        <p:spPr>
          <a:xfrm>
            <a:off x="3322866" y="792951"/>
            <a:ext cx="2001780" cy="1884218"/>
          </a:xfrm>
          <a:prstGeom prst="rect">
            <a:avLst/>
          </a:prstGeom>
        </p:spPr>
      </p:pic>
      <p:pic>
        <p:nvPicPr>
          <p:cNvPr id="6" name="q3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8" t="1333" r="21307" b="11174"/>
          <a:stretch/>
        </p:blipFill>
        <p:spPr>
          <a:xfrm>
            <a:off x="6522028" y="817418"/>
            <a:ext cx="1905000" cy="1947008"/>
          </a:xfrm>
          <a:prstGeom prst="rect">
            <a:avLst/>
          </a:prstGeom>
        </p:spPr>
      </p:pic>
      <p:pic>
        <p:nvPicPr>
          <p:cNvPr id="7" name="q4">
            <a:hlinkClick r:id="rId10" action="ppaction://hlinksldjump"/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200" b="968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28" t="2546" r="13090" b="4509"/>
          <a:stretch/>
        </p:blipFill>
        <p:spPr>
          <a:xfrm>
            <a:off x="223461" y="3626430"/>
            <a:ext cx="1849582" cy="1832377"/>
          </a:xfrm>
          <a:prstGeom prst="rect">
            <a:avLst/>
          </a:prstGeom>
        </p:spPr>
      </p:pic>
      <p:pic>
        <p:nvPicPr>
          <p:cNvPr id="8" name="q5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909" y="3513918"/>
            <a:ext cx="2057400" cy="2057400"/>
          </a:xfrm>
          <a:prstGeom prst="rect">
            <a:avLst/>
          </a:prstGeom>
        </p:spPr>
      </p:pic>
      <p:pic>
        <p:nvPicPr>
          <p:cNvPr id="9" name="q6">
            <a:hlinkClick r:id="rId15" action="ppaction://hlinksldjump"/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99" t="17576" r="25555" b="21786"/>
          <a:stretch/>
        </p:blipFill>
        <p:spPr>
          <a:xfrm>
            <a:off x="6522028" y="3498391"/>
            <a:ext cx="1852778" cy="2059745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223461" y="1229590"/>
            <a:ext cx="1694611" cy="1132609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622205" y="4047317"/>
            <a:ext cx="1622143" cy="1204449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716623" y="4117485"/>
            <a:ext cx="1608022" cy="113428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8430" y="4047318"/>
            <a:ext cx="1694613" cy="121048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622205" y="1207075"/>
            <a:ext cx="1722322" cy="126422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322864" y="1207074"/>
            <a:ext cx="1877785" cy="108411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65523" y="1536853"/>
            <a:ext cx="1232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9 </a:t>
            </a:r>
            <a:r>
              <a:rPr lang="en-US" sz="2400" dirty="0" err="1"/>
              <a:t>điểm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6772521" y="4455467"/>
            <a:ext cx="1421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 </a:t>
            </a:r>
            <a:r>
              <a:rPr lang="en-US" sz="2400" dirty="0" err="1"/>
              <a:t>điểm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867149" y="4455467"/>
            <a:ext cx="1333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9 </a:t>
            </a:r>
            <a:r>
              <a:rPr lang="en-US" sz="2400" dirty="0" err="1"/>
              <a:t>điểm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6922837" y="1630871"/>
            <a:ext cx="1421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9 </a:t>
            </a:r>
            <a:r>
              <a:rPr lang="en-US" sz="2400" dirty="0" err="1"/>
              <a:t>điểm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3656067" y="1448164"/>
            <a:ext cx="1211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10 </a:t>
            </a:r>
            <a:r>
              <a:rPr lang="en-US" sz="2400" dirty="0" err="1"/>
              <a:t>điểm</a:t>
            </a:r>
            <a:endParaRPr lang="en-US" sz="2400" dirty="0"/>
          </a:p>
        </p:txBody>
      </p:sp>
      <p:sp>
        <p:nvSpPr>
          <p:cNvPr id="22" name="Rounded Rectangle 21">
            <a:hlinkClick r:id="rId18" action="ppaction://hlinksldjump"/>
          </p:cNvPr>
          <p:cNvSpPr/>
          <p:nvPr/>
        </p:nvSpPr>
        <p:spPr>
          <a:xfrm>
            <a:off x="7658100" y="76200"/>
            <a:ext cx="1485900" cy="45720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 MỚI</a:t>
            </a:r>
          </a:p>
        </p:txBody>
      </p:sp>
    </p:spTree>
    <p:extLst>
      <p:ext uri="{BB962C8B-B14F-4D97-AF65-F5344CB8AC3E}">
        <p14:creationId xmlns:p14="http://schemas.microsoft.com/office/powerpoint/2010/main" val="173290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43000" y="304800"/>
            <a:ext cx="6235532" cy="95150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88046" y="2359776"/>
            <a:ext cx="16764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A: 3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2128" y="5270925"/>
            <a:ext cx="16764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D: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4902" y="4280474"/>
            <a:ext cx="16764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C: 2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2128" y="3378487"/>
            <a:ext cx="16764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B: 1</a:t>
            </a:r>
          </a:p>
        </p:txBody>
      </p:sp>
      <p:pic>
        <p:nvPicPr>
          <p:cNvPr id="9" name="q1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250" b="90000" l="10000" r="94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57" t="7930" r="3850" b="11894"/>
          <a:stretch/>
        </p:blipFill>
        <p:spPr>
          <a:xfrm>
            <a:off x="8077200" y="5630373"/>
            <a:ext cx="1222549" cy="1126602"/>
          </a:xfrm>
          <a:prstGeom prst="rect">
            <a:avLst/>
          </a:prstGeom>
        </p:spPr>
      </p:pic>
      <p:pic>
        <p:nvPicPr>
          <p:cNvPr id="10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40981" y="117763"/>
            <a:ext cx="609600" cy="609600"/>
          </a:xfrm>
          <a:prstGeom prst="rect">
            <a:avLst/>
          </a:prstGeom>
        </p:spPr>
      </p:pic>
      <p:pic>
        <p:nvPicPr>
          <p:cNvPr id="11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240981" y="1321087"/>
            <a:ext cx="609600" cy="609600"/>
          </a:xfrm>
          <a:prstGeom prst="rect">
            <a:avLst/>
          </a:prstGeom>
        </p:spPr>
      </p:pic>
      <p:pic>
        <p:nvPicPr>
          <p:cNvPr id="1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34054" y="3696562"/>
            <a:ext cx="609600" cy="609600"/>
          </a:xfrm>
          <a:prstGeom prst="rect">
            <a:avLst/>
          </a:prstGeom>
        </p:spPr>
      </p:pic>
      <p:pic>
        <p:nvPicPr>
          <p:cNvPr id="13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244330" y="2345801"/>
            <a:ext cx="609600" cy="609600"/>
          </a:xfrm>
          <a:prstGeom prst="rect">
            <a:avLst/>
          </a:prstGeom>
        </p:spPr>
      </p:pic>
      <p:sp>
        <p:nvSpPr>
          <p:cNvPr id="16" name="Cloud 15"/>
          <p:cNvSpPr/>
          <p:nvPr/>
        </p:nvSpPr>
        <p:spPr>
          <a:xfrm>
            <a:off x="3034146" y="2183115"/>
            <a:ext cx="3505200" cy="2197387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191000" y="2743200"/>
            <a:ext cx="175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Times New Roman" pitchFamily="18" charset="0"/>
                <a:cs typeface="Times New Roman" pitchFamily="18" charset="0"/>
              </a:rPr>
              <a:t>CHÚC MỪNG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62345" y="4001362"/>
            <a:ext cx="1233055" cy="125606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6927" y="4928175"/>
            <a:ext cx="1233055" cy="125606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-34636" y="2979067"/>
            <a:ext cx="1233055" cy="1256068"/>
          </a:xfrm>
          <a:prstGeom prst="rect">
            <a:avLst/>
          </a:prstGeom>
        </p:spPr>
      </p:pic>
      <p:grpSp>
        <p:nvGrpSpPr>
          <p:cNvPr id="21" name="times up"/>
          <p:cNvGrpSpPr/>
          <p:nvPr/>
        </p:nvGrpSpPr>
        <p:grpSpPr>
          <a:xfrm>
            <a:off x="7950740" y="1775963"/>
            <a:ext cx="1205624" cy="362438"/>
            <a:chOff x="4284637" y="-304827"/>
            <a:chExt cx="2669678" cy="697560"/>
          </a:xfrm>
        </p:grpSpPr>
        <p:sp>
          <p:nvSpPr>
            <p:cNvPr id="22" name="Rounded Rectangle 21"/>
            <p:cNvSpPr/>
            <p:nvPr/>
          </p:nvSpPr>
          <p:spPr>
            <a:xfrm>
              <a:off x="4317476" y="-304827"/>
              <a:ext cx="2636839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4284637" y="-304827"/>
              <a:ext cx="2636837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Hết</a:t>
              </a: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1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Giờ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8265854" y="24353"/>
            <a:ext cx="548204" cy="30438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START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587" y="328734"/>
            <a:ext cx="1370670" cy="1366322"/>
          </a:xfrm>
          <a:prstGeom prst="rect">
            <a:avLst/>
          </a:prstGeom>
        </p:spPr>
      </p:pic>
      <p:grpSp>
        <p:nvGrpSpPr>
          <p:cNvPr id="26" name="Clock hand spin">
            <a:extLst>
              <a:ext uri="{FF2B5EF4-FFF2-40B4-BE49-F238E27FC236}">
                <a16:creationId xmlns:a16="http://schemas.microsoft.com/office/drawing/2014/main" id="{BB0445D5-A6E5-40E7-BBDD-5E3EFA13BDED}"/>
              </a:ext>
            </a:extLst>
          </p:cNvPr>
          <p:cNvGrpSpPr/>
          <p:nvPr/>
        </p:nvGrpSpPr>
        <p:grpSpPr>
          <a:xfrm rot="1786145">
            <a:off x="8288072" y="906104"/>
            <a:ext cx="525701" cy="509437"/>
            <a:chOff x="840573" y="2379277"/>
            <a:chExt cx="3829048" cy="3849975"/>
          </a:xfrm>
        </p:grpSpPr>
        <p:sp>
          <p:nvSpPr>
            <p:cNvPr id="27" name="Oval 28"/>
            <p:cNvSpPr>
              <a:spLocks noChangeArrowheads="1"/>
            </p:cNvSpPr>
            <p:nvPr/>
          </p:nvSpPr>
          <p:spPr bwMode="auto">
            <a:xfrm>
              <a:off x="840573" y="2379277"/>
              <a:ext cx="3829048" cy="3849975"/>
            </a:xfrm>
            <a:prstGeom prst="ellipse">
              <a:avLst/>
            </a:prstGeom>
            <a:solidFill>
              <a:srgbClr val="FD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hour hand"/>
            <p:cNvSpPr>
              <a:spLocks/>
            </p:cNvSpPr>
            <p:nvPr/>
          </p:nvSpPr>
          <p:spPr bwMode="auto">
            <a:xfrm>
              <a:off x="2159000" y="3253181"/>
              <a:ext cx="601664" cy="950913"/>
            </a:xfrm>
            <a:custGeom>
              <a:avLst/>
              <a:gdLst>
                <a:gd name="T0" fmla="*/ 0 w 379"/>
                <a:gd name="T1" fmla="*/ 23 h 599"/>
                <a:gd name="T2" fmla="*/ 39 w 379"/>
                <a:gd name="T3" fmla="*/ 0 h 599"/>
                <a:gd name="T4" fmla="*/ 379 w 379"/>
                <a:gd name="T5" fmla="*/ 576 h 599"/>
                <a:gd name="T6" fmla="*/ 341 w 379"/>
                <a:gd name="T7" fmla="*/ 599 h 599"/>
                <a:gd name="T8" fmla="*/ 0 w 379"/>
                <a:gd name="T9" fmla="*/ 2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599">
                  <a:moveTo>
                    <a:pt x="0" y="23"/>
                  </a:moveTo>
                  <a:lnTo>
                    <a:pt x="39" y="0"/>
                  </a:lnTo>
                  <a:lnTo>
                    <a:pt x="379" y="576"/>
                  </a:lnTo>
                  <a:lnTo>
                    <a:pt x="341" y="59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5D5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8708357" y="951467"/>
            <a:ext cx="281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55770" y="1205114"/>
            <a:ext cx="341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10045" y="989037"/>
            <a:ext cx="3084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93943" y="705246"/>
            <a:ext cx="3714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12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28813" y="473286"/>
            <a:ext cx="6165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Times New Roman" pitchFamily="18" charset="0"/>
                <a:cs typeface="Times New Roman" pitchFamily="18" charset="0"/>
              </a:rPr>
              <a:t> Câu 1: Có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mấy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chùm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2379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809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815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815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81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6" grpId="0" animBg="1"/>
      <p:bldP spid="16" grpId="1" animBg="1"/>
      <p:bldP spid="17" grpId="0"/>
      <p:bldP spid="1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13510" y="550523"/>
            <a:ext cx="6605328" cy="1447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9182" y="3331913"/>
            <a:ext cx="4279183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B: Song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song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nhau</a:t>
            </a:r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0245" y="4242725"/>
            <a:ext cx="4036300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C: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điểm</a:t>
            </a:r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8896" y="2484701"/>
            <a:ext cx="3977649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A: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Loe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rộng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40981" y="117763"/>
            <a:ext cx="609600" cy="609600"/>
          </a:xfrm>
          <a:prstGeom prst="rect">
            <a:avLst/>
          </a:prstGeom>
        </p:spPr>
      </p:pic>
      <p:pic>
        <p:nvPicPr>
          <p:cNvPr id="11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40981" y="1321087"/>
            <a:ext cx="609600" cy="609600"/>
          </a:xfrm>
          <a:prstGeom prst="rect">
            <a:avLst/>
          </a:prstGeom>
        </p:spPr>
      </p:pic>
      <p:pic>
        <p:nvPicPr>
          <p:cNvPr id="1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34054" y="3696562"/>
            <a:ext cx="609600" cy="609600"/>
          </a:xfrm>
          <a:prstGeom prst="rect">
            <a:avLst/>
          </a:prstGeom>
        </p:spPr>
      </p:pic>
      <p:pic>
        <p:nvPicPr>
          <p:cNvPr id="13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44330" y="2345801"/>
            <a:ext cx="609600" cy="609600"/>
          </a:xfrm>
          <a:prstGeom prst="rect">
            <a:avLst/>
          </a:prstGeom>
        </p:spPr>
      </p:pic>
      <p:sp>
        <p:nvSpPr>
          <p:cNvPr id="16" name="Cloud 15"/>
          <p:cNvSpPr/>
          <p:nvPr/>
        </p:nvSpPr>
        <p:spPr>
          <a:xfrm>
            <a:off x="4277757" y="2201206"/>
            <a:ext cx="3505200" cy="2197387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66238" y="2754750"/>
            <a:ext cx="175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CHÚC MỪNG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0" y="3965485"/>
            <a:ext cx="1233055" cy="125606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26572" y="2027048"/>
            <a:ext cx="1233055" cy="1256068"/>
          </a:xfrm>
          <a:prstGeom prst="rect">
            <a:avLst/>
          </a:prstGeom>
        </p:spPr>
      </p:pic>
      <p:pic>
        <p:nvPicPr>
          <p:cNvPr id="21" name="q2">
            <a:hlinkClick r:id="rId11" action="ppaction://hlinksldjump"/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13940" r="6767" b="8081"/>
          <a:stretch/>
        </p:blipFill>
        <p:spPr>
          <a:xfrm>
            <a:off x="7885515" y="5596866"/>
            <a:ext cx="1293121" cy="1217178"/>
          </a:xfrm>
          <a:prstGeom prst="rect">
            <a:avLst/>
          </a:prstGeom>
        </p:spPr>
      </p:pic>
      <p:grpSp>
        <p:nvGrpSpPr>
          <p:cNvPr id="22" name="times up"/>
          <p:cNvGrpSpPr/>
          <p:nvPr/>
        </p:nvGrpSpPr>
        <p:grpSpPr>
          <a:xfrm>
            <a:off x="7861406" y="1805905"/>
            <a:ext cx="1205624" cy="362438"/>
            <a:chOff x="4284637" y="-304827"/>
            <a:chExt cx="2669678" cy="697560"/>
          </a:xfrm>
        </p:grpSpPr>
        <p:sp>
          <p:nvSpPr>
            <p:cNvPr id="23" name="Rounded Rectangle 22"/>
            <p:cNvSpPr/>
            <p:nvPr/>
          </p:nvSpPr>
          <p:spPr>
            <a:xfrm>
              <a:off x="4317476" y="-304827"/>
              <a:ext cx="2636839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4284637" y="-304827"/>
              <a:ext cx="2636837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Hết</a:t>
              </a: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1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Giờ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8176520" y="54295"/>
            <a:ext cx="548204" cy="30438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START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253" y="358676"/>
            <a:ext cx="1370670" cy="1366322"/>
          </a:xfrm>
          <a:prstGeom prst="rect">
            <a:avLst/>
          </a:prstGeom>
        </p:spPr>
      </p:pic>
      <p:grpSp>
        <p:nvGrpSpPr>
          <p:cNvPr id="27" name="Clock hand spin">
            <a:extLst>
              <a:ext uri="{FF2B5EF4-FFF2-40B4-BE49-F238E27FC236}">
                <a16:creationId xmlns:a16="http://schemas.microsoft.com/office/drawing/2014/main" id="{BB0445D5-A6E5-40E7-BBDD-5E3EFA13BDED}"/>
              </a:ext>
            </a:extLst>
          </p:cNvPr>
          <p:cNvGrpSpPr/>
          <p:nvPr/>
        </p:nvGrpSpPr>
        <p:grpSpPr>
          <a:xfrm rot="1786145">
            <a:off x="8198738" y="936046"/>
            <a:ext cx="525701" cy="509437"/>
            <a:chOff x="840573" y="2379277"/>
            <a:chExt cx="3829048" cy="3849975"/>
          </a:xfrm>
        </p:grpSpPr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840573" y="2379277"/>
              <a:ext cx="3829048" cy="3849975"/>
            </a:xfrm>
            <a:prstGeom prst="ellipse">
              <a:avLst/>
            </a:prstGeom>
            <a:solidFill>
              <a:srgbClr val="FD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hour hand"/>
            <p:cNvSpPr>
              <a:spLocks/>
            </p:cNvSpPr>
            <p:nvPr/>
          </p:nvSpPr>
          <p:spPr bwMode="auto">
            <a:xfrm>
              <a:off x="2159000" y="3253181"/>
              <a:ext cx="601664" cy="950913"/>
            </a:xfrm>
            <a:custGeom>
              <a:avLst/>
              <a:gdLst>
                <a:gd name="T0" fmla="*/ 0 w 379"/>
                <a:gd name="T1" fmla="*/ 23 h 599"/>
                <a:gd name="T2" fmla="*/ 39 w 379"/>
                <a:gd name="T3" fmla="*/ 0 h 599"/>
                <a:gd name="T4" fmla="*/ 379 w 379"/>
                <a:gd name="T5" fmla="*/ 576 h 599"/>
                <a:gd name="T6" fmla="*/ 341 w 379"/>
                <a:gd name="T7" fmla="*/ 599 h 599"/>
                <a:gd name="T8" fmla="*/ 0 w 379"/>
                <a:gd name="T9" fmla="*/ 2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599">
                  <a:moveTo>
                    <a:pt x="0" y="23"/>
                  </a:moveTo>
                  <a:lnTo>
                    <a:pt x="39" y="0"/>
                  </a:lnTo>
                  <a:lnTo>
                    <a:pt x="379" y="576"/>
                  </a:lnTo>
                  <a:lnTo>
                    <a:pt x="341" y="59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5D5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619023" y="981409"/>
            <a:ext cx="281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66436" y="1235056"/>
            <a:ext cx="341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20711" y="1018979"/>
            <a:ext cx="3084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04609" y="735188"/>
            <a:ext cx="3714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12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6838" y="736312"/>
            <a:ext cx="60983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Câu 2: Chùm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song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song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chùm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sáng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tia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sáng</a:t>
            </a:r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57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1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809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815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815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16" grpId="0" animBg="1"/>
      <p:bldP spid="16" grpId="1" animBg="1"/>
      <p:bldP spid="17" grpId="0"/>
      <p:bldP spid="1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543282" y="2450102"/>
            <a:ext cx="3741951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A: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chiều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dày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lớn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1143000" y="304800"/>
            <a:ext cx="5562600" cy="1447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3282" y="4418091"/>
            <a:ext cx="6986789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C: </a:t>
            </a:r>
            <a:r>
              <a:rPr lang="en-US" sz="3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mũi</a:t>
            </a:r>
            <a:r>
              <a:rPr lang="en-US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tên</a:t>
            </a:r>
            <a:r>
              <a:rPr lang="en-US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chỉ</a:t>
            </a:r>
            <a:r>
              <a:rPr lang="en-US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chiều</a:t>
            </a:r>
            <a:r>
              <a:rPr lang="en-US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truyền</a:t>
            </a:r>
            <a:r>
              <a:rPr lang="en-US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của</a:t>
            </a:r>
            <a:r>
              <a:rPr lang="en-US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ánh</a:t>
            </a:r>
            <a:r>
              <a:rPr lang="en-US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sáng</a:t>
            </a:r>
            <a:r>
              <a:rPr lang="en-US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3282" y="5321217"/>
            <a:ext cx="38100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D: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điểm</a:t>
            </a:r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3282" y="3486440"/>
            <a:ext cx="3551653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B: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chiều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mũi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tên</a:t>
            </a:r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40981" y="117763"/>
            <a:ext cx="609600" cy="609600"/>
          </a:xfrm>
          <a:prstGeom prst="rect">
            <a:avLst/>
          </a:prstGeom>
        </p:spPr>
      </p:pic>
      <p:pic>
        <p:nvPicPr>
          <p:cNvPr id="11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40981" y="1321087"/>
            <a:ext cx="609600" cy="609600"/>
          </a:xfrm>
          <a:prstGeom prst="rect">
            <a:avLst/>
          </a:prstGeom>
        </p:spPr>
      </p:pic>
      <p:pic>
        <p:nvPicPr>
          <p:cNvPr id="1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34054" y="3696562"/>
            <a:ext cx="609600" cy="609600"/>
          </a:xfrm>
          <a:prstGeom prst="rect">
            <a:avLst/>
          </a:prstGeom>
        </p:spPr>
      </p:pic>
      <p:pic>
        <p:nvPicPr>
          <p:cNvPr id="13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44330" y="2345801"/>
            <a:ext cx="609600" cy="609600"/>
          </a:xfrm>
          <a:prstGeom prst="rect">
            <a:avLst/>
          </a:prstGeom>
        </p:spPr>
      </p:pic>
      <p:sp>
        <p:nvSpPr>
          <p:cNvPr id="16" name="Cloud 15"/>
          <p:cNvSpPr/>
          <p:nvPr/>
        </p:nvSpPr>
        <p:spPr>
          <a:xfrm>
            <a:off x="4941927" y="2417200"/>
            <a:ext cx="3505200" cy="2197387"/>
          </a:xfrm>
          <a:prstGeom prst="clou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38927" y="2865565"/>
            <a:ext cx="175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CHÚC MỪNG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0" y="1845403"/>
            <a:ext cx="1233055" cy="125606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93467" y="5138928"/>
            <a:ext cx="1233055" cy="125606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-112318" y="3162023"/>
            <a:ext cx="1233055" cy="1256068"/>
          </a:xfrm>
          <a:prstGeom prst="rect">
            <a:avLst/>
          </a:prstGeom>
        </p:spPr>
      </p:pic>
      <p:pic>
        <p:nvPicPr>
          <p:cNvPr id="21" name="q3">
            <a:hlinkClick r:id="rId11" action="ppaction://hlinksldjump"/>
          </p:cNvPr>
          <p:cNvPicPr>
            <a:picLocks noChangeAspect="1"/>
          </p:cNvPicPr>
          <p:nvPr/>
        </p:nvPicPr>
        <p:blipFill rotWithShape="1">
          <a:blip r:embed="rId12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8" t="1333" r="21307" b="11174"/>
          <a:stretch/>
        </p:blipFill>
        <p:spPr>
          <a:xfrm>
            <a:off x="7905420" y="5550187"/>
            <a:ext cx="1238580" cy="1265892"/>
          </a:xfrm>
          <a:prstGeom prst="rect">
            <a:avLst/>
          </a:prstGeom>
        </p:spPr>
      </p:pic>
      <p:grpSp>
        <p:nvGrpSpPr>
          <p:cNvPr id="22" name="times up"/>
          <p:cNvGrpSpPr/>
          <p:nvPr/>
        </p:nvGrpSpPr>
        <p:grpSpPr>
          <a:xfrm>
            <a:off x="7858483" y="1783021"/>
            <a:ext cx="1205624" cy="362438"/>
            <a:chOff x="4284637" y="-304827"/>
            <a:chExt cx="2669678" cy="697560"/>
          </a:xfrm>
        </p:grpSpPr>
        <p:sp>
          <p:nvSpPr>
            <p:cNvPr id="23" name="Rounded Rectangle 22"/>
            <p:cNvSpPr/>
            <p:nvPr/>
          </p:nvSpPr>
          <p:spPr>
            <a:xfrm>
              <a:off x="4317476" y="-304827"/>
              <a:ext cx="2636839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4284637" y="-304827"/>
              <a:ext cx="2636837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Hết</a:t>
              </a: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1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Giờ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8173597" y="31411"/>
            <a:ext cx="548204" cy="30438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START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330" y="335792"/>
            <a:ext cx="1370670" cy="1366322"/>
          </a:xfrm>
          <a:prstGeom prst="rect">
            <a:avLst/>
          </a:prstGeom>
        </p:spPr>
      </p:pic>
      <p:grpSp>
        <p:nvGrpSpPr>
          <p:cNvPr id="27" name="Clock hand spin">
            <a:extLst>
              <a:ext uri="{FF2B5EF4-FFF2-40B4-BE49-F238E27FC236}">
                <a16:creationId xmlns:a16="http://schemas.microsoft.com/office/drawing/2014/main" id="{BB0445D5-A6E5-40E7-BBDD-5E3EFA13BDED}"/>
              </a:ext>
            </a:extLst>
          </p:cNvPr>
          <p:cNvGrpSpPr/>
          <p:nvPr/>
        </p:nvGrpSpPr>
        <p:grpSpPr>
          <a:xfrm rot="1786145">
            <a:off x="8195815" y="913162"/>
            <a:ext cx="525701" cy="509437"/>
            <a:chOff x="840573" y="2379277"/>
            <a:chExt cx="3829048" cy="3849975"/>
          </a:xfrm>
        </p:grpSpPr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840573" y="2379277"/>
              <a:ext cx="3829048" cy="3849975"/>
            </a:xfrm>
            <a:prstGeom prst="ellipse">
              <a:avLst/>
            </a:prstGeom>
            <a:solidFill>
              <a:srgbClr val="FD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hour hand"/>
            <p:cNvSpPr>
              <a:spLocks/>
            </p:cNvSpPr>
            <p:nvPr/>
          </p:nvSpPr>
          <p:spPr bwMode="auto">
            <a:xfrm>
              <a:off x="2159000" y="3253181"/>
              <a:ext cx="601664" cy="950913"/>
            </a:xfrm>
            <a:custGeom>
              <a:avLst/>
              <a:gdLst>
                <a:gd name="T0" fmla="*/ 0 w 379"/>
                <a:gd name="T1" fmla="*/ 23 h 599"/>
                <a:gd name="T2" fmla="*/ 39 w 379"/>
                <a:gd name="T3" fmla="*/ 0 h 599"/>
                <a:gd name="T4" fmla="*/ 379 w 379"/>
                <a:gd name="T5" fmla="*/ 576 h 599"/>
                <a:gd name="T6" fmla="*/ 341 w 379"/>
                <a:gd name="T7" fmla="*/ 599 h 599"/>
                <a:gd name="T8" fmla="*/ 0 w 379"/>
                <a:gd name="T9" fmla="*/ 2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599">
                  <a:moveTo>
                    <a:pt x="0" y="23"/>
                  </a:moveTo>
                  <a:lnTo>
                    <a:pt x="39" y="0"/>
                  </a:lnTo>
                  <a:lnTo>
                    <a:pt x="379" y="576"/>
                  </a:lnTo>
                  <a:lnTo>
                    <a:pt x="341" y="59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5D5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616100" y="958525"/>
            <a:ext cx="281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63513" y="1212172"/>
            <a:ext cx="341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17788" y="996095"/>
            <a:ext cx="3084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01686" y="712304"/>
            <a:ext cx="3714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12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19200" y="466461"/>
            <a:ext cx="541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Câu 3: Tia </a:t>
            </a:r>
            <a:r>
              <a:rPr lang="en-US" sz="32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sáng</a:t>
            </a:r>
            <a:r>
              <a:rPr lang="en-US" sz="3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được</a:t>
            </a:r>
            <a:r>
              <a:rPr lang="en-US" sz="3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biểu</a:t>
            </a:r>
            <a:r>
              <a:rPr lang="en-US" sz="3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diễn</a:t>
            </a:r>
            <a:r>
              <a:rPr lang="en-US" sz="3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là</a:t>
            </a:r>
            <a:r>
              <a:rPr lang="en-US" sz="3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một</a:t>
            </a:r>
            <a:r>
              <a:rPr lang="en-US" sz="3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đường</a:t>
            </a:r>
            <a:r>
              <a:rPr lang="en-US" sz="3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thẳng</a:t>
            </a:r>
            <a:r>
              <a:rPr lang="en-US" sz="3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có</a:t>
            </a:r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200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815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809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815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81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35" grpId="0" animBg="1"/>
      <p:bldP spid="4" grpId="0" animBg="1"/>
      <p:bldP spid="6" grpId="0" animBg="1"/>
      <p:bldP spid="8" grpId="0" animBg="1"/>
      <p:bldP spid="16" grpId="0" animBg="1"/>
      <p:bldP spid="16" grpId="1" animBg="1"/>
      <p:bldP spid="17" grpId="0"/>
      <p:bldP spid="1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40981" y="117763"/>
            <a:ext cx="609600" cy="609600"/>
          </a:xfrm>
          <a:prstGeom prst="rect">
            <a:avLst/>
          </a:prstGeom>
        </p:spPr>
      </p:pic>
      <p:pic>
        <p:nvPicPr>
          <p:cNvPr id="11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40981" y="1321087"/>
            <a:ext cx="609600" cy="609600"/>
          </a:xfrm>
          <a:prstGeom prst="rect">
            <a:avLst/>
          </a:prstGeom>
        </p:spPr>
      </p:pic>
      <p:pic>
        <p:nvPicPr>
          <p:cNvPr id="1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34054" y="3696562"/>
            <a:ext cx="609600" cy="609600"/>
          </a:xfrm>
          <a:prstGeom prst="rect">
            <a:avLst/>
          </a:prstGeom>
        </p:spPr>
      </p:pic>
      <p:pic>
        <p:nvPicPr>
          <p:cNvPr id="13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44330" y="2345801"/>
            <a:ext cx="609600" cy="609600"/>
          </a:xfrm>
          <a:prstGeom prst="rect">
            <a:avLst/>
          </a:prstGeom>
        </p:spPr>
      </p:pic>
      <p:sp>
        <p:nvSpPr>
          <p:cNvPr id="16" name="Cloud 15"/>
          <p:cNvSpPr/>
          <p:nvPr/>
        </p:nvSpPr>
        <p:spPr>
          <a:xfrm>
            <a:off x="1459518" y="1570366"/>
            <a:ext cx="4876800" cy="2722148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57400" y="2146610"/>
            <a:ext cx="396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CHÚC MỪNG EM NHẬN ĐƯỢC MỘT TRÀNG PHÁO TAY</a:t>
            </a:r>
          </a:p>
        </p:txBody>
      </p:sp>
      <p:pic>
        <p:nvPicPr>
          <p:cNvPr id="21" name="q4">
            <a:hlinkClick r:id="rId9" action="ppaction://hlinksldjump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00" b="968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28" t="2546" r="13090" b="4509"/>
          <a:stretch/>
        </p:blipFill>
        <p:spPr>
          <a:xfrm>
            <a:off x="7780968" y="5410200"/>
            <a:ext cx="1363031" cy="1350352"/>
          </a:xfrm>
          <a:prstGeom prst="rect">
            <a:avLst/>
          </a:prstGeom>
        </p:spPr>
      </p:pic>
      <p:grpSp>
        <p:nvGrpSpPr>
          <p:cNvPr id="22" name="times up"/>
          <p:cNvGrpSpPr/>
          <p:nvPr/>
        </p:nvGrpSpPr>
        <p:grpSpPr>
          <a:xfrm>
            <a:off x="7781353" y="1752029"/>
            <a:ext cx="1205624" cy="362438"/>
            <a:chOff x="4284637" y="-304827"/>
            <a:chExt cx="2669678" cy="697560"/>
          </a:xfrm>
        </p:grpSpPr>
        <p:sp>
          <p:nvSpPr>
            <p:cNvPr id="23" name="Rounded Rectangle 22"/>
            <p:cNvSpPr/>
            <p:nvPr/>
          </p:nvSpPr>
          <p:spPr>
            <a:xfrm>
              <a:off x="4317476" y="-304827"/>
              <a:ext cx="2636839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4284637" y="-304827"/>
              <a:ext cx="2636837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Hết</a:t>
              </a: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1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Giờ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8096467" y="419"/>
            <a:ext cx="548204" cy="30438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START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370670" cy="1366322"/>
          </a:xfrm>
          <a:prstGeom prst="rect">
            <a:avLst/>
          </a:prstGeom>
        </p:spPr>
      </p:pic>
      <p:grpSp>
        <p:nvGrpSpPr>
          <p:cNvPr id="27" name="Clock hand spin">
            <a:extLst>
              <a:ext uri="{FF2B5EF4-FFF2-40B4-BE49-F238E27FC236}">
                <a16:creationId xmlns:a16="http://schemas.microsoft.com/office/drawing/2014/main" id="{BB0445D5-A6E5-40E7-BBDD-5E3EFA13BDED}"/>
              </a:ext>
            </a:extLst>
          </p:cNvPr>
          <p:cNvGrpSpPr/>
          <p:nvPr/>
        </p:nvGrpSpPr>
        <p:grpSpPr>
          <a:xfrm rot="1786145">
            <a:off x="8118685" y="882170"/>
            <a:ext cx="525701" cy="509437"/>
            <a:chOff x="840573" y="2379277"/>
            <a:chExt cx="3829048" cy="3849975"/>
          </a:xfrm>
        </p:grpSpPr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840573" y="2379277"/>
              <a:ext cx="3829048" cy="3849975"/>
            </a:xfrm>
            <a:prstGeom prst="ellipse">
              <a:avLst/>
            </a:prstGeom>
            <a:solidFill>
              <a:srgbClr val="FD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hour hand"/>
            <p:cNvSpPr>
              <a:spLocks/>
            </p:cNvSpPr>
            <p:nvPr/>
          </p:nvSpPr>
          <p:spPr bwMode="auto">
            <a:xfrm>
              <a:off x="2159000" y="3253181"/>
              <a:ext cx="601664" cy="950913"/>
            </a:xfrm>
            <a:custGeom>
              <a:avLst/>
              <a:gdLst>
                <a:gd name="T0" fmla="*/ 0 w 379"/>
                <a:gd name="T1" fmla="*/ 23 h 599"/>
                <a:gd name="T2" fmla="*/ 39 w 379"/>
                <a:gd name="T3" fmla="*/ 0 h 599"/>
                <a:gd name="T4" fmla="*/ 379 w 379"/>
                <a:gd name="T5" fmla="*/ 576 h 599"/>
                <a:gd name="T6" fmla="*/ 341 w 379"/>
                <a:gd name="T7" fmla="*/ 599 h 599"/>
                <a:gd name="T8" fmla="*/ 0 w 379"/>
                <a:gd name="T9" fmla="*/ 2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599">
                  <a:moveTo>
                    <a:pt x="0" y="23"/>
                  </a:moveTo>
                  <a:lnTo>
                    <a:pt x="39" y="0"/>
                  </a:lnTo>
                  <a:lnTo>
                    <a:pt x="379" y="576"/>
                  </a:lnTo>
                  <a:lnTo>
                    <a:pt x="341" y="59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5D5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538970" y="927533"/>
            <a:ext cx="281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86383" y="1181180"/>
            <a:ext cx="341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40658" y="965103"/>
            <a:ext cx="3084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4556" y="681312"/>
            <a:ext cx="3714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69699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09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815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815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1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/>
      <p:bldP spid="1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42999" y="304800"/>
            <a:ext cx="5701067" cy="1447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199" y="5319775"/>
            <a:ext cx="833777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D: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không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nhận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ánh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sáng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nguồn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sáng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truyền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tới</a:t>
            </a: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317" y="2465178"/>
            <a:ext cx="4094018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A: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nhận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ánh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sáng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6299" y="4362485"/>
            <a:ext cx="824867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C: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không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nhận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ánh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sáng</a:t>
            </a: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3416587"/>
            <a:ext cx="8337772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B: </a:t>
            </a:r>
            <a:r>
              <a:rPr lang="en-US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nhận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ánh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sáng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nguồn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sáng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truyền</a:t>
            </a:r>
            <a:r>
              <a:rPr lang="en-US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tới</a:t>
            </a: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40981" y="117763"/>
            <a:ext cx="609600" cy="609600"/>
          </a:xfrm>
          <a:prstGeom prst="rect">
            <a:avLst/>
          </a:prstGeom>
        </p:spPr>
      </p:pic>
      <p:pic>
        <p:nvPicPr>
          <p:cNvPr id="11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40981" y="1321087"/>
            <a:ext cx="609600" cy="609600"/>
          </a:xfrm>
          <a:prstGeom prst="rect">
            <a:avLst/>
          </a:prstGeom>
        </p:spPr>
      </p:pic>
      <p:pic>
        <p:nvPicPr>
          <p:cNvPr id="1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34054" y="3696562"/>
            <a:ext cx="609600" cy="609600"/>
          </a:xfrm>
          <a:prstGeom prst="rect">
            <a:avLst/>
          </a:prstGeom>
        </p:spPr>
      </p:pic>
      <p:pic>
        <p:nvPicPr>
          <p:cNvPr id="13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44330" y="2345801"/>
            <a:ext cx="609600" cy="609600"/>
          </a:xfrm>
          <a:prstGeom prst="rect">
            <a:avLst/>
          </a:prstGeom>
        </p:spPr>
      </p:pic>
      <p:sp>
        <p:nvSpPr>
          <p:cNvPr id="16" name="Cloud 15"/>
          <p:cNvSpPr/>
          <p:nvPr/>
        </p:nvSpPr>
        <p:spPr>
          <a:xfrm>
            <a:off x="5373607" y="3499716"/>
            <a:ext cx="3505200" cy="2197387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35613" y="4059801"/>
            <a:ext cx="175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CHÚC MỪNG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62345" y="4001362"/>
            <a:ext cx="1233055" cy="125606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-99598" y="2009177"/>
            <a:ext cx="1233055" cy="125606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" b="97600" l="10000" r="90000">
                        <a14:foregroundMark x1="30444" y1="55600" x2="51778" y2="37400"/>
                        <a14:foregroundMark x1="46000" y1="51000" x2="49333" y2="3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1" t="430" r="22525"/>
          <a:stretch/>
        </p:blipFill>
        <p:spPr>
          <a:xfrm>
            <a:off x="62345" y="3068528"/>
            <a:ext cx="1233055" cy="1256068"/>
          </a:xfrm>
          <a:prstGeom prst="rect">
            <a:avLst/>
          </a:prstGeom>
        </p:spPr>
      </p:pic>
      <p:pic>
        <p:nvPicPr>
          <p:cNvPr id="21" name="q5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038" y="1881001"/>
            <a:ext cx="1499175" cy="1239924"/>
          </a:xfrm>
          <a:prstGeom prst="rect">
            <a:avLst/>
          </a:prstGeom>
        </p:spPr>
      </p:pic>
      <p:grpSp>
        <p:nvGrpSpPr>
          <p:cNvPr id="22" name="times up"/>
          <p:cNvGrpSpPr/>
          <p:nvPr/>
        </p:nvGrpSpPr>
        <p:grpSpPr>
          <a:xfrm>
            <a:off x="7840158" y="1792767"/>
            <a:ext cx="1205624" cy="362438"/>
            <a:chOff x="4284637" y="-304827"/>
            <a:chExt cx="2669678" cy="697560"/>
          </a:xfrm>
        </p:grpSpPr>
        <p:sp>
          <p:nvSpPr>
            <p:cNvPr id="23" name="Rounded Rectangle 22"/>
            <p:cNvSpPr/>
            <p:nvPr/>
          </p:nvSpPr>
          <p:spPr>
            <a:xfrm>
              <a:off x="4317476" y="-304827"/>
              <a:ext cx="2636839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4284637" y="-304827"/>
              <a:ext cx="2636837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Hết</a:t>
              </a: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1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Giờ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8155272" y="41157"/>
            <a:ext cx="548204" cy="30438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START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005" y="345538"/>
            <a:ext cx="1370670" cy="1366322"/>
          </a:xfrm>
          <a:prstGeom prst="rect">
            <a:avLst/>
          </a:prstGeom>
        </p:spPr>
      </p:pic>
      <p:grpSp>
        <p:nvGrpSpPr>
          <p:cNvPr id="27" name="Clock hand spin">
            <a:extLst>
              <a:ext uri="{FF2B5EF4-FFF2-40B4-BE49-F238E27FC236}">
                <a16:creationId xmlns:a16="http://schemas.microsoft.com/office/drawing/2014/main" id="{BB0445D5-A6E5-40E7-BBDD-5E3EFA13BDED}"/>
              </a:ext>
            </a:extLst>
          </p:cNvPr>
          <p:cNvGrpSpPr/>
          <p:nvPr/>
        </p:nvGrpSpPr>
        <p:grpSpPr>
          <a:xfrm rot="1786145">
            <a:off x="8177490" y="922908"/>
            <a:ext cx="525701" cy="509437"/>
            <a:chOff x="840573" y="2379277"/>
            <a:chExt cx="3829048" cy="3849975"/>
          </a:xfrm>
        </p:grpSpPr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840573" y="2379277"/>
              <a:ext cx="3829048" cy="3849975"/>
            </a:xfrm>
            <a:prstGeom prst="ellipse">
              <a:avLst/>
            </a:prstGeom>
            <a:solidFill>
              <a:srgbClr val="FD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hour hand"/>
            <p:cNvSpPr>
              <a:spLocks/>
            </p:cNvSpPr>
            <p:nvPr/>
          </p:nvSpPr>
          <p:spPr bwMode="auto">
            <a:xfrm>
              <a:off x="2159000" y="3253181"/>
              <a:ext cx="601664" cy="950913"/>
            </a:xfrm>
            <a:custGeom>
              <a:avLst/>
              <a:gdLst>
                <a:gd name="T0" fmla="*/ 0 w 379"/>
                <a:gd name="T1" fmla="*/ 23 h 599"/>
                <a:gd name="T2" fmla="*/ 39 w 379"/>
                <a:gd name="T3" fmla="*/ 0 h 599"/>
                <a:gd name="T4" fmla="*/ 379 w 379"/>
                <a:gd name="T5" fmla="*/ 576 h 599"/>
                <a:gd name="T6" fmla="*/ 341 w 379"/>
                <a:gd name="T7" fmla="*/ 599 h 599"/>
                <a:gd name="T8" fmla="*/ 0 w 379"/>
                <a:gd name="T9" fmla="*/ 2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599">
                  <a:moveTo>
                    <a:pt x="0" y="23"/>
                  </a:moveTo>
                  <a:lnTo>
                    <a:pt x="39" y="0"/>
                  </a:lnTo>
                  <a:lnTo>
                    <a:pt x="379" y="576"/>
                  </a:lnTo>
                  <a:lnTo>
                    <a:pt x="341" y="59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5D5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597775" y="968271"/>
            <a:ext cx="281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45188" y="1221918"/>
            <a:ext cx="341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99463" y="1005841"/>
            <a:ext cx="3084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83361" y="722050"/>
            <a:ext cx="3714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12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51683" y="256337"/>
            <a:ext cx="56683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Câu 4: Vùng </a:t>
            </a:r>
            <a:r>
              <a:rPr lang="en-US" sz="32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tối</a:t>
            </a:r>
            <a:r>
              <a:rPr lang="en-US" sz="3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là</a:t>
            </a:r>
            <a:r>
              <a:rPr lang="en-US" sz="3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vùng</a:t>
            </a:r>
            <a:r>
              <a:rPr lang="en-US" sz="3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ở </a:t>
            </a:r>
            <a:r>
              <a:rPr lang="en-US" sz="32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phía</a:t>
            </a:r>
            <a:r>
              <a:rPr lang="en-US" sz="3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sau</a:t>
            </a:r>
            <a:r>
              <a:rPr lang="en-US" sz="3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vật</a:t>
            </a:r>
            <a:r>
              <a:rPr lang="en-US" sz="32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cản</a:t>
            </a:r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39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809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815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815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81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6" grpId="0" animBg="1"/>
      <p:bldP spid="16" grpId="1" animBg="1"/>
      <p:bldP spid="17" grpId="0"/>
      <p:bldP spid="1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40981" y="117763"/>
            <a:ext cx="609600" cy="609600"/>
          </a:xfrm>
          <a:prstGeom prst="rect">
            <a:avLst/>
          </a:prstGeom>
        </p:spPr>
      </p:pic>
      <p:pic>
        <p:nvPicPr>
          <p:cNvPr id="11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40981" y="1321087"/>
            <a:ext cx="609600" cy="609600"/>
          </a:xfrm>
          <a:prstGeom prst="rect">
            <a:avLst/>
          </a:prstGeom>
        </p:spPr>
      </p:pic>
      <p:pic>
        <p:nvPicPr>
          <p:cNvPr id="1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34054" y="3696562"/>
            <a:ext cx="609600" cy="609600"/>
          </a:xfrm>
          <a:prstGeom prst="rect">
            <a:avLst/>
          </a:prstGeom>
        </p:spPr>
      </p:pic>
      <p:pic>
        <p:nvPicPr>
          <p:cNvPr id="13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44330" y="2345801"/>
            <a:ext cx="609600" cy="609600"/>
          </a:xfrm>
          <a:prstGeom prst="rect">
            <a:avLst/>
          </a:prstGeom>
        </p:spPr>
      </p:pic>
      <p:sp>
        <p:nvSpPr>
          <p:cNvPr id="16" name="Cloud 15"/>
          <p:cNvSpPr/>
          <p:nvPr/>
        </p:nvSpPr>
        <p:spPr>
          <a:xfrm>
            <a:off x="1459518" y="1570366"/>
            <a:ext cx="4876800" cy="2722148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57400" y="2146610"/>
            <a:ext cx="396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CHÚC MỪNG EM NHẬN ĐƯỢC MỘT TRÀNG PHÁO TAY</a:t>
            </a:r>
          </a:p>
        </p:txBody>
      </p:sp>
      <p:pic>
        <p:nvPicPr>
          <p:cNvPr id="21" name="q4">
            <a:hlinkClick r:id="rId9" action="ppaction://hlinksldjump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00" b="968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28" t="2546" r="13090" b="4509"/>
          <a:stretch/>
        </p:blipFill>
        <p:spPr>
          <a:xfrm>
            <a:off x="7780968" y="5410200"/>
            <a:ext cx="1363031" cy="1350352"/>
          </a:xfrm>
          <a:prstGeom prst="rect">
            <a:avLst/>
          </a:prstGeom>
        </p:spPr>
      </p:pic>
      <p:grpSp>
        <p:nvGrpSpPr>
          <p:cNvPr id="22" name="times up"/>
          <p:cNvGrpSpPr/>
          <p:nvPr/>
        </p:nvGrpSpPr>
        <p:grpSpPr>
          <a:xfrm>
            <a:off x="7781353" y="1752029"/>
            <a:ext cx="1205624" cy="362438"/>
            <a:chOff x="4284637" y="-304827"/>
            <a:chExt cx="2669678" cy="697560"/>
          </a:xfrm>
        </p:grpSpPr>
        <p:sp>
          <p:nvSpPr>
            <p:cNvPr id="23" name="Rounded Rectangle 22"/>
            <p:cNvSpPr/>
            <p:nvPr/>
          </p:nvSpPr>
          <p:spPr>
            <a:xfrm>
              <a:off x="4317476" y="-304827"/>
              <a:ext cx="2636839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4284637" y="-304827"/>
              <a:ext cx="2636837" cy="697560"/>
            </a:xfrm>
            <a:prstGeom prst="round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Hết</a:t>
              </a: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GB" sz="1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Giờ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8096467" y="419"/>
            <a:ext cx="548204" cy="30438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START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04800"/>
            <a:ext cx="1370670" cy="1366322"/>
          </a:xfrm>
          <a:prstGeom prst="rect">
            <a:avLst/>
          </a:prstGeom>
        </p:spPr>
      </p:pic>
      <p:grpSp>
        <p:nvGrpSpPr>
          <p:cNvPr id="27" name="Clock hand spin">
            <a:extLst>
              <a:ext uri="{FF2B5EF4-FFF2-40B4-BE49-F238E27FC236}">
                <a16:creationId xmlns:a16="http://schemas.microsoft.com/office/drawing/2014/main" id="{BB0445D5-A6E5-40E7-BBDD-5E3EFA13BDED}"/>
              </a:ext>
            </a:extLst>
          </p:cNvPr>
          <p:cNvGrpSpPr/>
          <p:nvPr/>
        </p:nvGrpSpPr>
        <p:grpSpPr>
          <a:xfrm rot="1786145">
            <a:off x="8118685" y="882170"/>
            <a:ext cx="525701" cy="509437"/>
            <a:chOff x="840573" y="2379277"/>
            <a:chExt cx="3829048" cy="3849975"/>
          </a:xfrm>
        </p:grpSpPr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840573" y="2379277"/>
              <a:ext cx="3829048" cy="3849975"/>
            </a:xfrm>
            <a:prstGeom prst="ellipse">
              <a:avLst/>
            </a:prstGeom>
            <a:solidFill>
              <a:srgbClr val="FD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hour hand"/>
            <p:cNvSpPr>
              <a:spLocks/>
            </p:cNvSpPr>
            <p:nvPr/>
          </p:nvSpPr>
          <p:spPr bwMode="auto">
            <a:xfrm>
              <a:off x="2159000" y="3253181"/>
              <a:ext cx="601664" cy="950913"/>
            </a:xfrm>
            <a:custGeom>
              <a:avLst/>
              <a:gdLst>
                <a:gd name="T0" fmla="*/ 0 w 379"/>
                <a:gd name="T1" fmla="*/ 23 h 599"/>
                <a:gd name="T2" fmla="*/ 39 w 379"/>
                <a:gd name="T3" fmla="*/ 0 h 599"/>
                <a:gd name="T4" fmla="*/ 379 w 379"/>
                <a:gd name="T5" fmla="*/ 576 h 599"/>
                <a:gd name="T6" fmla="*/ 341 w 379"/>
                <a:gd name="T7" fmla="*/ 599 h 599"/>
                <a:gd name="T8" fmla="*/ 0 w 379"/>
                <a:gd name="T9" fmla="*/ 23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599">
                  <a:moveTo>
                    <a:pt x="0" y="23"/>
                  </a:moveTo>
                  <a:lnTo>
                    <a:pt x="39" y="0"/>
                  </a:lnTo>
                  <a:lnTo>
                    <a:pt x="379" y="576"/>
                  </a:lnTo>
                  <a:lnTo>
                    <a:pt x="341" y="59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5D5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538970" y="927533"/>
            <a:ext cx="281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86383" y="1181180"/>
            <a:ext cx="341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40658" y="965103"/>
            <a:ext cx="3084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4556" y="681312"/>
            <a:ext cx="3714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9B2C8"/>
                </a:solidFill>
                <a:effectLst/>
                <a:uLnTx/>
                <a:uFillTx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30475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09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815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815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1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/>
      <p:bldP spid="1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488" y="4866603"/>
            <a:ext cx="8480739" cy="2669147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ánh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gương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phản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6" y="122350"/>
            <a:ext cx="8461420" cy="452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4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546" y="1712325"/>
            <a:ext cx="8834907" cy="1470025"/>
          </a:xfrm>
          <a:noFill/>
          <a:ln w="38100">
            <a:noFill/>
          </a:ln>
        </p:spPr>
        <p:txBody>
          <a:bodyPr/>
          <a:lstStyle/>
          <a:p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 </a:t>
            </a:r>
            <a:b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 PHẢN XẠ ÁNH SÁNG</a:t>
            </a:r>
          </a:p>
        </p:txBody>
      </p:sp>
    </p:spTree>
    <p:extLst>
      <p:ext uri="{BB962C8B-B14F-4D97-AF65-F5344CB8AC3E}">
        <p14:creationId xmlns:p14="http://schemas.microsoft.com/office/powerpoint/2010/main" val="1300540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76400"/>
            <a:ext cx="619442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6"/>
          <p:cNvSpPr txBox="1">
            <a:spLocks noChangeArrowheads="1"/>
          </p:cNvSpPr>
          <p:nvPr/>
        </p:nvSpPr>
        <p:spPr bwMode="auto">
          <a:xfrm>
            <a:off x="328411" y="6057900"/>
            <a:ext cx="7848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Gương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phẳng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bề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phẳng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nhẵn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914400" y="762000"/>
            <a:ext cx="2295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Dùng để làm gì?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09600" y="730250"/>
            <a:ext cx="8321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soi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gương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gương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algn="just" eaLnBrk="1" hangingPunct="1"/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gương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bề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45667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6" name="Picture 8" descr="soi_guong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37338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Mirror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371600"/>
            <a:ext cx="39624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6"/>
          <p:cNvSpPr txBox="1">
            <a:spLocks noChangeArrowheads="1"/>
          </p:cNvSpPr>
          <p:nvPr/>
        </p:nvSpPr>
        <p:spPr bwMode="auto">
          <a:xfrm>
            <a:off x="457200" y="4884738"/>
            <a:ext cx="86868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gương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bởi</a:t>
            </a:r>
            <a:r>
              <a:rPr lang="en-US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gương</a:t>
            </a:r>
            <a:r>
              <a:rPr lang="en-US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6760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ộp_Văn_Bản 21"/>
          <p:cNvSpPr txBox="1">
            <a:spLocks noChangeArrowheads="1"/>
          </p:cNvSpPr>
          <p:nvPr/>
        </p:nvSpPr>
        <p:spPr bwMode="auto">
          <a:xfrm>
            <a:off x="304800" y="2133600"/>
            <a:ext cx="83010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gương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phẳng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altLang="en-US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kính</a:t>
            </a:r>
            <a:r>
              <a:rPr lang="en-US" altLang="en-US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altLang="en-US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sổ</a:t>
            </a:r>
            <a:r>
              <a:rPr lang="en-US" altLang="en-US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altLang="en-US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altLang="en-US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 </a:t>
            </a:r>
          </a:p>
        </p:txBody>
      </p:sp>
      <p:sp>
        <p:nvSpPr>
          <p:cNvPr id="7172" name="Hộp_Văn_Bản 21"/>
          <p:cNvSpPr txBox="1">
            <a:spLocks noChangeArrowheads="1"/>
          </p:cNvSpPr>
          <p:nvPr/>
        </p:nvSpPr>
        <p:spPr bwMode="auto">
          <a:xfrm>
            <a:off x="228600" y="1219200"/>
            <a:ext cx="83010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bề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phẳng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nhẵn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soi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gương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phẳng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2964597"/>
            <a:ext cx="3276600" cy="35124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151" name="Picture 22" descr="Káº¿t quáº£ hÃ¬nh áº£nh cho máº·t ná»n nhÃ 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775" y="2895600"/>
            <a:ext cx="2816225" cy="366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5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80305" y="4597758"/>
            <a:ext cx="2485622" cy="1217053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phẳng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lặng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4" t="35345" r="11409" b="32674"/>
          <a:stretch/>
        </p:blipFill>
        <p:spPr bwMode="auto">
          <a:xfrm>
            <a:off x="0" y="117944"/>
            <a:ext cx="9053848" cy="447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846232" y="4597757"/>
            <a:ext cx="2691684" cy="12170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sàn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nhẵn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950040" y="4597756"/>
            <a:ext cx="2691684" cy="12170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thủy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nhẵn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494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81"/>
          <p:cNvSpPr txBox="1">
            <a:spLocks noChangeArrowheads="1"/>
          </p:cNvSpPr>
          <p:nvPr/>
        </p:nvSpPr>
        <p:spPr bwMode="auto">
          <a:xfrm>
            <a:off x="6048375" y="4495800"/>
            <a:ext cx="6334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82"/>
          <p:cNvGrpSpPr>
            <a:grpSpLocks/>
          </p:cNvGrpSpPr>
          <p:nvPr/>
        </p:nvGrpSpPr>
        <p:grpSpPr bwMode="auto">
          <a:xfrm>
            <a:off x="6746875" y="3382963"/>
            <a:ext cx="1143000" cy="1379537"/>
            <a:chOff x="4824" y="1968"/>
            <a:chExt cx="780" cy="984"/>
          </a:xfrm>
        </p:grpSpPr>
        <p:sp>
          <p:nvSpPr>
            <p:cNvPr id="9228" name="Text Box 73"/>
            <p:cNvSpPr txBox="1">
              <a:spLocks noChangeArrowheads="1"/>
            </p:cNvSpPr>
            <p:nvPr/>
          </p:nvSpPr>
          <p:spPr bwMode="auto">
            <a:xfrm>
              <a:off x="5172" y="2721"/>
              <a:ext cx="4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000000"/>
                  </a:solidFill>
                </a:rPr>
                <a:t>S</a:t>
              </a:r>
            </a:p>
          </p:txBody>
        </p:sp>
        <p:grpSp>
          <p:nvGrpSpPr>
            <p:cNvPr id="9229" name="Group 74"/>
            <p:cNvGrpSpPr>
              <a:grpSpLocks/>
            </p:cNvGrpSpPr>
            <p:nvPr/>
          </p:nvGrpSpPr>
          <p:grpSpPr bwMode="auto">
            <a:xfrm>
              <a:off x="4956" y="2520"/>
              <a:ext cx="192" cy="144"/>
              <a:chOff x="5376" y="2496"/>
              <a:chExt cx="192" cy="144"/>
            </a:xfrm>
          </p:grpSpPr>
          <p:sp>
            <p:nvSpPr>
              <p:cNvPr id="9231" name="Line 75"/>
              <p:cNvSpPr>
                <a:spLocks noChangeShapeType="1"/>
              </p:cNvSpPr>
              <p:nvPr/>
            </p:nvSpPr>
            <p:spPr bwMode="auto">
              <a:xfrm flipH="1">
                <a:off x="5376" y="2496"/>
                <a:ext cx="48" cy="144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2" name="Line 76"/>
              <p:cNvSpPr>
                <a:spLocks noChangeShapeType="1"/>
              </p:cNvSpPr>
              <p:nvPr/>
            </p:nvSpPr>
            <p:spPr bwMode="auto">
              <a:xfrm>
                <a:off x="5424" y="2496"/>
                <a:ext cx="144" cy="48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230" name="Text Box 77"/>
            <p:cNvSpPr txBox="1">
              <a:spLocks noChangeArrowheads="1"/>
            </p:cNvSpPr>
            <p:nvPr/>
          </p:nvSpPr>
          <p:spPr bwMode="auto">
            <a:xfrm>
              <a:off x="4824" y="1968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I</a:t>
              </a:r>
            </a:p>
          </p:txBody>
        </p:sp>
      </p:grpSp>
      <p:grpSp>
        <p:nvGrpSpPr>
          <p:cNvPr id="16" name="Group 78"/>
          <p:cNvGrpSpPr>
            <a:grpSpLocks/>
          </p:cNvGrpSpPr>
          <p:nvPr/>
        </p:nvGrpSpPr>
        <p:grpSpPr bwMode="auto">
          <a:xfrm rot="20932712" flipV="1">
            <a:off x="6496050" y="4268788"/>
            <a:ext cx="280988" cy="228600"/>
            <a:chOff x="5376" y="2496"/>
            <a:chExt cx="192" cy="144"/>
          </a:xfrm>
        </p:grpSpPr>
        <p:sp>
          <p:nvSpPr>
            <p:cNvPr id="9226" name="Line 79"/>
            <p:cNvSpPr>
              <a:spLocks noChangeShapeType="1"/>
            </p:cNvSpPr>
            <p:nvPr/>
          </p:nvSpPr>
          <p:spPr bwMode="auto">
            <a:xfrm flipH="1">
              <a:off x="5376" y="2496"/>
              <a:ext cx="48" cy="144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7" name="Line 80"/>
            <p:cNvSpPr>
              <a:spLocks noChangeShapeType="1"/>
            </p:cNvSpPr>
            <p:nvPr/>
          </p:nvSpPr>
          <p:spPr bwMode="auto">
            <a:xfrm>
              <a:off x="5424" y="2496"/>
              <a:ext cx="144" cy="4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2" t="23112" r="11525" b="17780"/>
          <a:stretch/>
        </p:blipFill>
        <p:spPr bwMode="auto">
          <a:xfrm>
            <a:off x="76200" y="609600"/>
            <a:ext cx="8861738" cy="4323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11369" y="5134064"/>
            <a:ext cx="79591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vết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chói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ánh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bề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phẳng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phản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ta.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811369" y="6018516"/>
            <a:ext cx="7391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=&gt;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phản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xạ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ánh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endParaRPr lang="en-US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76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161" y="224352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HIỆN TƯỢNG PHẢN XẠ ÁNH SÁNG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0231" y="1439214"/>
            <a:ext cx="6400800" cy="1752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43" t="38308" r="11436" b="23931"/>
          <a:stretch/>
        </p:blipFill>
        <p:spPr bwMode="auto">
          <a:xfrm>
            <a:off x="914400" y="1439215"/>
            <a:ext cx="6096000" cy="37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17998" y="5415853"/>
            <a:ext cx="81297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ntn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phản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xạ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ánh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0198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ChangeArrowheads="1"/>
          </p:cNvSpPr>
          <p:nvPr/>
        </p:nvSpPr>
        <p:spPr bwMode="auto">
          <a:xfrm>
            <a:off x="181952" y="349250"/>
            <a:ext cx="7391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I. HIỆN TƯỢNG PHẢN XẠ ÁNH SÁNG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03727" y="865485"/>
            <a:ext cx="20056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endParaRPr lang="en-US" altLang="en-US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81"/>
          <p:cNvSpPr txBox="1">
            <a:spLocks noChangeArrowheads="1"/>
          </p:cNvSpPr>
          <p:nvPr/>
        </p:nvSpPr>
        <p:spPr bwMode="auto">
          <a:xfrm>
            <a:off x="6048375" y="4495800"/>
            <a:ext cx="6334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1" descr="IMG0078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81200"/>
            <a:ext cx="4360863" cy="435927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82"/>
          <p:cNvGrpSpPr>
            <a:grpSpLocks/>
          </p:cNvGrpSpPr>
          <p:nvPr/>
        </p:nvGrpSpPr>
        <p:grpSpPr bwMode="auto">
          <a:xfrm>
            <a:off x="6746875" y="3382963"/>
            <a:ext cx="1143000" cy="1379537"/>
            <a:chOff x="4824" y="1968"/>
            <a:chExt cx="780" cy="984"/>
          </a:xfrm>
        </p:grpSpPr>
        <p:sp>
          <p:nvSpPr>
            <p:cNvPr id="11279" name="Text Box 73"/>
            <p:cNvSpPr txBox="1">
              <a:spLocks noChangeArrowheads="1"/>
            </p:cNvSpPr>
            <p:nvPr/>
          </p:nvSpPr>
          <p:spPr bwMode="auto">
            <a:xfrm>
              <a:off x="5172" y="2721"/>
              <a:ext cx="4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000000"/>
                  </a:solidFill>
                </a:rPr>
                <a:t>S</a:t>
              </a:r>
            </a:p>
          </p:txBody>
        </p:sp>
        <p:grpSp>
          <p:nvGrpSpPr>
            <p:cNvPr id="11280" name="Group 74"/>
            <p:cNvGrpSpPr>
              <a:grpSpLocks/>
            </p:cNvGrpSpPr>
            <p:nvPr/>
          </p:nvGrpSpPr>
          <p:grpSpPr bwMode="auto">
            <a:xfrm>
              <a:off x="4956" y="2520"/>
              <a:ext cx="192" cy="144"/>
              <a:chOff x="5376" y="2496"/>
              <a:chExt cx="192" cy="144"/>
            </a:xfrm>
          </p:grpSpPr>
          <p:sp>
            <p:nvSpPr>
              <p:cNvPr id="11282" name="Line 75"/>
              <p:cNvSpPr>
                <a:spLocks noChangeShapeType="1"/>
              </p:cNvSpPr>
              <p:nvPr/>
            </p:nvSpPr>
            <p:spPr bwMode="auto">
              <a:xfrm flipH="1">
                <a:off x="5376" y="2496"/>
                <a:ext cx="48" cy="144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3" name="Line 76"/>
              <p:cNvSpPr>
                <a:spLocks noChangeShapeType="1"/>
              </p:cNvSpPr>
              <p:nvPr/>
            </p:nvSpPr>
            <p:spPr bwMode="auto">
              <a:xfrm>
                <a:off x="5424" y="2496"/>
                <a:ext cx="144" cy="48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281" name="Text Box 77"/>
            <p:cNvSpPr txBox="1">
              <a:spLocks noChangeArrowheads="1"/>
            </p:cNvSpPr>
            <p:nvPr/>
          </p:nvSpPr>
          <p:spPr bwMode="auto">
            <a:xfrm>
              <a:off x="4824" y="1968"/>
              <a:ext cx="2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I</a:t>
              </a:r>
            </a:p>
          </p:txBody>
        </p:sp>
      </p:grpSp>
      <p:grpSp>
        <p:nvGrpSpPr>
          <p:cNvPr id="16" name="Group 78"/>
          <p:cNvGrpSpPr>
            <a:grpSpLocks/>
          </p:cNvGrpSpPr>
          <p:nvPr/>
        </p:nvGrpSpPr>
        <p:grpSpPr bwMode="auto">
          <a:xfrm rot="20932712" flipV="1">
            <a:off x="6496050" y="4268788"/>
            <a:ext cx="280988" cy="228600"/>
            <a:chOff x="5376" y="2496"/>
            <a:chExt cx="192" cy="144"/>
          </a:xfrm>
        </p:grpSpPr>
        <p:sp>
          <p:nvSpPr>
            <p:cNvPr id="11277" name="Line 79"/>
            <p:cNvSpPr>
              <a:spLocks noChangeShapeType="1"/>
            </p:cNvSpPr>
            <p:nvPr/>
          </p:nvSpPr>
          <p:spPr bwMode="auto">
            <a:xfrm flipH="1">
              <a:off x="5376" y="2496"/>
              <a:ext cx="48" cy="144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8" name="Line 80"/>
            <p:cNvSpPr>
              <a:spLocks noChangeShapeType="1"/>
            </p:cNvSpPr>
            <p:nvPr/>
          </p:nvSpPr>
          <p:spPr bwMode="auto">
            <a:xfrm>
              <a:off x="5424" y="2496"/>
              <a:ext cx="144" cy="4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 Box 81"/>
          <p:cNvSpPr txBox="1">
            <a:spLocks noChangeArrowheads="1"/>
          </p:cNvSpPr>
          <p:nvPr/>
        </p:nvSpPr>
        <p:spPr bwMode="auto">
          <a:xfrm>
            <a:off x="6057900" y="4854575"/>
            <a:ext cx="6334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0000"/>
                </a:solidFill>
              </a:rPr>
              <a:t>R</a:t>
            </a:r>
          </a:p>
        </p:txBody>
      </p:sp>
      <p:sp>
        <p:nvSpPr>
          <p:cNvPr id="2" name="Rectangle 1"/>
          <p:cNvSpPr/>
          <p:nvPr/>
        </p:nvSpPr>
        <p:spPr>
          <a:xfrm>
            <a:off x="211136" y="2583433"/>
            <a:ext cx="41805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3200" b="1" u="sng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Nhận</a:t>
            </a:r>
            <a:r>
              <a:rPr lang="en-US" altLang="en-US" sz="3200" b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u="sng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xét</a:t>
            </a:r>
            <a:r>
              <a:rPr lang="en-US" altLang="en-US" sz="3200" b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Tia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sáng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tới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mặt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gương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phẳng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bị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hắt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lại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một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hướng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xác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định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gọi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là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hiện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tượng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phản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xa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̣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ánh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sáng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3727" y="1484393"/>
            <a:ext cx="4087969" cy="1043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985" algn="just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2800" b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Kq</a:t>
            </a:r>
            <a:r>
              <a:rPr lang="en-US" sz="28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Chùm</a:t>
            </a:r>
            <a:r>
              <a:rPr lang="en-US" sz="28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sáng</a:t>
            </a:r>
            <a:r>
              <a:rPr lang="en-US" sz="28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bị</a:t>
            </a:r>
            <a:r>
              <a:rPr lang="en-US" sz="28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hắt</a:t>
            </a:r>
            <a:r>
              <a:rPr lang="en-US" sz="28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trở</a:t>
            </a:r>
            <a:r>
              <a:rPr lang="en-US" sz="28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lại</a:t>
            </a:r>
            <a:r>
              <a:rPr lang="en-US" sz="28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theo</a:t>
            </a:r>
            <a:r>
              <a:rPr lang="en-US" sz="28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hướng</a:t>
            </a:r>
            <a:r>
              <a:rPr lang="en-US" sz="28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khác</a:t>
            </a:r>
            <a:r>
              <a:rPr lang="en-US" sz="28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50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  <p:bldP spid="19" grpId="0"/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459" y="682580"/>
            <a:ext cx="3412902" cy="3124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858535" y="3970532"/>
            <a:ext cx="371475" cy="120650"/>
            <a:chOff x="0" y="0"/>
            <a:chExt cx="371475" cy="120650"/>
          </a:xfrm>
        </p:grpSpPr>
        <p:cxnSp>
          <p:nvCxnSpPr>
            <p:cNvPr id="7" name="Line 111"/>
            <p:cNvCxnSpPr/>
            <p:nvPr/>
          </p:nvCxnSpPr>
          <p:spPr bwMode="auto">
            <a:xfrm flipV="1">
              <a:off x="0" y="0"/>
              <a:ext cx="204295" cy="111125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Line 112"/>
            <p:cNvCxnSpPr/>
            <p:nvPr/>
          </p:nvCxnSpPr>
          <p:spPr bwMode="auto">
            <a:xfrm>
              <a:off x="200025" y="9525"/>
              <a:ext cx="171450" cy="111125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99245" y="451697"/>
            <a:ext cx="1624163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Quy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ước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90153" y="816721"/>
            <a:ext cx="5074276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+) G: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gương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phẳng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mặt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phản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xạ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+) SI: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tới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+) IR: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phản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xạ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+) IN :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đường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pháp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tuyến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gương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tại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điểm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tới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+) I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điểm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tới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57577" y="4030857"/>
            <a:ext cx="581135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+)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Góc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tới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vi-V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 = i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)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góc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bởi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tới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đường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pháp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tuyến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gương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điểm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tới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+)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Góc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tới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kumimoji="0" lang="vi-V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kumimoji="0" lang="vi-V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i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)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góc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bởi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phản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xạ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đường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pháp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tuyến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gương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điểm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tới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858535" y="5073894"/>
            <a:ext cx="371475" cy="120650"/>
            <a:chOff x="0" y="0"/>
            <a:chExt cx="371475" cy="120650"/>
          </a:xfrm>
        </p:grpSpPr>
        <p:cxnSp>
          <p:nvCxnSpPr>
            <p:cNvPr id="13" name="Line 111"/>
            <p:cNvCxnSpPr/>
            <p:nvPr/>
          </p:nvCxnSpPr>
          <p:spPr bwMode="auto">
            <a:xfrm flipV="1">
              <a:off x="0" y="0"/>
              <a:ext cx="204295" cy="111125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Line 112"/>
            <p:cNvCxnSpPr/>
            <p:nvPr/>
          </p:nvCxnSpPr>
          <p:spPr bwMode="auto">
            <a:xfrm>
              <a:off x="200025" y="9525"/>
              <a:ext cx="171450" cy="111125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18342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NHÓM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390586" cy="4525963"/>
          </a:xfrm>
        </p:spPr>
        <p:txBody>
          <a:bodyPr/>
          <a:lstStyle/>
          <a:p>
            <a:pPr marL="50800" indent="0">
              <a:buNone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sẵn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344261" y="2996772"/>
            <a:ext cx="8424600" cy="2107955"/>
          </a:xfrm>
        </p:spPr>
        <p:txBody>
          <a:bodyPr/>
          <a:lstStyle/>
          <a:p>
            <a:pPr marL="50800" indent="0">
              <a:buNone/>
            </a:pPr>
            <a:r>
              <a:rPr lang="en-US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Tia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xạ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phẳng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50800" indent="0">
              <a:buNone/>
            </a:pPr>
            <a:r>
              <a:rPr lang="en-US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xạ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49281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19" descr="IMG008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115" y="3600450"/>
            <a:ext cx="3868737" cy="3143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Rectangle 8"/>
          <p:cNvSpPr>
            <a:spLocks noChangeArrowheads="1"/>
          </p:cNvSpPr>
          <p:nvPr/>
        </p:nvSpPr>
        <p:spPr bwMode="auto">
          <a:xfrm>
            <a:off x="266700" y="319793"/>
            <a:ext cx="832350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 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gương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phẳng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gương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</a:t>
            </a:r>
            <a:r>
              <a:rPr lang="en-US" alt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gương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 Box 81"/>
          <p:cNvSpPr txBox="1">
            <a:spLocks noChangeArrowheads="1"/>
          </p:cNvSpPr>
          <p:nvPr/>
        </p:nvSpPr>
        <p:spPr bwMode="auto">
          <a:xfrm>
            <a:off x="7704931" y="3562350"/>
            <a:ext cx="6334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n-US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2" name="Picture 61" descr="IMG0078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562350"/>
            <a:ext cx="3886200" cy="321945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82"/>
          <p:cNvGrpSpPr>
            <a:grpSpLocks/>
          </p:cNvGrpSpPr>
          <p:nvPr/>
        </p:nvGrpSpPr>
        <p:grpSpPr bwMode="auto">
          <a:xfrm rot="10800000">
            <a:off x="6986954" y="4297804"/>
            <a:ext cx="1040423" cy="946328"/>
            <a:chOff x="4548" y="2326"/>
            <a:chExt cx="710" cy="675"/>
          </a:xfrm>
        </p:grpSpPr>
        <p:sp>
          <p:nvSpPr>
            <p:cNvPr id="12300" name="Text Box 73"/>
            <p:cNvSpPr txBox="1">
              <a:spLocks noChangeArrowheads="1"/>
            </p:cNvSpPr>
            <p:nvPr/>
          </p:nvSpPr>
          <p:spPr bwMode="auto">
            <a:xfrm>
              <a:off x="4548" y="2326"/>
              <a:ext cx="432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>
                  <a:solidFill>
                    <a:srgbClr val="FF0000"/>
                  </a:solidFill>
                </a:rPr>
                <a:t>S</a:t>
              </a:r>
            </a:p>
          </p:txBody>
        </p:sp>
        <p:grpSp>
          <p:nvGrpSpPr>
            <p:cNvPr id="12301" name="Group 74"/>
            <p:cNvGrpSpPr>
              <a:grpSpLocks/>
            </p:cNvGrpSpPr>
            <p:nvPr/>
          </p:nvGrpSpPr>
          <p:grpSpPr bwMode="auto">
            <a:xfrm>
              <a:off x="4956" y="2520"/>
              <a:ext cx="192" cy="144"/>
              <a:chOff x="5376" y="2496"/>
              <a:chExt cx="192" cy="144"/>
            </a:xfrm>
          </p:grpSpPr>
          <p:sp>
            <p:nvSpPr>
              <p:cNvPr id="12303" name="Line 75"/>
              <p:cNvSpPr>
                <a:spLocks noChangeShapeType="1"/>
              </p:cNvSpPr>
              <p:nvPr/>
            </p:nvSpPr>
            <p:spPr bwMode="auto">
              <a:xfrm flipH="1">
                <a:off x="5376" y="2496"/>
                <a:ext cx="48" cy="144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04" name="Line 76"/>
              <p:cNvSpPr>
                <a:spLocks noChangeShapeType="1"/>
              </p:cNvSpPr>
              <p:nvPr/>
            </p:nvSpPr>
            <p:spPr bwMode="auto">
              <a:xfrm>
                <a:off x="5424" y="2496"/>
                <a:ext cx="144" cy="48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302" name="Text Box 77"/>
            <p:cNvSpPr txBox="1">
              <a:spLocks noChangeArrowheads="1"/>
            </p:cNvSpPr>
            <p:nvPr/>
          </p:nvSpPr>
          <p:spPr bwMode="auto">
            <a:xfrm>
              <a:off x="4970" y="2781"/>
              <a:ext cx="288" cy="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I</a:t>
              </a:r>
            </a:p>
          </p:txBody>
        </p:sp>
      </p:grpSp>
      <p:grpSp>
        <p:nvGrpSpPr>
          <p:cNvPr id="16" name="Group 78"/>
          <p:cNvGrpSpPr>
            <a:grpSpLocks/>
          </p:cNvGrpSpPr>
          <p:nvPr/>
        </p:nvGrpSpPr>
        <p:grpSpPr bwMode="auto">
          <a:xfrm rot="20932712" flipV="1">
            <a:off x="6848828" y="4740272"/>
            <a:ext cx="280988" cy="228600"/>
            <a:chOff x="5376" y="2496"/>
            <a:chExt cx="192" cy="144"/>
          </a:xfrm>
        </p:grpSpPr>
        <p:sp>
          <p:nvSpPr>
            <p:cNvPr id="12298" name="Line 79"/>
            <p:cNvSpPr>
              <a:spLocks noChangeShapeType="1"/>
            </p:cNvSpPr>
            <p:nvPr/>
          </p:nvSpPr>
          <p:spPr bwMode="auto">
            <a:xfrm flipH="1">
              <a:off x="5376" y="2496"/>
              <a:ext cx="48" cy="144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9" name="Line 80"/>
            <p:cNvSpPr>
              <a:spLocks noChangeShapeType="1"/>
            </p:cNvSpPr>
            <p:nvPr/>
          </p:nvSpPr>
          <p:spPr bwMode="auto">
            <a:xfrm>
              <a:off x="5424" y="2496"/>
              <a:ext cx="144" cy="4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 Box 81"/>
          <p:cNvSpPr txBox="1">
            <a:spLocks noChangeArrowheads="1"/>
          </p:cNvSpPr>
          <p:nvPr/>
        </p:nvSpPr>
        <p:spPr bwMode="auto">
          <a:xfrm>
            <a:off x="6045158" y="5142603"/>
            <a:ext cx="6334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en-US" b="1" dirty="0">
                <a:solidFill>
                  <a:srgbClr val="FF0000"/>
                </a:solidFill>
              </a:rPr>
              <a:t>R</a:t>
            </a:r>
          </a:p>
        </p:txBody>
      </p:sp>
      <p:sp>
        <p:nvSpPr>
          <p:cNvPr id="2" name="TextBox 1"/>
          <p:cNvSpPr txBox="1"/>
          <p:nvPr/>
        </p:nvSpPr>
        <p:spPr>
          <a:xfrm rot="10800000" flipV="1">
            <a:off x="266700" y="1894082"/>
            <a:ext cx="78947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gương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xạ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gương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IR.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339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91" name="Group 35"/>
          <p:cNvGraphicFramePr>
            <a:graphicFrameLocks noGrp="1"/>
          </p:cNvGraphicFramePr>
          <p:nvPr>
            <p:ph sz="half" idx="4294967295"/>
          </p:nvPr>
        </p:nvGraphicFramePr>
        <p:xfrm>
          <a:off x="5345113" y="1905000"/>
          <a:ext cx="3446462" cy="1314450"/>
        </p:xfrm>
        <a:graphic>
          <a:graphicData uri="http://schemas.openxmlformats.org/drawingml/2006/table">
            <a:tbl>
              <a:tblPr/>
              <a:tblGrid>
                <a:gridCol w="1355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0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0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Góc tới 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Góc phản xạ i’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60</a:t>
                      </a:r>
                      <a:r>
                        <a:rPr kumimoji="0" lang="en-US" sz="2400" b="1" i="0" u="none" strike="noStrike" cap="none" normalizeH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o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378" name="Picture 30" descr="IMG0089A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lum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1288" y="1905000"/>
            <a:ext cx="5064125" cy="4114800"/>
          </a:xfrm>
        </p:spPr>
      </p:pic>
      <p:sp>
        <p:nvSpPr>
          <p:cNvPr id="15379" name="Line 34"/>
          <p:cNvSpPr>
            <a:spLocks noChangeShapeType="1"/>
          </p:cNvSpPr>
          <p:nvPr/>
        </p:nvSpPr>
        <p:spPr bwMode="auto">
          <a:xfrm flipH="1">
            <a:off x="2549525" y="3200400"/>
            <a:ext cx="34925" cy="2667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0" name="Text Box 35"/>
          <p:cNvSpPr txBox="1">
            <a:spLocks noChangeArrowheads="1"/>
          </p:cNvSpPr>
          <p:nvPr/>
        </p:nvSpPr>
        <p:spPr bwMode="auto">
          <a:xfrm>
            <a:off x="4502150" y="3962400"/>
            <a:ext cx="4921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00CC"/>
                </a:solidFill>
              </a:rPr>
              <a:t>S</a:t>
            </a:r>
          </a:p>
        </p:txBody>
      </p:sp>
      <p:sp>
        <p:nvSpPr>
          <p:cNvPr id="15381" name="Text Box 36"/>
          <p:cNvSpPr txBox="1">
            <a:spLocks noChangeArrowheads="1"/>
          </p:cNvSpPr>
          <p:nvPr/>
        </p:nvSpPr>
        <p:spPr bwMode="auto">
          <a:xfrm>
            <a:off x="2601913" y="2514600"/>
            <a:ext cx="4937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800" b="1" baseline="-25000">
                <a:solidFill>
                  <a:srgbClr val="0000CC"/>
                </a:solidFill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15382" name="Text Box 37"/>
          <p:cNvSpPr txBox="1">
            <a:spLocks noChangeArrowheads="1"/>
          </p:cNvSpPr>
          <p:nvPr/>
        </p:nvSpPr>
        <p:spPr bwMode="auto">
          <a:xfrm>
            <a:off x="2532063" y="5715000"/>
            <a:ext cx="422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CC"/>
                </a:solidFill>
              </a:rPr>
              <a:t>N</a:t>
            </a:r>
          </a:p>
        </p:txBody>
      </p:sp>
      <p:sp>
        <p:nvSpPr>
          <p:cNvPr id="15383" name="Text Box 41"/>
          <p:cNvSpPr txBox="1">
            <a:spLocks noChangeArrowheads="1"/>
          </p:cNvSpPr>
          <p:nvPr/>
        </p:nvSpPr>
        <p:spPr bwMode="auto">
          <a:xfrm>
            <a:off x="141288" y="3810000"/>
            <a:ext cx="4921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00CC"/>
                </a:solidFill>
              </a:rPr>
              <a:t>R</a:t>
            </a:r>
          </a:p>
        </p:txBody>
      </p:sp>
      <p:sp>
        <p:nvSpPr>
          <p:cNvPr id="84013" name="Freeform 45"/>
          <p:cNvSpPr>
            <a:spLocks/>
          </p:cNvSpPr>
          <p:nvPr/>
        </p:nvSpPr>
        <p:spPr bwMode="auto">
          <a:xfrm>
            <a:off x="2584450" y="3429000"/>
            <a:ext cx="439738" cy="387350"/>
          </a:xfrm>
          <a:custGeom>
            <a:avLst/>
            <a:gdLst>
              <a:gd name="T0" fmla="*/ 2147483647 w 180"/>
              <a:gd name="T1" fmla="*/ 0 h 109"/>
              <a:gd name="T2" fmla="*/ 0 w 180"/>
              <a:gd name="T3" fmla="*/ 2147483647 h 109"/>
              <a:gd name="T4" fmla="*/ 0 60000 65536"/>
              <a:gd name="T5" fmla="*/ 0 60000 65536"/>
              <a:gd name="T6" fmla="*/ 0 w 180"/>
              <a:gd name="T7" fmla="*/ 0 h 109"/>
              <a:gd name="T8" fmla="*/ 180 w 180"/>
              <a:gd name="T9" fmla="*/ 109 h 10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80" h="109">
                <a:moveTo>
                  <a:pt x="180" y="0"/>
                </a:moveTo>
                <a:cubicBezTo>
                  <a:pt x="144" y="109"/>
                  <a:pt x="115" y="96"/>
                  <a:pt x="0" y="96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14" name="Freeform 46"/>
          <p:cNvSpPr>
            <a:spLocks/>
          </p:cNvSpPr>
          <p:nvPr/>
        </p:nvSpPr>
        <p:spPr bwMode="auto">
          <a:xfrm>
            <a:off x="2039938" y="3429000"/>
            <a:ext cx="544512" cy="427038"/>
          </a:xfrm>
          <a:custGeom>
            <a:avLst/>
            <a:gdLst>
              <a:gd name="T0" fmla="*/ 2147483647 w 240"/>
              <a:gd name="T1" fmla="*/ 2147483647 h 134"/>
              <a:gd name="T2" fmla="*/ 2147483647 w 240"/>
              <a:gd name="T3" fmla="*/ 2147483647 h 134"/>
              <a:gd name="T4" fmla="*/ 2147483647 w 240"/>
              <a:gd name="T5" fmla="*/ 0 h 134"/>
              <a:gd name="T6" fmla="*/ 0 60000 65536"/>
              <a:gd name="T7" fmla="*/ 0 60000 65536"/>
              <a:gd name="T8" fmla="*/ 0 60000 65536"/>
              <a:gd name="T9" fmla="*/ 0 w 240"/>
              <a:gd name="T10" fmla="*/ 0 h 134"/>
              <a:gd name="T11" fmla="*/ 240 w 240"/>
              <a:gd name="T12" fmla="*/ 134 h 1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134">
                <a:moveTo>
                  <a:pt x="240" y="48"/>
                </a:moveTo>
                <a:cubicBezTo>
                  <a:pt x="196" y="113"/>
                  <a:pt x="106" y="134"/>
                  <a:pt x="24" y="84"/>
                </a:cubicBezTo>
                <a:cubicBezTo>
                  <a:pt x="0" y="69"/>
                  <a:pt x="24" y="28"/>
                  <a:pt x="24" y="0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15" name="Text Box 47"/>
          <p:cNvSpPr txBox="1">
            <a:spLocks noChangeArrowheads="1"/>
          </p:cNvSpPr>
          <p:nvPr/>
        </p:nvSpPr>
        <p:spPr bwMode="auto">
          <a:xfrm>
            <a:off x="2813050" y="3733800"/>
            <a:ext cx="4222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84016" name="Text Box 48"/>
          <p:cNvSpPr txBox="1">
            <a:spLocks noChangeArrowheads="1"/>
          </p:cNvSpPr>
          <p:nvPr/>
        </p:nvSpPr>
        <p:spPr bwMode="auto">
          <a:xfrm>
            <a:off x="2039938" y="3852863"/>
            <a:ext cx="5445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>
                <a:solidFill>
                  <a:srgbClr val="FF0000"/>
                </a:solidFill>
                <a:latin typeface="Times New Roman" panose="02020603050405020304" pitchFamily="18" charset="0"/>
              </a:rPr>
              <a:t>i’</a:t>
            </a:r>
          </a:p>
        </p:txBody>
      </p:sp>
      <p:sp>
        <p:nvSpPr>
          <p:cNvPr id="19490" name="Text Box 34"/>
          <p:cNvSpPr txBox="1">
            <a:spLocks noChangeArrowheads="1"/>
          </p:cNvSpPr>
          <p:nvPr/>
        </p:nvSpPr>
        <p:spPr bwMode="auto">
          <a:xfrm>
            <a:off x="7086600" y="25908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FF3300"/>
                </a:solidFill>
                <a:latin typeface=".VnTime" panose="020B7200000000000000" pitchFamily="34" charset="0"/>
              </a:rPr>
              <a:t>60</a:t>
            </a:r>
            <a:r>
              <a:rPr lang="en-US" altLang="en-US" sz="2400" b="1" baseline="30000">
                <a:solidFill>
                  <a:srgbClr val="FF3300"/>
                </a:solidFill>
                <a:latin typeface=".VnTime" panose="020B7200000000000000" pitchFamily="34" charset="0"/>
              </a:rPr>
              <a:t>0</a:t>
            </a:r>
            <a:endParaRPr lang="en-US" altLang="en-US" sz="2400" b="1">
              <a:solidFill>
                <a:srgbClr val="FF3300"/>
              </a:solidFill>
              <a:latin typeface=".VnTime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1526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4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4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4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84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013" grpId="0" animBg="1"/>
      <p:bldP spid="84014" grpId="0" animBg="1"/>
      <p:bldP spid="84015" grpId="0" autoUpdateAnimBg="0"/>
      <p:bldP spid="84016" grpId="0" autoUpdateAnimBg="0"/>
      <p:bldP spid="19490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6" descr="IMG0086A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lum contras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850" y="1828800"/>
            <a:ext cx="5205413" cy="4229100"/>
          </a:xfrm>
        </p:spPr>
      </p:pic>
      <p:graphicFrame>
        <p:nvGraphicFramePr>
          <p:cNvPr id="20515" name="Group 35"/>
          <p:cNvGraphicFramePr>
            <a:graphicFrameLocks noGrp="1"/>
          </p:cNvGraphicFramePr>
          <p:nvPr>
            <p:ph sz="half" idx="4294967295"/>
          </p:nvPr>
        </p:nvGraphicFramePr>
        <p:xfrm>
          <a:off x="5345113" y="1905000"/>
          <a:ext cx="3446462" cy="1314450"/>
        </p:xfrm>
        <a:graphic>
          <a:graphicData uri="http://schemas.openxmlformats.org/drawingml/2006/table">
            <a:tbl>
              <a:tblPr/>
              <a:tblGrid>
                <a:gridCol w="1355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0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0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Góc tới 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Góc phản xạ i’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45</a:t>
                      </a:r>
                      <a:r>
                        <a:rPr kumimoji="0" lang="en-US" sz="2400" b="1" i="0" u="none" strike="noStrike" cap="none" normalizeH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o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403" name="Line 26"/>
          <p:cNvSpPr>
            <a:spLocks noChangeShapeType="1"/>
          </p:cNvSpPr>
          <p:nvPr/>
        </p:nvSpPr>
        <p:spPr bwMode="auto">
          <a:xfrm flipH="1">
            <a:off x="2673350" y="3009900"/>
            <a:ext cx="17463" cy="30099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4" name="Text Box 27"/>
          <p:cNvSpPr txBox="1">
            <a:spLocks noChangeArrowheads="1"/>
          </p:cNvSpPr>
          <p:nvPr/>
        </p:nvSpPr>
        <p:spPr bwMode="auto">
          <a:xfrm>
            <a:off x="4430713" y="4433888"/>
            <a:ext cx="4937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00CC"/>
                </a:solidFill>
              </a:rPr>
              <a:t>S</a:t>
            </a:r>
          </a:p>
        </p:txBody>
      </p:sp>
      <p:sp>
        <p:nvSpPr>
          <p:cNvPr id="16405" name="Text Box 28"/>
          <p:cNvSpPr txBox="1">
            <a:spLocks noChangeArrowheads="1"/>
          </p:cNvSpPr>
          <p:nvPr/>
        </p:nvSpPr>
        <p:spPr bwMode="auto">
          <a:xfrm>
            <a:off x="2813050" y="2286000"/>
            <a:ext cx="4921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800" b="1" baseline="-25000">
                <a:solidFill>
                  <a:srgbClr val="0000CC"/>
                </a:solidFill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16406" name="Text Box 29"/>
          <p:cNvSpPr txBox="1">
            <a:spLocks noChangeArrowheads="1"/>
          </p:cNvSpPr>
          <p:nvPr/>
        </p:nvSpPr>
        <p:spPr bwMode="auto">
          <a:xfrm>
            <a:off x="2673350" y="5638800"/>
            <a:ext cx="422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CC"/>
                </a:solidFill>
              </a:rPr>
              <a:t>N</a:t>
            </a:r>
          </a:p>
        </p:txBody>
      </p:sp>
      <p:sp>
        <p:nvSpPr>
          <p:cNvPr id="16407" name="Text Box 30"/>
          <p:cNvSpPr txBox="1">
            <a:spLocks noChangeArrowheads="1"/>
          </p:cNvSpPr>
          <p:nvPr/>
        </p:nvSpPr>
        <p:spPr bwMode="auto">
          <a:xfrm>
            <a:off x="492125" y="4357688"/>
            <a:ext cx="492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00CC"/>
                </a:solidFill>
              </a:rPr>
              <a:t>R</a:t>
            </a:r>
          </a:p>
        </p:txBody>
      </p:sp>
      <p:sp>
        <p:nvSpPr>
          <p:cNvPr id="85023" name="Freeform 31"/>
          <p:cNvSpPr>
            <a:spLocks/>
          </p:cNvSpPr>
          <p:nvPr/>
        </p:nvSpPr>
        <p:spPr bwMode="auto">
          <a:xfrm>
            <a:off x="2673350" y="3498850"/>
            <a:ext cx="561975" cy="387350"/>
          </a:xfrm>
          <a:custGeom>
            <a:avLst/>
            <a:gdLst>
              <a:gd name="T0" fmla="*/ 2147483647 w 180"/>
              <a:gd name="T1" fmla="*/ 0 h 109"/>
              <a:gd name="T2" fmla="*/ 0 w 180"/>
              <a:gd name="T3" fmla="*/ 2147483647 h 109"/>
              <a:gd name="T4" fmla="*/ 0 60000 65536"/>
              <a:gd name="T5" fmla="*/ 0 60000 65536"/>
              <a:gd name="T6" fmla="*/ 0 w 180"/>
              <a:gd name="T7" fmla="*/ 0 h 109"/>
              <a:gd name="T8" fmla="*/ 180 w 180"/>
              <a:gd name="T9" fmla="*/ 109 h 10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80" h="109">
                <a:moveTo>
                  <a:pt x="180" y="0"/>
                </a:moveTo>
                <a:cubicBezTo>
                  <a:pt x="144" y="109"/>
                  <a:pt x="115" y="96"/>
                  <a:pt x="0" y="96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4" name="Freeform 32"/>
          <p:cNvSpPr>
            <a:spLocks/>
          </p:cNvSpPr>
          <p:nvPr/>
        </p:nvSpPr>
        <p:spPr bwMode="auto">
          <a:xfrm>
            <a:off x="2162175" y="3429000"/>
            <a:ext cx="546100" cy="427038"/>
          </a:xfrm>
          <a:custGeom>
            <a:avLst/>
            <a:gdLst>
              <a:gd name="T0" fmla="*/ 2147483647 w 240"/>
              <a:gd name="T1" fmla="*/ 2147483647 h 134"/>
              <a:gd name="T2" fmla="*/ 2147483647 w 240"/>
              <a:gd name="T3" fmla="*/ 2147483647 h 134"/>
              <a:gd name="T4" fmla="*/ 2147483647 w 240"/>
              <a:gd name="T5" fmla="*/ 0 h 134"/>
              <a:gd name="T6" fmla="*/ 0 60000 65536"/>
              <a:gd name="T7" fmla="*/ 0 60000 65536"/>
              <a:gd name="T8" fmla="*/ 0 60000 65536"/>
              <a:gd name="T9" fmla="*/ 0 w 240"/>
              <a:gd name="T10" fmla="*/ 0 h 134"/>
              <a:gd name="T11" fmla="*/ 240 w 240"/>
              <a:gd name="T12" fmla="*/ 134 h 1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134">
                <a:moveTo>
                  <a:pt x="240" y="48"/>
                </a:moveTo>
                <a:cubicBezTo>
                  <a:pt x="196" y="113"/>
                  <a:pt x="106" y="134"/>
                  <a:pt x="24" y="84"/>
                </a:cubicBezTo>
                <a:cubicBezTo>
                  <a:pt x="0" y="69"/>
                  <a:pt x="24" y="28"/>
                  <a:pt x="24" y="0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25" name="Text Box 33"/>
          <p:cNvSpPr txBox="1">
            <a:spLocks noChangeArrowheads="1"/>
          </p:cNvSpPr>
          <p:nvPr/>
        </p:nvSpPr>
        <p:spPr bwMode="auto">
          <a:xfrm>
            <a:off x="2813050" y="3733800"/>
            <a:ext cx="4222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85026" name="Text Box 34"/>
          <p:cNvSpPr txBox="1">
            <a:spLocks noChangeArrowheads="1"/>
          </p:cNvSpPr>
          <p:nvPr/>
        </p:nvSpPr>
        <p:spPr bwMode="auto">
          <a:xfrm>
            <a:off x="2144713" y="3757613"/>
            <a:ext cx="5461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>
                <a:solidFill>
                  <a:srgbClr val="FF0000"/>
                </a:solidFill>
                <a:latin typeface="Times New Roman" panose="02020603050405020304" pitchFamily="18" charset="0"/>
              </a:rPr>
              <a:t>i’</a:t>
            </a:r>
          </a:p>
        </p:txBody>
      </p:sp>
      <p:sp>
        <p:nvSpPr>
          <p:cNvPr id="20516" name="Text Box 36"/>
          <p:cNvSpPr txBox="1">
            <a:spLocks noChangeArrowheads="1"/>
          </p:cNvSpPr>
          <p:nvPr/>
        </p:nvSpPr>
        <p:spPr bwMode="auto">
          <a:xfrm>
            <a:off x="7086600" y="2590800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FF3300"/>
                </a:solidFill>
                <a:latin typeface=".VnTime" panose="020B7200000000000000" pitchFamily="34" charset="0"/>
              </a:rPr>
              <a:t>45</a:t>
            </a:r>
            <a:r>
              <a:rPr lang="en-US" altLang="en-US" sz="2400" b="1" baseline="30000">
                <a:solidFill>
                  <a:srgbClr val="FF3300"/>
                </a:solidFill>
                <a:latin typeface=".VnTime" panose="020B7200000000000000" pitchFamily="34" charset="0"/>
              </a:rPr>
              <a:t>0</a:t>
            </a:r>
            <a:endParaRPr lang="en-US" altLang="en-US" sz="2400" b="1">
              <a:solidFill>
                <a:srgbClr val="FF3300"/>
              </a:solidFill>
              <a:latin typeface=".VnTime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2198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5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5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5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85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23" grpId="0" animBg="1"/>
      <p:bldP spid="85024" grpId="0" animBg="1"/>
      <p:bldP spid="85025" grpId="0"/>
      <p:bldP spid="85026" grpId="0"/>
      <p:bldP spid="205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6" descr="IMG0094A_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lum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303" y="2057400"/>
            <a:ext cx="4773367" cy="4171950"/>
          </a:xfrm>
        </p:spPr>
      </p:pic>
      <p:graphicFrame>
        <p:nvGraphicFramePr>
          <p:cNvPr id="21538" name="Group 34"/>
          <p:cNvGraphicFramePr>
            <a:graphicFrameLocks noGrp="1"/>
          </p:cNvGraphicFramePr>
          <p:nvPr>
            <p:ph sz="half" idx="4294967295"/>
          </p:nvPr>
        </p:nvGraphicFramePr>
        <p:xfrm>
          <a:off x="5345113" y="1905000"/>
          <a:ext cx="3446462" cy="1314450"/>
        </p:xfrm>
        <a:graphic>
          <a:graphicData uri="http://schemas.openxmlformats.org/drawingml/2006/table">
            <a:tbl>
              <a:tblPr/>
              <a:tblGrid>
                <a:gridCol w="1355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0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0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Góc tới 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Góc phản xạ i’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  <a:r>
                        <a:rPr kumimoji="0" lang="en-US" sz="2400" b="1" i="0" u="none" strike="noStrike" cap="none" normalizeH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o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427" name="Line 26"/>
          <p:cNvSpPr>
            <a:spLocks noChangeShapeType="1"/>
          </p:cNvSpPr>
          <p:nvPr/>
        </p:nvSpPr>
        <p:spPr bwMode="auto">
          <a:xfrm flipH="1">
            <a:off x="2373313" y="2781300"/>
            <a:ext cx="17462" cy="30099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8" name="Text Box 27"/>
          <p:cNvSpPr txBox="1">
            <a:spLocks noChangeArrowheads="1"/>
          </p:cNvSpPr>
          <p:nvPr/>
        </p:nvSpPr>
        <p:spPr bwMode="auto">
          <a:xfrm>
            <a:off x="3587750" y="4433888"/>
            <a:ext cx="492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00CC"/>
                </a:solidFill>
              </a:rPr>
              <a:t>S</a:t>
            </a:r>
          </a:p>
        </p:txBody>
      </p:sp>
      <p:sp>
        <p:nvSpPr>
          <p:cNvPr id="17429" name="Text Box 28"/>
          <p:cNvSpPr txBox="1">
            <a:spLocks noChangeArrowheads="1"/>
          </p:cNvSpPr>
          <p:nvPr/>
        </p:nvSpPr>
        <p:spPr bwMode="auto">
          <a:xfrm>
            <a:off x="2320925" y="2057400"/>
            <a:ext cx="4921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800" b="1" baseline="-25000">
                <a:solidFill>
                  <a:srgbClr val="0000CC"/>
                </a:solidFill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17430" name="Text Box 29"/>
          <p:cNvSpPr txBox="1">
            <a:spLocks noChangeArrowheads="1"/>
          </p:cNvSpPr>
          <p:nvPr/>
        </p:nvSpPr>
        <p:spPr bwMode="auto">
          <a:xfrm>
            <a:off x="2390775" y="5105400"/>
            <a:ext cx="422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CC"/>
                </a:solidFill>
              </a:rPr>
              <a:t>N</a:t>
            </a:r>
          </a:p>
        </p:txBody>
      </p:sp>
      <p:sp>
        <p:nvSpPr>
          <p:cNvPr id="17431" name="Text Box 30"/>
          <p:cNvSpPr txBox="1">
            <a:spLocks noChangeArrowheads="1"/>
          </p:cNvSpPr>
          <p:nvPr/>
        </p:nvSpPr>
        <p:spPr bwMode="auto">
          <a:xfrm>
            <a:off x="703263" y="4510088"/>
            <a:ext cx="492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00CC"/>
                </a:solidFill>
              </a:rPr>
              <a:t>R</a:t>
            </a:r>
          </a:p>
        </p:txBody>
      </p:sp>
      <p:sp>
        <p:nvSpPr>
          <p:cNvPr id="86047" name="Freeform 31"/>
          <p:cNvSpPr>
            <a:spLocks/>
          </p:cNvSpPr>
          <p:nvPr/>
        </p:nvSpPr>
        <p:spPr bwMode="auto">
          <a:xfrm>
            <a:off x="2390775" y="3429000"/>
            <a:ext cx="422275" cy="228600"/>
          </a:xfrm>
          <a:custGeom>
            <a:avLst/>
            <a:gdLst>
              <a:gd name="T0" fmla="*/ 2147483647 w 180"/>
              <a:gd name="T1" fmla="*/ 0 h 109"/>
              <a:gd name="T2" fmla="*/ 0 w 180"/>
              <a:gd name="T3" fmla="*/ 2147483647 h 109"/>
              <a:gd name="T4" fmla="*/ 0 60000 65536"/>
              <a:gd name="T5" fmla="*/ 0 60000 65536"/>
              <a:gd name="T6" fmla="*/ 0 w 180"/>
              <a:gd name="T7" fmla="*/ 0 h 109"/>
              <a:gd name="T8" fmla="*/ 180 w 180"/>
              <a:gd name="T9" fmla="*/ 109 h 10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80" h="109">
                <a:moveTo>
                  <a:pt x="180" y="0"/>
                </a:moveTo>
                <a:cubicBezTo>
                  <a:pt x="144" y="109"/>
                  <a:pt x="115" y="96"/>
                  <a:pt x="0" y="96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8" name="Freeform 32"/>
          <p:cNvSpPr>
            <a:spLocks/>
          </p:cNvSpPr>
          <p:nvPr/>
        </p:nvSpPr>
        <p:spPr bwMode="auto">
          <a:xfrm>
            <a:off x="1898650" y="3581400"/>
            <a:ext cx="492125" cy="274638"/>
          </a:xfrm>
          <a:custGeom>
            <a:avLst/>
            <a:gdLst>
              <a:gd name="T0" fmla="*/ 2147483647 w 240"/>
              <a:gd name="T1" fmla="*/ 2147483647 h 134"/>
              <a:gd name="T2" fmla="*/ 2147483647 w 240"/>
              <a:gd name="T3" fmla="*/ 2147483647 h 134"/>
              <a:gd name="T4" fmla="*/ 2147483647 w 240"/>
              <a:gd name="T5" fmla="*/ 0 h 134"/>
              <a:gd name="T6" fmla="*/ 0 60000 65536"/>
              <a:gd name="T7" fmla="*/ 0 60000 65536"/>
              <a:gd name="T8" fmla="*/ 0 60000 65536"/>
              <a:gd name="T9" fmla="*/ 0 w 240"/>
              <a:gd name="T10" fmla="*/ 0 h 134"/>
              <a:gd name="T11" fmla="*/ 240 w 240"/>
              <a:gd name="T12" fmla="*/ 134 h 1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134">
                <a:moveTo>
                  <a:pt x="240" y="48"/>
                </a:moveTo>
                <a:cubicBezTo>
                  <a:pt x="196" y="113"/>
                  <a:pt x="106" y="134"/>
                  <a:pt x="24" y="84"/>
                </a:cubicBezTo>
                <a:cubicBezTo>
                  <a:pt x="0" y="69"/>
                  <a:pt x="24" y="28"/>
                  <a:pt x="24" y="0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9" name="Text Box 33"/>
          <p:cNvSpPr txBox="1">
            <a:spLocks noChangeArrowheads="1"/>
          </p:cNvSpPr>
          <p:nvPr/>
        </p:nvSpPr>
        <p:spPr bwMode="auto">
          <a:xfrm>
            <a:off x="2532063" y="3611563"/>
            <a:ext cx="4222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86050" name="Text Box 34"/>
          <p:cNvSpPr txBox="1">
            <a:spLocks noChangeArrowheads="1"/>
          </p:cNvSpPr>
          <p:nvPr/>
        </p:nvSpPr>
        <p:spPr bwMode="auto">
          <a:xfrm>
            <a:off x="1863725" y="3752850"/>
            <a:ext cx="5461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>
                <a:solidFill>
                  <a:srgbClr val="FF0000"/>
                </a:solidFill>
                <a:latin typeface="Times New Roman" panose="02020603050405020304" pitchFamily="18" charset="0"/>
              </a:rPr>
              <a:t>i’</a:t>
            </a:r>
          </a:p>
        </p:txBody>
      </p:sp>
      <p:sp>
        <p:nvSpPr>
          <p:cNvPr id="21539" name="Text Box 35"/>
          <p:cNvSpPr txBox="1">
            <a:spLocks noChangeArrowheads="1"/>
          </p:cNvSpPr>
          <p:nvPr/>
        </p:nvSpPr>
        <p:spPr bwMode="auto">
          <a:xfrm>
            <a:off x="7010400" y="25146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FF3300"/>
                </a:solidFill>
                <a:latin typeface=".VnTime" panose="020B7200000000000000" pitchFamily="34" charset="0"/>
              </a:rPr>
              <a:t>30</a:t>
            </a:r>
            <a:r>
              <a:rPr lang="en-US" altLang="en-US" sz="2400" b="1" baseline="30000">
                <a:solidFill>
                  <a:srgbClr val="FF3300"/>
                </a:solidFill>
                <a:latin typeface=".VnTime" panose="020B7200000000000000" pitchFamily="34" charset="0"/>
              </a:rPr>
              <a:t>0</a:t>
            </a:r>
            <a:endParaRPr lang="en-US" altLang="en-US" sz="2400" b="1">
              <a:solidFill>
                <a:srgbClr val="FF3300"/>
              </a:solidFill>
              <a:latin typeface=".VnTime" panose="020B72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3351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6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6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6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86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47" grpId="0" animBg="1"/>
      <p:bldP spid="86048" grpId="0" animBg="1"/>
      <p:bldP spid="86049" grpId="0"/>
      <p:bldP spid="8605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1" name="Picture 119" descr="IMG008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776413"/>
            <a:ext cx="3716338" cy="355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2" name="Line 120"/>
          <p:cNvSpPr>
            <a:spLocks noChangeShapeType="1"/>
          </p:cNvSpPr>
          <p:nvPr/>
        </p:nvSpPr>
        <p:spPr bwMode="auto">
          <a:xfrm>
            <a:off x="7192963" y="2794000"/>
            <a:ext cx="0" cy="19812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3" name="Text Box 121"/>
          <p:cNvSpPr txBox="1">
            <a:spLocks noChangeArrowheads="1"/>
          </p:cNvSpPr>
          <p:nvPr/>
        </p:nvSpPr>
        <p:spPr bwMode="auto">
          <a:xfrm>
            <a:off x="8483600" y="3922713"/>
            <a:ext cx="4540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0000"/>
                </a:solidFill>
              </a:rPr>
              <a:t>S</a:t>
            </a:r>
          </a:p>
        </p:txBody>
      </p:sp>
      <p:sp>
        <p:nvSpPr>
          <p:cNvPr id="18444" name="Text Box 122"/>
          <p:cNvSpPr txBox="1">
            <a:spLocks noChangeArrowheads="1"/>
          </p:cNvSpPr>
          <p:nvPr/>
        </p:nvSpPr>
        <p:spPr bwMode="auto">
          <a:xfrm>
            <a:off x="7204075" y="2520950"/>
            <a:ext cx="454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18445" name="Text Box 126"/>
          <p:cNvSpPr txBox="1">
            <a:spLocks noChangeArrowheads="1"/>
          </p:cNvSpPr>
          <p:nvPr/>
        </p:nvSpPr>
        <p:spPr bwMode="auto">
          <a:xfrm>
            <a:off x="7192963" y="4746625"/>
            <a:ext cx="3889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00CC"/>
                </a:solidFill>
              </a:rPr>
              <a:t>N</a:t>
            </a:r>
          </a:p>
        </p:txBody>
      </p:sp>
      <p:grpSp>
        <p:nvGrpSpPr>
          <p:cNvPr id="18446" name="Group 127"/>
          <p:cNvGrpSpPr>
            <a:grpSpLocks/>
          </p:cNvGrpSpPr>
          <p:nvPr/>
        </p:nvGrpSpPr>
        <p:grpSpPr bwMode="auto">
          <a:xfrm rot="17962002" flipH="1">
            <a:off x="7735888" y="3489325"/>
            <a:ext cx="230187" cy="112713"/>
            <a:chOff x="5376" y="2496"/>
            <a:chExt cx="192" cy="144"/>
          </a:xfrm>
        </p:grpSpPr>
        <p:sp>
          <p:nvSpPr>
            <p:cNvPr id="18480" name="Line 128"/>
            <p:cNvSpPr>
              <a:spLocks noChangeShapeType="1"/>
            </p:cNvSpPr>
            <p:nvPr/>
          </p:nvSpPr>
          <p:spPr bwMode="auto">
            <a:xfrm flipH="1">
              <a:off x="5376" y="2496"/>
              <a:ext cx="48" cy="144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1" name="Line 129"/>
            <p:cNvSpPr>
              <a:spLocks noChangeShapeType="1"/>
            </p:cNvSpPr>
            <p:nvPr/>
          </p:nvSpPr>
          <p:spPr bwMode="auto">
            <a:xfrm>
              <a:off x="5424" y="2496"/>
              <a:ext cx="144" cy="4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47" name="Text Box 130"/>
          <p:cNvSpPr txBox="1">
            <a:spLocks noChangeArrowheads="1"/>
          </p:cNvSpPr>
          <p:nvPr/>
        </p:nvSpPr>
        <p:spPr bwMode="auto">
          <a:xfrm>
            <a:off x="5437188" y="4086225"/>
            <a:ext cx="454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0000"/>
                </a:solidFill>
              </a:rPr>
              <a:t>R</a:t>
            </a:r>
          </a:p>
        </p:txBody>
      </p:sp>
      <p:grpSp>
        <p:nvGrpSpPr>
          <p:cNvPr id="18448" name="Group 131"/>
          <p:cNvGrpSpPr>
            <a:grpSpLocks/>
          </p:cNvGrpSpPr>
          <p:nvPr/>
        </p:nvGrpSpPr>
        <p:grpSpPr bwMode="auto">
          <a:xfrm rot="21590281" flipV="1">
            <a:off x="6432550" y="3367088"/>
            <a:ext cx="196850" cy="177800"/>
            <a:chOff x="5376" y="2496"/>
            <a:chExt cx="192" cy="144"/>
          </a:xfrm>
        </p:grpSpPr>
        <p:sp>
          <p:nvSpPr>
            <p:cNvPr id="18478" name="Line 132"/>
            <p:cNvSpPr>
              <a:spLocks noChangeShapeType="1"/>
            </p:cNvSpPr>
            <p:nvPr/>
          </p:nvSpPr>
          <p:spPr bwMode="auto">
            <a:xfrm flipH="1">
              <a:off x="5376" y="2496"/>
              <a:ext cx="48" cy="144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9" name="Line 133"/>
            <p:cNvSpPr>
              <a:spLocks noChangeShapeType="1"/>
            </p:cNvSpPr>
            <p:nvPr/>
          </p:nvSpPr>
          <p:spPr bwMode="auto">
            <a:xfrm>
              <a:off x="5424" y="2496"/>
              <a:ext cx="144" cy="4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" name="Freeform 134"/>
          <p:cNvSpPr>
            <a:spLocks/>
          </p:cNvSpPr>
          <p:nvPr/>
        </p:nvSpPr>
        <p:spPr bwMode="auto">
          <a:xfrm>
            <a:off x="7204075" y="3051175"/>
            <a:ext cx="242888" cy="173038"/>
          </a:xfrm>
          <a:custGeom>
            <a:avLst/>
            <a:gdLst>
              <a:gd name="T0" fmla="*/ 2147483647 w 180"/>
              <a:gd name="T1" fmla="*/ 0 h 109"/>
              <a:gd name="T2" fmla="*/ 0 w 180"/>
              <a:gd name="T3" fmla="*/ 2147483647 h 109"/>
              <a:gd name="T4" fmla="*/ 0 60000 65536"/>
              <a:gd name="T5" fmla="*/ 0 60000 65536"/>
              <a:gd name="T6" fmla="*/ 0 w 180"/>
              <a:gd name="T7" fmla="*/ 0 h 109"/>
              <a:gd name="T8" fmla="*/ 180 w 180"/>
              <a:gd name="T9" fmla="*/ 109 h 10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80" h="109">
                <a:moveTo>
                  <a:pt x="180" y="0"/>
                </a:moveTo>
                <a:cubicBezTo>
                  <a:pt x="144" y="109"/>
                  <a:pt x="115" y="96"/>
                  <a:pt x="0" y="96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Freeform 136"/>
          <p:cNvSpPr>
            <a:spLocks/>
          </p:cNvSpPr>
          <p:nvPr/>
        </p:nvSpPr>
        <p:spPr bwMode="auto">
          <a:xfrm>
            <a:off x="6856413" y="3063875"/>
            <a:ext cx="325437" cy="212725"/>
          </a:xfrm>
          <a:custGeom>
            <a:avLst/>
            <a:gdLst>
              <a:gd name="T0" fmla="*/ 2147483647 w 240"/>
              <a:gd name="T1" fmla="*/ 2147483647 h 134"/>
              <a:gd name="T2" fmla="*/ 2147483647 w 240"/>
              <a:gd name="T3" fmla="*/ 2147483647 h 134"/>
              <a:gd name="T4" fmla="*/ 2147483647 w 240"/>
              <a:gd name="T5" fmla="*/ 0 h 134"/>
              <a:gd name="T6" fmla="*/ 0 60000 65536"/>
              <a:gd name="T7" fmla="*/ 0 60000 65536"/>
              <a:gd name="T8" fmla="*/ 0 60000 65536"/>
              <a:gd name="T9" fmla="*/ 0 w 240"/>
              <a:gd name="T10" fmla="*/ 0 h 134"/>
              <a:gd name="T11" fmla="*/ 240 w 240"/>
              <a:gd name="T12" fmla="*/ 134 h 1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134">
                <a:moveTo>
                  <a:pt x="240" y="48"/>
                </a:moveTo>
                <a:cubicBezTo>
                  <a:pt x="196" y="113"/>
                  <a:pt x="106" y="134"/>
                  <a:pt x="24" y="84"/>
                </a:cubicBezTo>
                <a:cubicBezTo>
                  <a:pt x="0" y="69"/>
                  <a:pt x="24" y="28"/>
                  <a:pt x="24" y="0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Text Box 137"/>
          <p:cNvSpPr txBox="1">
            <a:spLocks noChangeArrowheads="1"/>
          </p:cNvSpPr>
          <p:nvPr/>
        </p:nvSpPr>
        <p:spPr bwMode="auto">
          <a:xfrm>
            <a:off x="7294563" y="3241675"/>
            <a:ext cx="3889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27" name="Text Box 138"/>
          <p:cNvSpPr txBox="1">
            <a:spLocks noChangeArrowheads="1"/>
          </p:cNvSpPr>
          <p:nvPr/>
        </p:nvSpPr>
        <p:spPr bwMode="auto">
          <a:xfrm>
            <a:off x="6737350" y="3236913"/>
            <a:ext cx="5032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>
                <a:solidFill>
                  <a:srgbClr val="FF0000"/>
                </a:solidFill>
                <a:latin typeface="Times New Roman" panose="02020603050405020304" pitchFamily="18" charset="0"/>
              </a:rPr>
              <a:t>i’</a:t>
            </a:r>
          </a:p>
        </p:txBody>
      </p:sp>
      <p:grpSp>
        <p:nvGrpSpPr>
          <p:cNvPr id="28" name="Group 113"/>
          <p:cNvGrpSpPr>
            <a:grpSpLocks/>
          </p:cNvGrpSpPr>
          <p:nvPr/>
        </p:nvGrpSpPr>
        <p:grpSpPr bwMode="auto">
          <a:xfrm>
            <a:off x="516369" y="795338"/>
            <a:ext cx="3159125" cy="539750"/>
            <a:chOff x="1375" y="774"/>
            <a:chExt cx="2335" cy="340"/>
          </a:xfrm>
        </p:grpSpPr>
        <p:sp>
          <p:nvSpPr>
            <p:cNvPr id="18475" name="Text Box 110"/>
            <p:cNvSpPr txBox="1">
              <a:spLocks noChangeArrowheads="1"/>
            </p:cNvSpPr>
            <p:nvPr/>
          </p:nvSpPr>
          <p:spPr bwMode="auto">
            <a:xfrm>
              <a:off x="1375" y="784"/>
              <a:ext cx="2335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SIN = </a:t>
              </a:r>
              <a:r>
                <a:rPr lang="en-US" altLang="en-US" sz="2800" b="1" dirty="0" err="1">
                  <a:solidFill>
                    <a:srgbClr val="0000FF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en-US" sz="2800" b="1" dirty="0" err="1">
                  <a:solidFill>
                    <a:srgbClr val="0000FF"/>
                  </a:solidFill>
                  <a:latin typeface="Times New Roman" panose="02020603050405020304" pitchFamily="18" charset="0"/>
                </a:rPr>
                <a:t>gọi</a:t>
              </a:r>
              <a:r>
                <a:rPr lang="en-US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en-US" sz="2800" b="1" dirty="0" err="1">
                  <a:solidFill>
                    <a:srgbClr val="0000FF"/>
                  </a:solidFill>
                  <a:latin typeface="Times New Roman" panose="02020603050405020304" pitchFamily="18" charset="0"/>
                </a:rPr>
                <a:t>là</a:t>
              </a:r>
              <a:r>
                <a:rPr lang="en-US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en-US" sz="2800" b="1" dirty="0" err="1">
                  <a:solidFill>
                    <a:srgbClr val="0000FF"/>
                  </a:solidFill>
                  <a:latin typeface="Times New Roman" panose="02020603050405020304" pitchFamily="18" charset="0"/>
                </a:rPr>
                <a:t>góc</a:t>
              </a:r>
              <a:r>
                <a:rPr lang="en-US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en-US" sz="2800" b="1" dirty="0" err="1">
                  <a:solidFill>
                    <a:srgbClr val="0000FF"/>
                  </a:solidFill>
                  <a:latin typeface="Times New Roman" panose="02020603050405020304" pitchFamily="18" charset="0"/>
                </a:rPr>
                <a:t>tới</a:t>
              </a:r>
              <a:endPara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8476" name="Line 111"/>
            <p:cNvSpPr>
              <a:spLocks noChangeShapeType="1"/>
            </p:cNvSpPr>
            <p:nvPr/>
          </p:nvSpPr>
          <p:spPr bwMode="auto">
            <a:xfrm flipV="1">
              <a:off x="1528" y="774"/>
              <a:ext cx="151" cy="7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7" name="Line 112"/>
            <p:cNvSpPr>
              <a:spLocks noChangeShapeType="1"/>
            </p:cNvSpPr>
            <p:nvPr/>
          </p:nvSpPr>
          <p:spPr bwMode="auto">
            <a:xfrm>
              <a:off x="1691" y="774"/>
              <a:ext cx="144" cy="7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72" name="Text Box 88"/>
          <p:cNvSpPr txBox="1">
            <a:spLocks noChangeArrowheads="1"/>
          </p:cNvSpPr>
          <p:nvPr/>
        </p:nvSpPr>
        <p:spPr bwMode="auto">
          <a:xfrm>
            <a:off x="364217" y="1712267"/>
            <a:ext cx="4264025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NIR =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i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’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gọi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là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góc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phản</a:t>
            </a:r>
            <a:r>
              <a:rPr lang="en-US" alt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xạ</a:t>
            </a:r>
            <a:endParaRPr lang="en-US" altLang="en-US" sz="28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16369" y="1755814"/>
            <a:ext cx="461097" cy="67229"/>
            <a:chOff x="516369" y="1755814"/>
            <a:chExt cx="461097" cy="67229"/>
          </a:xfrm>
        </p:grpSpPr>
        <p:sp>
          <p:nvSpPr>
            <p:cNvPr id="18473" name="Line 89"/>
            <p:cNvSpPr>
              <a:spLocks noChangeShapeType="1"/>
            </p:cNvSpPr>
            <p:nvPr/>
          </p:nvSpPr>
          <p:spPr bwMode="auto">
            <a:xfrm flipV="1">
              <a:off x="516369" y="1755814"/>
              <a:ext cx="272733" cy="67229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74" name="Line 90"/>
            <p:cNvSpPr>
              <a:spLocks noChangeShapeType="1"/>
            </p:cNvSpPr>
            <p:nvPr/>
          </p:nvSpPr>
          <p:spPr bwMode="auto">
            <a:xfrm>
              <a:off x="771657" y="1758241"/>
              <a:ext cx="205809" cy="6480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1" name="Text Box 18"/>
          <p:cNvSpPr txBox="1">
            <a:spLocks noChangeArrowheads="1"/>
          </p:cNvSpPr>
          <p:nvPr/>
        </p:nvSpPr>
        <p:spPr bwMode="auto">
          <a:xfrm>
            <a:off x="3503613" y="3651250"/>
            <a:ext cx="663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en-US" altLang="en-US" sz="2800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en-US" sz="280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 Box 19"/>
          <p:cNvSpPr txBox="1">
            <a:spLocks noChangeArrowheads="1"/>
          </p:cNvSpPr>
          <p:nvPr/>
        </p:nvSpPr>
        <p:spPr bwMode="auto">
          <a:xfrm>
            <a:off x="3503613" y="4184650"/>
            <a:ext cx="663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en-US" altLang="en-US" sz="2800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en-US" sz="280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 Box 20"/>
          <p:cNvSpPr txBox="1">
            <a:spLocks noChangeArrowheads="1"/>
          </p:cNvSpPr>
          <p:nvPr/>
        </p:nvSpPr>
        <p:spPr bwMode="auto">
          <a:xfrm>
            <a:off x="3503613" y="4794250"/>
            <a:ext cx="663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altLang="en-US" sz="2800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en-US" sz="280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458" name="Group 22"/>
          <p:cNvGrpSpPr>
            <a:grpSpLocks/>
          </p:cNvGrpSpPr>
          <p:nvPr/>
        </p:nvGrpSpPr>
        <p:grpSpPr bwMode="auto">
          <a:xfrm>
            <a:off x="533400" y="3082925"/>
            <a:ext cx="4646613" cy="2251075"/>
            <a:chOff x="1056" y="2112"/>
            <a:chExt cx="4055" cy="2016"/>
          </a:xfrm>
        </p:grpSpPr>
        <p:grpSp>
          <p:nvGrpSpPr>
            <p:cNvPr id="18461" name="Group 8"/>
            <p:cNvGrpSpPr>
              <a:grpSpLocks/>
            </p:cNvGrpSpPr>
            <p:nvPr/>
          </p:nvGrpSpPr>
          <p:grpSpPr bwMode="auto">
            <a:xfrm>
              <a:off x="1056" y="2112"/>
              <a:ext cx="4055" cy="2016"/>
              <a:chOff x="1056" y="2112"/>
              <a:chExt cx="4055" cy="2016"/>
            </a:xfrm>
          </p:grpSpPr>
          <p:sp>
            <p:nvSpPr>
              <p:cNvPr id="61" name="Rectangle 9"/>
              <p:cNvSpPr>
                <a:spLocks noChangeArrowheads="1"/>
              </p:cNvSpPr>
              <p:nvPr/>
            </p:nvSpPr>
            <p:spPr bwMode="auto">
              <a:xfrm>
                <a:off x="1056" y="2112"/>
                <a:ext cx="4025" cy="201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383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2" name="Line 10"/>
              <p:cNvSpPr>
                <a:spLocks noChangeShapeType="1"/>
              </p:cNvSpPr>
              <p:nvPr/>
            </p:nvSpPr>
            <p:spPr bwMode="auto">
              <a:xfrm>
                <a:off x="2907" y="2133"/>
                <a:ext cx="17" cy="199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950">
                  <a:solidFill>
                    <a:srgbClr val="000000"/>
                  </a:solidFill>
                  <a:latin typeface="Arial" charset="0"/>
                  <a:cs typeface="+mn-cs"/>
                </a:endParaRPr>
              </a:p>
            </p:txBody>
          </p:sp>
          <p:sp>
            <p:nvSpPr>
              <p:cNvPr id="63" name="Line 11"/>
              <p:cNvSpPr>
                <a:spLocks noChangeShapeType="1"/>
              </p:cNvSpPr>
              <p:nvPr/>
            </p:nvSpPr>
            <p:spPr bwMode="auto">
              <a:xfrm>
                <a:off x="1056" y="2639"/>
                <a:ext cx="40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950">
                  <a:solidFill>
                    <a:srgbClr val="000000"/>
                  </a:solidFill>
                  <a:latin typeface="Arial" charset="0"/>
                  <a:cs typeface="+mn-cs"/>
                </a:endParaRPr>
              </a:p>
            </p:txBody>
          </p:sp>
          <p:sp>
            <p:nvSpPr>
              <p:cNvPr id="64" name="Line 12"/>
              <p:cNvSpPr>
                <a:spLocks noChangeShapeType="1"/>
              </p:cNvSpPr>
              <p:nvPr/>
            </p:nvSpPr>
            <p:spPr bwMode="auto">
              <a:xfrm>
                <a:off x="1056" y="3120"/>
                <a:ext cx="4055" cy="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950">
                  <a:solidFill>
                    <a:srgbClr val="000000"/>
                  </a:solidFill>
                  <a:latin typeface="Arial" charset="0"/>
                  <a:cs typeface="+mn-cs"/>
                </a:endParaRPr>
              </a:p>
            </p:txBody>
          </p:sp>
          <p:sp>
            <p:nvSpPr>
              <p:cNvPr id="65" name="Line 13"/>
              <p:cNvSpPr>
                <a:spLocks noChangeShapeType="1"/>
              </p:cNvSpPr>
              <p:nvPr/>
            </p:nvSpPr>
            <p:spPr bwMode="auto">
              <a:xfrm flipV="1">
                <a:off x="1056" y="3574"/>
                <a:ext cx="4025" cy="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950">
                  <a:solidFill>
                    <a:srgbClr val="000000"/>
                  </a:solidFill>
                  <a:latin typeface="Arial" charset="0"/>
                  <a:cs typeface="+mn-cs"/>
                </a:endParaRPr>
              </a:p>
            </p:txBody>
          </p:sp>
        </p:grpSp>
        <p:sp>
          <p:nvSpPr>
            <p:cNvPr id="56" name="Text Box 14"/>
            <p:cNvSpPr txBox="1">
              <a:spLocks noChangeArrowheads="1"/>
            </p:cNvSpPr>
            <p:nvPr/>
          </p:nvSpPr>
          <p:spPr bwMode="auto">
            <a:xfrm>
              <a:off x="1322" y="2214"/>
              <a:ext cx="1529" cy="412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r>
                <a:rPr lang="en-US" sz="2400" b="1" i="1" dirty="0" err="1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Góc</a:t>
              </a:r>
              <a:r>
                <a:rPr lang="en-US" sz="2400" b="1" i="1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i="1" dirty="0" err="1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tới</a:t>
              </a:r>
              <a:r>
                <a:rPr lang="en-US" sz="2400" b="1" i="1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i="1" dirty="0" err="1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Text Box 15"/>
            <p:cNvSpPr txBox="1">
              <a:spLocks noChangeArrowheads="1"/>
            </p:cNvSpPr>
            <p:nvPr/>
          </p:nvSpPr>
          <p:spPr bwMode="auto">
            <a:xfrm>
              <a:off x="2994" y="2160"/>
              <a:ext cx="2086" cy="412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r>
                <a:rPr lang="en-US" sz="2400" b="1" i="1" dirty="0" err="1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Góc</a:t>
              </a:r>
              <a:r>
                <a:rPr lang="en-US" sz="2400" b="1" i="1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i="1" dirty="0" err="1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phản</a:t>
              </a:r>
              <a:r>
                <a:rPr lang="en-US" sz="2400" b="1" i="1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i="1" dirty="0" err="1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xạ</a:t>
              </a:r>
              <a:r>
                <a:rPr lang="en-US" sz="2400" b="1" i="1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i="1" dirty="0" err="1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sz="2400" b="1" i="1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’</a:t>
              </a:r>
              <a:endParaRPr lang="en-US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464" name="Text Box 16"/>
            <p:cNvSpPr txBox="1">
              <a:spLocks noChangeArrowheads="1"/>
            </p:cNvSpPr>
            <p:nvPr/>
          </p:nvSpPr>
          <p:spPr bwMode="auto">
            <a:xfrm>
              <a:off x="1653" y="2653"/>
              <a:ext cx="418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800">
                  <a:solidFill>
                    <a:srgbClr val="33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60</a:t>
              </a:r>
              <a:r>
                <a:rPr lang="en-US" altLang="en-US" sz="2800" baseline="30000">
                  <a:solidFill>
                    <a:srgbClr val="33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en-US" sz="280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65" name="Text Box 17"/>
            <p:cNvSpPr txBox="1">
              <a:spLocks noChangeArrowheads="1"/>
            </p:cNvSpPr>
            <p:nvPr/>
          </p:nvSpPr>
          <p:spPr bwMode="auto">
            <a:xfrm>
              <a:off x="1653" y="3168"/>
              <a:ext cx="418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800">
                  <a:solidFill>
                    <a:srgbClr val="33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45</a:t>
              </a:r>
              <a:r>
                <a:rPr lang="en-US" altLang="en-US" sz="2800" baseline="30000">
                  <a:solidFill>
                    <a:srgbClr val="33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en-US" sz="280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66" name="Text Box 21"/>
            <p:cNvSpPr txBox="1">
              <a:spLocks noChangeArrowheads="1"/>
            </p:cNvSpPr>
            <p:nvPr/>
          </p:nvSpPr>
          <p:spPr bwMode="auto">
            <a:xfrm>
              <a:off x="1653" y="3696"/>
              <a:ext cx="418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800">
                  <a:solidFill>
                    <a:srgbClr val="33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30</a:t>
              </a:r>
              <a:r>
                <a:rPr lang="en-US" altLang="en-US" sz="2800" baseline="30000">
                  <a:solidFill>
                    <a:srgbClr val="33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US" altLang="en-US" sz="280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Text Box 109"/>
          <p:cNvSpPr txBox="1">
            <a:spLocks noChangeArrowheads="1"/>
          </p:cNvSpPr>
          <p:nvPr/>
        </p:nvSpPr>
        <p:spPr bwMode="auto">
          <a:xfrm>
            <a:off x="395288" y="5637213"/>
            <a:ext cx="74533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 i="1" dirty="0" err="1">
                <a:solidFill>
                  <a:srgbClr val="006600"/>
                </a:solidFill>
                <a:latin typeface="Times New Roman" panose="02020603050405020304" pitchFamily="18" charset="0"/>
              </a:rPr>
              <a:t>Kết</a:t>
            </a:r>
            <a:r>
              <a:rPr lang="en-US" altLang="en-US" sz="2400" b="1" i="1" dirty="0">
                <a:solidFill>
                  <a:srgbClr val="0066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b="1" i="1" dirty="0" err="1">
                <a:solidFill>
                  <a:srgbClr val="006600"/>
                </a:solidFill>
                <a:latin typeface="Times New Roman" panose="02020603050405020304" pitchFamily="18" charset="0"/>
              </a:rPr>
              <a:t>luận</a:t>
            </a:r>
            <a:r>
              <a:rPr lang="en-US" altLang="en-US" sz="2400" b="1" i="1" dirty="0">
                <a:solidFill>
                  <a:srgbClr val="006600"/>
                </a:solidFill>
                <a:latin typeface="Times New Roman" panose="02020603050405020304" pitchFamily="18" charset="0"/>
              </a:rPr>
              <a:t> :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33CC"/>
                </a:solidFill>
                <a:latin typeface="Times New Roman" panose="02020603050405020304" pitchFamily="18" charset="0"/>
              </a:rPr>
              <a:t>Góc</a:t>
            </a:r>
            <a:r>
              <a:rPr lang="en-US" altLang="en-US" sz="24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33CC"/>
                </a:solidFill>
                <a:latin typeface="Times New Roman" panose="02020603050405020304" pitchFamily="18" charset="0"/>
              </a:rPr>
              <a:t>phản</a:t>
            </a:r>
            <a:r>
              <a:rPr lang="en-US" altLang="en-US" sz="24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33CC"/>
                </a:solidFill>
                <a:latin typeface="Times New Roman" panose="02020603050405020304" pitchFamily="18" charset="0"/>
              </a:rPr>
              <a:t>xạ</a:t>
            </a:r>
            <a:r>
              <a:rPr lang="en-US" altLang="en-US" sz="24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33CC"/>
                </a:solidFill>
                <a:latin typeface="Times New Roman" panose="02020603050405020304" pitchFamily="18" charset="0"/>
              </a:rPr>
              <a:t>luôn</a:t>
            </a:r>
            <a:r>
              <a:rPr lang="en-US" altLang="en-US" sz="24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33CC"/>
                </a:solidFill>
                <a:latin typeface="Times New Roman" panose="02020603050405020304" pitchFamily="18" charset="0"/>
              </a:rPr>
              <a:t>luôn</a:t>
            </a:r>
            <a:r>
              <a:rPr lang="en-US" altLang="en-US" sz="24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...............</a:t>
            </a:r>
            <a:r>
              <a:rPr lang="en-US" altLang="en-US" sz="2400" b="1" dirty="0" err="1">
                <a:solidFill>
                  <a:srgbClr val="0033CC"/>
                </a:solidFill>
                <a:latin typeface="Times New Roman" panose="02020603050405020304" pitchFamily="18" charset="0"/>
              </a:rPr>
              <a:t>góc</a:t>
            </a:r>
            <a:r>
              <a:rPr lang="en-US" altLang="en-US" sz="24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33CC"/>
                </a:solidFill>
                <a:latin typeface="Times New Roman" panose="02020603050405020304" pitchFamily="18" charset="0"/>
              </a:rPr>
              <a:t>tới</a:t>
            </a:r>
            <a:r>
              <a:rPr lang="en-US" altLang="en-US" sz="2400" b="1" dirty="0">
                <a:solidFill>
                  <a:srgbClr val="0033CC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4953000" y="5562600"/>
            <a:ext cx="1309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endParaRPr lang="en-US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18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/>
      <p:bldP spid="27" grpId="0"/>
      <p:bldP spid="51" grpId="0" autoUpdateAnimBg="0"/>
      <p:bldP spid="52" grpId="0" autoUpdateAnimBg="0"/>
      <p:bldP spid="53" grpId="0" autoUpdateAnimBg="0"/>
      <p:bldP spid="66" grpId="0"/>
      <p:bldP spid="6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idx="4294967295"/>
          </p:nvPr>
        </p:nvSpPr>
        <p:spPr>
          <a:xfrm>
            <a:off x="764146" y="1907682"/>
            <a:ext cx="8121946" cy="210795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0800" indent="0">
              <a:buNone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ôn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800" indent="0">
              <a:buNone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thuyết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xạ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ánh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bề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nhẵn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video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25835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59F163-3F12-4287-BE3C-22429DC75A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         PHÊ DUYỆT</a:t>
            </a:r>
            <a:r>
              <a:rPr kumimoji="0" lang="en-US" sz="14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                              Tịnh</a:t>
            </a:r>
            <a:r>
              <a:rPr kumimoji="0" lang="vi-VN" sz="14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Khê</a:t>
            </a:r>
            <a:r>
              <a:rPr kumimoji="0" lang="en-US" sz="14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, ngày     tháng     năm 2026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CỦA TỔ CHUYÊN MÔN                                     GIÁO VIÊN BỘ MÔN  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                                                                                                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                                                                                                  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 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 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                                                                             PHÊ DUYỆT CỦA BGH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639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</TotalTime>
  <Words>956</Words>
  <Application>Microsoft Office PowerPoint</Application>
  <PresentationFormat>On-screen Show (4:3)</PresentationFormat>
  <Paragraphs>174</Paragraphs>
  <Slides>27</Slides>
  <Notes>0</Notes>
  <HiddenSlides>0</HiddenSlides>
  <MMClips>25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.VnTime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Bài 16  SỰ PHẢN XẠ ÁNH SÁNG</vt:lpstr>
      <vt:lpstr>PowerPoint Presentation</vt:lpstr>
      <vt:lpstr>PowerPoint Presentation</vt:lpstr>
      <vt:lpstr>PowerPoint Presentation</vt:lpstr>
      <vt:lpstr>Mặt hồ nước phẳng lặng</vt:lpstr>
      <vt:lpstr>PowerPoint Presentation</vt:lpstr>
      <vt:lpstr>I. HIỆN TƯỢNG PHẢN XẠ ÁNH SÁNG</vt:lpstr>
      <vt:lpstr>PowerPoint Presentation</vt:lpstr>
      <vt:lpstr>PowerPoint Presentation</vt:lpstr>
      <vt:lpstr>HOẠT ĐỘNG NHÓM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Hướng dẫn về nhà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BT Truc</dc:creator>
  <cp:lastModifiedBy>vandodinh@gmail.com</cp:lastModifiedBy>
  <cp:revision>63</cp:revision>
  <dcterms:created xsi:type="dcterms:W3CDTF">2020-04-21T07:57:46Z</dcterms:created>
  <dcterms:modified xsi:type="dcterms:W3CDTF">2026-05-28T09:37:29Z</dcterms:modified>
</cp:coreProperties>
</file>