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1" r:id="rId2"/>
    <p:sldId id="256" r:id="rId3"/>
    <p:sldId id="304" r:id="rId4"/>
    <p:sldId id="343" r:id="rId5"/>
    <p:sldId id="392" r:id="rId6"/>
    <p:sldId id="393" r:id="rId7"/>
    <p:sldId id="395" r:id="rId8"/>
    <p:sldId id="376" r:id="rId9"/>
    <p:sldId id="394" r:id="rId10"/>
    <p:sldId id="396" r:id="rId11"/>
    <p:sldId id="397" r:id="rId12"/>
    <p:sldId id="374" r:id="rId13"/>
    <p:sldId id="399" r:id="rId14"/>
    <p:sldId id="40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9822" autoAdjust="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134C-6E21-49E4-A702-355707426E5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0248-9EFD-495E-BCFB-160C2311C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33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134C-6E21-49E4-A702-355707426E5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0248-9EFD-495E-BCFB-160C2311C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04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134C-6E21-49E4-A702-355707426E5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0248-9EFD-495E-BCFB-160C2311C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134C-6E21-49E4-A702-355707426E5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0248-9EFD-495E-BCFB-160C2311C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49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134C-6E21-49E4-A702-355707426E5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0248-9EFD-495E-BCFB-160C2311C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50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134C-6E21-49E4-A702-355707426E5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0248-9EFD-495E-BCFB-160C2311C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2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134C-6E21-49E4-A702-355707426E5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0248-9EFD-495E-BCFB-160C2311C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7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134C-6E21-49E4-A702-355707426E5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0248-9EFD-495E-BCFB-160C2311C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101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134C-6E21-49E4-A702-355707426E5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0248-9EFD-495E-BCFB-160C2311C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27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134C-6E21-49E4-A702-355707426E5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0248-9EFD-495E-BCFB-160C2311C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6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134C-6E21-49E4-A702-355707426E5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90248-9EFD-495E-BCFB-160C2311C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51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964936"/>
      </p:ext>
    </p:extLst>
  </p:cSld>
  <p:clrMapOvr>
    <a:masterClrMapping/>
  </p:clrMapOvr>
  <p:transition advTm="1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C134C-6E21-49E4-A702-355707426E5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90248-9EFD-495E-BCFB-160C2311C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850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Nhac\Nhac%20Do\Tinh%20em.wav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WordArt 12" descr="N7"/>
          <p:cNvSpPr>
            <a:spLocks noChangeArrowheads="1" noChangeShapeType="1" noTextEdit="1"/>
          </p:cNvSpPr>
          <p:nvPr/>
        </p:nvSpPr>
        <p:spPr bwMode="auto">
          <a:xfrm>
            <a:off x="1905000" y="90152"/>
            <a:ext cx="9273862" cy="12052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ỦY BAN NHÂN DÂN XÃ TỊNH KHÊ</a:t>
            </a:r>
          </a:p>
          <a:p>
            <a:pPr algn="ctr"/>
            <a:r>
              <a:rPr lang="en-US" sz="3600" b="1" kern="1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TH &amp; THCS TRẦN VĂN TRÀ</a:t>
            </a:r>
            <a:endParaRPr lang="en-US" sz="3600" b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blipFill dpi="0" rotWithShape="0">
                <a:blip r:embed="rId3"/>
                <a:srcRect/>
                <a:stretch>
                  <a:fillRect/>
                </a:stretch>
              </a:blip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4" name="WordArt 13"/>
          <p:cNvSpPr>
            <a:spLocks noChangeArrowheads="1" noChangeShapeType="1" noTextEdit="1"/>
          </p:cNvSpPr>
          <p:nvPr/>
        </p:nvSpPr>
        <p:spPr bwMode="auto">
          <a:xfrm>
            <a:off x="3666185" y="1815922"/>
            <a:ext cx="5469229" cy="1059287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10319"/>
                <a:gd name="adj2" fmla="val 0"/>
              </a:avLst>
            </a:prstTxWarp>
          </a:bodyPr>
          <a:lstStyle/>
          <a:p>
            <a:pPr algn="ctr"/>
            <a:r>
              <a:rPr lang="en-US" sz="3600" b="1" kern="10" dirty="0" err="1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3600" b="1" kern="10" dirty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36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6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36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0" dirty="0" err="1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3600" b="1" kern="10" dirty="0" smtClean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8</a:t>
            </a:r>
            <a:endParaRPr lang="en-US" sz="3600" b="1" kern="10" dirty="0">
              <a:ln w="9525">
                <a:solidFill>
                  <a:srgbClr val="FF3300"/>
                </a:solidFill>
                <a:round/>
                <a:headEnd/>
                <a:tailEnd/>
              </a:ln>
              <a:solidFill>
                <a:srgbClr val="FF33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23" name="Tinh em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962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42038" y="4267200"/>
            <a:ext cx="8097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GIÁO VIÊN : PHẠM TÔ NINH </a:t>
            </a:r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64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42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D8E32F-287B-F083-0B82-8432DE9DEBD5}"/>
              </a:ext>
            </a:extLst>
          </p:cNvPr>
          <p:cNvSpPr/>
          <p:nvPr/>
        </p:nvSpPr>
        <p:spPr>
          <a:xfrm>
            <a:off x="1043189" y="1568039"/>
            <a:ext cx="1067988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err="1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600" b="1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41: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BÀI 6.</a:t>
            </a:r>
          </a:p>
          <a:p>
            <a:pPr algn="ctr">
              <a:lnSpc>
                <a:spcPct val="150000"/>
              </a:lnSpc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TÍNH THEO PHƯƠNG TRÌNH HÓA HỌC</a:t>
            </a:r>
            <a:endParaRPr lang="en-US" sz="3600" dirty="0">
              <a:solidFill>
                <a:srgbClr val="00206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811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60664" y="99406"/>
            <a:ext cx="4831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phút</a:t>
            </a:r>
            <a:endParaRPr lang="en-US" sz="3200" b="1" dirty="0"/>
          </a:p>
        </p:txBody>
      </p:sp>
      <p:sp>
        <p:nvSpPr>
          <p:cNvPr id="3" name="Cloud Callout 2"/>
          <p:cNvSpPr/>
          <p:nvPr/>
        </p:nvSpPr>
        <p:spPr>
          <a:xfrm>
            <a:off x="5795501" y="927279"/>
            <a:ext cx="6078828" cy="2305319"/>
          </a:xfrm>
          <a:prstGeom prst="cloudCallout">
            <a:avLst>
              <a:gd name="adj1" fmla="val -43291"/>
              <a:gd name="adj2" fmla="val 8987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94198" y="4303570"/>
            <a:ext cx="82338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Dựa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vào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phương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trình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hóa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học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khi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biết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chất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đã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phản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ứng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hoặc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chất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tạo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thành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chất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còn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lại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13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327" y="0"/>
            <a:ext cx="91857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en-US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327" y="610325"/>
            <a:ext cx="65340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phản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367011" y="1893937"/>
            <a:ext cx="1140655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SGK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/28: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Fe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xảy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phản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Fe +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2HCl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FeCl</a:t>
            </a:r>
            <a:r>
              <a:rPr lang="en-US" sz="2800" baseline="-25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aseline="-25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nhiêu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Fe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1,5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aseline="-25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367011" y="1220650"/>
            <a:ext cx="3151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51690" y="3429000"/>
            <a:ext cx="1140655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Fe </a:t>
            </a:r>
            <a:r>
              <a:rPr lang="en-US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phản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aseline="-250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 1,5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Fe  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…………………........…….  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1,5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aseline="-250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aseline="-25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Fe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1,5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aseline="-250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1,5 </a:t>
            </a:r>
            <a:r>
              <a:rPr lang="en-US" sz="28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mol</a:t>
            </a:r>
            <a:endParaRPr lang="en-US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89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9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214" y="523220"/>
            <a:ext cx="11500834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800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28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1: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Cho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aluminium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Al)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tác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dụng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với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dung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dịch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s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ulfuric acid (H</a:t>
            </a:r>
            <a:r>
              <a:rPr lang="en-US" sz="2800" baseline="-25000" dirty="0" smtClean="0">
                <a:latin typeface="Times New Roman" panose="02020603050405020304" pitchFamily="18" charset="0"/>
                <a:ea typeface="Open Sans"/>
              </a:rPr>
              <a:t>2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SO</a:t>
            </a:r>
            <a:r>
              <a:rPr lang="en-US" sz="2800" baseline="-25000" dirty="0" smtClean="0">
                <a:latin typeface="Times New Roman" panose="02020603050405020304" pitchFamily="18" charset="0"/>
                <a:ea typeface="Open Sans"/>
              </a:rPr>
              <a:t>4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)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 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loãng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thì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xảy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ra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phản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ứng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Open Sans"/>
              </a:rPr>
              <a:t>hóa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Open Sans"/>
              </a:rPr>
              <a:t>học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: 2Al 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+ 3H</a:t>
            </a:r>
            <a:r>
              <a:rPr lang="en-US" sz="2800" baseline="-25000" dirty="0">
                <a:latin typeface="Times New Roman" panose="02020603050405020304" pitchFamily="18" charset="0"/>
                <a:ea typeface="Open Sans"/>
              </a:rPr>
              <a:t>2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SO</a:t>
            </a:r>
            <a:r>
              <a:rPr lang="en-US" sz="2800" baseline="-25000" dirty="0">
                <a:latin typeface="Times New Roman" panose="02020603050405020304" pitchFamily="18" charset="0"/>
                <a:ea typeface="Open Sans"/>
              </a:rPr>
              <a:t>4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 → Al</a:t>
            </a:r>
            <a:r>
              <a:rPr lang="en-US" sz="2800" baseline="-25000" dirty="0">
                <a:latin typeface="Times New Roman" panose="02020603050405020304" pitchFamily="18" charset="0"/>
                <a:ea typeface="Open Sans"/>
              </a:rPr>
              <a:t>2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(SO</a:t>
            </a:r>
            <a:r>
              <a:rPr lang="en-US" sz="2800" baseline="-25000" dirty="0">
                <a:latin typeface="Times New Roman" panose="02020603050405020304" pitchFamily="18" charset="0"/>
                <a:ea typeface="Open Sans"/>
              </a:rPr>
              <a:t>4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) + 3H</a:t>
            </a:r>
            <a:r>
              <a:rPr lang="en-US" sz="2800" baseline="-25000" dirty="0">
                <a:latin typeface="Times New Roman" panose="02020603050405020304" pitchFamily="18" charset="0"/>
                <a:ea typeface="Open Sans"/>
              </a:rPr>
              <a:t>2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ea typeface="Open Sans"/>
              </a:rPr>
              <a:t>Cho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biết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sau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phản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ứng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thu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3,7185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lít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khí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H</a:t>
            </a:r>
            <a:r>
              <a:rPr lang="en-US" sz="2800" baseline="-25000" dirty="0">
                <a:latin typeface="Times New Roman" panose="02020603050405020304" pitchFamily="18" charset="0"/>
                <a:ea typeface="Open Sans"/>
              </a:rPr>
              <a:t>2 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(ở 25</a:t>
            </a:r>
            <a:r>
              <a:rPr lang="en-US" sz="2800" baseline="30000" dirty="0">
                <a:latin typeface="Times New Roman" panose="02020603050405020304" pitchFamily="18" charset="0"/>
                <a:ea typeface="Open Sans"/>
              </a:rPr>
              <a:t>0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C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1 bar).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Hãy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: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ea typeface="Open Sans"/>
              </a:rPr>
              <a:t>a.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Khối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Open Sans"/>
              </a:rPr>
              <a:t>aluminium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 (Al)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đã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tham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gia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phản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ứng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ea typeface="Open Sans"/>
              </a:rPr>
              <a:t>b.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Khối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sulfuric acid (H</a:t>
            </a:r>
            <a:r>
              <a:rPr lang="en-US" sz="2800" baseline="-25000" dirty="0" smtClean="0">
                <a:latin typeface="Times New Roman" panose="02020603050405020304" pitchFamily="18" charset="0"/>
                <a:ea typeface="Open Sans"/>
              </a:rPr>
              <a:t>2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SO</a:t>
            </a:r>
            <a:r>
              <a:rPr lang="en-US" sz="2800" baseline="-25000" dirty="0" smtClean="0">
                <a:latin typeface="Times New Roman" panose="02020603050405020304" pitchFamily="18" charset="0"/>
                <a:ea typeface="Open Sans"/>
              </a:rPr>
              <a:t>4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) </a:t>
            </a:r>
            <a:r>
              <a:rPr lang="en-US" sz="2800" dirty="0" err="1" smtClean="0">
                <a:latin typeface="Times New Roman" panose="02020603050405020304" pitchFamily="18" charset="0"/>
                <a:ea typeface="Open Sans"/>
              </a:rPr>
              <a:t>đã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tham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gia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phản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ứng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63248" y="0"/>
            <a:ext cx="3151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cặp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đôi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5087714" y="3000821"/>
            <a:ext cx="9589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Open Sans"/>
              </a:rPr>
              <a:t>Giải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Open Sans"/>
              </a:rPr>
              <a:t>: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6214" y="3735657"/>
            <a:ext cx="2767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mol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H</a:t>
            </a:r>
            <a:r>
              <a:rPr lang="en-US" sz="2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063318" y="360937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9263550"/>
              </p:ext>
            </p:extLst>
          </p:nvPr>
        </p:nvGraphicFramePr>
        <p:xfrm>
          <a:off x="3063318" y="3609379"/>
          <a:ext cx="4406428" cy="911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Equation" r:id="rId3" imgW="2146300" imgH="419100" progId="Equation.DSMT4">
                  <p:embed/>
                </p:oleObj>
              </mc:Choice>
              <mc:Fallback>
                <p:oleObj name="Equation" r:id="rId3" imgW="2146300" imgH="4191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318" y="3609379"/>
                        <a:ext cx="4406428" cy="9111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296214" y="4587315"/>
            <a:ext cx="3821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PTHH:  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2Al 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+ 3H</a:t>
            </a:r>
            <a:r>
              <a:rPr lang="en-US" sz="2800" baseline="-25000" dirty="0">
                <a:latin typeface="Times New Roman" panose="02020603050405020304" pitchFamily="18" charset="0"/>
                <a:ea typeface="Open Sans"/>
              </a:rPr>
              <a:t>2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SO</a:t>
            </a:r>
            <a:r>
              <a:rPr lang="en-US" sz="2800" baseline="-25000" dirty="0">
                <a:latin typeface="Times New Roman" panose="02020603050405020304" pitchFamily="18" charset="0"/>
                <a:ea typeface="Open Sans"/>
              </a:rPr>
              <a:t>4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4139429" y="4484472"/>
            <a:ext cx="789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ea typeface="Open Sans"/>
              </a:rPr>
              <a:t>→</a:t>
            </a:r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>
            <a:off x="4885933" y="4582041"/>
            <a:ext cx="27847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ea typeface="Open Sans"/>
              </a:rPr>
              <a:t>Al</a:t>
            </a:r>
            <a:r>
              <a:rPr lang="en-US" sz="2800" baseline="-25000" dirty="0">
                <a:latin typeface="Times New Roman" panose="02020603050405020304" pitchFamily="18" charset="0"/>
                <a:ea typeface="Open Sans"/>
              </a:rPr>
              <a:t>2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(SO</a:t>
            </a:r>
            <a:r>
              <a:rPr lang="en-US" sz="2800" baseline="-25000" dirty="0">
                <a:latin typeface="Times New Roman" panose="02020603050405020304" pitchFamily="18" charset="0"/>
                <a:ea typeface="Open Sans"/>
              </a:rPr>
              <a:t>4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) 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  +  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3H</a:t>
            </a:r>
            <a:r>
              <a:rPr lang="en-US" sz="2800" baseline="-25000" dirty="0">
                <a:latin typeface="Times New Roman" panose="02020603050405020304" pitchFamily="18" charset="0"/>
                <a:ea typeface="Open Sans"/>
              </a:rPr>
              <a:t>2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170262" y="5233646"/>
            <a:ext cx="81465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Theo PT: 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2         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              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1                  3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mol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6213" y="5981762"/>
            <a:ext cx="83309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Theo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                                                   0,15(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mol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0716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707" y="585457"/>
            <a:ext cx="19348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a. Theo PT: </a:t>
            </a:r>
            <a:endParaRPr lang="en-US" sz="2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200365"/>
              </p:ext>
            </p:extLst>
          </p:nvPr>
        </p:nvGraphicFramePr>
        <p:xfrm>
          <a:off x="2114532" y="361001"/>
          <a:ext cx="4339277" cy="972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0" name="Equation" r:id="rId3" imgW="1943100" imgH="393700" progId="Equation.DSMT4">
                  <p:embed/>
                </p:oleObj>
              </mc:Choice>
              <mc:Fallback>
                <p:oleObj name="Equation" r:id="rId3" imgW="1943100" imgH="3937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532" y="361001"/>
                        <a:ext cx="4339277" cy="97213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17647" y="1363371"/>
            <a:ext cx="7895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Khối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Open Sans"/>
              </a:rPr>
              <a:t>aluminium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 (Al)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đã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tham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gia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phản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ứng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: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97812" y="2027878"/>
            <a:ext cx="50385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m</a:t>
            </a:r>
            <a:r>
              <a:rPr lang="en-US" sz="2800" baseline="-25000" dirty="0" err="1">
                <a:latin typeface="Times New Roman" panose="02020603050405020304" pitchFamily="18" charset="0"/>
                <a:ea typeface="Open Sans"/>
              </a:rPr>
              <a:t>Al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=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n</a:t>
            </a:r>
            <a:r>
              <a:rPr lang="en-US" sz="2800" baseline="-25000" dirty="0" err="1">
                <a:latin typeface="Times New Roman" panose="02020603050405020304" pitchFamily="18" charset="0"/>
                <a:ea typeface="Open Sans"/>
              </a:rPr>
              <a:t>Al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.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M</a:t>
            </a:r>
            <a:r>
              <a:rPr lang="en-US" sz="2800" baseline="-25000" dirty="0" err="1">
                <a:latin typeface="Times New Roman" panose="02020603050405020304" pitchFamily="18" charset="0"/>
                <a:ea typeface="Open Sans"/>
              </a:rPr>
              <a:t>Al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= 0,1 . 27 = 2,7(g)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707" y="2762563"/>
            <a:ext cx="29684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Theo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PT ta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n-US" sz="2800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1896009"/>
              </p:ext>
            </p:extLst>
          </p:nvPr>
        </p:nvGraphicFramePr>
        <p:xfrm>
          <a:off x="2928730" y="2762563"/>
          <a:ext cx="3299791" cy="608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1" name="Equation" r:id="rId5" imgW="1511300" imgH="241300" progId="Equation.DSMT4">
                  <p:embed/>
                </p:oleObj>
              </mc:Choice>
              <mc:Fallback>
                <p:oleObj name="Equation" r:id="rId5" imgW="1511300" imgH="2413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730" y="2762563"/>
                        <a:ext cx="3299791" cy="6089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529228" y="3607310"/>
            <a:ext cx="78197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Khối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sulfuric acid (H</a:t>
            </a:r>
            <a:r>
              <a:rPr lang="en-US" sz="2800" baseline="-25000" dirty="0" smtClean="0">
                <a:latin typeface="Times New Roman" panose="02020603050405020304" pitchFamily="18" charset="0"/>
                <a:ea typeface="Open Sans"/>
              </a:rPr>
              <a:t>2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SO</a:t>
            </a:r>
            <a:r>
              <a:rPr lang="en-US" sz="2800" baseline="-25000" dirty="0" smtClean="0">
                <a:latin typeface="Times New Roman" panose="02020603050405020304" pitchFamily="18" charset="0"/>
                <a:ea typeface="Open Sans"/>
              </a:rPr>
              <a:t>4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) </a:t>
            </a:r>
            <a:r>
              <a:rPr lang="en-US" sz="2800" dirty="0" err="1" smtClean="0">
                <a:latin typeface="Times New Roman" panose="02020603050405020304" pitchFamily="18" charset="0"/>
                <a:ea typeface="Open Sans"/>
              </a:rPr>
              <a:t>tham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gia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Open Sans"/>
              </a:rPr>
              <a:t>phản</a:t>
            </a:r>
            <a:r>
              <a:rPr lang="en-US" sz="2800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Open Sans"/>
              </a:rPr>
              <a:t>ứng</a:t>
            </a:r>
            <a:r>
              <a:rPr lang="en-US" sz="2800" dirty="0" smtClean="0">
                <a:latin typeface="Times New Roman" panose="02020603050405020304" pitchFamily="18" charset="0"/>
                <a:ea typeface="Open Sans"/>
              </a:rPr>
              <a:t>:</a:t>
            </a:r>
            <a:endParaRPr lang="en-US" sz="2800" dirty="0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9894986"/>
              </p:ext>
            </p:extLst>
          </p:nvPr>
        </p:nvGraphicFramePr>
        <p:xfrm>
          <a:off x="3297512" y="4366294"/>
          <a:ext cx="6933166" cy="624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2" name="Equation" r:id="rId7" imgW="2565400" imgH="241300" progId="Equation.DSMT4">
                  <p:embed/>
                </p:oleObj>
              </mc:Choice>
              <mc:Fallback>
                <p:oleObj name="Equation" r:id="rId7" imgW="2565400" imgH="2413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512" y="4366294"/>
                        <a:ext cx="6933166" cy="6243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340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81247" y="156195"/>
            <a:ext cx="114286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m gam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Magnesium (</a:t>
            </a:r>
            <a:r>
              <a:rPr lang="it-IT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Mg) </a:t>
            </a:r>
            <a:r>
              <a:rPr lang="it-IT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phản ứng với 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dung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hydrochloric acid (</a:t>
            </a:r>
            <a:r>
              <a:rPr lang="it-IT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HCl)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dư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theo phản ứng: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Mg  +  2HCl  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MgCl</a:t>
            </a:r>
            <a:r>
              <a:rPr lang="en-US" sz="28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+  H</a:t>
            </a:r>
            <a:r>
              <a:rPr lang="en-US" sz="28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it-IT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it-IT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Sau </a:t>
            </a:r>
            <a:r>
              <a:rPr lang="it-IT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phản ứng thu được 2,4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79</a:t>
            </a:r>
            <a:r>
              <a:rPr lang="it-IT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lít </a:t>
            </a:r>
            <a:r>
              <a:rPr lang="it-IT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khí hydrogen 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ở 25</a:t>
            </a:r>
            <a:r>
              <a:rPr lang="en-US" sz="2800" baseline="30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C, 1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bar (</a:t>
            </a:r>
            <a:r>
              <a:rPr lang="en-US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đkc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m?</a:t>
            </a:r>
          </a:p>
        </p:txBody>
      </p:sp>
      <p:sp>
        <p:nvSpPr>
          <p:cNvPr id="6" name="Rectangle 5"/>
          <p:cNvSpPr/>
          <p:nvPr/>
        </p:nvSpPr>
        <p:spPr>
          <a:xfrm>
            <a:off x="420337" y="2796645"/>
            <a:ext cx="99763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PTHH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 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Mg 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2HCl   →   MgCl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 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+   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3200" baseline="-25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PT:  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                                 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  1(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0,1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                                   0,1(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0337" y="2219102"/>
            <a:ext cx="27398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070870" y="1577433"/>
            <a:ext cx="9589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Open Sans"/>
              </a:rPr>
              <a:t>Giải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Open Sans"/>
              </a:rPr>
              <a:t>: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0182495"/>
              </p:ext>
            </p:extLst>
          </p:nvPr>
        </p:nvGraphicFramePr>
        <p:xfrm>
          <a:off x="3160190" y="2164779"/>
          <a:ext cx="3821359" cy="800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" name="Equation" r:id="rId3" imgW="1993680" imgH="419040" progId="Equation.DSMT4">
                  <p:embed/>
                </p:oleObj>
              </mc:Choice>
              <mc:Fallback>
                <p:oleObj name="Equation" r:id="rId3" imgW="19936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60190" y="2164779"/>
                        <a:ext cx="3821359" cy="8001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510862" y="4998171"/>
            <a:ext cx="11633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PT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069821"/>
              </p:ext>
            </p:extLst>
          </p:nvPr>
        </p:nvGraphicFramePr>
        <p:xfrm>
          <a:off x="1674254" y="5026418"/>
          <a:ext cx="3563557" cy="710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Equation" r:id="rId5" imgW="1295280" imgH="241200" progId="Equation.DSMT4">
                  <p:embed/>
                </p:oleObj>
              </mc:Choice>
              <mc:Fallback>
                <p:oleObj name="Equation" r:id="rId5" imgW="129528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74254" y="5026418"/>
                        <a:ext cx="3563557" cy="7104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581470"/>
              </p:ext>
            </p:extLst>
          </p:nvPr>
        </p:nvGraphicFramePr>
        <p:xfrm>
          <a:off x="1430338" y="5876925"/>
          <a:ext cx="6846887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Equation" r:id="rId7" imgW="2489040" imgH="241200" progId="Equation.DSMT4">
                  <p:embed/>
                </p:oleObj>
              </mc:Choice>
              <mc:Fallback>
                <p:oleObj name="Equation" r:id="rId7" imgW="248904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30338" y="5876925"/>
                        <a:ext cx="6846887" cy="709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241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9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401209" y="-24944"/>
            <a:ext cx="2674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LUYỆN TẬP: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86861" y="1858402"/>
            <a:ext cx="445476" cy="4410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6861" y="595641"/>
            <a:ext cx="110431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1.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phản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Fe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+  2HCl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→ FeCl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Tỉ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lệ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Fe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 : 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 : 2.                       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 : 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 : 3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328244" y="2584949"/>
            <a:ext cx="111603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 2.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 Cho phương trình hóa học: CuO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vi-VN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vi-VN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→ CuSO</a:t>
            </a:r>
            <a:r>
              <a:rPr lang="vi-VN" sz="24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vi-VN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Khi cho 1 mol CuO tác dụng với đủ với H</a:t>
            </a:r>
            <a:r>
              <a:rPr lang="vi-VN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vi-VN" sz="24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 thu được x mol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CuSO</a:t>
            </a:r>
            <a:r>
              <a:rPr lang="vi-VN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Giá trị x là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A. 0,5 mol.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. 1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mol.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. 2 mol.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. 2,5 mol.</a:t>
            </a:r>
          </a:p>
        </p:txBody>
      </p:sp>
      <p:sp>
        <p:nvSpPr>
          <p:cNvPr id="8" name="Rectangle 7"/>
          <p:cNvSpPr/>
          <p:nvPr/>
        </p:nvSpPr>
        <p:spPr>
          <a:xfrm>
            <a:off x="328244" y="4558392"/>
            <a:ext cx="111603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vi-V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Cho phương trình hóa học : N</a:t>
            </a:r>
            <a:r>
              <a:rPr lang="vi-VN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 + 3H</a:t>
            </a:r>
            <a:r>
              <a:rPr lang="vi-VN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 → 2NH</a:t>
            </a:r>
            <a:r>
              <a:rPr lang="vi-VN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Tỉ lệ mol của các chất N</a:t>
            </a:r>
            <a:r>
              <a:rPr lang="vi-VN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vi-VN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: NH</a:t>
            </a:r>
            <a:r>
              <a:rPr lang="vi-VN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 lần lượt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vi-VN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.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.	        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Oval 12"/>
          <p:cNvSpPr/>
          <p:nvPr/>
        </p:nvSpPr>
        <p:spPr>
          <a:xfrm>
            <a:off x="6114823" y="5805288"/>
            <a:ext cx="445476" cy="4410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305908" y="3831845"/>
            <a:ext cx="445476" cy="4410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9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5" grpId="0"/>
      <p:bldP spid="8" grpId="0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59450" y="130610"/>
            <a:ext cx="1176699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vi-V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Cho sơ đồ phản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ứng:   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vi-VN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vi-VN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vi-VN" sz="2800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vi-VN" sz="2800" baseline="-25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Tổng hệ số cân bằng của phản ứng trên là </a:t>
            </a:r>
          </a:p>
          <a:p>
            <a:pPr>
              <a:lnSpc>
                <a:spcPct val="150000"/>
              </a:lnSpc>
            </a:pP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A. 13 mol.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. 14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mol.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. 15 mol.	            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. 16 mol.</a:t>
            </a:r>
          </a:p>
        </p:txBody>
      </p:sp>
      <p:sp>
        <p:nvSpPr>
          <p:cNvPr id="15" name="Oval 14"/>
          <p:cNvSpPr/>
          <p:nvPr/>
        </p:nvSpPr>
        <p:spPr>
          <a:xfrm>
            <a:off x="3330674" y="3646584"/>
            <a:ext cx="445476" cy="4410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825188"/>
              </p:ext>
            </p:extLst>
          </p:nvPr>
        </p:nvGraphicFramePr>
        <p:xfrm>
          <a:off x="6526616" y="325751"/>
          <a:ext cx="806093" cy="389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0" name="Equation" r:id="rId3" imgW="393480" imgH="203040" progId="Equation.DSMT4">
                  <p:embed/>
                </p:oleObj>
              </mc:Choice>
              <mc:Fallback>
                <p:oleObj name="Equation" r:id="rId3" imgW="3934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26616" y="325751"/>
                        <a:ext cx="806093" cy="3894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359450" y="2163798"/>
            <a:ext cx="1176699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Cho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phản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 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phản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A. 6 mol.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9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mol.                        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3 mol.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5 mol.</a:t>
            </a:r>
          </a:p>
        </p:txBody>
      </p:sp>
      <p:sp>
        <p:nvSpPr>
          <p:cNvPr id="17" name="Oval 16"/>
          <p:cNvSpPr/>
          <p:nvPr/>
        </p:nvSpPr>
        <p:spPr>
          <a:xfrm>
            <a:off x="3928056" y="1550743"/>
            <a:ext cx="508713" cy="5485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6652257"/>
              </p:ext>
            </p:extLst>
          </p:nvPr>
        </p:nvGraphicFramePr>
        <p:xfrm>
          <a:off x="5508030" y="2398933"/>
          <a:ext cx="4173882" cy="504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1" r:id="rId5" imgW="1993035" imgH="241195" progId="Equation.DSMT4">
                  <p:embed/>
                </p:oleObj>
              </mc:Choice>
              <mc:Fallback>
                <p:oleObj r:id="rId5" imgW="1993035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030" y="2398933"/>
                        <a:ext cx="4173882" cy="5040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359450" y="4195123"/>
            <a:ext cx="113603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vi-V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Cho phương trình hóa học: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2Al 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+ 6HCl → 2AlCl</a:t>
            </a:r>
            <a:r>
              <a:rPr lang="vi-VN" sz="28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 + 3H</a:t>
            </a:r>
            <a:r>
              <a:rPr lang="vi-VN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Để 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thu được 7,437 lít khí H</a:t>
            </a:r>
            <a:r>
              <a:rPr lang="vi-VN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 ở đktc cần bao nhiêu mol Al</a:t>
            </a:r>
          </a:p>
          <a:p>
            <a:pPr algn="just">
              <a:lnSpc>
                <a:spcPct val="150000"/>
              </a:lnSpc>
            </a:pP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A. 0,3 mol. 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. 0,1 mol.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. 0,2 mol. 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vi-VN" sz="2800" dirty="0">
                <a:latin typeface="Times New Roman" pitchFamily="18" charset="0"/>
                <a:cs typeface="Times New Roman" pitchFamily="18" charset="0"/>
              </a:rPr>
              <a:t>. 0,5 mol. </a:t>
            </a:r>
          </a:p>
        </p:txBody>
      </p:sp>
      <p:sp>
        <p:nvSpPr>
          <p:cNvPr id="20" name="Oval 19"/>
          <p:cNvSpPr/>
          <p:nvPr/>
        </p:nvSpPr>
        <p:spPr>
          <a:xfrm>
            <a:off x="6484186" y="5632618"/>
            <a:ext cx="445476" cy="4410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3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9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01209" y="-24944"/>
            <a:ext cx="25218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VẬN DỤNG: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6700" y="559831"/>
            <a:ext cx="114286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m gam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kim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zinc (Zn</a:t>
            </a:r>
            <a:r>
              <a:rPr lang="it-IT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it-IT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phản ứng với 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dung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sulfuric acid (</a:t>
            </a:r>
            <a:r>
              <a:rPr lang="it-IT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it-IT" sz="28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it-IT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it-IT" sz="28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it-IT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dư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theo phản ứng: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Zn  +  H</a:t>
            </a:r>
            <a:r>
              <a:rPr lang="en-US" sz="28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8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ZnSO</a:t>
            </a:r>
            <a:r>
              <a:rPr lang="en-US" sz="28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+  H</a:t>
            </a:r>
            <a:r>
              <a:rPr lang="en-US" sz="28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it-IT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it-IT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Sau </a:t>
            </a:r>
            <a:r>
              <a:rPr lang="it-IT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phản ứng thu được 2,4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79</a:t>
            </a:r>
            <a:r>
              <a:rPr lang="it-IT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lít </a:t>
            </a:r>
            <a:r>
              <a:rPr lang="it-IT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khí hydrogen 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ở 25</a:t>
            </a:r>
            <a:r>
              <a:rPr lang="en-US" sz="2800" baseline="30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C, 1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bar (</a:t>
            </a:r>
            <a:r>
              <a:rPr lang="en-US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đkc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m?</a:t>
            </a:r>
          </a:p>
        </p:txBody>
      </p:sp>
      <p:sp>
        <p:nvSpPr>
          <p:cNvPr id="4" name="Rectangle 3"/>
          <p:cNvSpPr/>
          <p:nvPr/>
        </p:nvSpPr>
        <p:spPr>
          <a:xfrm>
            <a:off x="394579" y="3164038"/>
            <a:ext cx="99763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PTHH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 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Zn 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→   ZnSO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4 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+   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3200" baseline="-25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PT:   1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                                  1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mol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0,1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                                0,1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mol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4579" y="2586495"/>
            <a:ext cx="27398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mol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045112" y="1944826"/>
            <a:ext cx="9589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Open San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Open Sans"/>
              </a:rPr>
              <a:t>Giải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Open Sans"/>
              </a:rPr>
              <a:t>: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262741"/>
              </p:ext>
            </p:extLst>
          </p:nvPr>
        </p:nvGraphicFramePr>
        <p:xfrm>
          <a:off x="3134432" y="2468046"/>
          <a:ext cx="3821359" cy="864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4" name="Equation" r:id="rId3" imgW="1993680" imgH="419040" progId="Equation.DSMT4">
                  <p:embed/>
                </p:oleObj>
              </mc:Choice>
              <mc:Fallback>
                <p:oleObj name="Equation" r:id="rId3" imgW="19936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34432" y="2468046"/>
                        <a:ext cx="3821359" cy="8642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485104" y="5365564"/>
            <a:ext cx="11633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PT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487246"/>
              </p:ext>
            </p:extLst>
          </p:nvPr>
        </p:nvGraphicFramePr>
        <p:xfrm>
          <a:off x="1682750" y="5394325"/>
          <a:ext cx="3494088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5" name="Equation" r:id="rId5" imgW="1269720" imgH="241200" progId="Equation.DSMT4">
                  <p:embed/>
                </p:oleObj>
              </mc:Choice>
              <mc:Fallback>
                <p:oleObj name="Equation" r:id="rId5" imgW="126972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750" y="5394325"/>
                        <a:ext cx="3494088" cy="709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9016882"/>
              </p:ext>
            </p:extLst>
          </p:nvPr>
        </p:nvGraphicFramePr>
        <p:xfrm>
          <a:off x="5299075" y="5394325"/>
          <a:ext cx="6672263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6" name="Equation" r:id="rId7" imgW="2425680" imgH="241200" progId="Equation.DSMT4">
                  <p:embed/>
                </p:oleObj>
              </mc:Choice>
              <mc:Fallback>
                <p:oleObj name="Equation" r:id="rId7" imgW="242568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99075" y="5394325"/>
                        <a:ext cx="6672263" cy="709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500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941" y="754616"/>
            <a:ext cx="11217497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1: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 gam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kim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loại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zinc (Zn</a:t>
            </a:r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phản ứng với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dung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dịch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sulfuric acid (</a:t>
            </a:r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it-IT" sz="2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</a:t>
            </a:r>
            <a:r>
              <a:rPr lang="it-IT" sz="2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theo phản ứng: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Zn  +  H</a:t>
            </a:r>
            <a:r>
              <a:rPr lang="en-US" sz="2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</a:t>
            </a:r>
            <a:r>
              <a:rPr lang="en-US" sz="2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→ ZnSO</a:t>
            </a:r>
            <a:r>
              <a:rPr lang="en-US" sz="2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 H</a:t>
            </a:r>
            <a:r>
              <a:rPr lang="en-US" sz="2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Sau phản ứng thu được 2,4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79</a:t>
            </a:r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lít khí hydrogen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ở 25</a:t>
            </a:r>
            <a:r>
              <a:rPr lang="en-US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C, 1 bar (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đkc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m?</a:t>
            </a:r>
          </a:p>
          <a:p>
            <a:pPr indent="254000" algn="just">
              <a:lnSpc>
                <a:spcPct val="125000"/>
              </a:lnSpc>
              <a:spcAft>
                <a:spcPts val="600"/>
              </a:spcAft>
              <a:tabLst>
                <a:tab pos="417830" algn="l"/>
              </a:tabLst>
            </a:pPr>
            <a:r>
              <a:rPr lang="nl-NL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Bài tập 2 (6.5 sbt):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Cho m g CaCO</a:t>
            </a:r>
            <a:r>
              <a:rPr lang="en-US" sz="2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dung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dịch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HCl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dư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thu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muối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CaCl</a:t>
            </a:r>
            <a:r>
              <a:rPr lang="en-US" sz="2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1,9832 L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CO</a:t>
            </a:r>
            <a:r>
              <a:rPr lang="en-US" sz="2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(ở 25</a:t>
            </a:r>
            <a:r>
              <a:rPr lang="en-US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C, 1 bar)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thoát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ra.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Giá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trị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bao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nhiêu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75451" y="0"/>
            <a:ext cx="34935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VỀ NHÀ: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flower_arts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0839"/>
            <a:ext cx="6248400" cy="210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lower_arts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752304"/>
            <a:ext cx="5943600" cy="210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41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0037" y="436338"/>
            <a:ext cx="1110175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HS </a:t>
            </a:r>
            <a:r>
              <a:rPr lang="en-US" sz="32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2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I.1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I.1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SBT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vở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II.2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phản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flower_arts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90681"/>
            <a:ext cx="6248400" cy="3045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flower_arts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12146"/>
            <a:ext cx="5943600" cy="3045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21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2936" y="744718"/>
            <a:ext cx="1000183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mtClean="0"/>
              <a:t>PHÊ DUYỆT CỦA TỔ CHUYÊN MÔN                        Tịnh Khê, ngày </a:t>
            </a:r>
            <a:r>
              <a:rPr lang="vi-VN" smtClean="0"/>
              <a:t>15  </a:t>
            </a:r>
            <a:r>
              <a:rPr lang="vi-VN" smtClean="0"/>
              <a:t>tháng  </a:t>
            </a:r>
            <a:r>
              <a:rPr lang="vi-VN" smtClean="0"/>
              <a:t>11 năm 2025</a:t>
            </a:r>
            <a:endParaRPr lang="vi-VN" smtClean="0"/>
          </a:p>
          <a:p>
            <a:r>
              <a:rPr lang="vi-VN" smtClean="0"/>
              <a:t>                                                                                                  Giáo viên bộ môn </a:t>
            </a:r>
          </a:p>
          <a:p>
            <a:endParaRPr lang="vi-VN"/>
          </a:p>
          <a:p>
            <a:endParaRPr lang="vi-VN" smtClean="0"/>
          </a:p>
          <a:p>
            <a:endParaRPr lang="vi-VN" smtClean="0"/>
          </a:p>
          <a:p>
            <a:endParaRPr lang="vi-VN"/>
          </a:p>
          <a:p>
            <a:endParaRPr lang="vi-VN" smtClean="0"/>
          </a:p>
          <a:p>
            <a:r>
              <a:rPr lang="vi-VN" smtClean="0"/>
              <a:t>                 Nguyễn Thị Thu Hòa                                                   Phạm Tô Ninh </a:t>
            </a:r>
            <a:endParaRPr lang="vi-VN"/>
          </a:p>
          <a:p>
            <a:endParaRPr lang="vi-VN" smtClean="0"/>
          </a:p>
          <a:p>
            <a:endParaRPr lang="vi-VN"/>
          </a:p>
          <a:p>
            <a:endParaRPr lang="vi-VN" smtClean="0"/>
          </a:p>
          <a:p>
            <a:endParaRPr lang="vi-VN"/>
          </a:p>
          <a:p>
            <a:endParaRPr lang="vi-VN" smtClean="0"/>
          </a:p>
          <a:p>
            <a:endParaRPr lang="vi-VN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161460"/>
      </p:ext>
    </p:extLst>
  </p:cSld>
  <p:clrMapOvr>
    <a:masterClrMapping/>
  </p:clrMapOvr>
  <p:transition advTm="1000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1441890"/>
      </p:ext>
    </p:extLst>
  </p:cSld>
  <p:clrMapOvr>
    <a:masterClrMapping/>
  </p:clrMapOvr>
  <p:transition advTm="1000">
    <p:pull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2203</TotalTime>
  <Words>890</Words>
  <Application>Microsoft Office PowerPoint</Application>
  <PresentationFormat>Widescreen</PresentationFormat>
  <Paragraphs>93</Paragraphs>
  <Slides>14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Open Sans</vt:lpstr>
      <vt:lpstr>Times New Roman</vt:lpstr>
      <vt:lpstr>Wingdings</vt:lpstr>
      <vt:lpstr>Office Theme</vt:lpstr>
      <vt:lpstr>Equation</vt:lpstr>
      <vt:lpstr>MathType 7.0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Thang Hoa Computer</dc:creator>
  <cp:lastModifiedBy>DELL</cp:lastModifiedBy>
  <cp:revision>464</cp:revision>
  <dcterms:created xsi:type="dcterms:W3CDTF">2022-07-09T07:52:59Z</dcterms:created>
  <dcterms:modified xsi:type="dcterms:W3CDTF">2026-05-28T10:39:21Z</dcterms:modified>
</cp:coreProperties>
</file>