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  <p:sldMasterId id="2147483675" r:id="rId2"/>
    <p:sldMasterId id="2147483693" r:id="rId3"/>
  </p:sldMasterIdLst>
  <p:notesMasterIdLst>
    <p:notesMasterId r:id="rId33"/>
  </p:notesMasterIdLst>
  <p:sldIdLst>
    <p:sldId id="397" r:id="rId4"/>
    <p:sldId id="256" r:id="rId5"/>
    <p:sldId id="264" r:id="rId6"/>
    <p:sldId id="348" r:id="rId7"/>
    <p:sldId id="266" r:id="rId8"/>
    <p:sldId id="388" r:id="rId9"/>
    <p:sldId id="265" r:id="rId10"/>
    <p:sldId id="268" r:id="rId11"/>
    <p:sldId id="339" r:id="rId12"/>
    <p:sldId id="341" r:id="rId13"/>
    <p:sldId id="342" r:id="rId14"/>
    <p:sldId id="343" r:id="rId15"/>
    <p:sldId id="390" r:id="rId16"/>
    <p:sldId id="345" r:id="rId17"/>
    <p:sldId id="350" r:id="rId18"/>
    <p:sldId id="349" r:id="rId19"/>
    <p:sldId id="347" r:id="rId20"/>
    <p:sldId id="278" r:id="rId21"/>
    <p:sldId id="351" r:id="rId22"/>
    <p:sldId id="382" r:id="rId23"/>
    <p:sldId id="383" r:id="rId24"/>
    <p:sldId id="399" r:id="rId25"/>
    <p:sldId id="400" r:id="rId26"/>
    <p:sldId id="401" r:id="rId27"/>
    <p:sldId id="378" r:id="rId28"/>
    <p:sldId id="393" r:id="rId29"/>
    <p:sldId id="398" r:id="rId30"/>
    <p:sldId id="403" r:id="rId31"/>
    <p:sldId id="40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42" autoAdjust="0"/>
    <p:restoredTop sz="94660"/>
  </p:normalViewPr>
  <p:slideViewPr>
    <p:cSldViewPr snapToGrid="0">
      <p:cViewPr varScale="1">
        <p:scale>
          <a:sx n="87" d="100"/>
          <a:sy n="87" d="100"/>
        </p:scale>
        <p:origin x="55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678D55-7BB2-4FDE-A19F-B7887B121952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CC5BE-B616-468C-9CAD-F6861AF06D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21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9F405-BEAA-7A1B-E46B-80839ADABF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AB5C46-ECAE-AEA7-3818-58E908A7C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05F5B-405D-1BEC-A791-96A8E00B2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B34A-84CD-4194-AF2B-E5A41AF1C68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D96BC8-EBDA-AAEE-36A1-5093BD7A1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DDA35-6814-4AD8-8352-73E7C7BDF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CA67-02DE-498E-9DB1-A5B59E9A5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63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D64C0-F9A1-18C5-B7F3-255349A9D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D9347-17CF-89A1-0E9E-0CBA2FE26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136B3-0A76-940B-7908-0B473E8FB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B34A-84CD-4194-AF2B-E5A41AF1C68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D2EB1-4C20-6F24-7F04-BB1129130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FF269-A533-F77D-5908-9C6012816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CA67-02DE-498E-9DB1-A5B59E9A5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810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1D68A-BE07-572A-B12D-0DD4D7C4E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CDF127-5730-005D-E9AB-B28DB0E93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DC7D8-1A28-39AF-9E00-FE75DDB63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B34A-84CD-4194-AF2B-E5A41AF1C68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C971B-FAF7-A00D-A20D-37251CF28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23232-3C43-C52A-325C-28DC187D1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CA67-02DE-498E-9DB1-A5B59E9A5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372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F689D-7646-AC2D-D1AF-B60DF9AFE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05834-BD0C-9BE8-7013-E5887A3312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FBADF3-085A-725E-F472-D0B3F9E40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B2F1AF-1FE6-5B88-3440-F8CF4B096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B34A-84CD-4194-AF2B-E5A41AF1C68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978289-E397-A8AF-704E-A5137AECA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F94E14-74F6-2679-24B1-8F8ABAE28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CA67-02DE-498E-9DB1-A5B59E9A5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387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7E76F-ADEB-2467-6D9D-170531E96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09686-E972-3B7D-4096-A8DBD13DE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E52EA5-D070-B7B0-1AC0-C699FE5E1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9795E5-ECB7-F93D-AB3A-C5461B7D23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5A999D-B819-23FF-E5D6-E864404CF4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2C5A64-3CC8-4055-95CD-2CAF4156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B34A-84CD-4194-AF2B-E5A41AF1C68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ED53B0-1F46-33E2-09C2-81301C64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5E0100-2DEC-B089-A8F3-6F22C3596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CA67-02DE-498E-9DB1-A5B59E9A5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7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BBC41-684E-2D6B-3F2D-5379A3D32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54389D-DCEF-D59E-EA23-D3F98E4F9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B34A-84CD-4194-AF2B-E5A41AF1C68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E3C424-45AE-AF70-FBB9-29575F6C3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80AD3-7BE4-07DC-83F6-372A16E8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CA67-02DE-498E-9DB1-A5B59E9A5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686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E3D49F-909B-FE63-91F3-59ECD7355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B34A-84CD-4194-AF2B-E5A41AF1C68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E08A45-7710-331A-CD4B-8D11158C4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BB801-1750-A7F9-895B-B2C85AE5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CA67-02DE-498E-9DB1-A5B59E9A5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620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52EF7-B50A-CC07-F3C8-E257FDFB6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03BF8-F9E9-B579-F82B-A9A83F622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AC2D0-A4BD-EE2F-9F9A-C57A50BF6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C23A6F-3891-E55D-25D7-7C2A91ACA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B34A-84CD-4194-AF2B-E5A41AF1C68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A6DFC-2227-160C-1A6B-DC11324C6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427F79-4DF5-EB64-8053-4668A5A01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CA67-02DE-498E-9DB1-A5B59E9A5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070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0C030-ED7A-F86A-275B-F4A5E811B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9F2C90-A190-3498-0883-97E4FC21C7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190C5-ECCC-F432-E2C7-7A459E098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1322E-2434-FDCC-DE69-09FBAA36A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B34A-84CD-4194-AF2B-E5A41AF1C68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9BD2E1-CF70-E343-A44B-725F8EAAA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E9E06-4AD2-F64C-D678-8625326EE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CA67-02DE-498E-9DB1-A5B59E9A5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575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4271-423D-F3C0-C7CB-06D5DFED0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3F07FA-66BE-41C8-2774-F7CBF5C450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0F87A-A5AB-7EA9-D883-C052E214B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B34A-84CD-4194-AF2B-E5A41AF1C68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2B229-4E20-7E56-9A82-D6B1B2D56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8D22A-4016-59D9-0E59-A59920E6A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CA67-02DE-498E-9DB1-A5B59E9A5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10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C629FB-428B-CA10-405B-671184A239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BC40F8-0772-5566-13A2-FFFCB02641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42AC4-A5BF-F676-8280-F800EF5F2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5B34A-84CD-4194-AF2B-E5A41AF1C68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D4B5F-88B2-198C-5195-35D121405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FC342C-8D2A-E04E-1DC6-76FC65C3F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5CA67-02DE-498E-9DB1-A5B59E9A5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813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-10584" y="-7938"/>
            <a:ext cx="12227984" cy="6873876"/>
            <a:chOff x="-8466" y="-8468"/>
            <a:chExt cx="9171316" cy="6874935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5130456" y="4175239"/>
              <a:ext cx="4022869" cy="268328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43462" y="-529"/>
              <a:ext cx="1217656" cy="685905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6"/>
            <p:cNvSpPr/>
            <p:nvPr/>
          </p:nvSpPr>
          <p:spPr>
            <a:xfrm>
              <a:off x="6892644" y="-529"/>
              <a:ext cx="2268619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7205393" y="-8468"/>
              <a:ext cx="1947932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6638635" y="3919613"/>
              <a:ext cx="251310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010123" y="-8468"/>
              <a:ext cx="2143202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8296044" y="-8468"/>
              <a:ext cx="857281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8094425" y="-8468"/>
              <a:ext cx="1066838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069024" y="4894488"/>
              <a:ext cx="1093826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-8466" y="-8468"/>
              <a:ext cx="863632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5"/>
            <a:ext cx="776895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7C45C-4FA2-471F-AA95-03D2DB054CB7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423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CDA16-6C45-46A1-B6BA-2AC80354CDBC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418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2700869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A5183-7B30-4434-BEF0-E55ADD4F5D98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650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160589"/>
            <a:ext cx="411747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0"/>
            <a:ext cx="411748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F72A1-B99B-41D8-982D-6CA67ED98DC8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641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F83D9-A237-4542-B250-16D4D54B68F3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856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9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4899F-9957-4DA4-AFB7-7E84BD839726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0944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0E330-FBEB-48F6-AD7E-16C3C7965168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716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498604"/>
            <a:ext cx="3720243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514926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2777069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09A07-93B7-48C8-8473-50558038F45B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28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0"/>
            <a:ext cx="8463619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9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D30A2-C99E-4147-8539-E73EB92018AB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3454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4470400"/>
            <a:ext cx="846361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538AD-6ADB-457F-8F56-B3A945D866A1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2032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3467" y="79057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8000" smtClean="0">
                <a:solidFill>
                  <a:srgbClr val="9FE0F5"/>
                </a:solidFill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997951" y="28860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8000" smtClean="0">
                <a:solidFill>
                  <a:srgbClr val="9FE0F5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9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AC0C5-CFAD-4D8D-A4ED-A0DD6FF70268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7038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146FA-09B1-4F0E-9500-C59D63E50316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4903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3467" y="79057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8000" smtClean="0">
                <a:solidFill>
                  <a:srgbClr val="9FE0F5"/>
                </a:solidFill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997951" y="28860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8000" smtClean="0">
                <a:solidFill>
                  <a:srgbClr val="9FE0F5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BC0D6-5F41-4EE3-B0AD-D29159298981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6351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0"/>
            <a:ext cx="845528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9EE70-61A0-4524-9CA6-0EB3AECBA8F6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707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0C3E4-D8C7-4DA8-8373-2BF71D91981C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4315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1"/>
            <a:ext cx="130508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99" y="609601"/>
            <a:ext cx="6926701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8DFB9-C6A2-4AFD-B199-8D623834DF53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3176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6A040-AE1F-4C72-AE86-4E3137F9A35A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5153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-10584" y="-7938"/>
            <a:ext cx="12227984" cy="6873876"/>
            <a:chOff x="-8466" y="-8468"/>
            <a:chExt cx="9171316" cy="6874935"/>
          </a:xfrm>
        </p:grpSpPr>
        <p:cxnSp>
          <p:nvCxnSpPr>
            <p:cNvPr id="5" name="Straight Connector 4"/>
            <p:cNvCxnSpPr/>
            <p:nvPr/>
          </p:nvCxnSpPr>
          <p:spPr>
            <a:xfrm flipV="1">
              <a:off x="5130456" y="4175239"/>
              <a:ext cx="4022869" cy="268328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7043462" y="-529"/>
              <a:ext cx="1217656" cy="685905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6"/>
            <p:cNvSpPr/>
            <p:nvPr/>
          </p:nvSpPr>
          <p:spPr>
            <a:xfrm>
              <a:off x="6892644" y="-529"/>
              <a:ext cx="2268619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7205393" y="-8468"/>
              <a:ext cx="1947932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6638635" y="3919613"/>
              <a:ext cx="251310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010123" y="-8468"/>
              <a:ext cx="2143202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8296044" y="-8468"/>
              <a:ext cx="857281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8094425" y="-8468"/>
              <a:ext cx="1066838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069024" y="4894488"/>
              <a:ext cx="1093826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-8466" y="-8468"/>
              <a:ext cx="863632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1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1" y="4050835"/>
            <a:ext cx="776895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7C45C-4FA2-471F-AA95-03D2DB054CB7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0803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7CDA16-6C45-46A1-B6BA-2AC80354CDBC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26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2700869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A5183-7B30-4434-BEF0-E55ADD4F5D98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889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1" y="2160589"/>
            <a:ext cx="411747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0"/>
            <a:ext cx="411748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AF72A1-B99B-41D8-982D-6CA67ED98DC8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8497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4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F83D9-A237-4542-B250-16D4D54B68F3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4666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609600"/>
            <a:ext cx="8463619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4899F-9957-4DA4-AFB7-7E84BD839726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7712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0E330-FBEB-48F6-AD7E-16C3C7965168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1417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498604"/>
            <a:ext cx="3720243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1" y="514926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2777069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09A07-93B7-48C8-8473-50558038F45B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9290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4800600"/>
            <a:ext cx="846361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799" y="609600"/>
            <a:ext cx="8463619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99" y="5367338"/>
            <a:ext cx="8463619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D30A2-C99E-4147-8539-E73EB92018AB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098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609600"/>
            <a:ext cx="8463619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4470400"/>
            <a:ext cx="846361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538AD-6ADB-457F-8F56-B3A945D866A1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6591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3467" y="79057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8000" smtClean="0">
                <a:solidFill>
                  <a:srgbClr val="9FE0F5"/>
                </a:solidFill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997951" y="28860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8000" smtClean="0">
                <a:solidFill>
                  <a:srgbClr val="9FE0F5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099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AC0C5-CFAD-4D8D-A4ED-A0DD6FF70268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4176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8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146FA-09B1-4F0E-9500-C59D63E50316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0910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3467" y="79057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8000" smtClean="0">
                <a:solidFill>
                  <a:srgbClr val="9FE0F5"/>
                </a:solidFill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997951" y="2886075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8000" smtClean="0">
                <a:solidFill>
                  <a:srgbClr val="9FE0F5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0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BC0D6-5F41-4EE3-B0AD-D29159298981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9985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1" y="609600"/>
            <a:ext cx="845528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8" y="4527448"/>
            <a:ext cx="8463620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9EE70-61A0-4524-9CA6-0EB3AECBA8F6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3097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0C3E4-D8C7-4DA8-8373-2BF71D91981C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0062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01"/>
            <a:ext cx="130508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99" y="609601"/>
            <a:ext cx="6926701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8DFB9-C6A2-4AFD-B199-8D623834DF53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9669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6A040-AE1F-4C72-AE86-4E3137F9A35A}" type="slidenum">
              <a:rPr lang="en-US" altLang="en-US">
                <a:solidFill>
                  <a:srgbClr val="5FCBEF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5FCBE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534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7757585"/>
      </p:ext>
    </p:extLst>
  </p:cSld>
  <p:clrMapOvr>
    <a:masterClrMapping/>
  </p:clrMapOvr>
  <p:transition advTm="1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6031C9-B666-8CFC-949D-544F7CAA0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93A28-884B-69DE-3FFA-0636BD138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65681B-E834-C163-7B20-B7060FF7A8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5B34A-84CD-4194-AF2B-E5A41AF1C68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79CD2C-01EF-71BC-AB3E-114A9E360F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E56D9E-E332-9FAA-49ED-7A87BAF491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5CA67-02DE-498E-9DB1-A5B59E9A5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83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10584" y="-7938"/>
            <a:ext cx="12227984" cy="687387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17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55" y="4175239"/>
              <a:ext cx="4022869" cy="268328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3462" y="-529"/>
              <a:ext cx="1217656" cy="685905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2644" y="-529"/>
              <a:ext cx="2268619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393" y="-8468"/>
              <a:ext cx="1947932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34" y="3919613"/>
              <a:ext cx="251310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23" y="-8468"/>
              <a:ext cx="2143202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044" y="-8468"/>
              <a:ext cx="857281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425" y="-8468"/>
              <a:ext cx="1066838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9024" y="4894488"/>
              <a:ext cx="1093826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12801" y="609600"/>
            <a:ext cx="8464551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12801" y="2160589"/>
            <a:ext cx="8464551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251" y="6042026"/>
            <a:ext cx="9122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042026"/>
            <a:ext cx="6163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3667" y="6042026"/>
            <a:ext cx="683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CF2C0C9-44AF-409C-BB98-A7000ABC445C}" type="slidenum">
              <a:rPr lang="en-US" altLang="en-US">
                <a:solidFill>
                  <a:srgbClr val="5FCBEF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5FCBE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14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10584" y="-7938"/>
            <a:ext cx="12227984" cy="687387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17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55" y="4175239"/>
              <a:ext cx="4022869" cy="268328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3462" y="-529"/>
              <a:ext cx="1217656" cy="685905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2644" y="-529"/>
              <a:ext cx="2268619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393" y="-8468"/>
              <a:ext cx="1947932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34" y="3919613"/>
              <a:ext cx="251310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23" y="-8468"/>
              <a:ext cx="2143202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044" y="-8468"/>
              <a:ext cx="857281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425" y="-8468"/>
              <a:ext cx="1066838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9024" y="4894488"/>
              <a:ext cx="1093826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812801" y="609600"/>
            <a:ext cx="8464551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12801" y="2160589"/>
            <a:ext cx="8464551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251" y="6042026"/>
            <a:ext cx="9122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800" y="6042026"/>
            <a:ext cx="6163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3667" y="6042026"/>
            <a:ext cx="683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DCF2C0C9-44AF-409C-BB98-A7000ABC445C}" type="slidenum">
              <a:rPr lang="en-US" altLang="en-US">
                <a:solidFill>
                  <a:srgbClr val="5FCBEF"/>
                </a:solidFill>
                <a:latin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solidFill>
                <a:srgbClr val="5FCBE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503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anose="05040102010807070707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hyperlink" Target="&#272;&#204;NH%20HO&#192;/GI&#193;O%20&#193;N/GIAO-AN-&#272;T-HO&#193;/VO%20THUAT%201/MPEGAV/AVSEQ01.DAT" TargetMode="Externa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microsoft.com/office/2007/relationships/hdphoto" Target="../media/hdphoto8.wdp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microsoft.com/office/2007/relationships/hdphoto" Target="../media/hdphoto9.wdp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microsoft.com/office/2007/relationships/hdphoto" Target="../media/hdphoto9.wdp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4.bin"/><Relationship Id="rId3" Type="http://schemas.openxmlformats.org/officeDocument/2006/relationships/image" Target="../media/image4.pn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microsoft.com/office/2007/relationships/hdphoto" Target="../media/hdphoto10.wdp"/><Relationship Id="rId11" Type="http://schemas.openxmlformats.org/officeDocument/2006/relationships/oleObject" Target="../embeddings/oleObject3.bin"/><Relationship Id="rId5" Type="http://schemas.openxmlformats.org/officeDocument/2006/relationships/image" Target="../media/image20.png"/><Relationship Id="rId10" Type="http://schemas.openxmlformats.org/officeDocument/2006/relationships/image" Target="../media/image17.wmf"/><Relationship Id="rId4" Type="http://schemas.microsoft.com/office/2007/relationships/hdphoto" Target="../media/hdphoto3.wdp"/><Relationship Id="rId9" Type="http://schemas.openxmlformats.org/officeDocument/2006/relationships/oleObject" Target="../embeddings/oleObject2.bin"/><Relationship Id="rId14" Type="http://schemas.openxmlformats.org/officeDocument/2006/relationships/image" Target="../media/image19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3" Type="http://schemas.openxmlformats.org/officeDocument/2006/relationships/audio" Target="../media/audio1.wav"/><Relationship Id="rId7" Type="http://schemas.openxmlformats.org/officeDocument/2006/relationships/image" Target="../media/image24.gif"/><Relationship Id="rId2" Type="http://schemas.openxmlformats.org/officeDocument/2006/relationships/slideLayout" Target="../slideLayouts/slideLayout30.xml"/><Relationship Id="rId1" Type="http://schemas.openxmlformats.org/officeDocument/2006/relationships/audio" Target="file:///D:\DULIEU\GIAO%20AN%20DIEN%20TU%20HOA%208,9\HOA%208.%20TIET%208.DON%20CHAT-%20HOP%20CHAT\ve%20que%20ngoai%20-%20giang%20truong%20.mp3" TargetMode="External"/><Relationship Id="rId6" Type="http://schemas.openxmlformats.org/officeDocument/2006/relationships/image" Target="../media/image23.gif"/><Relationship Id="rId5" Type="http://schemas.openxmlformats.org/officeDocument/2006/relationships/image" Target="../media/image22.jpeg"/><Relationship Id="rId10" Type="http://schemas.openxmlformats.org/officeDocument/2006/relationships/image" Target="../media/image26.png"/><Relationship Id="rId4" Type="http://schemas.openxmlformats.org/officeDocument/2006/relationships/audio" Target="../media/audio2.wav"/><Relationship Id="rId9" Type="http://schemas.openxmlformats.org/officeDocument/2006/relationships/image" Target="../media/image25.gi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yển chọn hình nền thiên nhiên khung cảnh bình minh đẹp rạng rỡ chào ngày mới tốt lành phần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0540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820276" y="1562986"/>
            <a:ext cx="10568763" cy="5155277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800004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701" b="1" kern="10" dirty="0">
                <a:ln w="9525">
                  <a:solidFill>
                    <a:srgbClr val="9933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Nhiệt liệt chào mừng các em học sinh </a:t>
            </a:r>
          </a:p>
        </p:txBody>
      </p:sp>
      <p:sp>
        <p:nvSpPr>
          <p:cNvPr id="4" name="Rectangle 3"/>
          <p:cNvSpPr/>
          <p:nvPr/>
        </p:nvSpPr>
        <p:spPr>
          <a:xfrm>
            <a:off x="1957674" y="3044279"/>
            <a:ext cx="8626475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kern="10" dirty="0" smtClean="0"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MÔN KHOA HỌC TỰ NHIÊN 8</a:t>
            </a:r>
            <a:r>
              <a:rPr lang="en-US" sz="4400" b="1" kern="10" dirty="0" smtClean="0">
                <a:ln w="254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Rectangle 4"/>
          <p:cNvSpPr>
            <a:spLocks noChangeArrowheads="1"/>
          </p:cNvSpPr>
          <p:nvPr/>
        </p:nvSpPr>
        <p:spPr bwMode="auto">
          <a:xfrm>
            <a:off x="5215643" y="5943600"/>
            <a:ext cx="45817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vi-VN" sz="3200" b="1" i="1">
                <a:solidFill>
                  <a:srgbClr val="FF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Giáo viên: </a:t>
            </a:r>
            <a:r>
              <a:rPr lang="en-US" altLang="vi-VN" sz="3200" b="1" i="1" smtClean="0">
                <a:solidFill>
                  <a:srgbClr val="FF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Phạm Tô Ninh</a:t>
            </a:r>
            <a:endParaRPr lang="en-US" altLang="vi-VN" sz="3200" b="1" i="1">
              <a:solidFill>
                <a:srgbClr val="FF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8222" y="40086"/>
            <a:ext cx="12112869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1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</a:rPr>
              <a:t>ỦY BAN NHÂN DÂN XÃ TỊNH KHÊ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kern="1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rgbClr val="FF00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" panose="020B0604020202020204" pitchFamily="34" charset="0"/>
                <a:cs typeface="Times New Roman" panose="02020603050405020304" pitchFamily="18" charset="0"/>
              </a:rPr>
              <a:t>TRƯỜNG TH &amp;THCS TRẦN VĂN TRÀ</a:t>
            </a:r>
            <a:endParaRPr lang="en-US" sz="4000" b="1" kern="10" dirty="0">
              <a:ln w="12700">
                <a:solidFill>
                  <a:srgbClr val="0000FF"/>
                </a:solidFill>
                <a:round/>
                <a:headEnd/>
                <a:tailEnd/>
              </a:ln>
              <a:solidFill>
                <a:srgbClr val="FF0000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7712" y="4140624"/>
            <a:ext cx="11299342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2400" b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BÀI </a:t>
            </a: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 ĐỊNH LUẬT BẢO TOÀN KHỐI LƯỢNG </a:t>
            </a:r>
            <a:r>
              <a:rPr lang="en-US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endParaRPr lang="en-US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ctr">
              <a:lnSpc>
                <a:spcPct val="115000"/>
              </a:lnSpc>
            </a:pPr>
            <a: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PHƯƠNG TRÌNH HÓA HỌC</a:t>
            </a:r>
          </a:p>
        </p:txBody>
      </p:sp>
    </p:spTree>
    <p:extLst>
      <p:ext uri="{BB962C8B-B14F-4D97-AF65-F5344CB8AC3E}">
        <p14:creationId xmlns:p14="http://schemas.microsoft.com/office/powerpoint/2010/main" val="63887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43AF02-463B-51E8-A67C-C2E074CC7C50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222" l="438" r="99750">
                        <a14:foregroundMark x1="1250" y1="889" x2="1938" y2="11444"/>
                        <a14:foregroundMark x1="1938" y1="11444" x2="4438" y2="14444"/>
                        <a14:foregroundMark x1="2625" y1="0" x2="438" y2="4222"/>
                        <a14:foregroundMark x1="93313" y1="4333" x2="97438" y2="8889"/>
                        <a14:foregroundMark x1="97438" y1="8889" x2="99250" y2="19556"/>
                        <a14:foregroundMark x1="99250" y1="19556" x2="98625" y2="21889"/>
                        <a14:foregroundMark x1="93125" y1="89111" x2="99750" y2="95667"/>
                        <a14:foregroundMark x1="625" y1="97222" x2="8938" y2="81000"/>
                        <a14:foregroundMark x1="8938" y1="81000" x2="3250" y2="95222"/>
                        <a14:backgroundMark x1="55375" y1="58556" x2="65563" y2="73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30" name="Picture 6" descr="Thử trí thông minh với 13 câu đố mẹo">
            <a:extLst>
              <a:ext uri="{FF2B5EF4-FFF2-40B4-BE49-F238E27FC236}">
                <a16:creationId xmlns:a16="http://schemas.microsoft.com/office/drawing/2014/main" id="{47E7C5FE-1E48-A811-56CC-606503E31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22" b="94565" l="10000" r="90000">
                        <a14:foregroundMark x1="20462" y1="48696" x2="36769" y2="1522"/>
                        <a14:foregroundMark x1="36769" y1="1522" x2="37846" y2="12174"/>
                        <a14:foregroundMark x1="37846" y1="12174" x2="37846" y2="12174"/>
                        <a14:foregroundMark x1="60923" y1="14130" x2="72615" y2="33696"/>
                        <a14:foregroundMark x1="40000" y1="47609" x2="64462" y2="40000"/>
                        <a14:foregroundMark x1="43538" y1="47826" x2="57385" y2="41739"/>
                        <a14:foregroundMark x1="57385" y1="41739" x2="44154" y2="51957"/>
                        <a14:foregroundMark x1="52308" y1="43043" x2="60154" y2="43913"/>
                        <a14:foregroundMark x1="32000" y1="76087" x2="54308" y2="83478"/>
                        <a14:foregroundMark x1="54308" y1="83478" x2="62769" y2="91739"/>
                        <a14:foregroundMark x1="39846" y1="94565" x2="56154" y2="94565"/>
                        <a14:foregroundMark x1="56154" y1="94565" x2="60462" y2="93913"/>
                        <a14:foregroundMark x1="18615" y1="25870" x2="23538" y2="47826"/>
                        <a14:foregroundMark x1="25385" y1="6522" x2="30308" y2="28696"/>
                        <a14:foregroundMark x1="22923" y1="51957" x2="25538" y2="52826"/>
                        <a14:foregroundMark x1="65692" y1="36739" x2="67385" y2="395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9378" y="1833673"/>
            <a:ext cx="7445151" cy="526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F47EAB2B-E265-C24A-94EE-F8ED0EF11280}"/>
              </a:ext>
            </a:extLst>
          </p:cNvPr>
          <p:cNvSpPr/>
          <p:nvPr/>
        </p:nvSpPr>
        <p:spPr>
          <a:xfrm>
            <a:off x="4516840" y="228158"/>
            <a:ext cx="7506810" cy="4354475"/>
          </a:xfrm>
          <a:prstGeom prst="cloudCallout">
            <a:avLst>
              <a:gd name="adj1" fmla="val -26614"/>
              <a:gd name="adj2" fmla="val 7959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9B4F0F-1FED-3B17-FF45-5120E5C1B73F}"/>
              </a:ext>
            </a:extLst>
          </p:cNvPr>
          <p:cNvSpPr txBox="1"/>
          <p:nvPr/>
        </p:nvSpPr>
        <p:spPr>
          <a:xfrm>
            <a:off x="5311293" y="1001731"/>
            <a:ext cx="574955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hóa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xảy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giảm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dần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dần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tổng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khối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phản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ứng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4052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95AAFA-BE6D-451B-81C8-BB1E69A68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F18A92-C307-44B4-8462-D27E19B3F61B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7" b="99000" l="1250" r="99063">
                        <a14:foregroundMark x1="7250" y1="2667" x2="7250" y2="2667"/>
                        <a14:foregroundMark x1="7250" y1="1889" x2="1250" y2="15222"/>
                        <a14:foregroundMark x1="1250" y1="15222" x2="3063" y2="17000"/>
                        <a14:foregroundMark x1="2000" y1="85778" x2="19625" y2="97556"/>
                        <a14:foregroundMark x1="92188" y1="89889" x2="99000" y2="99111"/>
                        <a14:foregroundMark x1="93375" y1="889" x2="96563" y2="14000"/>
                        <a14:foregroundMark x1="96563" y1="14000" x2="99063" y2="17778"/>
                        <a14:foregroundMark x1="8875" y1="92444" x2="10375" y2="87778"/>
                        <a14:backgroundMark x1="25313" y1="50333" x2="53563" y2="55556"/>
                        <a14:backgroundMark x1="27750" y1="53333" x2="36563" y2="61333"/>
                        <a14:backgroundMark x1="36563" y1="61333" x2="45500" y2="64444"/>
                        <a14:backgroundMark x1="45500" y1="64444" x2="45813" y2="64333"/>
                        <a14:backgroundMark x1="31250" y1="58000" x2="38875" y2="83778"/>
                        <a14:backgroundMark x1="38875" y1="83778" x2="39938" y2="85889"/>
                        <a14:backgroundMark x1="29500" y1="77000" x2="51688" y2="87444"/>
                        <a14:backgroundMark x1="42750" y1="71000" x2="63563" y2="86667"/>
                        <a14:backgroundMark x1="63563" y1="86667" x2="63563" y2="86667"/>
                        <a14:backgroundMark x1="66000" y1="68889" x2="83188" y2="8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7BEC8E7-435E-4AD6-B430-F1641FB6D0D8}"/>
              </a:ext>
            </a:extLst>
          </p:cNvPr>
          <p:cNvGrpSpPr/>
          <p:nvPr/>
        </p:nvGrpSpPr>
        <p:grpSpPr>
          <a:xfrm>
            <a:off x="829340" y="0"/>
            <a:ext cx="10122195" cy="7612913"/>
            <a:chOff x="-87882" y="-334986"/>
            <a:chExt cx="5961132" cy="2594351"/>
          </a:xfrm>
        </p:grpSpPr>
        <p:pic>
          <p:nvPicPr>
            <p:cNvPr id="5" name="Hình ảnh 2">
              <a:extLst>
                <a:ext uri="{FF2B5EF4-FFF2-40B4-BE49-F238E27FC236}">
                  <a16:creationId xmlns:a16="http://schemas.microsoft.com/office/drawing/2014/main" id="{CBFD0F98-BF16-4CE1-B57D-047ACA34D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foregroundMark x1="20848" y1="42015" x2="21875" y2="45740"/>
                          <a14:foregroundMark x1="18175" y1="32315" x2="18772" y2="34482"/>
                          <a14:foregroundMark x1="17651" y1="30415" x2="18148" y2="32219"/>
                          <a14:foregroundMark x1="17012" y1="28097" x2="17624" y2="30318"/>
                          <a14:foregroundMark x1="21875" y1="45740" x2="21875" y2="48879"/>
                          <a14:foregroundMark x1="14000" y1="23543" x2="12113" y2="35048"/>
                          <a14:foregroundMark x1="12347" y1="45751" x2="16976" y2="55656"/>
                          <a14:foregroundMark x1="21247" y1="49176" x2="23625" y2="42825"/>
                          <a14:foregroundMark x1="22522" y1="32087" x2="21875" y2="25785"/>
                          <a14:foregroundMark x1="23625" y1="42825" x2="23575" y2="42339"/>
                          <a14:foregroundMark x1="16801" y1="24143" x2="14250" y2="23318"/>
                          <a14:foregroundMark x1="18868" y1="24812" x2="18197" y2="24595"/>
                          <a14:foregroundMark x1="21875" y1="25785" x2="19328" y2="24961"/>
                          <a14:foregroundMark x1="11661" y1="45782" x2="17070" y2="55301"/>
                          <a14:foregroundMark x1="10875" y1="47982" x2="16912" y2="55895"/>
                          <a14:foregroundMark x1="34000" y1="34753" x2="33125" y2="45740"/>
                          <a14:foregroundMark x1="31875" y1="38117" x2="35000" y2="44395"/>
                          <a14:foregroundMark x1="31625" y1="35426" x2="33125" y2="43274"/>
                          <a14:foregroundMark x1="51478" y1="39359" x2="51875" y2="39462"/>
                          <a14:foregroundMark x1="48630" y1="38622" x2="51015" y2="39239"/>
                          <a14:foregroundMark x1="39750" y1="36323" x2="45574" y2="37831"/>
                          <a14:foregroundMark x1="51875" y1="39462" x2="52625" y2="38789"/>
                          <a14:foregroundMark x1="52875" y1="30493" x2="53125" y2="39238"/>
                          <a14:foregroundMark x1="74500" y1="31839" x2="76000" y2="52691"/>
                          <a14:foregroundMark x1="73875" y1="28700" x2="81875" y2="21525"/>
                          <a14:foregroundMark x1="81875" y1="21525" x2="84500" y2="34529"/>
                          <a14:foregroundMark x1="84500" y1="34529" x2="84750" y2="34753"/>
                          <a14:foregroundMark x1="30750" y1="39013" x2="34125" y2="45291"/>
                          <a14:foregroundMark x1="13000" y1="76233" x2="45875" y2="72870"/>
                          <a14:foregroundMark x1="45875" y1="72870" x2="85500" y2="78475"/>
                          <a14:foregroundMark x1="17375" y1="72197" x2="19125" y2="79148"/>
                          <a14:foregroundMark x1="19125" y1="72197" x2="21875" y2="79821"/>
                          <a14:foregroundMark x1="46125" y1="74888" x2="50750" y2="81166"/>
                          <a14:foregroundMark x1="74125" y1="75561" x2="84125" y2="75561"/>
                          <a14:foregroundMark x1="84125" y1="75561" x2="85125" y2="76009"/>
                          <a14:foregroundMark x1="76375" y1="73767" x2="85125" y2="72870"/>
                          <a14:foregroundMark x1="85125" y1="72870" x2="85375" y2="72870"/>
                          <a14:foregroundMark x1="44375" y1="75112" x2="50500" y2="81839"/>
                          <a14:foregroundMark x1="62250" y1="77803" x2="65625" y2="79372"/>
                          <a14:foregroundMark x1="76625" y1="76009" x2="86625" y2="79821"/>
                          <a14:foregroundMark x1="86625" y1="79821" x2="87250" y2="79372"/>
                          <a14:foregroundMark x1="73500" y1="74888" x2="83000" y2="72870"/>
                          <a14:foregroundMark x1="83000" y1="72870" x2="83875" y2="74439"/>
                          <a14:foregroundMark x1="60625" y1="40135" x2="64500" y2="39238"/>
                          <a14:backgroundMark x1="15375" y1="39910" x2="20375" y2="38565"/>
                          <a14:backgroundMark x1="11250" y1="41031" x2="16125" y2="40807"/>
                          <a14:backgroundMark x1="20000" y1="36547" x2="25250" y2="38117"/>
                          <a14:backgroundMark x1="16750" y1="56502" x2="20250" y2="52915"/>
                          <a14:backgroundMark x1="18250" y1="26233" x2="18250" y2="26233"/>
                          <a14:backgroundMark x1="18750" y1="25336" x2="19750" y2="23094"/>
                          <a14:backgroundMark x1="19125" y1="27130" x2="19375" y2="22646"/>
                          <a14:backgroundMark x1="16625" y1="24664" x2="18250" y2="24439"/>
                          <a14:backgroundMark x1="10000" y1="39686" x2="13000" y2="40359"/>
                          <a14:backgroundMark x1="48000" y1="34978" x2="49250" y2="37892"/>
                          <a14:backgroundMark x1="50375" y1="41480" x2="51000" y2="41031"/>
                        </a14:backgroundRemoval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7882" y="-334986"/>
              <a:ext cx="5961132" cy="1905236"/>
            </a:xfrm>
            <a:prstGeom prst="rect">
              <a:avLst/>
            </a:prstGeom>
          </p:spPr>
        </p:pic>
        <p:sp>
          <p:nvSpPr>
            <p:cNvPr id="6" name="Hộp Văn bản 2">
              <a:extLst>
                <a:ext uri="{FF2B5EF4-FFF2-40B4-BE49-F238E27FC236}">
                  <a16:creationId xmlns:a16="http://schemas.microsoft.com/office/drawing/2014/main" id="{E4FB153D-3EB2-456F-B9D4-D5B5A218E6D2}"/>
                </a:ext>
              </a:extLst>
            </p:cNvPr>
            <p:cNvSpPr txBox="1"/>
            <p:nvPr/>
          </p:nvSpPr>
          <p:spPr>
            <a:xfrm>
              <a:off x="-9584" y="1469835"/>
              <a:ext cx="5804535" cy="7895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algn="ctr" latinLnBrk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800" b="1" kern="1200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Sơ</a:t>
              </a:r>
              <a:r>
                <a:rPr lang="en-US" sz="2800" b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đồ</a:t>
              </a:r>
              <a:r>
                <a:rPr lang="en-US" sz="2800" b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phản</a:t>
              </a:r>
              <a:r>
                <a:rPr lang="en-US" sz="2800" b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ứng</a:t>
              </a:r>
              <a:r>
                <a:rPr lang="en-US" sz="2800" b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hóa</a:t>
              </a:r>
              <a:r>
                <a:rPr lang="en-US" sz="2800" b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học</a:t>
              </a:r>
              <a:r>
                <a:rPr lang="en-US" sz="2800" b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giữa</a:t>
              </a:r>
              <a:r>
                <a:rPr lang="en-US" sz="2800" b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khí</a:t>
              </a:r>
              <a:r>
                <a:rPr lang="en-US" sz="2800" b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i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hydrogen</a:t>
              </a:r>
              <a:r>
                <a:rPr lang="en-US" sz="2800" b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và</a:t>
              </a:r>
              <a:r>
                <a:rPr lang="en-US" sz="2800" b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endPara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marL="0" marR="0" algn="ctr" latinLnBrk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800" b="1" kern="1200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khí</a:t>
              </a:r>
              <a:r>
                <a:rPr lang="en-US" sz="2800" b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i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oxygen</a:t>
              </a:r>
              <a:r>
                <a:rPr lang="en-US" sz="2800" b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tạo</a:t>
              </a:r>
              <a:r>
                <a:rPr lang="en-US" sz="2800" b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ra</a:t>
              </a:r>
              <a:r>
                <a:rPr lang="en-US" sz="2800" b="1" kern="1200" dirty="0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nước</a:t>
              </a:r>
              <a:endPara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8C5CB8E-D826-E5B9-3135-8375BA5F845F}"/>
              </a:ext>
            </a:extLst>
          </p:cNvPr>
          <p:cNvCxnSpPr/>
          <p:nvPr/>
        </p:nvCxnSpPr>
        <p:spPr>
          <a:xfrm>
            <a:off x="1240465" y="834887"/>
            <a:ext cx="0" cy="2796209"/>
          </a:xfrm>
          <a:prstGeom prst="line">
            <a:avLst/>
          </a:prstGeom>
          <a:ln w="19050" cap="flat" cmpd="sng" algn="ctr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5F76C2-E868-2A13-2CC9-80404FA0D524}"/>
              </a:ext>
            </a:extLst>
          </p:cNvPr>
          <p:cNvCxnSpPr/>
          <p:nvPr/>
        </p:nvCxnSpPr>
        <p:spPr>
          <a:xfrm>
            <a:off x="10589874" y="735495"/>
            <a:ext cx="0" cy="2796209"/>
          </a:xfrm>
          <a:prstGeom prst="line">
            <a:avLst/>
          </a:prstGeom>
          <a:ln w="19050" cap="flat" cmpd="sng" algn="ctr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E220C2-02FA-DADC-B9D5-EDADC035E8FD}"/>
              </a:ext>
            </a:extLst>
          </p:cNvPr>
          <p:cNvCxnSpPr>
            <a:cxnSpLocks/>
          </p:cNvCxnSpPr>
          <p:nvPr/>
        </p:nvCxnSpPr>
        <p:spPr>
          <a:xfrm flipH="1">
            <a:off x="1240465" y="735495"/>
            <a:ext cx="9349409" cy="0"/>
          </a:xfrm>
          <a:prstGeom prst="line">
            <a:avLst/>
          </a:prstGeom>
          <a:ln w="19050" cap="flat" cmpd="sng" algn="ctr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4C37B90-A460-37A2-E6CB-1725C666F9A1}"/>
              </a:ext>
            </a:extLst>
          </p:cNvPr>
          <p:cNvCxnSpPr>
            <a:cxnSpLocks/>
          </p:cNvCxnSpPr>
          <p:nvPr/>
        </p:nvCxnSpPr>
        <p:spPr>
          <a:xfrm flipH="1">
            <a:off x="1240465" y="3631096"/>
            <a:ext cx="9349409" cy="0"/>
          </a:xfrm>
          <a:prstGeom prst="line">
            <a:avLst/>
          </a:prstGeom>
          <a:ln w="19050" cap="flat" cmpd="sng" algn="ctr">
            <a:solidFill>
              <a:schemeClr val="accent6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679367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8A0168-0ED7-1709-5510-B58213B6A65E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222" l="438" r="99750">
                        <a14:foregroundMark x1="1250" y1="889" x2="1938" y2="11444"/>
                        <a14:foregroundMark x1="1938" y1="11444" x2="4438" y2="14444"/>
                        <a14:foregroundMark x1="2625" y1="0" x2="438" y2="4222"/>
                        <a14:foregroundMark x1="93313" y1="4333" x2="97438" y2="8889"/>
                        <a14:foregroundMark x1="97438" y1="8889" x2="99250" y2="19556"/>
                        <a14:foregroundMark x1="99250" y1="19556" x2="98625" y2="21889"/>
                        <a14:foregroundMark x1="93125" y1="89111" x2="99750" y2="95667"/>
                        <a14:foregroundMark x1="625" y1="97222" x2="8938" y2="81000"/>
                        <a14:foregroundMark x1="8938" y1="81000" x2="3250" y2="95222"/>
                        <a14:backgroundMark x1="55375" y1="58556" x2="65563" y2="73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246B49-41EB-8AE4-8B37-04164815E3DB}"/>
              </a:ext>
            </a:extLst>
          </p:cNvPr>
          <p:cNvSpPr txBox="1"/>
          <p:nvPr/>
        </p:nvSpPr>
        <p:spPr>
          <a:xfrm>
            <a:off x="659626" y="593749"/>
            <a:ext cx="7463294" cy="4512261"/>
          </a:xfrm>
          <a:prstGeom prst="rect">
            <a:avLst/>
          </a:prstGeom>
          <a:ln w="12700">
            <a:prstDash val="lg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Tên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vi-VN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</a:t>
            </a:r>
            <a:endParaRPr lang="en-US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Liên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giữa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nguyên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thay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như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thể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vi-VN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trước và sau phản ứng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Phân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phân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mới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tạo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marR="0"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Trước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nguyên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mỗi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nguyên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tố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thay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algn="ctr">
              <a:lnSpc>
                <a:spcPct val="115000"/>
              </a:lnSpc>
            </a:pP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</a:t>
            </a:r>
            <a:endParaRPr lang="en-U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 descr="Luyện từ và câu: Ôn tập về từ và cấu tạo từ trang 166 - Tin Tức Giáo Dục  Học Tập Tiny">
            <a:extLst>
              <a:ext uri="{FF2B5EF4-FFF2-40B4-BE49-F238E27FC236}">
                <a16:creationId xmlns:a16="http://schemas.microsoft.com/office/drawing/2014/main" id="{8E20DE60-4448-ACDB-059D-14388D7344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95" b="95368" l="6429" r="96571">
                        <a14:foregroundMark x1="22571" y1="7629" x2="31429" y2="8447"/>
                        <a14:foregroundMark x1="31429" y1="8447" x2="34857" y2="10627"/>
                        <a14:foregroundMark x1="46857" y1="6267" x2="54286" y2="6267"/>
                        <a14:foregroundMark x1="89143" y1="66213" x2="96571" y2="65123"/>
                        <a14:foregroundMark x1="96571" y1="65123" x2="96857" y2="65123"/>
                        <a14:foregroundMark x1="6571" y1="49591" x2="17571" y2="54223"/>
                        <a14:foregroundMark x1="32000" y1="64305" x2="38286" y2="69482"/>
                        <a14:foregroundMark x1="42286" y1="90463" x2="49571" y2="92371"/>
                        <a14:foregroundMark x1="49571" y1="92371" x2="52714" y2="953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018" r="6947"/>
          <a:stretch/>
        </p:blipFill>
        <p:spPr bwMode="auto">
          <a:xfrm>
            <a:off x="7566659" y="4434839"/>
            <a:ext cx="4625340" cy="242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C2D04E9A-0970-A3C7-9DBF-924D72D28AAF}"/>
              </a:ext>
            </a:extLst>
          </p:cNvPr>
          <p:cNvSpPr/>
          <p:nvPr/>
        </p:nvSpPr>
        <p:spPr>
          <a:xfrm>
            <a:off x="8442959" y="914401"/>
            <a:ext cx="3749040" cy="2892028"/>
          </a:xfrm>
          <a:prstGeom prst="irregularSeal2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EC6ADE-D239-E3DE-4D9D-2D3EB2787538}"/>
              </a:ext>
            </a:extLst>
          </p:cNvPr>
          <p:cNvSpPr txBox="1"/>
          <p:nvPr/>
        </p:nvSpPr>
        <p:spPr>
          <a:xfrm>
            <a:off x="9367837" y="1761441"/>
            <a:ext cx="15792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THẢO LUẬN</a:t>
            </a:r>
          </a:p>
        </p:txBody>
      </p:sp>
    </p:spTree>
    <p:extLst>
      <p:ext uri="{BB962C8B-B14F-4D97-AF65-F5344CB8AC3E}">
        <p14:creationId xmlns:p14="http://schemas.microsoft.com/office/powerpoint/2010/main" val="3728991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ECEAD3-342C-1D25-9BB2-E09064A5931A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" b="99556" l="250" r="99500">
                        <a14:foregroundMark x1="16289" y1="60682" x2="17938" y2="66667"/>
                        <a14:foregroundMark x1="3063" y1="12667" x2="5637" y2="22010"/>
                        <a14:foregroundMark x1="17938" y1="66667" x2="16375" y2="92444"/>
                        <a14:foregroundMark x1="17053" y1="23254" x2="23750" y2="34444"/>
                        <a14:foregroundMark x1="4000" y1="1444" x2="11287" y2="13620"/>
                        <a14:foregroundMark x1="250" y1="8667" x2="5438" y2="15000"/>
                        <a14:foregroundMark x1="2456" y1="53526" x2="4563" y2="96889"/>
                        <a14:foregroundMark x1="2063" y1="45444" x2="2297" y2="50256"/>
                        <a14:foregroundMark x1="6563" y1="8111" x2="21813" y2="10111"/>
                        <a14:foregroundMark x1="21813" y1="10111" x2="23125" y2="10889"/>
                        <a14:foregroundMark x1="22250" y1="48333" x2="23188" y2="76000"/>
                        <a14:foregroundMark x1="23188" y1="76000" x2="23188" y2="76000"/>
                        <a14:foregroundMark x1="94375" y1="94222" x2="94375" y2="94222"/>
                        <a14:foregroundMark x1="94375" y1="94222" x2="99250" y2="95333"/>
                        <a14:foregroundMark x1="94875" y1="10111" x2="99500" y2="14778"/>
                        <a14:foregroundMark x1="15997" y1="92491" x2="17813" y2="99556"/>
                        <a14:backgroundMark x1="8875" y1="17222" x2="10563" y2="81000"/>
                        <a14:backgroundMark x1="10563" y1="81000" x2="11500" y2="82778"/>
                        <a14:backgroundMark x1="12937" y1="24000" x2="20313" y2="50556"/>
                        <a14:backgroundMark x1="5125" y1="47333" x2="12375" y2="47000"/>
                        <a14:backgroundMark x1="12375" y1="47000" x2="18750" y2="47556"/>
                        <a14:backgroundMark x1="20438" y1="35556" x2="26000" y2="37222"/>
                        <a14:backgroundMark x1="6188" y1="16000" x2="17688" y2="17333"/>
                        <a14:backgroundMark x1="17688" y1="17333" x2="18563" y2="17778"/>
                        <a14:backgroundMark x1="10813" y1="17667" x2="15063" y2="22222"/>
                        <a14:backgroundMark x1="8000" y1="21889" x2="7313" y2="29778"/>
                        <a14:backgroundMark x1="6625" y1="28667" x2="4875" y2="37667"/>
                        <a14:backgroundMark x1="4875" y1="37667" x2="4563" y2="54889"/>
                        <a14:backgroundMark x1="7313" y1="73222" x2="10000" y2="79444"/>
                        <a14:backgroundMark x1="10000" y1="79444" x2="10813" y2="90778"/>
                        <a14:backgroundMark x1="10813" y1="90778" x2="8875" y2="96778"/>
                        <a14:backgroundMark x1="13688" y1="75778" x2="14938" y2="97222"/>
                        <a14:backgroundMark x1="5500" y1="26778" x2="10875" y2="29222"/>
                        <a14:backgroundMark x1="10875" y1="29222" x2="16563" y2="23556"/>
                        <a14:backgroundMark x1="15188" y1="19111" x2="15875" y2="23111"/>
                        <a14:backgroundMark x1="7062" y1="21111" x2="6438" y2="28111"/>
                        <a14:backgroundMark x1="9313" y1="38889" x2="15687" y2="54667"/>
                        <a14:backgroundMark x1="15687" y1="54667" x2="14563" y2="56000"/>
                        <a14:backgroundMark x1="14625" y1="56556" x2="16063" y2="57778"/>
                        <a14:backgroundMark x1="2250" y1="50333" x2="4563" y2="53444"/>
                        <a14:backgroundMark x1="11500" y1="13444" x2="12125" y2="15667"/>
                        <a14:backgroundMark x1="17000" y1="22000" x2="16813" y2="22667"/>
                        <a14:backgroundMark x1="15500" y1="19889" x2="15937" y2="21667"/>
                        <a14:backgroundMark x1="15063" y1="20889" x2="17188" y2="23000"/>
                        <a14:backgroundMark x1="15687" y1="57778" x2="16313" y2="60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88" y="0"/>
            <a:ext cx="12192000" cy="6858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024E25-FECE-E3B0-CB83-997DEC271D88}"/>
              </a:ext>
            </a:extLst>
          </p:cNvPr>
          <p:cNvCxnSpPr/>
          <p:nvPr/>
        </p:nvCxnSpPr>
        <p:spPr>
          <a:xfrm flipH="1">
            <a:off x="48807" y="1801792"/>
            <a:ext cx="57873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9A69C7-954A-1813-B796-A670E11CA25E}"/>
              </a:ext>
            </a:extLst>
          </p:cNvPr>
          <p:cNvCxnSpPr>
            <a:cxnSpLocks/>
          </p:cNvCxnSpPr>
          <p:nvPr/>
        </p:nvCxnSpPr>
        <p:spPr>
          <a:xfrm>
            <a:off x="265710" y="567070"/>
            <a:ext cx="11827557" cy="0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E4AADFF-67EF-1D9D-6EDD-45EE0B2334CE}"/>
              </a:ext>
            </a:extLst>
          </p:cNvPr>
          <p:cNvCxnSpPr>
            <a:cxnSpLocks/>
          </p:cNvCxnSpPr>
          <p:nvPr/>
        </p:nvCxnSpPr>
        <p:spPr>
          <a:xfrm>
            <a:off x="265710" y="567070"/>
            <a:ext cx="0" cy="568859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240D503-1C24-1E12-A1B8-C1C84AF59E45}"/>
              </a:ext>
            </a:extLst>
          </p:cNvPr>
          <p:cNvCxnSpPr>
            <a:cxnSpLocks/>
          </p:cNvCxnSpPr>
          <p:nvPr/>
        </p:nvCxnSpPr>
        <p:spPr>
          <a:xfrm>
            <a:off x="12093267" y="729511"/>
            <a:ext cx="0" cy="5526157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54E1923-3C86-0089-016D-ED1C8C2DE7B1}"/>
              </a:ext>
            </a:extLst>
          </p:cNvPr>
          <p:cNvCxnSpPr>
            <a:cxnSpLocks/>
          </p:cNvCxnSpPr>
          <p:nvPr/>
        </p:nvCxnSpPr>
        <p:spPr>
          <a:xfrm>
            <a:off x="265710" y="6255668"/>
            <a:ext cx="11827557" cy="0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E501592-3269-8BDC-E856-CC9FC2BB0EA9}"/>
              </a:ext>
            </a:extLst>
          </p:cNvPr>
          <p:cNvSpPr txBox="1"/>
          <p:nvPr/>
        </p:nvSpPr>
        <p:spPr>
          <a:xfrm>
            <a:off x="265709" y="534499"/>
            <a:ext cx="12563057" cy="55033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Tên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vi-VN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en-US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</a:t>
            </a:r>
            <a:endParaRPr lang="en-U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Liên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giữa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nguyên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thay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như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thể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vi-VN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trước và sau phản ứng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Phân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phân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mới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tạo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Trước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nguyên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mỗi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nguyên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tố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thay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algn="just">
              <a:lnSpc>
                <a:spcPct val="115000"/>
              </a:lnSpc>
            </a:pPr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</a:t>
            </a:r>
            <a:endParaRPr lang="en-US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23CF4E-2204-6B97-435E-40EEB23EFC82}"/>
              </a:ext>
            </a:extLst>
          </p:cNvPr>
          <p:cNvSpPr txBox="1"/>
          <p:nvPr/>
        </p:nvSpPr>
        <p:spPr>
          <a:xfrm>
            <a:off x="954822" y="1041426"/>
            <a:ext cx="9607824" cy="1043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Tên</a:t>
            </a:r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khí</a:t>
            </a:r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hydrogen </a:t>
            </a:r>
            <a:r>
              <a:rPr lang="en-US" sz="2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khí</a:t>
            </a:r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oxygen</a:t>
            </a: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Tên</a:t>
            </a:r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nước</a:t>
            </a:r>
            <a:endParaRPr lang="en-US" sz="2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F7C88C-2417-EF9C-8437-56C7B3FA6A06}"/>
              </a:ext>
            </a:extLst>
          </p:cNvPr>
          <p:cNvSpPr txBox="1"/>
          <p:nvPr/>
        </p:nvSpPr>
        <p:spPr>
          <a:xfrm>
            <a:off x="477740" y="3018730"/>
            <a:ext cx="11362315" cy="2034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Trước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vi-VN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nguyên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hydrogen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liên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với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nhau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2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nguyên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oxygen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liên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với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nhau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45720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2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nguyên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liên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kết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với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nguyên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oxi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45720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Phân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</a:t>
            </a:r>
            <a:r>
              <a:rPr lang="en-US" sz="2800" baseline="-25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</a:t>
            </a:r>
            <a:r>
              <a:rPr lang="en-US" sz="2800" baseline="-25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bị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phân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H</a:t>
            </a:r>
            <a:r>
              <a:rPr lang="en-US" sz="2800" baseline="-25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mới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tạo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ra.</a:t>
            </a:r>
            <a:endParaRPr lang="en-US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0AD9427-5291-EF8C-9DB4-DE546A97066D}"/>
              </a:ext>
            </a:extLst>
          </p:cNvPr>
          <p:cNvSpPr txBox="1"/>
          <p:nvPr/>
        </p:nvSpPr>
        <p:spPr>
          <a:xfrm>
            <a:off x="1347180" y="5473352"/>
            <a:ext cx="10792470" cy="548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en-US" sz="280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Trước</a:t>
            </a:r>
            <a: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số</a:t>
            </a:r>
            <a: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nguyên</a:t>
            </a:r>
            <a: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tử</a:t>
            </a:r>
            <a: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mỗi</a:t>
            </a:r>
            <a: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nguyên</a:t>
            </a:r>
            <a: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tố</a:t>
            </a:r>
            <a:r>
              <a:rPr lang="en-US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80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thay</a:t>
            </a:r>
            <a:r>
              <a:rPr lang="en-US" sz="280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i="1" dirty="0" err="1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đổi</a:t>
            </a:r>
            <a:r>
              <a:rPr lang="en-US" sz="2800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8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25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E6AA56-90C4-0504-BC4C-A2CE1EDD4E80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" b="99556" l="250" r="99500">
                        <a14:foregroundMark x1="3063" y1="12667" x2="17938" y2="66667"/>
                        <a14:foregroundMark x1="17938" y1="66667" x2="16375" y2="92444"/>
                        <a14:foregroundMark x1="4000" y1="1444" x2="23750" y2="34444"/>
                        <a14:foregroundMark x1="250" y1="8667" x2="5438" y2="15000"/>
                        <a14:foregroundMark x1="2063" y1="45444" x2="4563" y2="96889"/>
                        <a14:foregroundMark x1="6563" y1="8111" x2="21813" y2="10111"/>
                        <a14:foregroundMark x1="21813" y1="10111" x2="23125" y2="10889"/>
                        <a14:foregroundMark x1="22250" y1="48333" x2="23188" y2="76000"/>
                        <a14:foregroundMark x1="23188" y1="76000" x2="23188" y2="76000"/>
                        <a14:foregroundMark x1="94375" y1="94222" x2="94375" y2="94222"/>
                        <a14:foregroundMark x1="94375" y1="94222" x2="99250" y2="95333"/>
                        <a14:foregroundMark x1="94875" y1="10111" x2="99500" y2="14778"/>
                        <a14:foregroundMark x1="15500" y1="90556" x2="17813" y2="99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56DC9933-57EB-456D-F2F2-A7D6E71CF002}"/>
              </a:ext>
            </a:extLst>
          </p:cNvPr>
          <p:cNvSpPr/>
          <p:nvPr/>
        </p:nvSpPr>
        <p:spPr>
          <a:xfrm>
            <a:off x="6911163" y="3116399"/>
            <a:ext cx="212652" cy="83099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209F12-9CB8-75F8-2D02-5056CB452D9C}"/>
              </a:ext>
            </a:extLst>
          </p:cNvPr>
          <p:cNvSpPr txBox="1"/>
          <p:nvPr/>
        </p:nvSpPr>
        <p:spPr>
          <a:xfrm>
            <a:off x="3320016" y="294503"/>
            <a:ext cx="8524653" cy="261610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endParaRPr lang="en-US" sz="18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endParaRPr lang="en-US" i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endParaRPr lang="en-US" sz="16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endParaRPr lang="en-US" sz="1600" i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endParaRPr lang="en-US" sz="16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endParaRPr lang="en-US" sz="1600" i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endParaRPr lang="en-US" sz="16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endParaRPr lang="en-US" sz="16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endParaRPr lang="en-US" sz="1600" i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6B7528-27DB-F1FA-F5BA-252C2A943571}"/>
              </a:ext>
            </a:extLst>
          </p:cNvPr>
          <p:cNvSpPr txBox="1"/>
          <p:nvPr/>
        </p:nvSpPr>
        <p:spPr>
          <a:xfrm>
            <a:off x="3583171" y="479168"/>
            <a:ext cx="7998341" cy="22467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r>
              <a:rPr lang="en-US" sz="28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2800" kern="1200" dirty="0">
                <a:effectLst/>
                <a:latin typeface="Times New Roman" panose="02020603050405020304" pitchFamily="18" charset="0"/>
                <a:ea typeface="+mn-ea"/>
              </a:rPr>
              <a:t>Trong quá trình phản ứng hoá học xảy ra,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chỉ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có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liên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kết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giữa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các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nguyên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tử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thay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đổi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làm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cho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phân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tử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chất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này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biến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đổi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thành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phân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tử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chất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khác</a:t>
            </a:r>
            <a:r>
              <a:rPr lang="en-US" sz="2800" kern="1200" dirty="0">
                <a:effectLst/>
                <a:latin typeface="Times New Roman" panose="02020603050405020304" pitchFamily="18" charset="0"/>
                <a:ea typeface="+mn-ea"/>
              </a:rPr>
              <a:t>.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+mn-ea"/>
              </a:rPr>
              <a:t>Vậy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2800" kern="1200" dirty="0">
                <a:effectLst/>
                <a:latin typeface="Times New Roman" panose="02020603050405020304" pitchFamily="18" charset="0"/>
                <a:ea typeface="+mn-ea"/>
              </a:rPr>
              <a:t>tổng </a:t>
            </a:r>
            <a:endParaRPr lang="en-US" sz="2800" kern="1200" dirty="0">
              <a:effectLst/>
              <a:latin typeface="Times New Roman" panose="02020603050405020304" pitchFamily="18" charset="0"/>
              <a:ea typeface="+mn-ea"/>
            </a:endParaRP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r>
              <a:rPr lang="vi-VN" sz="2800" kern="1200" dirty="0">
                <a:effectLst/>
                <a:latin typeface="Times New Roman" panose="02020603050405020304" pitchFamily="18" charset="0"/>
                <a:ea typeface="+mn-ea"/>
              </a:rPr>
              <a:t>khối lượng các chất trước và sau phản ứng có bằng </a:t>
            </a:r>
            <a:endParaRPr lang="en-US" sz="2800" kern="1200" dirty="0">
              <a:effectLst/>
              <a:latin typeface="Times New Roman" panose="02020603050405020304" pitchFamily="18" charset="0"/>
              <a:ea typeface="+mn-ea"/>
            </a:endParaRP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r>
              <a:rPr lang="vi-VN" sz="2800" kern="1200" dirty="0">
                <a:effectLst/>
                <a:latin typeface="Times New Roman" panose="02020603050405020304" pitchFamily="18" charset="0"/>
                <a:ea typeface="+mn-ea"/>
              </a:rPr>
              <a:t>nhau không?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7F0F21-A7AD-7407-39DA-FB13AB35FD1B}"/>
              </a:ext>
            </a:extLst>
          </p:cNvPr>
          <p:cNvSpPr txBox="1"/>
          <p:nvPr/>
        </p:nvSpPr>
        <p:spPr>
          <a:xfrm>
            <a:off x="3185335" y="4038968"/>
            <a:ext cx="8524653" cy="83099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endParaRPr lang="en-US" sz="1600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endParaRPr lang="en-US" sz="1600" i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08404C5-EBEF-6E60-4150-097839D3DAF8}"/>
              </a:ext>
            </a:extLst>
          </p:cNvPr>
          <p:cNvSpPr txBox="1"/>
          <p:nvPr/>
        </p:nvSpPr>
        <p:spPr>
          <a:xfrm>
            <a:off x="3448490" y="4182962"/>
            <a:ext cx="7998341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latinLnBrk="1"/>
            <a:r>
              <a:rPr lang="en-US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ĐỊNH LUẬT BẢO TOÀN KHỐI LƯỢNG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57706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95AAFA-BE6D-451B-81C8-BB1E69A68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F18A92-C307-44B4-8462-D27E19B3F61B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7" b="99000" l="1250" r="99063">
                        <a14:foregroundMark x1="7250" y1="2667" x2="7250" y2="2667"/>
                        <a14:foregroundMark x1="7250" y1="1889" x2="1250" y2="15222"/>
                        <a14:foregroundMark x1="1250" y1="15222" x2="3063" y2="17000"/>
                        <a14:foregroundMark x1="2000" y1="85778" x2="19625" y2="97556"/>
                        <a14:foregroundMark x1="92188" y1="89889" x2="99000" y2="99111"/>
                        <a14:foregroundMark x1="93375" y1="889" x2="96563" y2="14000"/>
                        <a14:foregroundMark x1="96563" y1="14000" x2="99063" y2="17778"/>
                        <a14:foregroundMark x1="8875" y1="92444" x2="10375" y2="87778"/>
                        <a14:backgroundMark x1="25313" y1="50333" x2="53563" y2="55556"/>
                        <a14:backgroundMark x1="27750" y1="53333" x2="36563" y2="61333"/>
                        <a14:backgroundMark x1="36563" y1="61333" x2="45500" y2="64444"/>
                        <a14:backgroundMark x1="45500" y1="64444" x2="45813" y2="64333"/>
                        <a14:backgroundMark x1="31250" y1="58000" x2="38875" y2="83778"/>
                        <a14:backgroundMark x1="38875" y1="83778" x2="39938" y2="85889"/>
                        <a14:backgroundMark x1="29500" y1="77000" x2="51688" y2="87444"/>
                        <a14:backgroundMark x1="42750" y1="71000" x2="63563" y2="86667"/>
                        <a14:backgroundMark x1="63563" y1="86667" x2="63563" y2="86667"/>
                        <a14:backgroundMark x1="66000" y1="68889" x2="83188" y2="8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300" y="0"/>
            <a:ext cx="12192000" cy="6858000"/>
          </a:xfrm>
          <a:prstGeom prst="rect">
            <a:avLst/>
          </a:prstGeom>
        </p:spPr>
      </p:pic>
      <p:sp>
        <p:nvSpPr>
          <p:cNvPr id="9" name="Text Box 3">
            <a:extLst>
              <a:ext uri="{FF2B5EF4-FFF2-40B4-BE49-F238E27FC236}">
                <a16:creationId xmlns:a16="http://schemas.microsoft.com/office/drawing/2014/main" id="{F72AFE7B-07A3-68BB-FFBB-9638C640E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4269" y="5654739"/>
            <a:ext cx="5257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schemeClr val="hlink"/>
                </a:solidFill>
              </a:rPr>
              <a:t>TRƯỚC PHẢN ỨNG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76120D20-1A0C-4C57-04CE-E0566535F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926" y="2846385"/>
            <a:ext cx="1023395" cy="108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B7E03C3B-823A-CD08-D087-79B51E864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526" y="2846385"/>
            <a:ext cx="1023395" cy="108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6">
            <a:extLst>
              <a:ext uri="{FF2B5EF4-FFF2-40B4-BE49-F238E27FC236}">
                <a16:creationId xmlns:a16="http://schemas.microsoft.com/office/drawing/2014/main" id="{F332C1BD-384E-3E6D-06A6-0EA20B99E961}"/>
              </a:ext>
            </a:extLst>
          </p:cNvPr>
          <p:cNvGrpSpPr>
            <a:grpSpLocks/>
          </p:cNvGrpSpPr>
          <p:nvPr/>
        </p:nvGrpSpPr>
        <p:grpSpPr bwMode="auto">
          <a:xfrm>
            <a:off x="9726763" y="3509319"/>
            <a:ext cx="1653177" cy="469022"/>
            <a:chOff x="3888" y="2448"/>
            <a:chExt cx="1008" cy="384"/>
          </a:xfrm>
        </p:grpSpPr>
        <p:sp>
          <p:nvSpPr>
            <p:cNvPr id="13" name="AutoShape 7">
              <a:extLst>
                <a:ext uri="{FF2B5EF4-FFF2-40B4-BE49-F238E27FC236}">
                  <a16:creationId xmlns:a16="http://schemas.microsoft.com/office/drawing/2014/main" id="{1A185E6A-508E-3E63-80F5-632F6F1EA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2448"/>
              <a:ext cx="480" cy="384"/>
            </a:xfrm>
            <a:prstGeom prst="flowChartMagneticDisk">
              <a:avLst/>
            </a:prstGeom>
            <a:solidFill>
              <a:srgbClr val="66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vi-VN" altLang="en-US"/>
            </a:p>
          </p:txBody>
        </p:sp>
        <p:sp>
          <p:nvSpPr>
            <p:cNvPr id="14" name="AutoShape 8">
              <a:extLst>
                <a:ext uri="{FF2B5EF4-FFF2-40B4-BE49-F238E27FC236}">
                  <a16:creationId xmlns:a16="http://schemas.microsoft.com/office/drawing/2014/main" id="{B2C75AEF-5157-EEF3-BD1B-1608F8D00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448"/>
              <a:ext cx="480" cy="384"/>
            </a:xfrm>
            <a:prstGeom prst="flowChartMagneticDisk">
              <a:avLst/>
            </a:prstGeom>
            <a:solidFill>
              <a:srgbClr val="66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vi-VN" altLang="en-US"/>
            </a:p>
          </p:txBody>
        </p:sp>
      </p:grpSp>
      <p:sp>
        <p:nvSpPr>
          <p:cNvPr id="15" name="Line 9">
            <a:extLst>
              <a:ext uri="{FF2B5EF4-FFF2-40B4-BE49-F238E27FC236}">
                <a16:creationId xmlns:a16="http://schemas.microsoft.com/office/drawing/2014/main" id="{F1453355-5E91-A506-2B5E-DCD1AC3D32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42052" y="3990085"/>
            <a:ext cx="0" cy="603028"/>
          </a:xfrm>
          <a:prstGeom prst="line">
            <a:avLst/>
          </a:prstGeom>
          <a:noFill/>
          <a:ln w="762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E710E3EB-C41D-3228-CABA-0F8A7DB91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2501" y="1657054"/>
            <a:ext cx="2475918" cy="86177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>
                <a:ln/>
                <a:solidFill>
                  <a:srgbClr val="FF0000"/>
                </a:solidFill>
              </a:rPr>
              <a:t>dd </a:t>
            </a:r>
            <a:r>
              <a:rPr lang="en-US" sz="20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Barium chloride</a:t>
            </a:r>
            <a:endParaRPr lang="en-US" altLang="en-US" sz="2000" b="1" dirty="0">
              <a:ln/>
              <a:solidFill>
                <a:srgbClr val="FF0000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>
                <a:ln/>
                <a:solidFill>
                  <a:srgbClr val="FF0000"/>
                </a:solidFill>
              </a:rPr>
              <a:t>BaCl</a:t>
            </a:r>
            <a:r>
              <a:rPr lang="en-US" altLang="en-US" sz="2000" b="1" baseline="-25000" dirty="0">
                <a:ln/>
                <a:solidFill>
                  <a:srgbClr val="FF0000"/>
                </a:solidFill>
              </a:rPr>
              <a:t>2</a:t>
            </a:r>
            <a:endParaRPr lang="en-US" altLang="en-US" sz="1600" b="1" dirty="0">
              <a:ln/>
              <a:solidFill>
                <a:srgbClr val="FF0000"/>
              </a:solidFill>
            </a:endParaRPr>
          </a:p>
        </p:txBody>
      </p:sp>
      <p:sp>
        <p:nvSpPr>
          <p:cNvPr id="17" name="Line 11">
            <a:extLst>
              <a:ext uri="{FF2B5EF4-FFF2-40B4-BE49-F238E27FC236}">
                <a16:creationId xmlns:a16="http://schemas.microsoft.com/office/drawing/2014/main" id="{46B56275-517A-E488-80EB-177F0FD7797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2288" y="2771228"/>
            <a:ext cx="876929" cy="65964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Text Box 12">
            <a:extLst>
              <a:ext uri="{FF2B5EF4-FFF2-40B4-BE49-F238E27FC236}">
                <a16:creationId xmlns:a16="http://schemas.microsoft.com/office/drawing/2014/main" id="{23D83237-09D6-22B2-21BA-68BAC63C62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2126" y="1688190"/>
            <a:ext cx="2306504" cy="86177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>
                <a:ln/>
                <a:solidFill>
                  <a:srgbClr val="FF0000"/>
                </a:solidFill>
              </a:rPr>
              <a:t>dd </a:t>
            </a:r>
            <a:r>
              <a:rPr lang="en-US" sz="20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Sodium sulfate </a:t>
            </a:r>
            <a:endParaRPr lang="en-US" sz="2000" b="1" dirty="0">
              <a:ln/>
              <a:solidFill>
                <a:srgbClr val="FF0000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>
                <a:ln/>
                <a:solidFill>
                  <a:srgbClr val="FF0000"/>
                </a:solidFill>
              </a:rPr>
              <a:t>Na</a:t>
            </a:r>
            <a:r>
              <a:rPr lang="en-US" altLang="en-US" sz="2000" b="1" baseline="-25000" dirty="0">
                <a:ln/>
                <a:solidFill>
                  <a:srgbClr val="FF0000"/>
                </a:solidFill>
              </a:rPr>
              <a:t>2</a:t>
            </a:r>
            <a:r>
              <a:rPr lang="en-US" altLang="en-US" sz="2000" b="1" dirty="0">
                <a:ln/>
                <a:solidFill>
                  <a:srgbClr val="FF0000"/>
                </a:solidFill>
              </a:rPr>
              <a:t>SO</a:t>
            </a:r>
            <a:r>
              <a:rPr lang="en-US" altLang="en-US" sz="2000" b="1" baseline="-25000" dirty="0">
                <a:ln/>
                <a:solidFill>
                  <a:srgbClr val="FF0000"/>
                </a:solidFill>
              </a:rPr>
              <a:t>4</a:t>
            </a:r>
            <a:endParaRPr lang="en-US" altLang="en-US" sz="2000" b="1" dirty="0">
              <a:ln/>
              <a:solidFill>
                <a:srgbClr val="FF0000"/>
              </a:solidFill>
            </a:endParaRPr>
          </a:p>
        </p:txBody>
      </p:sp>
      <p:sp>
        <p:nvSpPr>
          <p:cNvPr id="19" name="Line 13">
            <a:extLst>
              <a:ext uri="{FF2B5EF4-FFF2-40B4-BE49-F238E27FC236}">
                <a16:creationId xmlns:a16="http://schemas.microsoft.com/office/drawing/2014/main" id="{FE08507A-1A0E-B89F-6CFF-AA0BA1F642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07938" y="2589502"/>
            <a:ext cx="671919" cy="65964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0" name="Group 14">
            <a:extLst>
              <a:ext uri="{FF2B5EF4-FFF2-40B4-BE49-F238E27FC236}">
                <a16:creationId xmlns:a16="http://schemas.microsoft.com/office/drawing/2014/main" id="{C85D5DC4-7EBF-32EA-7ADD-656A1645167A}"/>
              </a:ext>
            </a:extLst>
          </p:cNvPr>
          <p:cNvGrpSpPr>
            <a:grpSpLocks/>
          </p:cNvGrpSpPr>
          <p:nvPr/>
        </p:nvGrpSpPr>
        <p:grpSpPr bwMode="auto">
          <a:xfrm>
            <a:off x="4119163" y="2923005"/>
            <a:ext cx="7718974" cy="2557847"/>
            <a:chOff x="761" y="2122"/>
            <a:chExt cx="4512" cy="1718"/>
          </a:xfrm>
        </p:grpSpPr>
        <p:sp>
          <p:nvSpPr>
            <p:cNvPr id="21" name="Line 15">
              <a:extLst>
                <a:ext uri="{FF2B5EF4-FFF2-40B4-BE49-F238E27FC236}">
                  <a16:creationId xmlns:a16="http://schemas.microsoft.com/office/drawing/2014/main" id="{043342D3-07F4-4D28-8167-424E9608CC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5" y="3382"/>
              <a:ext cx="2930" cy="0"/>
            </a:xfrm>
            <a:prstGeom prst="line">
              <a:avLst/>
            </a:prstGeom>
            <a:noFill/>
            <a:ln w="76200">
              <a:solidFill>
                <a:srgbClr val="0000CC"/>
              </a:solidFill>
              <a:round/>
              <a:headEnd/>
              <a:tailEnd/>
            </a:ln>
            <a:effectLst>
              <a:prstShdw prst="shdw17" dist="17961" dir="2700000">
                <a:srgbClr val="00007A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16">
              <a:extLst>
                <a:ext uri="{FF2B5EF4-FFF2-40B4-BE49-F238E27FC236}">
                  <a16:creationId xmlns:a16="http://schemas.microsoft.com/office/drawing/2014/main" id="{DFC95ECA-1A61-1F08-1063-FAAE69D6B6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1" y="3552"/>
              <a:ext cx="4512" cy="288"/>
              <a:chOff x="432" y="3395"/>
              <a:chExt cx="2029" cy="253"/>
            </a:xfrm>
          </p:grpSpPr>
          <p:sp>
            <p:nvSpPr>
              <p:cNvPr id="33" name="Line 17">
                <a:extLst>
                  <a:ext uri="{FF2B5EF4-FFF2-40B4-BE49-F238E27FC236}">
                    <a16:creationId xmlns:a16="http://schemas.microsoft.com/office/drawing/2014/main" id="{F9AF2328-9875-6C34-7422-B3CF08E59A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2" y="3635"/>
                <a:ext cx="2016" cy="0"/>
              </a:xfrm>
              <a:prstGeom prst="line">
                <a:avLst/>
              </a:prstGeom>
              <a:noFill/>
              <a:ln w="76200">
                <a:solidFill>
                  <a:srgbClr val="0000CC"/>
                </a:solidFill>
                <a:round/>
                <a:headEnd/>
                <a:tailEnd/>
              </a:ln>
              <a:effectLst>
                <a:prstShdw prst="shdw17" dist="17961" dir="2700000">
                  <a:srgbClr val="00007A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Line 18">
                <a:extLst>
                  <a:ext uri="{FF2B5EF4-FFF2-40B4-BE49-F238E27FC236}">
                    <a16:creationId xmlns:a16="http://schemas.microsoft.com/office/drawing/2014/main" id="{15110DEA-2BB7-18C6-FB85-F641A131A1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8" y="3408"/>
                <a:ext cx="1392" cy="0"/>
              </a:xfrm>
              <a:prstGeom prst="line">
                <a:avLst/>
              </a:prstGeom>
              <a:noFill/>
              <a:ln w="76200">
                <a:solidFill>
                  <a:srgbClr val="0000CC"/>
                </a:solidFill>
                <a:round/>
                <a:headEnd/>
                <a:tailEnd/>
              </a:ln>
              <a:effectLst>
                <a:prstShdw prst="shdw17" dist="17961" dir="2700000">
                  <a:srgbClr val="00007A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Line 19">
                <a:extLst>
                  <a:ext uri="{FF2B5EF4-FFF2-40B4-BE49-F238E27FC236}">
                    <a16:creationId xmlns:a16="http://schemas.microsoft.com/office/drawing/2014/main" id="{1ECDE305-40C6-FF98-0C60-335000422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2" y="3395"/>
                <a:ext cx="384" cy="240"/>
              </a:xfrm>
              <a:prstGeom prst="line">
                <a:avLst/>
              </a:prstGeom>
              <a:noFill/>
              <a:ln w="76200">
                <a:solidFill>
                  <a:srgbClr val="0000CC"/>
                </a:solidFill>
                <a:round/>
                <a:headEnd/>
                <a:tailEnd/>
              </a:ln>
              <a:effectLst>
                <a:prstShdw prst="shdw17" dist="17961" dir="2700000">
                  <a:srgbClr val="00007A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Line 20">
                <a:extLst>
                  <a:ext uri="{FF2B5EF4-FFF2-40B4-BE49-F238E27FC236}">
                    <a16:creationId xmlns:a16="http://schemas.microsoft.com/office/drawing/2014/main" id="{4F0F74C4-2F08-8826-6829-6CBB8A6947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25" y="3408"/>
                <a:ext cx="336" cy="240"/>
              </a:xfrm>
              <a:prstGeom prst="line">
                <a:avLst/>
              </a:prstGeom>
              <a:noFill/>
              <a:ln w="76200">
                <a:solidFill>
                  <a:srgbClr val="0000CC"/>
                </a:solidFill>
                <a:round/>
                <a:headEnd/>
                <a:tailEnd/>
              </a:ln>
              <a:effectLst>
                <a:prstShdw prst="shdw17" dist="17961" dir="2700000">
                  <a:srgbClr val="00007A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" name="Line 21">
              <a:extLst>
                <a:ext uri="{FF2B5EF4-FFF2-40B4-BE49-F238E27FC236}">
                  <a16:creationId xmlns:a16="http://schemas.microsoft.com/office/drawing/2014/main" id="{63605BA7-995C-EE33-D7EF-4A09429E43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1" y="2928"/>
              <a:ext cx="7" cy="655"/>
            </a:xfrm>
            <a:prstGeom prst="line">
              <a:avLst/>
            </a:prstGeom>
            <a:noFill/>
            <a:ln w="76200">
              <a:solidFill>
                <a:srgbClr val="0000CC"/>
              </a:solidFill>
              <a:round/>
              <a:headEnd/>
              <a:tailEnd/>
            </a:ln>
            <a:effectLst>
              <a:prstShdw prst="shdw17" dist="17961" dir="2700000">
                <a:srgbClr val="00007A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22">
              <a:extLst>
                <a:ext uri="{FF2B5EF4-FFF2-40B4-BE49-F238E27FC236}">
                  <a16:creationId xmlns:a16="http://schemas.microsoft.com/office/drawing/2014/main" id="{A4CF11CB-04FD-810D-CB9D-02734D64B2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2" y="2976"/>
              <a:ext cx="0" cy="598"/>
            </a:xfrm>
            <a:prstGeom prst="line">
              <a:avLst/>
            </a:prstGeom>
            <a:noFill/>
            <a:ln w="76200">
              <a:solidFill>
                <a:srgbClr val="0000CC"/>
              </a:solidFill>
              <a:round/>
              <a:headEnd/>
              <a:tailEnd/>
            </a:ln>
            <a:effectLst>
              <a:prstShdw prst="shdw17" dist="17961" dir="2700000">
                <a:srgbClr val="00007A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C91648B5-7E17-B4DF-4A46-490EA6253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832"/>
              <a:ext cx="1145" cy="172"/>
            </a:xfrm>
            <a:custGeom>
              <a:avLst/>
              <a:gdLst>
                <a:gd name="T0" fmla="*/ 52 w 1064"/>
                <a:gd name="T1" fmla="*/ 0 h 224"/>
                <a:gd name="T2" fmla="*/ 155 w 1064"/>
                <a:gd name="T3" fmla="*/ 147 h 224"/>
                <a:gd name="T4" fmla="*/ 981 w 1064"/>
                <a:gd name="T5" fmla="*/ 147 h 224"/>
                <a:gd name="T6" fmla="*/ 1136 w 1064"/>
                <a:gd name="T7" fmla="*/ 0 h 2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64" h="224">
                  <a:moveTo>
                    <a:pt x="48" y="0"/>
                  </a:moveTo>
                  <a:cubicBezTo>
                    <a:pt x="24" y="80"/>
                    <a:pt x="0" y="160"/>
                    <a:pt x="144" y="192"/>
                  </a:cubicBezTo>
                  <a:cubicBezTo>
                    <a:pt x="288" y="224"/>
                    <a:pt x="760" y="224"/>
                    <a:pt x="912" y="192"/>
                  </a:cubicBezTo>
                  <a:cubicBezTo>
                    <a:pt x="1064" y="160"/>
                    <a:pt x="1060" y="80"/>
                    <a:pt x="1056" y="0"/>
                  </a:cubicBezTo>
                </a:path>
              </a:pathLst>
            </a:custGeom>
            <a:noFill/>
            <a:ln w="76200">
              <a:solidFill>
                <a:srgbClr val="0000CC"/>
              </a:solidFill>
              <a:round/>
              <a:headEnd/>
              <a:tailEnd/>
            </a:ln>
            <a:effectLst>
              <a:prstShdw prst="shdw17" dist="17961" dir="2700000">
                <a:srgbClr val="00007A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BB5F720F-F577-FCB7-4AD7-FB8F4F65B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9" y="2784"/>
              <a:ext cx="1145" cy="172"/>
            </a:xfrm>
            <a:custGeom>
              <a:avLst/>
              <a:gdLst>
                <a:gd name="T0" fmla="*/ 52 w 1064"/>
                <a:gd name="T1" fmla="*/ 0 h 224"/>
                <a:gd name="T2" fmla="*/ 155 w 1064"/>
                <a:gd name="T3" fmla="*/ 147 h 224"/>
                <a:gd name="T4" fmla="*/ 981 w 1064"/>
                <a:gd name="T5" fmla="*/ 147 h 224"/>
                <a:gd name="T6" fmla="*/ 1136 w 1064"/>
                <a:gd name="T7" fmla="*/ 0 h 2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64" h="224">
                  <a:moveTo>
                    <a:pt x="48" y="0"/>
                  </a:moveTo>
                  <a:cubicBezTo>
                    <a:pt x="24" y="80"/>
                    <a:pt x="0" y="160"/>
                    <a:pt x="144" y="192"/>
                  </a:cubicBezTo>
                  <a:cubicBezTo>
                    <a:pt x="288" y="224"/>
                    <a:pt x="760" y="224"/>
                    <a:pt x="912" y="192"/>
                  </a:cubicBezTo>
                  <a:cubicBezTo>
                    <a:pt x="1064" y="160"/>
                    <a:pt x="1060" y="80"/>
                    <a:pt x="1056" y="0"/>
                  </a:cubicBezTo>
                </a:path>
              </a:pathLst>
            </a:custGeom>
            <a:noFill/>
            <a:ln w="76200">
              <a:solidFill>
                <a:srgbClr val="0000CC"/>
              </a:solidFill>
              <a:round/>
              <a:headEnd/>
              <a:tailEnd/>
            </a:ln>
            <a:effectLst>
              <a:prstShdw prst="shdw17" dist="17961" dir="2700000">
                <a:srgbClr val="00007A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" name="Group 25">
              <a:extLst>
                <a:ext uri="{FF2B5EF4-FFF2-40B4-BE49-F238E27FC236}">
                  <a16:creationId xmlns:a16="http://schemas.microsoft.com/office/drawing/2014/main" id="{C6153D39-D32B-B212-8F74-ED081B05FC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40" y="2122"/>
              <a:ext cx="955" cy="710"/>
              <a:chOff x="1824" y="2266"/>
              <a:chExt cx="803" cy="710"/>
            </a:xfrm>
          </p:grpSpPr>
          <p:sp>
            <p:nvSpPr>
              <p:cNvPr id="30" name="Freeform 26">
                <a:extLst>
                  <a:ext uri="{FF2B5EF4-FFF2-40B4-BE49-F238E27FC236}">
                    <a16:creationId xmlns:a16="http://schemas.microsoft.com/office/drawing/2014/main" id="{2F1C4EA2-2775-37C0-B656-32CCE1D7A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2736"/>
                <a:ext cx="768" cy="96"/>
              </a:xfrm>
              <a:custGeom>
                <a:avLst/>
                <a:gdLst>
                  <a:gd name="T0" fmla="*/ 62 w 984"/>
                  <a:gd name="T1" fmla="*/ 96 h 336"/>
                  <a:gd name="T2" fmla="*/ 100 w 984"/>
                  <a:gd name="T3" fmla="*/ 14 h 336"/>
                  <a:gd name="T4" fmla="*/ 662 w 984"/>
                  <a:gd name="T5" fmla="*/ 14 h 336"/>
                  <a:gd name="T6" fmla="*/ 737 w 984"/>
                  <a:gd name="T7" fmla="*/ 55 h 33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84" h="336">
                    <a:moveTo>
                      <a:pt x="80" y="336"/>
                    </a:moveTo>
                    <a:cubicBezTo>
                      <a:pt x="40" y="216"/>
                      <a:pt x="0" y="96"/>
                      <a:pt x="128" y="48"/>
                    </a:cubicBezTo>
                    <a:cubicBezTo>
                      <a:pt x="256" y="0"/>
                      <a:pt x="712" y="24"/>
                      <a:pt x="848" y="48"/>
                    </a:cubicBezTo>
                    <a:cubicBezTo>
                      <a:pt x="984" y="72"/>
                      <a:pt x="964" y="132"/>
                      <a:pt x="944" y="192"/>
                    </a:cubicBezTo>
                  </a:path>
                </a:pathLst>
              </a:custGeom>
              <a:noFill/>
              <a:ln w="76200">
                <a:solidFill>
                  <a:srgbClr val="0000CC"/>
                </a:solidFill>
                <a:round/>
                <a:headEnd/>
                <a:tailEnd/>
              </a:ln>
              <a:effectLst>
                <a:prstShdw prst="shdw17" dist="17961" dir="2700000">
                  <a:srgbClr val="00007A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Text Box 27">
                <a:extLst>
                  <a:ext uri="{FF2B5EF4-FFF2-40B4-BE49-F238E27FC236}">
                    <a16:creationId xmlns:a16="http://schemas.microsoft.com/office/drawing/2014/main" id="{4BA59C74-AFE9-A12C-E55E-3DF600C2A4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99" y="2266"/>
                <a:ext cx="528" cy="5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762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4400" b="1" dirty="0">
                    <a:solidFill>
                      <a:srgbClr val="006600"/>
                    </a:solidFill>
                  </a:rPr>
                  <a:t>0</a:t>
                </a:r>
              </a:p>
            </p:txBody>
          </p:sp>
          <p:sp>
            <p:nvSpPr>
              <p:cNvPr id="32" name="Line 28">
                <a:extLst>
                  <a:ext uri="{FF2B5EF4-FFF2-40B4-BE49-F238E27FC236}">
                    <a16:creationId xmlns:a16="http://schemas.microsoft.com/office/drawing/2014/main" id="{170CF41A-5B44-D09C-037D-E72870B3CE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8" y="2688"/>
                <a:ext cx="0" cy="288"/>
              </a:xfrm>
              <a:prstGeom prst="line">
                <a:avLst/>
              </a:prstGeom>
              <a:noFill/>
              <a:ln w="76200">
                <a:solidFill>
                  <a:srgbClr val="0000CC"/>
                </a:solidFill>
                <a:round/>
                <a:headEnd/>
                <a:tailEnd/>
              </a:ln>
              <a:effectLst>
                <a:prstShdw prst="shdw17" dist="17961" dir="2700000">
                  <a:srgbClr val="00007A"/>
                </a:prst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8" name="Text Box 29">
              <a:extLst>
                <a:ext uri="{FF2B5EF4-FFF2-40B4-BE49-F238E27FC236}">
                  <a16:creationId xmlns:a16="http://schemas.microsoft.com/office/drawing/2014/main" id="{E6D35E3A-7328-88A3-E242-3F0018B469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1" y="3120"/>
              <a:ext cx="432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3600" dirty="0"/>
                <a:t>A</a:t>
              </a:r>
            </a:p>
          </p:txBody>
        </p:sp>
        <p:sp>
          <p:nvSpPr>
            <p:cNvPr id="29" name="Text Box 30">
              <a:extLst>
                <a:ext uri="{FF2B5EF4-FFF2-40B4-BE49-F238E27FC236}">
                  <a16:creationId xmlns:a16="http://schemas.microsoft.com/office/drawing/2014/main" id="{9D476FE9-76C0-3169-15F8-8027D111B4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3" y="3120"/>
              <a:ext cx="432" cy="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3600"/>
                <a:t>B</a:t>
              </a:r>
            </a:p>
          </p:txBody>
        </p:sp>
      </p:grpSp>
      <p:sp>
        <p:nvSpPr>
          <p:cNvPr id="43" name="Rectangle 5">
            <a:extLst>
              <a:ext uri="{FF2B5EF4-FFF2-40B4-BE49-F238E27FC236}">
                <a16:creationId xmlns:a16="http://schemas.microsoft.com/office/drawing/2014/main" id="{786643BA-CA6C-C483-C728-981FB2983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887" y="3375673"/>
            <a:ext cx="407886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Thí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nghiệm</a:t>
            </a:r>
            <a:endParaRPr lang="en-US" altLang="en-US" sz="3600" b="1" dirty="0">
              <a:solidFill>
                <a:srgbClr val="C00000"/>
              </a:solidFill>
              <a:latin typeface=".VnTime" pitchFamily="34" charset="0"/>
            </a:endParaRPr>
          </a:p>
          <a:p>
            <a:pPr eaLnBrk="1" hangingPunct="1"/>
            <a:r>
              <a:rPr lang="en-US" altLang="en-US" sz="2400" dirty="0">
                <a:latin typeface=".VnTime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D29430-5B3D-2649-C28C-048438AEA8D4}"/>
              </a:ext>
            </a:extLst>
          </p:cNvPr>
          <p:cNvSpPr txBox="1"/>
          <p:nvPr/>
        </p:nvSpPr>
        <p:spPr>
          <a:xfrm>
            <a:off x="1394977" y="121279"/>
            <a:ext cx="112542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NỘI DUNG ĐỊNH LUẬT BẢO TOÀN KHỐI LƯỢNG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020219"/>
      </p:ext>
    </p:extLst>
  </p:cSld>
  <p:clrMapOvr>
    <a:masterClrMapping/>
  </p:clrMapOvr>
  <p:transition advClick="0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7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4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43" grpId="0"/>
      <p:bldP spid="43" grpId="1"/>
      <p:bldP spid="43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CF93916-7A2B-4526-81C2-485E4113B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4A6943-E195-47AD-91B3-0B69DE0B6FE9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6" b="95667" l="5688" r="97313">
                        <a14:foregroundMark x1="12562" y1="556" x2="12562" y2="556"/>
                        <a14:foregroundMark x1="90563" y1="2889" x2="90563" y2="2889"/>
                        <a14:foregroundMark x1="94063" y1="2556" x2="94063" y2="2556"/>
                        <a14:foregroundMark x1="90188" y1="7444" x2="90188" y2="7444"/>
                        <a14:foregroundMark x1="96375" y1="6778" x2="96375" y2="6778"/>
                        <a14:foregroundMark x1="20875" y1="95667" x2="20875" y2="95667"/>
                        <a14:foregroundMark x1="94750" y1="85778" x2="94750" y2="85778"/>
                        <a14:foregroundMark x1="97313" y1="82333" x2="97313" y2="82333"/>
                        <a14:foregroundMark x1="95063" y1="95222" x2="95063" y2="95222"/>
                        <a14:foregroundMark x1="8625" y1="88556" x2="8625" y2="88556"/>
                        <a14:foregroundMark x1="8625" y1="88556" x2="8625" y2="88556"/>
                        <a14:foregroundMark x1="9500" y1="88222" x2="9500" y2="88222"/>
                        <a14:foregroundMark x1="9500" y1="88222" x2="9500" y2="88222"/>
                        <a14:foregroundMark x1="9875" y1="65000" x2="9875" y2="65000"/>
                        <a14:foregroundMark x1="5688" y1="74444" x2="5688" y2="74444"/>
                        <a14:foregroundMark x1="5688" y1="74444" x2="5688" y2="74444"/>
                        <a14:backgroundMark x1="13000" y1="40556" x2="55375" y2="26222"/>
                        <a14:backgroundMark x1="55375" y1="26222" x2="69500" y2="31556"/>
                        <a14:backgroundMark x1="20813" y1="65333" x2="45875" y2="58889"/>
                        <a14:backgroundMark x1="45875" y1="58889" x2="46063" y2="58889"/>
                        <a14:backgroundMark x1="35875" y1="62778" x2="44875" y2="72889"/>
                        <a14:backgroundMark x1="28375" y1="69000" x2="40625" y2="72111"/>
                        <a14:backgroundMark x1="21063" y1="66333" x2="33250" y2="72889"/>
                        <a14:backgroundMark x1="33063" y1="80333" x2="79563" y2="85111"/>
                        <a14:backgroundMark x1="40750" y1="81556" x2="58125" y2="90667"/>
                        <a14:backgroundMark x1="58375" y1="72778" x2="70938" y2="84000"/>
                        <a14:backgroundMark x1="70938" y1="84000" x2="70938" y2="84000"/>
                        <a14:backgroundMark x1="72625" y1="63444" x2="72250" y2="80222"/>
                        <a14:backgroundMark x1="54688" y1="89778" x2="63875" y2="9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250" y="-22557"/>
            <a:ext cx="12192000" cy="6858000"/>
          </a:xfrm>
          <a:prstGeom prst="rect">
            <a:avLst/>
          </a:prstGeom>
        </p:spPr>
      </p:pic>
      <p:sp>
        <p:nvSpPr>
          <p:cNvPr id="5" name="Line 3">
            <a:extLst>
              <a:ext uri="{FF2B5EF4-FFF2-40B4-BE49-F238E27FC236}">
                <a16:creationId xmlns:a16="http://schemas.microsoft.com/office/drawing/2014/main" id="{3AA6939E-5B95-02E3-1F20-F04A49C122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93251" y="4762375"/>
            <a:ext cx="5378940" cy="19700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/>
            <a:tailEnd/>
          </a:ln>
          <a:effectLst>
            <a:prstShdw prst="shdw17" dist="17961" dir="2700000">
              <a:srgbClr val="00007A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F0D0FB7B-1CF2-77F4-9695-A23CEE417363}"/>
              </a:ext>
            </a:extLst>
          </p:cNvPr>
          <p:cNvGrpSpPr>
            <a:grpSpLocks/>
          </p:cNvGrpSpPr>
          <p:nvPr/>
        </p:nvGrpSpPr>
        <p:grpSpPr bwMode="auto">
          <a:xfrm>
            <a:off x="2464344" y="5087142"/>
            <a:ext cx="8189726" cy="520919"/>
            <a:chOff x="432" y="3395"/>
            <a:chExt cx="2029" cy="253"/>
          </a:xfrm>
        </p:grpSpPr>
        <p:sp>
          <p:nvSpPr>
            <p:cNvPr id="7" name="Line 5">
              <a:extLst>
                <a:ext uri="{FF2B5EF4-FFF2-40B4-BE49-F238E27FC236}">
                  <a16:creationId xmlns:a16="http://schemas.microsoft.com/office/drawing/2014/main" id="{C22979E4-27D4-B7EF-B7FF-18A8D3DC28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3635"/>
              <a:ext cx="2016" cy="0"/>
            </a:xfrm>
            <a:prstGeom prst="line">
              <a:avLst/>
            </a:prstGeom>
            <a:noFill/>
            <a:ln w="76200">
              <a:solidFill>
                <a:srgbClr val="0000CC"/>
              </a:solidFill>
              <a:round/>
              <a:headEnd/>
              <a:tailEnd/>
            </a:ln>
            <a:effectLst>
              <a:prstShdw prst="shdw17" dist="17961" dir="2700000">
                <a:srgbClr val="00007A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AC3741EE-3D9D-C7EA-46BB-4DFDB1BF8B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3408"/>
              <a:ext cx="1392" cy="0"/>
            </a:xfrm>
            <a:prstGeom prst="line">
              <a:avLst/>
            </a:prstGeom>
            <a:noFill/>
            <a:ln w="76200">
              <a:solidFill>
                <a:srgbClr val="0000CC"/>
              </a:solidFill>
              <a:round/>
              <a:headEnd/>
              <a:tailEnd/>
            </a:ln>
            <a:effectLst>
              <a:prstShdw prst="shdw17" dist="17961" dir="2700000">
                <a:srgbClr val="00007A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4EF13E42-A8DF-7576-0A56-A662AB3EAD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" y="3395"/>
              <a:ext cx="384" cy="240"/>
            </a:xfrm>
            <a:prstGeom prst="line">
              <a:avLst/>
            </a:prstGeom>
            <a:noFill/>
            <a:ln w="76200">
              <a:solidFill>
                <a:srgbClr val="0000CC"/>
              </a:solidFill>
              <a:round/>
              <a:headEnd/>
              <a:tailEnd/>
            </a:ln>
            <a:effectLst>
              <a:prstShdw prst="shdw17" dist="17961" dir="2700000">
                <a:srgbClr val="00007A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08D9B097-04C6-70E1-1BB5-0C8D315A65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25" y="3408"/>
              <a:ext cx="336" cy="240"/>
            </a:xfrm>
            <a:prstGeom prst="line">
              <a:avLst/>
            </a:prstGeom>
            <a:noFill/>
            <a:ln w="76200">
              <a:solidFill>
                <a:srgbClr val="0000CC"/>
              </a:solidFill>
              <a:round/>
              <a:headEnd/>
              <a:tailEnd/>
            </a:ln>
            <a:effectLst>
              <a:prstShdw prst="shdw17" dist="17961" dir="2700000">
                <a:srgbClr val="00007A"/>
              </a:prst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Line 9">
            <a:extLst>
              <a:ext uri="{FF2B5EF4-FFF2-40B4-BE49-F238E27FC236}">
                <a16:creationId xmlns:a16="http://schemas.microsoft.com/office/drawing/2014/main" id="{44AD1F15-1777-FE65-4A40-CB8AEACDF43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78420" y="4087087"/>
            <a:ext cx="14831" cy="981176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/>
            <a:tailEnd/>
          </a:ln>
          <a:effectLst>
            <a:prstShdw prst="shdw17" dist="17961" dir="2700000">
              <a:srgbClr val="00007A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FA040980-F242-8F41-0A72-638EBB64732B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2194" y="3981113"/>
            <a:ext cx="0" cy="1081630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/>
            <a:tailEnd/>
          </a:ln>
          <a:effectLst>
            <a:prstShdw prst="shdw17" dist="17961" dir="2700000">
              <a:srgbClr val="00007A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8E96A42C-D8BA-2ACF-0851-45AB87295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130" y="3846762"/>
            <a:ext cx="2078289" cy="311104"/>
          </a:xfrm>
          <a:custGeom>
            <a:avLst/>
            <a:gdLst>
              <a:gd name="T0" fmla="*/ 82001 w 1064"/>
              <a:gd name="T1" fmla="*/ 0 h 224"/>
              <a:gd name="T2" fmla="*/ 246003 w 1064"/>
              <a:gd name="T3" fmla="*/ 234043 h 224"/>
              <a:gd name="T4" fmla="*/ 1558018 w 1064"/>
              <a:gd name="T5" fmla="*/ 234043 h 224"/>
              <a:gd name="T6" fmla="*/ 1804021 w 1064"/>
              <a:gd name="T7" fmla="*/ 0 h 22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64" h="224">
                <a:moveTo>
                  <a:pt x="48" y="0"/>
                </a:moveTo>
                <a:cubicBezTo>
                  <a:pt x="24" y="80"/>
                  <a:pt x="0" y="160"/>
                  <a:pt x="144" y="192"/>
                </a:cubicBezTo>
                <a:cubicBezTo>
                  <a:pt x="288" y="224"/>
                  <a:pt x="760" y="224"/>
                  <a:pt x="912" y="192"/>
                </a:cubicBezTo>
                <a:cubicBezTo>
                  <a:pt x="1064" y="160"/>
                  <a:pt x="1060" y="80"/>
                  <a:pt x="1056" y="0"/>
                </a:cubicBezTo>
              </a:path>
            </a:pathLst>
          </a:custGeom>
          <a:noFill/>
          <a:ln w="76200">
            <a:solidFill>
              <a:srgbClr val="0000CC"/>
            </a:solidFill>
            <a:round/>
            <a:headEnd/>
            <a:tailEnd/>
          </a:ln>
          <a:effectLst>
            <a:prstShdw prst="shdw17" dist="17961" dir="2700000">
              <a:srgbClr val="00007A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C08885F6-F7BE-8971-0055-2FF0AF8FC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9657" y="3785093"/>
            <a:ext cx="2170098" cy="334312"/>
          </a:xfrm>
          <a:custGeom>
            <a:avLst/>
            <a:gdLst>
              <a:gd name="T0" fmla="*/ 82001 w 1064"/>
              <a:gd name="T1" fmla="*/ 0 h 224"/>
              <a:gd name="T2" fmla="*/ 246003 w 1064"/>
              <a:gd name="T3" fmla="*/ 234043 h 224"/>
              <a:gd name="T4" fmla="*/ 1558018 w 1064"/>
              <a:gd name="T5" fmla="*/ 234043 h 224"/>
              <a:gd name="T6" fmla="*/ 1804021 w 1064"/>
              <a:gd name="T7" fmla="*/ 0 h 22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64" h="224">
                <a:moveTo>
                  <a:pt x="48" y="0"/>
                </a:moveTo>
                <a:cubicBezTo>
                  <a:pt x="24" y="80"/>
                  <a:pt x="0" y="160"/>
                  <a:pt x="144" y="192"/>
                </a:cubicBezTo>
                <a:cubicBezTo>
                  <a:pt x="288" y="224"/>
                  <a:pt x="760" y="224"/>
                  <a:pt x="912" y="192"/>
                </a:cubicBezTo>
                <a:cubicBezTo>
                  <a:pt x="1064" y="160"/>
                  <a:pt x="1060" y="80"/>
                  <a:pt x="1056" y="0"/>
                </a:cubicBezTo>
              </a:path>
            </a:pathLst>
          </a:custGeom>
          <a:noFill/>
          <a:ln w="76200">
            <a:solidFill>
              <a:srgbClr val="0000CC"/>
            </a:solidFill>
            <a:round/>
            <a:headEnd/>
            <a:tailEnd/>
          </a:ln>
          <a:effectLst>
            <a:prstShdw prst="shdw17" dist="17961" dir="2700000">
              <a:srgbClr val="00007A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D85A19D6-1919-42A7-4B30-794429F83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8406" y="3439956"/>
            <a:ext cx="1657185" cy="173640"/>
          </a:xfrm>
          <a:custGeom>
            <a:avLst/>
            <a:gdLst>
              <a:gd name="T0" fmla="*/ 117836 w 984"/>
              <a:gd name="T1" fmla="*/ 152400 h 336"/>
              <a:gd name="T2" fmla="*/ 188538 w 984"/>
              <a:gd name="T3" fmla="*/ 21771 h 336"/>
              <a:gd name="T4" fmla="*/ 1249065 w 984"/>
              <a:gd name="T5" fmla="*/ 21771 h 336"/>
              <a:gd name="T6" fmla="*/ 1390469 w 984"/>
              <a:gd name="T7" fmla="*/ 87086 h 33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84" h="336">
                <a:moveTo>
                  <a:pt x="80" y="336"/>
                </a:moveTo>
                <a:cubicBezTo>
                  <a:pt x="40" y="216"/>
                  <a:pt x="0" y="96"/>
                  <a:pt x="128" y="48"/>
                </a:cubicBezTo>
                <a:cubicBezTo>
                  <a:pt x="256" y="0"/>
                  <a:pt x="712" y="24"/>
                  <a:pt x="848" y="48"/>
                </a:cubicBezTo>
                <a:cubicBezTo>
                  <a:pt x="984" y="72"/>
                  <a:pt x="964" y="132"/>
                  <a:pt x="944" y="192"/>
                </a:cubicBezTo>
              </a:path>
            </a:pathLst>
          </a:custGeom>
          <a:noFill/>
          <a:ln w="76200">
            <a:solidFill>
              <a:srgbClr val="0000CC"/>
            </a:solidFill>
            <a:round/>
            <a:headEnd/>
            <a:tailEnd/>
          </a:ln>
          <a:effectLst>
            <a:prstShdw prst="shdw17" dist="17961" dir="2700000">
              <a:srgbClr val="00007A"/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8628856E-BFE3-99B1-DC1D-3BA63DE532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5709" y="2691622"/>
            <a:ext cx="113988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762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400" b="1" dirty="0">
                <a:solidFill>
                  <a:srgbClr val="006600"/>
                </a:solidFill>
              </a:rPr>
              <a:t>0</a:t>
            </a:r>
          </a:p>
        </p:txBody>
      </p:sp>
      <p:sp>
        <p:nvSpPr>
          <p:cNvPr id="17" name="Line 15">
            <a:extLst>
              <a:ext uri="{FF2B5EF4-FFF2-40B4-BE49-F238E27FC236}">
                <a16:creationId xmlns:a16="http://schemas.microsoft.com/office/drawing/2014/main" id="{747CBEDE-F68E-B0B9-9A04-E07E2B0A847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7439" y="3397827"/>
            <a:ext cx="0" cy="520919"/>
          </a:xfrm>
          <a:prstGeom prst="line">
            <a:avLst/>
          </a:prstGeom>
          <a:noFill/>
          <a:ln w="76200">
            <a:solidFill>
              <a:srgbClr val="0000CC"/>
            </a:solidFill>
            <a:round/>
            <a:headEnd/>
            <a:tailEnd/>
          </a:ln>
          <a:effectLst>
            <a:prstShdw prst="shdw17" dist="17961" dir="2700000">
              <a:srgbClr val="00007A"/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8" name="Picture 16">
            <a:extLst>
              <a:ext uri="{FF2B5EF4-FFF2-40B4-BE49-F238E27FC236}">
                <a16:creationId xmlns:a16="http://schemas.microsoft.com/office/drawing/2014/main" id="{F7A297BD-6C83-E12E-13D6-9FA2D8E20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94841">
            <a:off x="3415579" y="1165246"/>
            <a:ext cx="1209312" cy="149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17">
            <a:extLst>
              <a:ext uri="{FF2B5EF4-FFF2-40B4-BE49-F238E27FC236}">
                <a16:creationId xmlns:a16="http://schemas.microsoft.com/office/drawing/2014/main" id="{F534373C-64CF-AEC1-8439-0C62155F9AC6}"/>
              </a:ext>
            </a:extLst>
          </p:cNvPr>
          <p:cNvGrpSpPr>
            <a:grpSpLocks/>
          </p:cNvGrpSpPr>
          <p:nvPr/>
        </p:nvGrpSpPr>
        <p:grpSpPr bwMode="auto">
          <a:xfrm>
            <a:off x="8369661" y="3546952"/>
            <a:ext cx="1829620" cy="607739"/>
            <a:chOff x="3888" y="2448"/>
            <a:chExt cx="1008" cy="384"/>
          </a:xfrm>
        </p:grpSpPr>
        <p:sp>
          <p:nvSpPr>
            <p:cNvPr id="20" name="AutoShape 18">
              <a:extLst>
                <a:ext uri="{FF2B5EF4-FFF2-40B4-BE49-F238E27FC236}">
                  <a16:creationId xmlns:a16="http://schemas.microsoft.com/office/drawing/2014/main" id="{9AD76EB6-2AF5-4E97-837B-5E9BF0B128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2448"/>
              <a:ext cx="480" cy="384"/>
            </a:xfrm>
            <a:prstGeom prst="flowChartMagneticDisk">
              <a:avLst/>
            </a:prstGeom>
            <a:solidFill>
              <a:srgbClr val="66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vi-VN" altLang="en-US"/>
            </a:p>
          </p:txBody>
        </p:sp>
        <p:sp>
          <p:nvSpPr>
            <p:cNvPr id="21" name="AutoShape 19">
              <a:extLst>
                <a:ext uri="{FF2B5EF4-FFF2-40B4-BE49-F238E27FC236}">
                  <a16:creationId xmlns:a16="http://schemas.microsoft.com/office/drawing/2014/main" id="{7C9B8B17-1F64-4D08-5D43-6D1A72CEA0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2448"/>
              <a:ext cx="480" cy="384"/>
            </a:xfrm>
            <a:prstGeom prst="flowChartMagneticDisk">
              <a:avLst/>
            </a:prstGeom>
            <a:solidFill>
              <a:srgbClr val="66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vi-VN" altLang="en-US"/>
            </a:p>
          </p:txBody>
        </p:sp>
      </p:grpSp>
      <p:sp>
        <p:nvSpPr>
          <p:cNvPr id="22" name="Line 20">
            <a:extLst>
              <a:ext uri="{FF2B5EF4-FFF2-40B4-BE49-F238E27FC236}">
                <a16:creationId xmlns:a16="http://schemas.microsoft.com/office/drawing/2014/main" id="{470522BE-C64F-D813-1346-6E56856240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82721" y="3936771"/>
            <a:ext cx="0" cy="781378"/>
          </a:xfrm>
          <a:prstGeom prst="line">
            <a:avLst/>
          </a:prstGeom>
          <a:noFill/>
          <a:ln w="762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21">
            <a:extLst>
              <a:ext uri="{FF2B5EF4-FFF2-40B4-BE49-F238E27FC236}">
                <a16:creationId xmlns:a16="http://schemas.microsoft.com/office/drawing/2014/main" id="{14424B29-5320-E3FF-6C5B-02953E505B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1336" y="1052465"/>
            <a:ext cx="2562006" cy="86177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>
                <a:ln/>
                <a:solidFill>
                  <a:srgbClr val="FF0000"/>
                </a:solidFill>
              </a:rPr>
              <a:t>dd </a:t>
            </a:r>
            <a:r>
              <a:rPr lang="en-US" sz="20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Sodium sulfate </a:t>
            </a:r>
            <a:endParaRPr lang="en-US" sz="2000" b="1" dirty="0">
              <a:ln/>
              <a:solidFill>
                <a:srgbClr val="FF0000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>
                <a:ln/>
                <a:solidFill>
                  <a:srgbClr val="FF0000"/>
                </a:solidFill>
              </a:rPr>
              <a:t>Na</a:t>
            </a:r>
            <a:r>
              <a:rPr lang="en-US" altLang="en-US" sz="2000" b="1" baseline="-25000" dirty="0">
                <a:ln/>
                <a:solidFill>
                  <a:srgbClr val="FF0000"/>
                </a:solidFill>
              </a:rPr>
              <a:t>2</a:t>
            </a:r>
            <a:r>
              <a:rPr lang="en-US" altLang="en-US" sz="2000" b="1" dirty="0">
                <a:ln/>
                <a:solidFill>
                  <a:srgbClr val="FF0000"/>
                </a:solidFill>
              </a:rPr>
              <a:t>SO</a:t>
            </a:r>
            <a:r>
              <a:rPr lang="en-US" altLang="en-US" sz="2000" b="1" baseline="-25000" dirty="0">
                <a:ln/>
                <a:solidFill>
                  <a:srgbClr val="FF0000"/>
                </a:solidFill>
              </a:rPr>
              <a:t>4</a:t>
            </a:r>
            <a:endParaRPr lang="en-US" altLang="en-US" sz="2000" b="1" dirty="0">
              <a:ln/>
              <a:solidFill>
                <a:srgbClr val="FF0000"/>
              </a:solidFill>
            </a:endParaRPr>
          </a:p>
        </p:txBody>
      </p:sp>
      <p:sp>
        <p:nvSpPr>
          <p:cNvPr id="24" name="Line 22">
            <a:extLst>
              <a:ext uri="{FF2B5EF4-FFF2-40B4-BE49-F238E27FC236}">
                <a16:creationId xmlns:a16="http://schemas.microsoft.com/office/drawing/2014/main" id="{FA9A6D04-F338-E791-89A4-781BEF4CC3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76507" y="1504374"/>
            <a:ext cx="500354" cy="703611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5" name="Picture 23">
            <a:extLst>
              <a:ext uri="{FF2B5EF4-FFF2-40B4-BE49-F238E27FC236}">
                <a16:creationId xmlns:a16="http://schemas.microsoft.com/office/drawing/2014/main" id="{ACEA65BC-2CB9-8523-A389-C279019E0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3396" y="2595502"/>
            <a:ext cx="1123490" cy="138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4">
            <a:hlinkClick r:id="rId5"/>
            <a:extLst>
              <a:ext uri="{FF2B5EF4-FFF2-40B4-BE49-F238E27FC236}">
                <a16:creationId xmlns:a16="http://schemas.microsoft.com/office/drawing/2014/main" id="{DF6DC00B-A1CC-1E2C-E9FF-815F1B8E9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D8D8D8"/>
              </a:clrFrom>
              <a:clrTo>
                <a:srgbClr val="D8D8D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5" r="3572"/>
          <a:stretch>
            <a:fillRect/>
          </a:stretch>
        </p:blipFill>
        <p:spPr bwMode="auto">
          <a:xfrm>
            <a:off x="3141446" y="2581347"/>
            <a:ext cx="936241" cy="145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6">
            <a:extLst>
              <a:ext uri="{FF2B5EF4-FFF2-40B4-BE49-F238E27FC236}">
                <a16:creationId xmlns:a16="http://schemas.microsoft.com/office/drawing/2014/main" id="{32BDD8CF-066B-7EC0-6DD5-D4A109ACB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760" y="1346823"/>
            <a:ext cx="1910444" cy="466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vi-VN" altLang="en-US" b="1"/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40BEF635-E37F-C791-0B44-5761490E5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8192" y="5805535"/>
            <a:ext cx="46176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 dirty="0">
                <a:solidFill>
                  <a:schemeClr val="hlink"/>
                </a:solidFill>
              </a:rPr>
              <a:t>         </a:t>
            </a:r>
            <a:r>
              <a:rPr lang="en-US" altLang="en-US" sz="3200" b="1" dirty="0">
                <a:solidFill>
                  <a:schemeClr val="hlink"/>
                </a:solidFill>
              </a:rPr>
              <a:t>SAU PHẢN ỨNG</a:t>
            </a:r>
          </a:p>
        </p:txBody>
      </p:sp>
      <p:pic>
        <p:nvPicPr>
          <p:cNvPr id="30" name="Picture 30">
            <a:extLst>
              <a:ext uri="{FF2B5EF4-FFF2-40B4-BE49-F238E27FC236}">
                <a16:creationId xmlns:a16="http://schemas.microsoft.com/office/drawing/2014/main" id="{7717B8D5-B538-EE84-564F-B9EBECE4C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600" y="2555815"/>
            <a:ext cx="1045470" cy="138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 Box 31">
            <a:extLst>
              <a:ext uri="{FF2B5EF4-FFF2-40B4-BE49-F238E27FC236}">
                <a16:creationId xmlns:a16="http://schemas.microsoft.com/office/drawing/2014/main" id="{F65A5EFD-CD9A-1BDC-FF2D-7405B30D0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670238"/>
            <a:ext cx="2780689" cy="1631216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>
                <a:ln/>
                <a:solidFill>
                  <a:srgbClr val="FF0000"/>
                </a:solidFill>
              </a:rPr>
              <a:t>dd </a:t>
            </a:r>
            <a:r>
              <a:rPr lang="en-US" sz="20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Sodium chloride </a:t>
            </a:r>
            <a:r>
              <a:rPr lang="en-US" altLang="en-US" sz="2000" b="1" dirty="0">
                <a:ln/>
                <a:solidFill>
                  <a:srgbClr val="FF0000"/>
                </a:solidFill>
              </a:rPr>
              <a:t>NaCl</a:t>
            </a:r>
            <a:r>
              <a:rPr lang="en-US" altLang="en-US" sz="2000" b="1" baseline="-25000" dirty="0">
                <a:ln/>
                <a:solidFill>
                  <a:srgbClr val="FF0000"/>
                </a:solidFill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2000" b="1" dirty="0" err="1">
                <a:ln/>
                <a:solidFill>
                  <a:srgbClr val="FF0000"/>
                </a:solidFill>
              </a:rPr>
              <a:t>và</a:t>
            </a:r>
            <a:r>
              <a:rPr lang="en-US" altLang="en-US" sz="2000" b="1" dirty="0">
                <a:ln/>
                <a:solidFill>
                  <a:srgbClr val="FF0000"/>
                </a:solidFill>
              </a:rPr>
              <a:t> </a:t>
            </a:r>
            <a:r>
              <a:rPr lang="en-US" altLang="en-US" sz="2000" b="1" dirty="0" err="1">
                <a:ln/>
                <a:solidFill>
                  <a:srgbClr val="FF0000"/>
                </a:solidFill>
              </a:rPr>
              <a:t>kết</a:t>
            </a:r>
            <a:r>
              <a:rPr lang="en-US" altLang="en-US" sz="2000" b="1" dirty="0">
                <a:ln/>
                <a:solidFill>
                  <a:srgbClr val="FF0000"/>
                </a:solidFill>
              </a:rPr>
              <a:t> </a:t>
            </a:r>
            <a:r>
              <a:rPr lang="en-US" altLang="en-US" sz="2000" b="1" dirty="0" err="1">
                <a:ln/>
                <a:solidFill>
                  <a:srgbClr val="FF0000"/>
                </a:solidFill>
              </a:rPr>
              <a:t>tủa</a:t>
            </a:r>
            <a:r>
              <a:rPr lang="en-US" altLang="en-US" sz="2000" b="1" dirty="0">
                <a:ln/>
                <a:solidFill>
                  <a:srgbClr val="FF0000"/>
                </a:solidFill>
              </a:rPr>
              <a:t> </a:t>
            </a:r>
            <a:r>
              <a:rPr lang="en-US" altLang="en-US" sz="2000" b="1" dirty="0" err="1">
                <a:ln/>
                <a:solidFill>
                  <a:srgbClr val="FF0000"/>
                </a:solidFill>
              </a:rPr>
              <a:t>trắng</a:t>
            </a:r>
            <a:r>
              <a:rPr lang="en-US" altLang="en-US" sz="2000" b="1" dirty="0">
                <a:ln/>
                <a:solidFill>
                  <a:srgbClr val="FF0000"/>
                </a:solidFill>
              </a:rPr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2000" b="1" dirty="0">
                <a:ln/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Barium sulfate </a:t>
            </a:r>
            <a:r>
              <a:rPr lang="en-US" altLang="en-US" sz="2000" b="1" dirty="0">
                <a:ln/>
                <a:solidFill>
                  <a:srgbClr val="FF0000"/>
                </a:solidFill>
              </a:rPr>
              <a:t>BaSO</a:t>
            </a:r>
            <a:r>
              <a:rPr lang="en-US" altLang="en-US" sz="2000" b="1" baseline="-25000" dirty="0">
                <a:ln/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2" name="Line 32">
            <a:extLst>
              <a:ext uri="{FF2B5EF4-FFF2-40B4-BE49-F238E27FC236}">
                <a16:creationId xmlns:a16="http://schemas.microsoft.com/office/drawing/2014/main" id="{8F19D09F-9E30-A74C-DD1F-0E6EB3AD2E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9306" y="2273016"/>
            <a:ext cx="636814" cy="746372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33" name="Picture 33">
            <a:extLst>
              <a:ext uri="{FF2B5EF4-FFF2-40B4-BE49-F238E27FC236}">
                <a16:creationId xmlns:a16="http://schemas.microsoft.com/office/drawing/2014/main" id="{42F170B1-9A8F-86A1-2BC2-D7529846F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897" y="2555815"/>
            <a:ext cx="1020112" cy="1380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34">
            <a:extLst>
              <a:ext uri="{FF2B5EF4-FFF2-40B4-BE49-F238E27FC236}">
                <a16:creationId xmlns:a16="http://schemas.microsoft.com/office/drawing/2014/main" id="{E115E88F-B99F-5F83-99EC-56612FE0A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474" y="2850955"/>
            <a:ext cx="622870" cy="1006441"/>
          </a:xfrm>
          <a:prstGeom prst="rect">
            <a:avLst/>
          </a:prstGeom>
          <a:solidFill>
            <a:srgbClr val="DDDDDD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vi-VN" alt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47DD476-DC87-2674-7F48-A901553F5C99}"/>
              </a:ext>
            </a:extLst>
          </p:cNvPr>
          <p:cNvSpPr txBox="1"/>
          <p:nvPr/>
        </p:nvSpPr>
        <p:spPr>
          <a:xfrm>
            <a:off x="-1790700" y="-58336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endParaRPr lang="en-US" dirty="0"/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AD9CE08C-7E0B-3B3F-E1FA-DC07E9229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6273" y="870460"/>
            <a:ext cx="40788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 b="1" dirty="0">
                <a:solidFill>
                  <a:srgbClr val="0000FF"/>
                </a:solidFill>
                <a:latin typeface=".VnTime" pitchFamily="34" charset="0"/>
              </a:rPr>
              <a:t>  </a:t>
            </a:r>
            <a:r>
              <a:rPr lang="en-US" alt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Tiến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hành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thí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nghiệm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như</a:t>
            </a: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sau</a:t>
            </a:r>
            <a:r>
              <a:rPr lang="en-US" altLang="en-US" sz="3600" b="1" dirty="0">
                <a:solidFill>
                  <a:srgbClr val="C00000"/>
                </a:solidFill>
                <a:latin typeface=".VnTime" pitchFamily="34" charset="0"/>
              </a:rPr>
              <a:t>:</a:t>
            </a:r>
          </a:p>
          <a:p>
            <a:pPr eaLnBrk="1" hangingPunct="1"/>
            <a:r>
              <a:rPr lang="en-US" altLang="en-US" sz="2400" dirty="0">
                <a:latin typeface=".VnTime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713236-E9E7-78F9-EE08-CA2E0710E983}"/>
              </a:ext>
            </a:extLst>
          </p:cNvPr>
          <p:cNvSpPr txBox="1"/>
          <p:nvPr/>
        </p:nvSpPr>
        <p:spPr>
          <a:xfrm>
            <a:off x="1897897" y="60319"/>
            <a:ext cx="112542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NỘI DUNG ĐỊNH LUẬT BẢO TOÀN KHỐI LƯỢNG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789390"/>
      </p:ext>
    </p:extLst>
  </p:cSld>
  <p:clrMapOvr>
    <a:masterClrMapping/>
  </p:clrMapOvr>
  <p:transition advClick="0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0" decel="50000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0" accel="50000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0" decel="50000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0" accel="50000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delay="0"/>
                                  </p:end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2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70" decel="100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770" decel="100000"/>
                                        <p:tgtEl>
                                          <p:spTgt spid="2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7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770" decel="100000"/>
                                        <p:tgtEl>
                                          <p:spTgt spid="2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1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3" dur="77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8" grpId="0"/>
      <p:bldP spid="29" grpId="0"/>
      <p:bldP spid="34" grpId="0" animBg="1"/>
      <p:bldP spid="37" grpId="0"/>
      <p:bldP spid="3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CF93916-7A2B-4526-81C2-485E4113B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4A6943-E195-47AD-91B3-0B69DE0B6FE9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6" b="95667" l="5688" r="97313">
                        <a14:foregroundMark x1="12562" y1="556" x2="12562" y2="556"/>
                        <a14:foregroundMark x1="90563" y1="2889" x2="90563" y2="2889"/>
                        <a14:foregroundMark x1="94063" y1="2556" x2="94063" y2="2556"/>
                        <a14:foregroundMark x1="90188" y1="7444" x2="90188" y2="7444"/>
                        <a14:foregroundMark x1="96375" y1="6778" x2="96375" y2="6778"/>
                        <a14:foregroundMark x1="20875" y1="95667" x2="20875" y2="95667"/>
                        <a14:foregroundMark x1="94750" y1="85778" x2="94750" y2="85778"/>
                        <a14:foregroundMark x1="97313" y1="82333" x2="97313" y2="82333"/>
                        <a14:foregroundMark x1="95063" y1="95222" x2="95063" y2="95222"/>
                        <a14:foregroundMark x1="8625" y1="88556" x2="8625" y2="88556"/>
                        <a14:foregroundMark x1="8625" y1="88556" x2="8625" y2="88556"/>
                        <a14:foregroundMark x1="9500" y1="88222" x2="9500" y2="88222"/>
                        <a14:foregroundMark x1="9500" y1="88222" x2="9500" y2="88222"/>
                        <a14:foregroundMark x1="9875" y1="65000" x2="9875" y2="65000"/>
                        <a14:foregroundMark x1="5688" y1="74444" x2="5688" y2="74444"/>
                        <a14:foregroundMark x1="5688" y1="74444" x2="5688" y2="74444"/>
                        <a14:backgroundMark x1="13000" y1="40556" x2="55375" y2="26222"/>
                        <a14:backgroundMark x1="55375" y1="26222" x2="69500" y2="31556"/>
                        <a14:backgroundMark x1="20813" y1="65333" x2="45875" y2="58889"/>
                        <a14:backgroundMark x1="45875" y1="58889" x2="46063" y2="58889"/>
                        <a14:backgroundMark x1="35875" y1="62778" x2="44875" y2="72889"/>
                        <a14:backgroundMark x1="28375" y1="69000" x2="40625" y2="72111"/>
                        <a14:backgroundMark x1="21063" y1="66333" x2="33250" y2="72889"/>
                        <a14:backgroundMark x1="33063" y1="80333" x2="79563" y2="85111"/>
                        <a14:backgroundMark x1="40750" y1="81556" x2="58125" y2="90667"/>
                        <a14:backgroundMark x1="58375" y1="72778" x2="70938" y2="84000"/>
                        <a14:backgroundMark x1="70938" y1="84000" x2="70938" y2="84000"/>
                        <a14:backgroundMark x1="72625" y1="63444" x2="72250" y2="80222"/>
                        <a14:backgroundMark x1="54688" y1="89778" x2="63875" y2="9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987EC99-DB17-4435-A133-82B6791410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053" y="1091413"/>
            <a:ext cx="11600120" cy="5174493"/>
          </a:xfrm>
          <a:prstGeom prst="rect">
            <a:avLst/>
          </a:prstGeom>
          <a:noFill/>
          <a:ln w="28575">
            <a:solidFill>
              <a:srgbClr val="FFC000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514350" marR="0" indent="-514350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hóa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xảy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Nếu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thì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dựa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dấu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R="0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hiệu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3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Nêu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tên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tham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gia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thí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nghiệm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3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3.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Viết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chữ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3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xét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vị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trí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kim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cân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trước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3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xét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gì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tham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gia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32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en-US" sz="3200" b="1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3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5246EB-E019-1F05-5019-6C3D9FA57DC0}"/>
              </a:ext>
            </a:extLst>
          </p:cNvPr>
          <p:cNvSpPr txBox="1"/>
          <p:nvPr/>
        </p:nvSpPr>
        <p:spPr>
          <a:xfrm>
            <a:off x="3830894" y="209953"/>
            <a:ext cx="4540595" cy="61324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PHIẾU HỌC TẬP 1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069328"/>
      </p:ext>
    </p:extLst>
  </p:cSld>
  <p:clrMapOvr>
    <a:masterClrMapping/>
  </p:clrMapOvr>
  <p:transition advClick="0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AECEAD3-342C-1D25-9BB2-E09064A5931A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" b="99556" l="250" r="99500">
                        <a14:foregroundMark x1="16289" y1="60682" x2="17938" y2="66667"/>
                        <a14:foregroundMark x1="3063" y1="12667" x2="5637" y2="22010"/>
                        <a14:foregroundMark x1="17938" y1="66667" x2="16375" y2="92444"/>
                        <a14:foregroundMark x1="17053" y1="23254" x2="23750" y2="34444"/>
                        <a14:foregroundMark x1="4000" y1="1444" x2="11287" y2="13620"/>
                        <a14:foregroundMark x1="250" y1="8667" x2="5438" y2="15000"/>
                        <a14:foregroundMark x1="2456" y1="53526" x2="4563" y2="96889"/>
                        <a14:foregroundMark x1="2063" y1="45444" x2="2297" y2="50256"/>
                        <a14:foregroundMark x1="6563" y1="8111" x2="21813" y2="10111"/>
                        <a14:foregroundMark x1="21813" y1="10111" x2="23125" y2="10889"/>
                        <a14:foregroundMark x1="22250" y1="48333" x2="23188" y2="76000"/>
                        <a14:foregroundMark x1="23188" y1="76000" x2="23188" y2="76000"/>
                        <a14:foregroundMark x1="94375" y1="94222" x2="94375" y2="94222"/>
                        <a14:foregroundMark x1="94375" y1="94222" x2="99250" y2="95333"/>
                        <a14:foregroundMark x1="94875" y1="10111" x2="99500" y2="14778"/>
                        <a14:foregroundMark x1="15997" y1="92491" x2="17813" y2="99556"/>
                        <a14:backgroundMark x1="8875" y1="17222" x2="10563" y2="81000"/>
                        <a14:backgroundMark x1="10563" y1="81000" x2="11500" y2="82778"/>
                        <a14:backgroundMark x1="12937" y1="24000" x2="20313" y2="50556"/>
                        <a14:backgroundMark x1="5125" y1="47333" x2="12375" y2="47000"/>
                        <a14:backgroundMark x1="12375" y1="47000" x2="18750" y2="47556"/>
                        <a14:backgroundMark x1="20438" y1="35556" x2="26000" y2="37222"/>
                        <a14:backgroundMark x1="6188" y1="16000" x2="17688" y2="17333"/>
                        <a14:backgroundMark x1="17688" y1="17333" x2="18563" y2="17778"/>
                        <a14:backgroundMark x1="10813" y1="17667" x2="15063" y2="22222"/>
                        <a14:backgroundMark x1="8000" y1="21889" x2="7313" y2="29778"/>
                        <a14:backgroundMark x1="6625" y1="28667" x2="4875" y2="37667"/>
                        <a14:backgroundMark x1="4875" y1="37667" x2="4563" y2="54889"/>
                        <a14:backgroundMark x1="7313" y1="73222" x2="10000" y2="79444"/>
                        <a14:backgroundMark x1="10000" y1="79444" x2="10813" y2="90778"/>
                        <a14:backgroundMark x1="10813" y1="90778" x2="8875" y2="96778"/>
                        <a14:backgroundMark x1="13688" y1="75778" x2="14938" y2="97222"/>
                        <a14:backgroundMark x1="5500" y1="26778" x2="10875" y2="29222"/>
                        <a14:backgroundMark x1="10875" y1="29222" x2="16563" y2="23556"/>
                        <a14:backgroundMark x1="15188" y1="19111" x2="15875" y2="23111"/>
                        <a14:backgroundMark x1="7062" y1="21111" x2="6438" y2="28111"/>
                        <a14:backgroundMark x1="9313" y1="38889" x2="15687" y2="54667"/>
                        <a14:backgroundMark x1="15687" y1="54667" x2="14563" y2="56000"/>
                        <a14:backgroundMark x1="14625" y1="56556" x2="16063" y2="57778"/>
                        <a14:backgroundMark x1="2250" y1="50333" x2="4563" y2="53444"/>
                        <a14:backgroundMark x1="11500" y1="13444" x2="12125" y2="15667"/>
                        <a14:backgroundMark x1="17000" y1="22000" x2="16813" y2="22667"/>
                        <a14:backgroundMark x1="15500" y1="19889" x2="15937" y2="21667"/>
                        <a14:backgroundMark x1="15063" y1="20889" x2="17188" y2="23000"/>
                        <a14:backgroundMark x1="15687" y1="57778" x2="16313" y2="60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192" y="5763"/>
            <a:ext cx="12192000" cy="6858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B024E25-FECE-E3B0-CB83-997DEC271D88}"/>
              </a:ext>
            </a:extLst>
          </p:cNvPr>
          <p:cNvCxnSpPr/>
          <p:nvPr/>
        </p:nvCxnSpPr>
        <p:spPr>
          <a:xfrm flipH="1">
            <a:off x="-57873" y="2106592"/>
            <a:ext cx="57873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9A69C7-954A-1813-B796-A670E11CA25E}"/>
              </a:ext>
            </a:extLst>
          </p:cNvPr>
          <p:cNvCxnSpPr>
            <a:cxnSpLocks/>
          </p:cNvCxnSpPr>
          <p:nvPr/>
        </p:nvCxnSpPr>
        <p:spPr>
          <a:xfrm>
            <a:off x="159030" y="871870"/>
            <a:ext cx="11827557" cy="0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E4AADFF-67EF-1D9D-6EDD-45EE0B2334CE}"/>
              </a:ext>
            </a:extLst>
          </p:cNvPr>
          <p:cNvCxnSpPr>
            <a:cxnSpLocks/>
          </p:cNvCxnSpPr>
          <p:nvPr/>
        </p:nvCxnSpPr>
        <p:spPr>
          <a:xfrm>
            <a:off x="126991" y="871870"/>
            <a:ext cx="0" cy="5688598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240D503-1C24-1E12-A1B8-C1C84AF59E45}"/>
              </a:ext>
            </a:extLst>
          </p:cNvPr>
          <p:cNvCxnSpPr>
            <a:cxnSpLocks/>
          </p:cNvCxnSpPr>
          <p:nvPr/>
        </p:nvCxnSpPr>
        <p:spPr>
          <a:xfrm>
            <a:off x="11986587" y="1034311"/>
            <a:ext cx="0" cy="5526157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54E1923-3C86-0089-016D-ED1C8C2DE7B1}"/>
              </a:ext>
            </a:extLst>
          </p:cNvPr>
          <p:cNvCxnSpPr>
            <a:cxnSpLocks/>
          </p:cNvCxnSpPr>
          <p:nvPr/>
        </p:nvCxnSpPr>
        <p:spPr>
          <a:xfrm>
            <a:off x="159030" y="6560468"/>
            <a:ext cx="11827557" cy="0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dash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E501592-3269-8BDC-E856-CC9FC2BB0EA9}"/>
              </a:ext>
            </a:extLst>
          </p:cNvPr>
          <p:cNvSpPr txBox="1"/>
          <p:nvPr/>
        </p:nvSpPr>
        <p:spPr>
          <a:xfrm>
            <a:off x="137300" y="845961"/>
            <a:ext cx="12563057" cy="5854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5000"/>
              </a:lnSpc>
              <a:buAutoNum type="arabicPeriod"/>
            </a:pP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hóa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xảy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Nếu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thì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dựa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dấu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hiệu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marL="457200" indent="-457200" algn="just">
              <a:lnSpc>
                <a:spcPct val="115000"/>
              </a:lnSpc>
              <a:buAutoNum type="arabicPeriod"/>
            </a:pP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9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en-US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Nêu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tên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tham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gia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thí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nghiệm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0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</a:pP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Viết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chữ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</a:pPr>
            <a:endParaRPr 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</a:pP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xét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vị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trí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kim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cân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trước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 marR="0" lvl="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0" lvl="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8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atinLnBrk="1">
              <a:lnSpc>
                <a:spcPct val="115000"/>
              </a:lnSpc>
            </a:pP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nhận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xét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gì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tham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gia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b="1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en-US" sz="24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</a:pP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</a:t>
            </a:r>
            <a:endParaRPr lang="en-US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23CF4E-2204-6B97-435E-40EEB23EFC82}"/>
              </a:ext>
            </a:extLst>
          </p:cNvPr>
          <p:cNvSpPr txBox="1"/>
          <p:nvPr/>
        </p:nvSpPr>
        <p:spPr>
          <a:xfrm>
            <a:off x="848142" y="1346226"/>
            <a:ext cx="9607824" cy="483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tượng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xuất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rắn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màu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trắng</a:t>
            </a:r>
            <a:endParaRPr lang="en-US" sz="2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F7C88C-2417-EF9C-8437-56C7B3FA6A06}"/>
              </a:ext>
            </a:extLst>
          </p:cNvPr>
          <p:cNvSpPr txBox="1"/>
          <p:nvPr/>
        </p:nvSpPr>
        <p:spPr>
          <a:xfrm>
            <a:off x="718212" y="2452698"/>
            <a:ext cx="11362315" cy="9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tham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gia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Barium chloride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Sodium sulfate</a:t>
            </a:r>
            <a:endParaRPr lang="en-US" sz="2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Barium sulfate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Sodium chloride</a:t>
            </a:r>
            <a:endParaRPr lang="en-US" sz="2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0AD9427-5291-EF8C-9DB4-DE546A97066D}"/>
              </a:ext>
            </a:extLst>
          </p:cNvPr>
          <p:cNvSpPr txBox="1"/>
          <p:nvPr/>
        </p:nvSpPr>
        <p:spPr>
          <a:xfrm>
            <a:off x="558311" y="3845285"/>
            <a:ext cx="11519959" cy="483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Barium chloride +  Sodium sulfate → Barium sulfate +  Sodium chloride</a:t>
            </a:r>
            <a:endParaRPr lang="en-US" sz="2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935F87-8942-648A-547E-08DE313D33D2}"/>
              </a:ext>
            </a:extLst>
          </p:cNvPr>
          <p:cNvSpPr txBox="1"/>
          <p:nvPr/>
        </p:nvSpPr>
        <p:spPr>
          <a:xfrm>
            <a:off x="3919074" y="49569"/>
            <a:ext cx="4353851" cy="61324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PHIẾU HỌC TẬP 1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5ED027-E318-91CF-36A1-73048ACE04EA}"/>
              </a:ext>
            </a:extLst>
          </p:cNvPr>
          <p:cNvSpPr txBox="1"/>
          <p:nvPr/>
        </p:nvSpPr>
        <p:spPr>
          <a:xfrm>
            <a:off x="1477841" y="5842276"/>
            <a:ext cx="86078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atinLnBrk="1"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tham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gia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FE9196-6EB3-3B28-8954-27130BB5ACC8}"/>
              </a:ext>
            </a:extLst>
          </p:cNvPr>
          <p:cNvSpPr txBox="1"/>
          <p:nvPr/>
        </p:nvSpPr>
        <p:spPr>
          <a:xfrm>
            <a:off x="581918" y="4787899"/>
            <a:ext cx="11519959" cy="483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Kim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cân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vẫn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ở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vị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trí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cân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kern="1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2400" kern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15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07F6E0B-CC71-6E5F-519E-40BB998F3549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" b="99556" l="250" r="99500">
                        <a14:foregroundMark x1="16289" y1="60682" x2="17938" y2="66667"/>
                        <a14:foregroundMark x1="3063" y1="12667" x2="5637" y2="22010"/>
                        <a14:foregroundMark x1="17938" y1="66667" x2="16375" y2="92444"/>
                        <a14:foregroundMark x1="17053" y1="23254" x2="23750" y2="34444"/>
                        <a14:foregroundMark x1="4000" y1="1444" x2="11287" y2="13620"/>
                        <a14:foregroundMark x1="250" y1="8667" x2="5438" y2="15000"/>
                        <a14:foregroundMark x1="2456" y1="53526" x2="4563" y2="96889"/>
                        <a14:foregroundMark x1="2063" y1="45444" x2="2297" y2="50256"/>
                        <a14:foregroundMark x1="6563" y1="8111" x2="21813" y2="10111"/>
                        <a14:foregroundMark x1="21813" y1="10111" x2="23125" y2="10889"/>
                        <a14:foregroundMark x1="22250" y1="48333" x2="23188" y2="76000"/>
                        <a14:foregroundMark x1="23188" y1="76000" x2="23188" y2="76000"/>
                        <a14:foregroundMark x1="94375" y1="94222" x2="94375" y2="94222"/>
                        <a14:foregroundMark x1="94375" y1="94222" x2="99250" y2="95333"/>
                        <a14:foregroundMark x1="94875" y1="10111" x2="99500" y2="14778"/>
                        <a14:foregroundMark x1="15997" y1="92491" x2="17813" y2="99556"/>
                        <a14:backgroundMark x1="8875" y1="17222" x2="10563" y2="81000"/>
                        <a14:backgroundMark x1="10563" y1="81000" x2="11500" y2="82778"/>
                        <a14:backgroundMark x1="12937" y1="24000" x2="20313" y2="50556"/>
                        <a14:backgroundMark x1="5125" y1="47333" x2="12375" y2="47000"/>
                        <a14:backgroundMark x1="12375" y1="47000" x2="18750" y2="47556"/>
                        <a14:backgroundMark x1="20438" y1="35556" x2="26000" y2="37222"/>
                        <a14:backgroundMark x1="6188" y1="16000" x2="17688" y2="17333"/>
                        <a14:backgroundMark x1="17688" y1="17333" x2="18563" y2="17778"/>
                        <a14:backgroundMark x1="10813" y1="17667" x2="15063" y2="22222"/>
                        <a14:backgroundMark x1="8000" y1="21889" x2="7313" y2="29778"/>
                        <a14:backgroundMark x1="6625" y1="28667" x2="4875" y2="37667"/>
                        <a14:backgroundMark x1="4875" y1="37667" x2="4563" y2="54889"/>
                        <a14:backgroundMark x1="7313" y1="73222" x2="10000" y2="79444"/>
                        <a14:backgroundMark x1="10000" y1="79444" x2="10813" y2="90778"/>
                        <a14:backgroundMark x1="10813" y1="90778" x2="8875" y2="96778"/>
                        <a14:backgroundMark x1="13688" y1="75778" x2="14938" y2="97222"/>
                        <a14:backgroundMark x1="5500" y1="26778" x2="10875" y2="29222"/>
                        <a14:backgroundMark x1="10875" y1="29222" x2="16563" y2="23556"/>
                        <a14:backgroundMark x1="15188" y1="19111" x2="15875" y2="23111"/>
                        <a14:backgroundMark x1="7062" y1="21111" x2="6438" y2="28111"/>
                        <a14:backgroundMark x1="9313" y1="38889" x2="15687" y2="54667"/>
                        <a14:backgroundMark x1="15687" y1="54667" x2="14563" y2="56000"/>
                        <a14:backgroundMark x1="14625" y1="56556" x2="16063" y2="57778"/>
                        <a14:backgroundMark x1="2250" y1="50333" x2="4563" y2="53444"/>
                        <a14:backgroundMark x1="11500" y1="13444" x2="12125" y2="15667"/>
                        <a14:backgroundMark x1="17000" y1="22000" x2="16813" y2="22667"/>
                        <a14:backgroundMark x1="15500" y1="19889" x2="15937" y2="21667"/>
                        <a14:backgroundMark x1="15063" y1="20889" x2="17188" y2="23000"/>
                        <a14:backgroundMark x1="15687" y1="57778" x2="16313" y2="60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60447" y="-36762"/>
            <a:ext cx="12192000" cy="6858000"/>
          </a:xfrm>
          <a:prstGeom prst="rect">
            <a:avLst/>
          </a:prstGeom>
        </p:spPr>
      </p:pic>
      <p:sp>
        <p:nvSpPr>
          <p:cNvPr id="14" name="Rounded Rectangle 20">
            <a:extLst>
              <a:ext uri="{FF2B5EF4-FFF2-40B4-BE49-F238E27FC236}">
                <a16:creationId xmlns:a16="http://schemas.microsoft.com/office/drawing/2014/main" id="{69BCB2F3-51E9-41BB-B366-1BFD3057BA30}"/>
              </a:ext>
            </a:extLst>
          </p:cNvPr>
          <p:cNvSpPr/>
          <p:nvPr/>
        </p:nvSpPr>
        <p:spPr>
          <a:xfrm>
            <a:off x="2593743" y="2049725"/>
            <a:ext cx="2829288" cy="1163673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/>
          <a:lstStyle/>
          <a:p>
            <a:pPr marL="0" marR="0" algn="ctr" latinLnBrk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Trước</a:t>
            </a: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kern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endParaRPr lang="en-US" sz="2800" kern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 latinLnBrk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kern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4H, 2O 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ounded Rectangle 21">
            <a:extLst>
              <a:ext uri="{FF2B5EF4-FFF2-40B4-BE49-F238E27FC236}">
                <a16:creationId xmlns:a16="http://schemas.microsoft.com/office/drawing/2014/main" id="{22C64C53-3582-48F3-9AD7-61B6365EE0C9}"/>
              </a:ext>
            </a:extLst>
          </p:cNvPr>
          <p:cNvSpPr/>
          <p:nvPr/>
        </p:nvSpPr>
        <p:spPr>
          <a:xfrm>
            <a:off x="6720899" y="2066700"/>
            <a:ext cx="2712643" cy="1219390"/>
          </a:xfrm>
          <a:prstGeom prst="roundRect">
            <a:avLst/>
          </a:prstGeom>
          <a:solidFill>
            <a:srgbClr val="C4DB88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/>
          <a:lstStyle/>
          <a:p>
            <a:pPr marL="0" marR="0" algn="ctr" latinLnBrk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 </a:t>
            </a:r>
            <a:r>
              <a:rPr lang="en-US" sz="2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ctr" latinLnBrk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4H, 2O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CD238A6-6A4D-68E9-CAD3-D4CE14B381DD}"/>
              </a:ext>
            </a:extLst>
          </p:cNvPr>
          <p:cNvCxnSpPr/>
          <p:nvPr/>
        </p:nvCxnSpPr>
        <p:spPr>
          <a:xfrm>
            <a:off x="5639700" y="2663888"/>
            <a:ext cx="8537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D1AAF99E-9E14-4D8A-B2AC-17F4BE44F012}"/>
              </a:ext>
            </a:extLst>
          </p:cNvPr>
          <p:cNvGrpSpPr/>
          <p:nvPr/>
        </p:nvGrpSpPr>
        <p:grpSpPr>
          <a:xfrm>
            <a:off x="3139009" y="3215760"/>
            <a:ext cx="6421251" cy="2123529"/>
            <a:chOff x="-605784" y="-154941"/>
            <a:chExt cx="3940168" cy="999274"/>
          </a:xfrm>
        </p:grpSpPr>
        <p:sp>
          <p:nvSpPr>
            <p:cNvPr id="11" name="Rounded Rectangle 22">
              <a:extLst>
                <a:ext uri="{FF2B5EF4-FFF2-40B4-BE49-F238E27FC236}">
                  <a16:creationId xmlns:a16="http://schemas.microsoft.com/office/drawing/2014/main" id="{2FD87D88-869A-40AC-94FF-A31707C01231}"/>
                </a:ext>
              </a:extLst>
            </p:cNvPr>
            <p:cNvSpPr/>
            <p:nvPr/>
          </p:nvSpPr>
          <p:spPr>
            <a:xfrm>
              <a:off x="-605784" y="183927"/>
              <a:ext cx="3940168" cy="660406"/>
            </a:xfrm>
            <a:prstGeom prst="roundRect">
              <a:avLst/>
            </a:prstGeom>
            <a:ln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marL="0" marR="0" algn="ctr" latinLnBrk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800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Không</a:t>
              </a:r>
              <a:r>
                <a:rPr lang="en-US" sz="28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thay</a:t>
              </a:r>
              <a:r>
                <a:rPr lang="en-US" sz="28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đổi</a:t>
              </a:r>
              <a:r>
                <a:rPr lang="en-US" sz="28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về</a:t>
              </a:r>
              <a:r>
                <a:rPr lang="en-US" sz="28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số</a:t>
              </a:r>
              <a:r>
                <a:rPr lang="en-US" sz="28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lượng</a:t>
              </a:r>
              <a:r>
                <a:rPr lang="en-US" sz="28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, </a:t>
              </a:r>
              <a:r>
                <a:rPr lang="en-US" sz="2800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kích</a:t>
              </a:r>
              <a:r>
                <a:rPr lang="vi-VN" sz="28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/>
              </a:r>
              <a:br>
                <a:rPr lang="vi-VN" sz="28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</a:br>
              <a:r>
                <a:rPr lang="en-US" sz="28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thước</a:t>
              </a:r>
              <a:r>
                <a:rPr lang="en-US" sz="28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của</a:t>
              </a:r>
              <a:r>
                <a:rPr lang="en-US" sz="28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các</a:t>
              </a:r>
              <a:r>
                <a:rPr lang="en-US" sz="28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nguyên</a:t>
              </a:r>
              <a:r>
                <a:rPr lang="en-US" sz="2800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tử</a:t>
              </a:r>
              <a:endPara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8586B8A-0BD2-9AD1-E614-9C3D81AA1D5A}"/>
                </a:ext>
              </a:extLst>
            </p:cNvPr>
            <p:cNvCxnSpPr>
              <a:cxnSpLocks/>
            </p:cNvCxnSpPr>
            <p:nvPr/>
          </p:nvCxnSpPr>
          <p:spPr>
            <a:xfrm>
              <a:off x="277357" y="-154941"/>
              <a:ext cx="387317" cy="28090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800A254-61FB-5C77-53C7-B4CD85611D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752660" y="-132893"/>
              <a:ext cx="489777" cy="2674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5C1464C-44A7-AE77-2969-43507B4D6AB0}"/>
              </a:ext>
            </a:extLst>
          </p:cNvPr>
          <p:cNvGrpSpPr/>
          <p:nvPr/>
        </p:nvGrpSpPr>
        <p:grpSpPr>
          <a:xfrm>
            <a:off x="4008387" y="5283494"/>
            <a:ext cx="4682499" cy="1460572"/>
            <a:chOff x="-348547" y="-620198"/>
            <a:chExt cx="2873246" cy="687305"/>
          </a:xfrm>
        </p:grpSpPr>
        <p:sp>
          <p:nvSpPr>
            <p:cNvPr id="9" name="Rounded Rectangle 24">
              <a:extLst>
                <a:ext uri="{FF2B5EF4-FFF2-40B4-BE49-F238E27FC236}">
                  <a16:creationId xmlns:a16="http://schemas.microsoft.com/office/drawing/2014/main" id="{AE486898-0309-4D98-93A8-3FFFB0B8E22E}"/>
                </a:ext>
              </a:extLst>
            </p:cNvPr>
            <p:cNvSpPr/>
            <p:nvPr/>
          </p:nvSpPr>
          <p:spPr>
            <a:xfrm>
              <a:off x="-348547" y="-337494"/>
              <a:ext cx="2873246" cy="404601"/>
            </a:xfrm>
            <a:prstGeom prst="roundRect">
              <a:avLst/>
            </a:prstGeom>
            <a:ln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marL="0" marR="0" algn="ctr" latinLnBrk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en-US" sz="2800" b="1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Khối</a:t>
              </a:r>
              <a:r>
                <a:rPr lang="en-US" sz="2800" b="1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lượng</a:t>
              </a:r>
              <a:r>
                <a:rPr lang="en-US" sz="2800" b="1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được</a:t>
              </a:r>
              <a:r>
                <a:rPr lang="en-US" sz="2800" b="1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bảo</a:t>
              </a:r>
              <a:r>
                <a:rPr lang="en-US" sz="2800" b="1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sz="2800" b="1" kern="1200" dirty="0" err="1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toàn</a:t>
              </a:r>
              <a:endPara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2DCFC84C-E2C3-75AB-A084-46FA490DD7FC}"/>
                </a:ext>
              </a:extLst>
            </p:cNvPr>
            <p:cNvCxnSpPr>
              <a:cxnSpLocks/>
            </p:cNvCxnSpPr>
            <p:nvPr/>
          </p:nvCxnSpPr>
          <p:spPr>
            <a:xfrm>
              <a:off x="932441" y="-620198"/>
              <a:ext cx="0" cy="28270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2" name="Hình ảnh 2">
            <a:extLst>
              <a:ext uri="{FF2B5EF4-FFF2-40B4-BE49-F238E27FC236}">
                <a16:creationId xmlns:a16="http://schemas.microsoft.com/office/drawing/2014/main" id="{C7585EF6-8283-8F59-1726-2C72B887D6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0848" y1="42015" x2="21875" y2="45740"/>
                        <a14:foregroundMark x1="18175" y1="32315" x2="18772" y2="34482"/>
                        <a14:foregroundMark x1="17651" y1="30415" x2="18148" y2="32219"/>
                        <a14:foregroundMark x1="17012" y1="28097" x2="17624" y2="30318"/>
                        <a14:foregroundMark x1="21875" y1="45740" x2="21875" y2="48879"/>
                        <a14:foregroundMark x1="14000" y1="23543" x2="12113" y2="35048"/>
                        <a14:foregroundMark x1="12347" y1="45751" x2="16976" y2="55656"/>
                        <a14:foregroundMark x1="21247" y1="49176" x2="23625" y2="42825"/>
                        <a14:foregroundMark x1="22522" y1="32087" x2="21875" y2="25785"/>
                        <a14:foregroundMark x1="23625" y1="42825" x2="23575" y2="42339"/>
                        <a14:foregroundMark x1="16801" y1="24143" x2="14250" y2="23318"/>
                        <a14:foregroundMark x1="18868" y1="24812" x2="18197" y2="24595"/>
                        <a14:foregroundMark x1="21875" y1="25785" x2="19328" y2="24961"/>
                        <a14:foregroundMark x1="11661" y1="45782" x2="17070" y2="55301"/>
                        <a14:foregroundMark x1="10875" y1="47982" x2="16912" y2="55895"/>
                        <a14:foregroundMark x1="34000" y1="34753" x2="33125" y2="45740"/>
                        <a14:foregroundMark x1="31875" y1="38117" x2="35000" y2="44395"/>
                        <a14:foregroundMark x1="31625" y1="35426" x2="33125" y2="43274"/>
                        <a14:foregroundMark x1="51478" y1="39359" x2="51875" y2="39462"/>
                        <a14:foregroundMark x1="48630" y1="38622" x2="51015" y2="39239"/>
                        <a14:foregroundMark x1="39750" y1="36323" x2="45574" y2="37831"/>
                        <a14:foregroundMark x1="51875" y1="39462" x2="52625" y2="38789"/>
                        <a14:foregroundMark x1="52875" y1="30493" x2="53125" y2="39238"/>
                        <a14:foregroundMark x1="74500" y1="31839" x2="76000" y2="52691"/>
                        <a14:foregroundMark x1="73875" y1="28700" x2="81875" y2="21525"/>
                        <a14:foregroundMark x1="81875" y1="21525" x2="84500" y2="34529"/>
                        <a14:foregroundMark x1="84500" y1="34529" x2="84750" y2="34753"/>
                        <a14:foregroundMark x1="30750" y1="39013" x2="34125" y2="45291"/>
                        <a14:foregroundMark x1="13000" y1="76233" x2="45875" y2="72870"/>
                        <a14:foregroundMark x1="45875" y1="72870" x2="85500" y2="78475"/>
                        <a14:foregroundMark x1="17375" y1="72197" x2="19125" y2="79148"/>
                        <a14:foregroundMark x1="19125" y1="72197" x2="21875" y2="79821"/>
                        <a14:foregroundMark x1="46125" y1="74888" x2="50750" y2="81166"/>
                        <a14:foregroundMark x1="74125" y1="75561" x2="84125" y2="75561"/>
                        <a14:foregroundMark x1="84125" y1="75561" x2="85125" y2="76009"/>
                        <a14:foregroundMark x1="76375" y1="73767" x2="85125" y2="72870"/>
                        <a14:foregroundMark x1="85125" y1="72870" x2="85375" y2="72870"/>
                        <a14:foregroundMark x1="44375" y1="75112" x2="50500" y2="81839"/>
                        <a14:foregroundMark x1="62250" y1="77803" x2="65625" y2="79372"/>
                        <a14:foregroundMark x1="76625" y1="76009" x2="86625" y2="79821"/>
                        <a14:foregroundMark x1="86625" y1="79821" x2="87250" y2="79372"/>
                        <a14:foregroundMark x1="73500" y1="74888" x2="83000" y2="72870"/>
                        <a14:foregroundMark x1="83000" y1="72870" x2="83875" y2="74439"/>
                        <a14:foregroundMark x1="60625" y1="40135" x2="64500" y2="39238"/>
                        <a14:backgroundMark x1="15375" y1="39910" x2="20375" y2="38565"/>
                        <a14:backgroundMark x1="11250" y1="41031" x2="16125" y2="40807"/>
                        <a14:backgroundMark x1="20000" y1="36547" x2="25250" y2="38117"/>
                        <a14:backgroundMark x1="16750" y1="56502" x2="20250" y2="52915"/>
                        <a14:backgroundMark x1="18250" y1="26233" x2="18250" y2="26233"/>
                        <a14:backgroundMark x1="18750" y1="25336" x2="19750" y2="23094"/>
                        <a14:backgroundMark x1="19125" y1="27130" x2="19375" y2="22646"/>
                        <a14:backgroundMark x1="16625" y1="24664" x2="18250" y2="24439"/>
                        <a14:backgroundMark x1="10000" y1="39686" x2="13000" y2="40359"/>
                        <a14:backgroundMark x1="48000" y1="34978" x2="49250" y2="37892"/>
                        <a14:backgroundMark x1="50375" y1="41480" x2="51000" y2="41031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480" b="41590"/>
          <a:stretch/>
        </p:blipFill>
        <p:spPr>
          <a:xfrm>
            <a:off x="3164098" y="-545056"/>
            <a:ext cx="6001932" cy="206376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6CBE3F7-9D11-39C5-4DE2-939DEE7A12F0}"/>
              </a:ext>
            </a:extLst>
          </p:cNvPr>
          <p:cNvGrpSpPr/>
          <p:nvPr/>
        </p:nvGrpSpPr>
        <p:grpSpPr>
          <a:xfrm>
            <a:off x="3210357" y="-1"/>
            <a:ext cx="6001932" cy="1499191"/>
            <a:chOff x="1240465" y="735495"/>
            <a:chExt cx="9349409" cy="2895601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FCC1FF14-5594-B885-947D-448B30B5F993}"/>
                </a:ext>
              </a:extLst>
            </p:cNvPr>
            <p:cNvCxnSpPr/>
            <p:nvPr/>
          </p:nvCxnSpPr>
          <p:spPr>
            <a:xfrm>
              <a:off x="1240465" y="834887"/>
              <a:ext cx="0" cy="2796209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57C2534-80CB-1301-DC83-3EF60BE60055}"/>
                </a:ext>
              </a:extLst>
            </p:cNvPr>
            <p:cNvCxnSpPr/>
            <p:nvPr/>
          </p:nvCxnSpPr>
          <p:spPr>
            <a:xfrm>
              <a:off x="10589874" y="735495"/>
              <a:ext cx="0" cy="2796209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7FF352E-0B65-8743-A009-9E5469F1FF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0465" y="735495"/>
              <a:ext cx="9349409" cy="0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226A084-3720-AB5E-1477-592AB6EBEF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0465" y="3631096"/>
              <a:ext cx="9349409" cy="0"/>
            </a:xfrm>
            <a:prstGeom prst="line">
              <a:avLst/>
            </a:prstGeom>
            <a:ln w="19050" cap="flat" cmpd="sng" algn="ctr">
              <a:solidFill>
                <a:schemeClr val="accent6"/>
              </a:solidFill>
              <a:prstDash val="lg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0174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13AF0-C2C2-D77F-98F0-FBED258E6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AFFCDC-E1E6-26C5-C346-5E63FA4F18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77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54409D3-0F41-2C8F-4B5E-1C5CBF9460EE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6" b="95667" l="5688" r="97313">
                        <a14:foregroundMark x1="12562" y1="556" x2="12562" y2="556"/>
                        <a14:foregroundMark x1="90563" y1="2889" x2="90563" y2="2889"/>
                        <a14:foregroundMark x1="94063" y1="2556" x2="94063" y2="2556"/>
                        <a14:foregroundMark x1="90188" y1="7444" x2="90188" y2="7444"/>
                        <a14:foregroundMark x1="96375" y1="6778" x2="96375" y2="6778"/>
                        <a14:foregroundMark x1="20875" y1="95667" x2="20875" y2="95667"/>
                        <a14:foregroundMark x1="94750" y1="85778" x2="94750" y2="85778"/>
                        <a14:foregroundMark x1="97313" y1="82333" x2="97313" y2="82333"/>
                        <a14:foregroundMark x1="95063" y1="95222" x2="95063" y2="95222"/>
                        <a14:foregroundMark x1="8625" y1="88556" x2="8625" y2="88556"/>
                        <a14:foregroundMark x1="8625" y1="88556" x2="8625" y2="88556"/>
                        <a14:foregroundMark x1="9500" y1="88222" x2="9500" y2="88222"/>
                        <a14:foregroundMark x1="9500" y1="88222" x2="9500" y2="88222"/>
                        <a14:foregroundMark x1="9875" y1="65000" x2="9875" y2="65000"/>
                        <a14:foregroundMark x1="5688" y1="74444" x2="5688" y2="74444"/>
                        <a14:foregroundMark x1="5688" y1="74444" x2="5688" y2="74444"/>
                        <a14:backgroundMark x1="13000" y1="40556" x2="55375" y2="26222"/>
                        <a14:backgroundMark x1="55375" y1="26222" x2="69500" y2="31556"/>
                        <a14:backgroundMark x1="20813" y1="65333" x2="45875" y2="58889"/>
                        <a14:backgroundMark x1="45875" y1="58889" x2="46063" y2="58889"/>
                        <a14:backgroundMark x1="35875" y1="62778" x2="44875" y2="72889"/>
                        <a14:backgroundMark x1="28375" y1="69000" x2="40625" y2="72111"/>
                        <a14:backgroundMark x1="21063" y1="66333" x2="33250" y2="72889"/>
                        <a14:backgroundMark x1="33063" y1="80333" x2="79563" y2="85111"/>
                        <a14:backgroundMark x1="40750" y1="81556" x2="58125" y2="90667"/>
                        <a14:backgroundMark x1="58375" y1="72778" x2="70938" y2="84000"/>
                        <a14:backgroundMark x1="70938" y1="84000" x2="70938" y2="84000"/>
                        <a14:backgroundMark x1="72625" y1="63444" x2="72250" y2="80222"/>
                        <a14:backgroundMark x1="54688" y1="89778" x2="63875" y2="9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97839" y="0"/>
            <a:ext cx="12689839" cy="6821586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5D9ACF60-40B5-5C3E-5CE4-E264B7735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3000" y="2441337"/>
            <a:ext cx="9188192" cy="1745863"/>
          </a:xfrm>
          <a:prstGeom prst="rect">
            <a:avLst/>
          </a:prstGeom>
          <a:ln>
            <a:prstDash val="lgDashDot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hóa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tổng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bằng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tổng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tham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gia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3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105" name="Picture 9" descr="Hình ảnh Giấy Bài Viết Bút Ghi Chép PNG , Hồ, Sơ, Bút PNG miễn phí tải tập  tin PSDComment và Vector">
            <a:extLst>
              <a:ext uri="{FF2B5EF4-FFF2-40B4-BE49-F238E27FC236}">
                <a16:creationId xmlns:a16="http://schemas.microsoft.com/office/drawing/2014/main" id="{D39FEF4E-6F95-C56F-A24F-A0F63D8C7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25" b="96875" l="5156" r="90625">
                        <a14:foregroundMark x1="25156" y1="17031" x2="57656" y2="73594"/>
                        <a14:foregroundMark x1="57656" y1="73594" x2="60000" y2="89063"/>
                        <a14:foregroundMark x1="41719" y1="3906" x2="49063" y2="781"/>
                        <a14:foregroundMark x1="12031" y1="26563" x2="31406" y2="93125"/>
                        <a14:foregroundMark x1="24219" y1="32813" x2="67344" y2="68438"/>
                        <a14:foregroundMark x1="67344" y1="68438" x2="82969" y2="71875"/>
                        <a14:foregroundMark x1="25938" y1="34219" x2="38750" y2="81563"/>
                        <a14:foregroundMark x1="44688" y1="16875" x2="69531" y2="41406"/>
                        <a14:foregroundMark x1="69531" y1="41406" x2="69531" y2="41406"/>
                        <a14:foregroundMark x1="77656" y1="53125" x2="84063" y2="79375"/>
                        <a14:foregroundMark x1="23906" y1="61406" x2="32500" y2="73594"/>
                        <a14:foregroundMark x1="32500" y1="73594" x2="45938" y2="79375"/>
                        <a14:foregroundMark x1="45938" y1="79375" x2="52969" y2="75313"/>
                        <a14:foregroundMark x1="75938" y1="76719" x2="35625" y2="86563"/>
                        <a14:foregroundMark x1="36719" y1="20781" x2="58906" y2="13438"/>
                        <a14:foregroundMark x1="44531" y1="35938" x2="69375" y2="31875"/>
                        <a14:foregroundMark x1="63750" y1="7031" x2="70625" y2="31094"/>
                        <a14:foregroundMark x1="32500" y1="20781" x2="45781" y2="23594"/>
                        <a14:foregroundMark x1="46250" y1="44531" x2="71094" y2="57188"/>
                        <a14:foregroundMark x1="61406" y1="38281" x2="65156" y2="53594"/>
                        <a14:foregroundMark x1="31094" y1="96875" x2="38125" y2="95313"/>
                        <a14:foregroundMark x1="90469" y1="7656" x2="90781" y2="9688"/>
                        <a14:foregroundMark x1="5156" y1="25156" x2="6875" y2="28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66" y="1138275"/>
            <a:ext cx="2541634" cy="2541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B173E7-EB8B-93B9-B1A5-2BBBF606DCFC}"/>
              </a:ext>
            </a:extLst>
          </p:cNvPr>
          <p:cNvSpPr txBox="1"/>
          <p:nvPr/>
        </p:nvSpPr>
        <p:spPr>
          <a:xfrm>
            <a:off x="2954631" y="1176561"/>
            <a:ext cx="8399584" cy="613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Nội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dung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luật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bảo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toàn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329962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95AAFA-BE6D-451B-81C8-BB1E69A68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F18A92-C307-44B4-8462-D27E19B3F61B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7" b="99000" l="1250" r="99063">
                        <a14:foregroundMark x1="7250" y1="2667" x2="7250" y2="2667"/>
                        <a14:foregroundMark x1="7250" y1="1889" x2="1250" y2="15222"/>
                        <a14:foregroundMark x1="1250" y1="15222" x2="3063" y2="17000"/>
                        <a14:foregroundMark x1="2000" y1="85778" x2="19625" y2="97556"/>
                        <a14:foregroundMark x1="92188" y1="89889" x2="99000" y2="99111"/>
                        <a14:foregroundMark x1="93375" y1="889" x2="96563" y2="14000"/>
                        <a14:foregroundMark x1="96563" y1="14000" x2="99063" y2="17778"/>
                        <a14:foregroundMark x1="8875" y1="92444" x2="10375" y2="87778"/>
                        <a14:backgroundMark x1="25313" y1="50333" x2="53563" y2="55556"/>
                        <a14:backgroundMark x1="27750" y1="53333" x2="36563" y2="61333"/>
                        <a14:backgroundMark x1="36563" y1="61333" x2="45500" y2="64444"/>
                        <a14:backgroundMark x1="45500" y1="64444" x2="45813" y2="64333"/>
                        <a14:backgroundMark x1="31250" y1="58000" x2="38875" y2="83778"/>
                        <a14:backgroundMark x1="38875" y1="83778" x2="39938" y2="85889"/>
                        <a14:backgroundMark x1="29500" y1="77000" x2="51688" y2="87444"/>
                        <a14:backgroundMark x1="42750" y1="71000" x2="63563" y2="86667"/>
                        <a14:backgroundMark x1="63563" y1="86667" x2="63563" y2="86667"/>
                        <a14:backgroundMark x1="66000" y1="68889" x2="83188" y2="8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888735-D65A-F414-AF34-307FFBAFE7B8}"/>
              </a:ext>
            </a:extLst>
          </p:cNvPr>
          <p:cNvSpPr txBox="1"/>
          <p:nvPr/>
        </p:nvSpPr>
        <p:spPr>
          <a:xfrm>
            <a:off x="1403132" y="-3372"/>
            <a:ext cx="107888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ÁP DỤNG ĐỊNH LUẬT BẢO TOÀN KHỐI LƯỢNG. 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4" name="Picture 2" descr="Luyện từ và câu: Ôn tập về từ và cấu tạo từ trang 166 - Tin Tức Giáo Dục  Học Tập Tiny">
            <a:extLst>
              <a:ext uri="{FF2B5EF4-FFF2-40B4-BE49-F238E27FC236}">
                <a16:creationId xmlns:a16="http://schemas.microsoft.com/office/drawing/2014/main" id="{42F94A05-40D3-308C-BA55-7A660296F5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95" b="95368" l="6429" r="96571">
                        <a14:foregroundMark x1="22571" y1="7629" x2="31429" y2="8447"/>
                        <a14:foregroundMark x1="31429" y1="8447" x2="34857" y2="10627"/>
                        <a14:foregroundMark x1="46857" y1="6267" x2="54286" y2="6267"/>
                        <a14:foregroundMark x1="89143" y1="66213" x2="96571" y2="65123"/>
                        <a14:foregroundMark x1="96571" y1="65123" x2="96857" y2="65123"/>
                        <a14:foregroundMark x1="6571" y1="49591" x2="17571" y2="54223"/>
                        <a14:foregroundMark x1="32000" y1="64305" x2="38286" y2="69482"/>
                        <a14:foregroundMark x1="42286" y1="90463" x2="49571" y2="92371"/>
                        <a14:foregroundMark x1="49571" y1="92371" x2="52714" y2="953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018" r="6947"/>
          <a:stretch/>
        </p:blipFill>
        <p:spPr bwMode="auto">
          <a:xfrm>
            <a:off x="7740080" y="4434839"/>
            <a:ext cx="4625340" cy="242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3">
            <a:extLst>
              <a:ext uri="{FF2B5EF4-FFF2-40B4-BE49-F238E27FC236}">
                <a16:creationId xmlns:a16="http://schemas.microsoft.com/office/drawing/2014/main" id="{426512F1-F5C7-2684-8156-CFB4AA047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236" y="1874199"/>
            <a:ext cx="11327524" cy="2878480"/>
          </a:xfrm>
          <a:prstGeom prst="rect">
            <a:avLst/>
          </a:prstGeom>
          <a:noFill/>
          <a:ln w="28575">
            <a:solidFill>
              <a:srgbClr val="FFC000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Giả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sử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A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B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hai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 C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hai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A  + B → C + D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Nếu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áp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định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luật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bảo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toàn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vào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thí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nghiệm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trên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hãy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viết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biểu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hóa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Barium chloride +  Sodium sulfate?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17DC3F-297F-B46F-A689-E57F53E6DD9D}"/>
              </a:ext>
            </a:extLst>
          </p:cNvPr>
          <p:cNvSpPr txBox="1"/>
          <p:nvPr/>
        </p:nvSpPr>
        <p:spPr>
          <a:xfrm>
            <a:off x="3919073" y="722079"/>
            <a:ext cx="4353851" cy="61324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PHIẾU HỌC TẬP 2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028323"/>
      </p:ext>
    </p:extLst>
  </p:cSld>
  <p:clrMapOvr>
    <a:masterClrMapping/>
  </p:clrMapOvr>
  <p:transition advClick="0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3AFB0B-F649-4E6C-4660-87B968A44737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" b="99556" l="250" r="99500">
                        <a14:foregroundMark x1="3063" y1="12667" x2="17938" y2="66667"/>
                        <a14:foregroundMark x1="17938" y1="66667" x2="16375" y2="92444"/>
                        <a14:foregroundMark x1="4000" y1="1444" x2="23750" y2="34444"/>
                        <a14:foregroundMark x1="250" y1="8667" x2="5438" y2="15000"/>
                        <a14:foregroundMark x1="2063" y1="45444" x2="4563" y2="96889"/>
                        <a14:foregroundMark x1="6563" y1="8111" x2="21813" y2="10111"/>
                        <a14:foregroundMark x1="21813" y1="10111" x2="23125" y2="10889"/>
                        <a14:foregroundMark x1="22250" y1="48333" x2="23188" y2="76000"/>
                        <a14:foregroundMark x1="23188" y1="76000" x2="23188" y2="76000"/>
                        <a14:foregroundMark x1="94375" y1="94222" x2="94375" y2="94222"/>
                        <a14:foregroundMark x1="94375" y1="94222" x2="99250" y2="95333"/>
                        <a14:foregroundMark x1="94875" y1="10111" x2="99500" y2="14778"/>
                        <a14:foregroundMark x1="15500" y1="90556" x2="17813" y2="99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F4FF50-8173-EDFC-5E55-99DD3B69B203}"/>
              </a:ext>
            </a:extLst>
          </p:cNvPr>
          <p:cNvSpPr txBox="1"/>
          <p:nvPr/>
        </p:nvSpPr>
        <p:spPr>
          <a:xfrm>
            <a:off x="4770411" y="558120"/>
            <a:ext cx="4353851" cy="5480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PHIẾU HỌC TẬP 2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00F0B4-9837-0B63-716E-F02E58F4F245}"/>
              </a:ext>
            </a:extLst>
          </p:cNvPr>
          <p:cNvSpPr txBox="1"/>
          <p:nvPr/>
        </p:nvSpPr>
        <p:spPr>
          <a:xfrm>
            <a:off x="2033753" y="1846772"/>
            <a:ext cx="10946524" cy="3164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marR="0" indent="-22860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chữ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400050" marR="0" indent="-22860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00050" marR="0" indent="-22860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</a:t>
            </a:r>
            <a:r>
              <a:rPr lang="en-US" sz="2400" u="sng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Barium chloride </a:t>
            </a:r>
            <a:r>
              <a:rPr lang="en-US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  </a:t>
            </a:r>
            <a:r>
              <a:rPr lang="en-US" sz="2400" u="sng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Sodium sulfate </a:t>
            </a:r>
            <a:r>
              <a:rPr lang="en-US" sz="24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→ Barium sulfate +  </a:t>
            </a:r>
            <a:r>
              <a:rPr lang="en-US" sz="2400" u="sng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Sodium chloride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Công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 </a:t>
            </a:r>
            <a:r>
              <a:rPr lang="en-US" sz="3000" kern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Barium chloride</a:t>
            </a:r>
            <a:r>
              <a:rPr lang="en-US" sz="3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 m </a:t>
            </a:r>
            <a:r>
              <a:rPr lang="en-US" sz="3000" u="sng" kern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Sodium sulfate</a:t>
            </a:r>
            <a:r>
              <a:rPr lang="en-US" sz="3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=  m </a:t>
            </a:r>
            <a:r>
              <a:rPr lang="en-US" sz="3000" kern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Barium sulfate</a:t>
            </a:r>
            <a:r>
              <a:rPr lang="en-US" sz="30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+ m </a:t>
            </a:r>
            <a:r>
              <a:rPr lang="en-US" sz="3000" kern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Sodium chloride</a:t>
            </a:r>
            <a:endParaRPr lang="en-US" sz="3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35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95AAFA-BE6D-451B-81C8-BB1E69A68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F18A92-C307-44B4-8462-D27E19B3F61B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7" b="99000" l="1250" r="99063">
                        <a14:foregroundMark x1="7250" y1="2667" x2="7250" y2="2667"/>
                        <a14:foregroundMark x1="7250" y1="1889" x2="1250" y2="15222"/>
                        <a14:foregroundMark x1="1250" y1="15222" x2="3063" y2="17000"/>
                        <a14:foregroundMark x1="2000" y1="85778" x2="19625" y2="97556"/>
                        <a14:foregroundMark x1="92188" y1="89889" x2="99000" y2="99111"/>
                        <a14:foregroundMark x1="93375" y1="889" x2="96563" y2="14000"/>
                        <a14:foregroundMark x1="96563" y1="14000" x2="99063" y2="17778"/>
                        <a14:foregroundMark x1="8875" y1="92444" x2="10375" y2="87778"/>
                        <a14:backgroundMark x1="25313" y1="50333" x2="53563" y2="55556"/>
                        <a14:backgroundMark x1="27750" y1="53333" x2="36563" y2="61333"/>
                        <a14:backgroundMark x1="36563" y1="61333" x2="45500" y2="64444"/>
                        <a14:backgroundMark x1="45500" y1="64444" x2="45813" y2="64333"/>
                        <a14:backgroundMark x1="31250" y1="58000" x2="38875" y2="83778"/>
                        <a14:backgroundMark x1="38875" y1="83778" x2="39938" y2="85889"/>
                        <a14:backgroundMark x1="29500" y1="77000" x2="51688" y2="87444"/>
                        <a14:backgroundMark x1="42750" y1="71000" x2="63563" y2="86667"/>
                        <a14:backgroundMark x1="63563" y1="86667" x2="63563" y2="86667"/>
                        <a14:backgroundMark x1="66000" y1="68889" x2="83188" y2="8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757" y="25649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888735-D65A-F414-AF34-307FFBAFE7B8}"/>
              </a:ext>
            </a:extLst>
          </p:cNvPr>
          <p:cNvSpPr txBox="1"/>
          <p:nvPr/>
        </p:nvSpPr>
        <p:spPr>
          <a:xfrm>
            <a:off x="1403132" y="-3372"/>
            <a:ext cx="107888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ÁP DỤNG ĐỊNH LUẬT BẢO TOÀN KHỐI LƯỢNG.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17DC3F-297F-B46F-A689-E57F53E6DD9D}"/>
              </a:ext>
            </a:extLst>
          </p:cNvPr>
          <p:cNvSpPr txBox="1"/>
          <p:nvPr/>
        </p:nvSpPr>
        <p:spPr>
          <a:xfrm>
            <a:off x="3919073" y="722079"/>
            <a:ext cx="4353851" cy="5480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PHIẾU HỌC TẬP 3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2" name="Picture 4" descr="Hình ảnh bé trai đang ngồi học bài - PNG">
            <a:extLst>
              <a:ext uri="{FF2B5EF4-FFF2-40B4-BE49-F238E27FC236}">
                <a16:creationId xmlns:a16="http://schemas.microsoft.com/office/drawing/2014/main" id="{2354CFF2-61DC-8A28-88E2-EF2C203C5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71" b="93319" l="500" r="90000">
                        <a14:foregroundMark x1="6864" y1="29545" x2="15500" y2="14655"/>
                        <a14:foregroundMark x1="15500" y1="14655" x2="27250" y2="3017"/>
                        <a14:foregroundMark x1="27250" y1="3017" x2="35019" y2="2786"/>
                        <a14:foregroundMark x1="42284" y1="4886" x2="44000" y2="12284"/>
                        <a14:foregroundMark x1="2069" y1="22629" x2="3457" y2="30448"/>
                        <a14:foregroundMark x1="18250" y1="86853" x2="41000" y2="80172"/>
                        <a14:foregroundMark x1="10982" y1="67658" x2="45250" y2="92241"/>
                        <a14:foregroundMark x1="9500" y1="66595" x2="10109" y2="67032"/>
                        <a14:foregroundMark x1="13000" y1="75862" x2="17000" y2="86422"/>
                        <a14:foregroundMark x1="17000" y1="86422" x2="17000" y2="93319"/>
                        <a14:foregroundMark x1="54916" y1="44303" x2="54750" y2="45474"/>
                        <a14:foregroundMark x1="56000" y1="36638" x2="55864" y2="37602"/>
                        <a14:foregroundMark x1="52500" y1="44311" x2="52500" y2="46983"/>
                        <a14:foregroundMark x1="52500" y1="40814" x2="52500" y2="42402"/>
                        <a14:foregroundMark x1="52500" y1="37284" x2="52500" y2="40335"/>
                        <a14:backgroundMark x1="750" y1="80603" x2="1250" y2="92457"/>
                        <a14:backgroundMark x1="1250" y1="92457" x2="2500" y2="95474"/>
                        <a14:backgroundMark x1="45250" y1="1293" x2="33500" y2="647"/>
                        <a14:backgroundMark x1="1750" y1="31681" x2="6750" y2="35560"/>
                        <a14:backgroundMark x1="500" y1="12284" x2="500" y2="22629"/>
                        <a14:backgroundMark x1="12500" y1="63793" x2="20000" y2="63793"/>
                        <a14:backgroundMark x1="47500" y1="35560" x2="39750" y2="40948"/>
                        <a14:backgroundMark x1="59250" y1="38362" x2="57250" y2="44828"/>
                        <a14:backgroundMark x1="46500" y1="41379" x2="48500" y2="43319"/>
                        <a14:backgroundMark x1="48500" y1="43319" x2="50500" y2="45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42879"/>
            <a:ext cx="38100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C85B41-F027-12DA-3398-12652C9DB469}"/>
              </a:ext>
            </a:extLst>
          </p:cNvPr>
          <p:cNvSpPr txBox="1"/>
          <p:nvPr/>
        </p:nvSpPr>
        <p:spPr>
          <a:xfrm>
            <a:off x="1726320" y="1689301"/>
            <a:ext cx="10302770" cy="4586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Bài 1: 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hóa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học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ở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thí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nghiệm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trên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cho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457200" marR="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biết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Sodium sulfate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(Na</a:t>
            </a:r>
            <a:r>
              <a:rPr lang="en-US" sz="3200" kern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</a:t>
            </a:r>
            <a:r>
              <a:rPr lang="en-US" sz="3200" kern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14,2 gam,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các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marL="457200" marR="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US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arium sulfate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(BaSO</a:t>
            </a:r>
            <a:r>
              <a:rPr lang="en-US" sz="3200" kern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23,3 gam, </a:t>
            </a:r>
          </a:p>
          <a:p>
            <a:pPr marL="457200" marR="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Sodium chloride 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(NaCl) 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11,7 gam.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Hãy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Barium chloride            </a:t>
            </a:r>
            <a:r>
              <a:rPr 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(BaCl</a:t>
            </a:r>
            <a:r>
              <a:rPr lang="en-US" sz="3200" kern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đã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 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7684973"/>
      </p:ext>
    </p:extLst>
  </p:cSld>
  <p:clrMapOvr>
    <a:masterClrMapping/>
  </p:clrMapOvr>
  <p:transition advClick="0">
    <p:cover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BFB6C3C-C8E7-7C17-56F4-07EBF8AF8C1D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6" b="95667" l="5688" r="97313">
                        <a14:foregroundMark x1="12562" y1="556" x2="12562" y2="556"/>
                        <a14:foregroundMark x1="90563" y1="2889" x2="90563" y2="2889"/>
                        <a14:foregroundMark x1="94063" y1="2556" x2="94063" y2="2556"/>
                        <a14:foregroundMark x1="90188" y1="7444" x2="90188" y2="7444"/>
                        <a14:foregroundMark x1="96375" y1="6778" x2="96375" y2="6778"/>
                        <a14:foregroundMark x1="20875" y1="95667" x2="20875" y2="95667"/>
                        <a14:foregroundMark x1="94750" y1="85778" x2="94750" y2="85778"/>
                        <a14:foregroundMark x1="97313" y1="82333" x2="97313" y2="82333"/>
                        <a14:foregroundMark x1="95063" y1="95222" x2="95063" y2="95222"/>
                        <a14:foregroundMark x1="8625" y1="88556" x2="8625" y2="88556"/>
                        <a14:foregroundMark x1="8625" y1="88556" x2="8625" y2="88556"/>
                        <a14:foregroundMark x1="9500" y1="88222" x2="9500" y2="88222"/>
                        <a14:foregroundMark x1="9500" y1="88222" x2="9500" y2="88222"/>
                        <a14:foregroundMark x1="9875" y1="65000" x2="9875" y2="65000"/>
                        <a14:foregroundMark x1="5688" y1="74444" x2="5688" y2="74444"/>
                        <a14:foregroundMark x1="5688" y1="74444" x2="5688" y2="74444"/>
                        <a14:backgroundMark x1="13000" y1="40556" x2="55375" y2="26222"/>
                        <a14:backgroundMark x1="55375" y1="26222" x2="69500" y2="31556"/>
                        <a14:backgroundMark x1="20813" y1="65333" x2="45875" y2="58889"/>
                        <a14:backgroundMark x1="45875" y1="58889" x2="46063" y2="58889"/>
                        <a14:backgroundMark x1="35875" y1="62778" x2="44875" y2="72889"/>
                        <a14:backgroundMark x1="28375" y1="69000" x2="40625" y2="72111"/>
                        <a14:backgroundMark x1="21063" y1="66333" x2="33250" y2="72889"/>
                        <a14:backgroundMark x1="33063" y1="80333" x2="79563" y2="85111"/>
                        <a14:backgroundMark x1="40750" y1="81556" x2="58125" y2="90667"/>
                        <a14:backgroundMark x1="58375" y1="72778" x2="70938" y2="84000"/>
                        <a14:backgroundMark x1="70938" y1="84000" x2="70938" y2="84000"/>
                        <a14:backgroundMark x1="72625" y1="63444" x2="72250" y2="80222"/>
                        <a14:backgroundMark x1="54688" y1="89778" x2="63875" y2="9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-36414"/>
            <a:ext cx="12192000" cy="685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7FE3D07-E017-B13F-5504-64A0DC9184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15705" y="981718"/>
                <a:ext cx="8550166" cy="5306695"/>
              </a:xfrm>
              <a:prstGeom prst="rect">
                <a:avLst/>
              </a:prstGeom>
              <a:noFill/>
              <a:ln w="28575">
                <a:solidFill>
                  <a:srgbClr val="FFC000"/>
                </a:solidFill>
                <a:prstDash val="dashDot"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noAutofit/>
              </a:bodyPr>
              <a:lstStyle/>
              <a:p>
                <a:pPr marL="400050" marR="0" algn="ctr" latinLnBrk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="1" i="1" kern="1200" dirty="0" err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Giải</a:t>
                </a:r>
                <a:r>
                  <a:rPr lang="en-US" sz="2400" b="1" i="1" kern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400050" marR="0" algn="ctr" latinLnBrk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00050" marR="0" latinLnBrk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en-US" sz="2400" kern="12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Phương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2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trình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2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chữ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2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2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phản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2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ứng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en-US" sz="28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00050" marR="0" latinLnBrk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b="1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Barium chloride +  Sodium sulfate → Barium sulfate +  Sodium chloride</a:t>
                </a:r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00050" marR="0" algn="ctr" latinLnBrk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="1" i="1" kern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US" sz="2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00050" marR="0" latinLnBrk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="1" i="1" kern="1200" dirty="0">
                    <a:solidFill>
                      <a:srgbClr val="00339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Theo </a:t>
                </a:r>
                <a:r>
                  <a:rPr lang="en-US" sz="2400" kern="12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2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luật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2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bảo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2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toàn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2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khối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kern="12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lượng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ta </a:t>
                </a:r>
                <a:r>
                  <a:rPr lang="en-US" sz="2400" kern="1200" dirty="0" err="1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endParaRPr lang="en-US" sz="2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00050" marR="0" latinLnBrk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𝑚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𝐵𝑎𝐶𝑙</m:t>
                              </m:r>
                            </m:e>
                            <m:sub>
                              <m:r>
                                <a:rPr lang="en-US" sz="2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en-US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𝑚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𝑁𝑎</m:t>
                              </m:r>
                            </m:e>
                            <m:sub>
                              <m:r>
                                <a:rPr lang="en-US" sz="2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𝑆𝑂</m:t>
                              </m:r>
                            </m:e>
                            <m:sub>
                              <m:r>
                                <a:rPr lang="en-US" sz="2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4</m:t>
                              </m:r>
                            </m:sub>
                          </m:sSub>
                        </m:sub>
                      </m:sSub>
                      <m:r>
                        <a:rPr lang="en-US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𝑚</m:t>
                          </m:r>
                        </m:e>
                        <m:sub>
                          <m:sSub>
                            <m:sSubPr>
                              <m:ctrlPr>
                                <a:rPr lang="en-US" sz="2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𝐵𝑎𝑆𝑂</m:t>
                              </m:r>
                            </m:e>
                            <m:sub>
                              <m:r>
                                <a:rPr lang="en-US" sz="2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4</m:t>
                              </m:r>
                            </m:sub>
                          </m:sSub>
                        </m:sub>
                      </m:sSub>
                      <m:r>
                        <a:rPr lang="en-US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𝑁𝑎𝐶𝑙</m:t>
                          </m:r>
                        </m:sub>
                      </m:sSub>
                      <m:r>
                        <a:rPr lang="en-US" sz="2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atinLnBrk="1">
                  <a:spcBef>
                    <a:spcPts val="1440"/>
                  </a:spcBef>
                </a:pPr>
                <a:r>
                  <a:rPr lang="en-US" sz="2400" b="1" i="1" kern="1200">
                    <a:solidFill>
                      <a:srgbClr val="00339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</a:t>
                </a:r>
                <a:r>
                  <a:rPr lang="en-US" sz="2400" b="1" i="1" kern="1200" smtClean="0">
                    <a:solidFill>
                      <a:srgbClr val="00339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mBaCl</a:t>
                </a:r>
                <a:r>
                  <a:rPr lang="en-US" sz="2400" b="1" i="1" kern="1200" baseline="-25000" smtClean="0">
                    <a:solidFill>
                      <a:srgbClr val="00339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b="1" i="1" smtClean="0">
                    <a:solidFill>
                      <a:srgbClr val="0033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US" sz="2400" b="1" i="1" kern="1200" smtClean="0">
                    <a:solidFill>
                      <a:srgbClr val="00339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( </a:t>
                </a:r>
                <a:r>
                  <a:rPr lang="en-US" sz="2400" b="1" i="1" kern="1200" dirty="0">
                    <a:solidFill>
                      <a:srgbClr val="00339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mBaSO</a:t>
                </a:r>
                <a:r>
                  <a:rPr lang="en-US" sz="2400" b="1" i="1" kern="1200" baseline="-25000" dirty="0">
                    <a:solidFill>
                      <a:srgbClr val="00339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b="1" i="1" kern="1200" dirty="0">
                    <a:solidFill>
                      <a:srgbClr val="00339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i="1" kern="1200">
                    <a:solidFill>
                      <a:srgbClr val="003399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2400" b="1" i="1">
                    <a:solidFill>
                      <a:srgbClr val="0033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mNaCl)- mNa</a:t>
                </a:r>
                <a:r>
                  <a:rPr lang="en-US" sz="2400" b="1" i="1" baseline="-25000">
                    <a:solidFill>
                      <a:srgbClr val="0033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2400" b="1" i="1">
                    <a:solidFill>
                      <a:srgbClr val="0033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SO</a:t>
                </a:r>
                <a:r>
                  <a:rPr lang="en-US" sz="2400" b="1" i="1" baseline="-25000">
                    <a:solidFill>
                      <a:srgbClr val="0033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b="1" i="1">
                    <a:solidFill>
                      <a:srgbClr val="003399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atinLnBrk="1">
                  <a:spcBef>
                    <a:spcPts val="1080"/>
                  </a:spcBef>
                  <a:spcAft>
                    <a:spcPts val="0"/>
                  </a:spcAft>
                </a:pPr>
                <a:r>
                  <a:rPr lang="en-US" sz="36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&lt; = 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𝐵𝑎𝐶𝑙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+    14,2  =   23,3      +     11,7</a:t>
                </a:r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atinLnBrk="1">
                  <a:spcBef>
                    <a:spcPts val="1080"/>
                  </a:spcBef>
                  <a:spcAft>
                    <a:spcPts val="0"/>
                  </a:spcAft>
                </a:pPr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=&gt;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𝑚</m:t>
                        </m:r>
                      </m:e>
                      <m:sub>
                        <m:sSub>
                          <m:sSub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𝐵𝑎𝐶𝑙</m:t>
                            </m:r>
                          </m:e>
                          <m:sub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=   (23,3 + 11,7)   - 14,2 =  20,8 (g)</a:t>
                </a:r>
              </a:p>
              <a:p>
                <a:pPr marL="457200" marR="0" latinLnBrk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="1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US" sz="2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marR="0" latinLnBrk="1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800" b="1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7FE3D07-E017-B13F-5504-64A0DC918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15705" y="981718"/>
                <a:ext cx="8550166" cy="5306695"/>
              </a:xfrm>
              <a:prstGeom prst="rect">
                <a:avLst/>
              </a:prstGeom>
              <a:blipFill>
                <a:blip r:embed="rId4"/>
                <a:stretch>
                  <a:fillRect t="-228"/>
                </a:stretch>
              </a:blipFill>
              <a:ln w="28575">
                <a:solidFill>
                  <a:srgbClr val="FFC000"/>
                </a:solidFill>
                <a:prstDash val="dash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9083C22-D8D2-49AB-9A61-CC1F34BB1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220" y="1346061"/>
            <a:ext cx="1329055" cy="1768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noAutofit/>
          </a:bodyPr>
          <a:lstStyle/>
          <a:p>
            <a:pPr marL="0" marR="0" latinLnBrk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b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2800" b="1" u="sng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Tóm</a:t>
            </a:r>
            <a:r>
              <a:rPr lang="en-US" sz="2800" b="1" u="sng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u="sng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tắt</a:t>
            </a:r>
            <a:r>
              <a:rPr lang="en-US" sz="2800" b="1" u="sng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mNa</a:t>
            </a:r>
            <a:r>
              <a:rPr lang="en-US" sz="2800" kern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2800" kern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=14,2g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mBaSO</a:t>
            </a:r>
            <a:r>
              <a:rPr lang="en-US" sz="2800" kern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23,3g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mNaCl</a:t>
            </a: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=11,7g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atinLnBrk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mBaCl</a:t>
            </a:r>
            <a:r>
              <a:rPr lang="en-US" sz="2800" kern="120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?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92A1EA-945E-39D7-E941-0543FA27C358}"/>
              </a:ext>
            </a:extLst>
          </p:cNvPr>
          <p:cNvSpPr txBox="1"/>
          <p:nvPr/>
        </p:nvSpPr>
        <p:spPr>
          <a:xfrm>
            <a:off x="3919074" y="132770"/>
            <a:ext cx="4353851" cy="5480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PHIẾU HỌC TẬP 3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F6D33C-A377-DA2D-134D-F35120DDE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668" y="1346061"/>
            <a:ext cx="2790497" cy="2495842"/>
          </a:xfrm>
          <a:prstGeom prst="rect">
            <a:avLst/>
          </a:prstGeom>
          <a:noFill/>
          <a:ln w="28575">
            <a:solidFill>
              <a:srgbClr val="FFC000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noAutofit/>
          </a:bodyPr>
          <a:lstStyle/>
          <a:p>
            <a:pPr marL="400050" marR="0" indent="-22860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400050" marR="0" indent="-22860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400050" marR="0" indent="-22860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400050" marR="0" indent="-22860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400050" marR="0" indent="-228600" latinLnBrk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</a:p>
        </p:txBody>
      </p:sp>
      <p:sp>
        <p:nvSpPr>
          <p:cNvPr id="3" name="Right Arrow 2"/>
          <p:cNvSpPr/>
          <p:nvPr/>
        </p:nvSpPr>
        <p:spPr>
          <a:xfrm>
            <a:off x="4536831" y="4062046"/>
            <a:ext cx="448407" cy="2901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9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16591B3-2A17-049B-2333-23227294F279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222" l="438" r="99750">
                        <a14:foregroundMark x1="1250" y1="889" x2="1938" y2="11444"/>
                        <a14:foregroundMark x1="1938" y1="11444" x2="4438" y2="14444"/>
                        <a14:foregroundMark x1="2625" y1="0" x2="438" y2="4222"/>
                        <a14:foregroundMark x1="93313" y1="4333" x2="97438" y2="8889"/>
                        <a14:foregroundMark x1="97438" y1="8889" x2="99250" y2="19556"/>
                        <a14:foregroundMark x1="99250" y1="19556" x2="98625" y2="21889"/>
                        <a14:foregroundMark x1="93125" y1="89111" x2="99750" y2="95667"/>
                        <a14:foregroundMark x1="625" y1="97222" x2="8938" y2="81000"/>
                        <a14:foregroundMark x1="8938" y1="81000" x2="3250" y2="95222"/>
                        <a14:backgroundMark x1="55375" y1="58556" x2="65563" y2="73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3418C2F-FAFB-4827-B076-2937317F8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051C1B-17AB-453A-BE0F-A00CFD48A71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55784" y="0"/>
            <a:ext cx="9214339" cy="56153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598E02-87F3-F1BE-B30E-B1CE2940746A}"/>
              </a:ext>
            </a:extLst>
          </p:cNvPr>
          <p:cNvSpPr txBox="1"/>
          <p:nvPr/>
        </p:nvSpPr>
        <p:spPr>
          <a:xfrm>
            <a:off x="644770" y="5556739"/>
            <a:ext cx="11347938" cy="104361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Lưu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lý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Trong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kể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sản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phẩm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nếu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biết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(n-1)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thì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còn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lại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0979001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 advClick="0">
        <p159:morph option="byObject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6C3E5C-1550-66D6-75FE-E7C91A3E5CCE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6" b="95667" l="5688" r="97313">
                        <a14:foregroundMark x1="12562" y1="556" x2="12562" y2="556"/>
                        <a14:foregroundMark x1="90563" y1="2889" x2="90563" y2="2889"/>
                        <a14:foregroundMark x1="94063" y1="2556" x2="94063" y2="2556"/>
                        <a14:foregroundMark x1="90188" y1="7444" x2="90188" y2="7444"/>
                        <a14:foregroundMark x1="96375" y1="6778" x2="96375" y2="6778"/>
                        <a14:foregroundMark x1="20875" y1="95667" x2="20875" y2="95667"/>
                        <a14:foregroundMark x1="94750" y1="85778" x2="94750" y2="85778"/>
                        <a14:foregroundMark x1="97313" y1="82333" x2="97313" y2="82333"/>
                        <a14:foregroundMark x1="95063" y1="95222" x2="95063" y2="95222"/>
                        <a14:foregroundMark x1="8625" y1="88556" x2="8625" y2="88556"/>
                        <a14:foregroundMark x1="8625" y1="88556" x2="8625" y2="88556"/>
                        <a14:foregroundMark x1="9500" y1="88222" x2="9500" y2="88222"/>
                        <a14:foregroundMark x1="9500" y1="88222" x2="9500" y2="88222"/>
                        <a14:foregroundMark x1="9875" y1="65000" x2="9875" y2="65000"/>
                        <a14:foregroundMark x1="5688" y1="74444" x2="5688" y2="74444"/>
                        <a14:foregroundMark x1="5688" y1="74444" x2="5688" y2="74444"/>
                        <a14:backgroundMark x1="13000" y1="40556" x2="55375" y2="26222"/>
                        <a14:backgroundMark x1="55375" y1="26222" x2="69500" y2="31556"/>
                        <a14:backgroundMark x1="20813" y1="65333" x2="45875" y2="58889"/>
                        <a14:backgroundMark x1="45875" y1="58889" x2="46063" y2="58889"/>
                        <a14:backgroundMark x1="35875" y1="62778" x2="44875" y2="72889"/>
                        <a14:backgroundMark x1="28375" y1="69000" x2="40625" y2="72111"/>
                        <a14:backgroundMark x1="21063" y1="66333" x2="33250" y2="72889"/>
                        <a14:backgroundMark x1="33063" y1="80333" x2="79563" y2="85111"/>
                        <a14:backgroundMark x1="40750" y1="81556" x2="58125" y2="90667"/>
                        <a14:backgroundMark x1="58375" y1="72778" x2="70938" y2="84000"/>
                        <a14:backgroundMark x1="70938" y1="84000" x2="70938" y2="84000"/>
                        <a14:backgroundMark x1="72625" y1="63444" x2="72250" y2="80222"/>
                        <a14:backgroundMark x1="54688" y1="89778" x2="63875" y2="9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B69DE8-DEA3-61F5-2BB3-FE79CC89D685}"/>
              </a:ext>
            </a:extLst>
          </p:cNvPr>
          <p:cNvSpPr txBox="1"/>
          <p:nvPr/>
        </p:nvSpPr>
        <p:spPr>
          <a:xfrm>
            <a:off x="4839371" y="315650"/>
            <a:ext cx="3512149" cy="74347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4000" b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LUYỆN TẬP</a:t>
            </a: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BECAD3-4374-3CF0-5C91-A3F3171E317B}"/>
              </a:ext>
            </a:extLst>
          </p:cNvPr>
          <p:cNvSpPr/>
          <p:nvPr/>
        </p:nvSpPr>
        <p:spPr>
          <a:xfrm>
            <a:off x="350520" y="1608560"/>
            <a:ext cx="1581150" cy="8542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333B6-5D26-75C8-C1D0-99411B411D85}"/>
              </a:ext>
            </a:extLst>
          </p:cNvPr>
          <p:cNvSpPr txBox="1"/>
          <p:nvPr/>
        </p:nvSpPr>
        <p:spPr>
          <a:xfrm>
            <a:off x="2526030" y="1280160"/>
            <a:ext cx="9315450" cy="2530180"/>
          </a:xfrm>
          <a:prstGeom prst="rect">
            <a:avLst/>
          </a:prstGeom>
          <a:ln w="19050">
            <a:prstDash val="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Đốt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cháy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hoàn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toàn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3,1 gam Phosphorus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khí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khí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oxygen), ta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thu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7,1 gam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diphosphorus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pentoxide (P</a:t>
            </a:r>
            <a:r>
              <a:rPr lang="en-US" sz="2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en-US" sz="2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</a:p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a.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Viết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chữ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b.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oxygen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đã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tham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gia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268061-78A4-1485-7A7D-167CB543CEB9}"/>
              </a:ext>
            </a:extLst>
          </p:cNvPr>
          <p:cNvSpPr txBox="1"/>
          <p:nvPr/>
        </p:nvSpPr>
        <p:spPr>
          <a:xfrm>
            <a:off x="2242520" y="4260935"/>
            <a:ext cx="8705850" cy="2042995"/>
          </a:xfrm>
          <a:prstGeom prst="rect">
            <a:avLst/>
          </a:prstGeom>
          <a:ln w="19050">
            <a:prstDash val="lgDashDot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Nung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calcium carbonate </a:t>
            </a:r>
            <a:r>
              <a:rPr lang="vi-VN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CaCO</a:t>
            </a:r>
            <a:r>
              <a:rPr lang="vi-VN" sz="2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vi-VN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thu được 112 kg vôi sống (CaO) và 88 kg khí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carbon dioxide</a:t>
            </a:r>
            <a:r>
              <a:rPr lang="en-US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(CO</a:t>
            </a:r>
            <a:r>
              <a:rPr lang="vi-VN" sz="2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vi-VN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a) Viết phương trình chữ của phản ứng.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b) Tính khối lượng của 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calcium carbonate </a:t>
            </a:r>
            <a:r>
              <a:rPr lang="vi-VN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đã phản ứng.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939925-0705-779F-DFDC-62D49E367F22}"/>
              </a:ext>
            </a:extLst>
          </p:cNvPr>
          <p:cNvSpPr txBox="1"/>
          <p:nvPr/>
        </p:nvSpPr>
        <p:spPr>
          <a:xfrm>
            <a:off x="175260" y="1730755"/>
            <a:ext cx="9315450" cy="1043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</a:t>
            </a:r>
            <a:endParaRPr lang="en-US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D121FD-AC03-8874-B578-8F9E80DE23C4}"/>
              </a:ext>
            </a:extLst>
          </p:cNvPr>
          <p:cNvSpPr/>
          <p:nvPr/>
        </p:nvSpPr>
        <p:spPr>
          <a:xfrm>
            <a:off x="350520" y="4937662"/>
            <a:ext cx="1581150" cy="8542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F94857-5818-99B0-0A76-2FD09291566D}"/>
              </a:ext>
            </a:extLst>
          </p:cNvPr>
          <p:cNvSpPr txBox="1"/>
          <p:nvPr/>
        </p:nvSpPr>
        <p:spPr>
          <a:xfrm>
            <a:off x="181646" y="5090500"/>
            <a:ext cx="9315450" cy="1043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</a:t>
            </a:r>
            <a:endParaRPr lang="en-US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08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95AAFA-BE6D-451B-81C8-BB1E69A68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F18A92-C307-44B4-8462-D27E19B3F61B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7" b="99000" l="1250" r="99063">
                        <a14:foregroundMark x1="7250" y1="2667" x2="7250" y2="2667"/>
                        <a14:foregroundMark x1="7250" y1="1889" x2="1250" y2="15222"/>
                        <a14:foregroundMark x1="1250" y1="15222" x2="3063" y2="17000"/>
                        <a14:foregroundMark x1="2000" y1="85778" x2="19625" y2="97556"/>
                        <a14:foregroundMark x1="92188" y1="89889" x2="99000" y2="99111"/>
                        <a14:foregroundMark x1="93375" y1="889" x2="96563" y2="14000"/>
                        <a14:foregroundMark x1="96563" y1="14000" x2="99063" y2="17778"/>
                        <a14:foregroundMark x1="8875" y1="92444" x2="10375" y2="87778"/>
                        <a14:backgroundMark x1="25313" y1="50333" x2="53563" y2="55556"/>
                        <a14:backgroundMark x1="27750" y1="53333" x2="36563" y2="61333"/>
                        <a14:backgroundMark x1="36563" y1="61333" x2="45500" y2="64444"/>
                        <a14:backgroundMark x1="45500" y1="64444" x2="45813" y2="64333"/>
                        <a14:backgroundMark x1="31250" y1="58000" x2="38875" y2="83778"/>
                        <a14:backgroundMark x1="38875" y1="83778" x2="39938" y2="85889"/>
                        <a14:backgroundMark x1="29500" y1="77000" x2="51688" y2="87444"/>
                        <a14:backgroundMark x1="42750" y1="71000" x2="63563" y2="86667"/>
                        <a14:backgroundMark x1="63563" y1="86667" x2="63563" y2="86667"/>
                        <a14:backgroundMark x1="66000" y1="68889" x2="83188" y2="8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117DC3F-297F-B46F-A689-E57F53E6DD9D}"/>
              </a:ext>
            </a:extLst>
          </p:cNvPr>
          <p:cNvSpPr txBox="1"/>
          <p:nvPr/>
        </p:nvSpPr>
        <p:spPr>
          <a:xfrm>
            <a:off x="4501779" y="202126"/>
            <a:ext cx="3160662" cy="5480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28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LUYỆN </a:t>
            </a:r>
            <a:r>
              <a:rPr lang="nl-NL" sz="28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052" name="Picture 4" descr="Hình ảnh bé trai đang ngồi học bài - PNG">
            <a:extLst>
              <a:ext uri="{FF2B5EF4-FFF2-40B4-BE49-F238E27FC236}">
                <a16:creationId xmlns:a16="http://schemas.microsoft.com/office/drawing/2014/main" id="{2354CFF2-61DC-8A28-88E2-EF2C203C5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71" b="93319" l="500" r="90000">
                        <a14:foregroundMark x1="6864" y1="29545" x2="15500" y2="14655"/>
                        <a14:foregroundMark x1="15500" y1="14655" x2="27250" y2="3017"/>
                        <a14:foregroundMark x1="27250" y1="3017" x2="35019" y2="2786"/>
                        <a14:foregroundMark x1="42284" y1="4886" x2="44000" y2="12284"/>
                        <a14:foregroundMark x1="2069" y1="22629" x2="3457" y2="30448"/>
                        <a14:foregroundMark x1="18250" y1="86853" x2="41000" y2="80172"/>
                        <a14:foregroundMark x1="10982" y1="67658" x2="45250" y2="92241"/>
                        <a14:foregroundMark x1="9500" y1="66595" x2="10109" y2="67032"/>
                        <a14:foregroundMark x1="13000" y1="75862" x2="17000" y2="86422"/>
                        <a14:foregroundMark x1="17000" y1="86422" x2="17000" y2="93319"/>
                        <a14:foregroundMark x1="54916" y1="44303" x2="54750" y2="45474"/>
                        <a14:foregroundMark x1="56000" y1="36638" x2="55864" y2="37602"/>
                        <a14:foregroundMark x1="52500" y1="44311" x2="52500" y2="46983"/>
                        <a14:foregroundMark x1="52500" y1="40814" x2="52500" y2="42402"/>
                        <a14:foregroundMark x1="52500" y1="37284" x2="52500" y2="40335"/>
                        <a14:backgroundMark x1="750" y1="80603" x2="1250" y2="92457"/>
                        <a14:backgroundMark x1="1250" y1="92457" x2="2500" y2="95474"/>
                        <a14:backgroundMark x1="45250" y1="1293" x2="33500" y2="647"/>
                        <a14:backgroundMark x1="1750" y1="31681" x2="6750" y2="35560"/>
                        <a14:backgroundMark x1="500" y1="12284" x2="500" y2="22629"/>
                        <a14:backgroundMark x1="12500" y1="63793" x2="20000" y2="63793"/>
                        <a14:backgroundMark x1="47500" y1="35560" x2="39750" y2="40948"/>
                        <a14:backgroundMark x1="59250" y1="38362" x2="57250" y2="44828"/>
                        <a14:backgroundMark x1="46500" y1="41379" x2="48500" y2="43319"/>
                        <a14:backgroundMark x1="48500" y1="43319" x2="50500" y2="454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30071"/>
            <a:ext cx="3390007" cy="393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C85B41-F027-12DA-3398-12652C9DB469}"/>
              </a:ext>
            </a:extLst>
          </p:cNvPr>
          <p:cNvSpPr txBox="1"/>
          <p:nvPr/>
        </p:nvSpPr>
        <p:spPr>
          <a:xfrm>
            <a:off x="1238721" y="1038991"/>
            <a:ext cx="10313280" cy="1578894"/>
          </a:xfrm>
          <a:prstGeom prst="rect">
            <a:avLst/>
          </a:prstGeom>
          <a:ln>
            <a:prstDash val="lgDashDot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90170" algn="l"/>
                <a:tab pos="1620520" algn="l"/>
                <a:tab pos="3060700" algn="l"/>
                <a:tab pos="4500880" algn="l"/>
              </a:tabLst>
            </a:pP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28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2800" b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z="2800" b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2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  Iron sufur( FeS)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tạo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thành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Iron (</a:t>
            </a:r>
            <a:r>
              <a:rPr lang="en-US" sz="280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Fe)và Sufur (S),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Fe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đã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tham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gia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lần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7 gam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4 gam.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014B11-2332-6510-E1B4-9A1F6991C332}"/>
              </a:ext>
            </a:extLst>
          </p:cNvPr>
          <p:cNvSpPr txBox="1"/>
          <p:nvPr/>
        </p:nvSpPr>
        <p:spPr>
          <a:xfrm>
            <a:off x="2861840" y="2694584"/>
            <a:ext cx="9144964" cy="4025076"/>
          </a:xfrm>
          <a:prstGeom prst="rect">
            <a:avLst/>
          </a:prstGeom>
          <a:ln>
            <a:prstDash val="lgDashDot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90170" algn="l"/>
                <a:tab pos="1620520" algn="l"/>
                <a:tab pos="3060700" algn="l"/>
                <a:tab pos="4500880" algn="l"/>
              </a:tabLst>
            </a:pP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b="1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2800" b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2800" b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  <a:r>
              <a:rPr lang="en-US" sz="2800" b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Đốt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cháy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hết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9 gam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kim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loại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magnesium (Mg)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khí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thu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15 gam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hợp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chất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magnesium oxide (MgO).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Biết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rằng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magnesium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cháy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là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xảy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với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khí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oxygen (O</a:t>
            </a:r>
            <a:r>
              <a:rPr lang="en-US" sz="2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trong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không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khí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.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(a)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Viết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chữ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(b)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Viết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công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xảy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(c)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khí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oxygen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đã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62620365"/>
      </p:ext>
    </p:extLst>
  </p:cSld>
  <p:clrMapOvr>
    <a:masterClrMapping/>
  </p:clrMapOvr>
  <p:transition advClick="0">
    <p:cover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A95AAFA-BE6D-451B-81C8-BB1E69A68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F18A92-C307-44B4-8462-D27E19B3F61B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7" b="99000" l="1250" r="99063">
                        <a14:foregroundMark x1="7250" y1="2667" x2="7250" y2="2667"/>
                        <a14:foregroundMark x1="7250" y1="1889" x2="1250" y2="15222"/>
                        <a14:foregroundMark x1="1250" y1="15222" x2="3063" y2="17000"/>
                        <a14:foregroundMark x1="2000" y1="85778" x2="19625" y2="97556"/>
                        <a14:foregroundMark x1="92188" y1="89889" x2="99000" y2="99111"/>
                        <a14:foregroundMark x1="93375" y1="889" x2="96563" y2="14000"/>
                        <a14:foregroundMark x1="96563" y1="14000" x2="99063" y2="17778"/>
                        <a14:foregroundMark x1="8875" y1="92444" x2="10375" y2="87778"/>
                        <a14:backgroundMark x1="25313" y1="50333" x2="53563" y2="55556"/>
                        <a14:backgroundMark x1="27750" y1="53333" x2="36563" y2="61333"/>
                        <a14:backgroundMark x1="36563" y1="61333" x2="45500" y2="64444"/>
                        <a14:backgroundMark x1="45500" y1="64444" x2="45813" y2="64333"/>
                        <a14:backgroundMark x1="31250" y1="58000" x2="38875" y2="83778"/>
                        <a14:backgroundMark x1="38875" y1="83778" x2="39938" y2="85889"/>
                        <a14:backgroundMark x1="29500" y1="77000" x2="51688" y2="87444"/>
                        <a14:backgroundMark x1="42750" y1="71000" x2="63563" y2="86667"/>
                        <a14:backgroundMark x1="63563" y1="86667" x2="63563" y2="86667"/>
                        <a14:backgroundMark x1="66000" y1="68889" x2="83188" y2="877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9193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888735-D65A-F414-AF34-307FFBAFE7B8}"/>
              </a:ext>
            </a:extLst>
          </p:cNvPr>
          <p:cNvSpPr txBox="1"/>
          <p:nvPr/>
        </p:nvSpPr>
        <p:spPr>
          <a:xfrm>
            <a:off x="3240052" y="339248"/>
            <a:ext cx="3653117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vi-VN" sz="3200" b="1" smtClean="0">
                <a:solidFill>
                  <a:srgbClr val="FF0000"/>
                </a:solidFill>
                <a:latin typeface="Times New Roman" panose="02020603050405020304" pitchFamily="18" charset="0"/>
              </a:rPr>
              <a:t>LUYỆN TẬP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426512F1-F5C7-2684-8156-CFB4AA047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214" y="1221837"/>
            <a:ext cx="11327524" cy="4056495"/>
          </a:xfrm>
          <a:prstGeom prst="rect">
            <a:avLst/>
          </a:prstGeom>
          <a:noFill/>
          <a:ln w="28575">
            <a:solidFill>
              <a:srgbClr val="FFC000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2800" b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Bài </a:t>
            </a:r>
            <a:r>
              <a:rPr lang="en-US" sz="2800" b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vi-VN" sz="2800" b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en-US" sz="2800" b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pt-BR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Cho khí oxygen tác dụng với khí hydrogen, sau phản ứng thu được nước (H</a:t>
            </a:r>
            <a:r>
              <a:rPr lang="pt-BR" sz="2800" baseline="-25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pt-BR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O). Theo định luật bảo toàn khối lượng ta có</a:t>
            </a:r>
            <a:r>
              <a:rPr lang="pt-BR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A.                                              B.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pt-BR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2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C.                                              D.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pt-BR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074" name="Picture 2" descr="Chọn loại hình doanh nghiệp nào?">
            <a:extLst>
              <a:ext uri="{FF2B5EF4-FFF2-40B4-BE49-F238E27FC236}">
                <a16:creationId xmlns:a16="http://schemas.microsoft.com/office/drawing/2014/main" id="{7AA4601D-A327-6867-F31C-6F7D61B29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8" b="90000" l="9973" r="89936">
                        <a14:foregroundMark x1="46844" y1="9313" x2="59652" y2="9125"/>
                        <a14:foregroundMark x1="59652" y1="9125" x2="61208" y2="9125"/>
                        <a14:foregroundMark x1="81976" y1="188" x2="81976" y2="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209" y="3069060"/>
            <a:ext cx="2872873" cy="420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71BD091-179E-37BE-7467-C0F407BDD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7D006820-0E24-091A-5BF1-0336C9F5BA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8881247"/>
              </p:ext>
            </p:extLst>
          </p:nvPr>
        </p:nvGraphicFramePr>
        <p:xfrm>
          <a:off x="1951430" y="2700457"/>
          <a:ext cx="3232335" cy="728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6" r:id="rId7" imgW="1104900" imgH="254000" progId="Equation.DSMT4">
                  <p:embed/>
                </p:oleObj>
              </mc:Choice>
              <mc:Fallback>
                <p:oleObj r:id="rId7" imgW="1104900" imgH="2540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430" y="2700457"/>
                        <a:ext cx="3232335" cy="7285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4">
            <a:extLst>
              <a:ext uri="{FF2B5EF4-FFF2-40B4-BE49-F238E27FC236}">
                <a16:creationId xmlns:a16="http://schemas.microsoft.com/office/drawing/2014/main" id="{185209EB-7F91-62AC-AB3C-E100F58D0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5D1CB074-573D-356C-91A3-3F18681295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511817"/>
              </p:ext>
            </p:extLst>
          </p:nvPr>
        </p:nvGraphicFramePr>
        <p:xfrm>
          <a:off x="6238753" y="2725870"/>
          <a:ext cx="3119585" cy="703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7" r:id="rId9" imgW="1104900" imgH="254000" progId="Equation.DSMT4">
                  <p:embed/>
                </p:oleObj>
              </mc:Choice>
              <mc:Fallback>
                <p:oleObj r:id="rId9" imgW="1104900" imgH="2540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753" y="2725870"/>
                        <a:ext cx="3119585" cy="70313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6">
            <a:extLst>
              <a:ext uri="{FF2B5EF4-FFF2-40B4-BE49-F238E27FC236}">
                <a16:creationId xmlns:a16="http://schemas.microsoft.com/office/drawing/2014/main" id="{0E0BEFD6-1110-A502-6F21-48CF7CCF11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C2DB89FB-A4B6-BD54-20A9-6505E1C4C0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0314796"/>
              </p:ext>
            </p:extLst>
          </p:nvPr>
        </p:nvGraphicFramePr>
        <p:xfrm>
          <a:off x="1869541" y="3624419"/>
          <a:ext cx="3232335" cy="728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8" r:id="rId11" imgW="1104900" imgH="254000" progId="Equation.DSMT4">
                  <p:embed/>
                </p:oleObj>
              </mc:Choice>
              <mc:Fallback>
                <p:oleObj r:id="rId11" imgW="1104900" imgH="2540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9541" y="3624419"/>
                        <a:ext cx="3232335" cy="7285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18">
            <a:extLst>
              <a:ext uri="{FF2B5EF4-FFF2-40B4-BE49-F238E27FC236}">
                <a16:creationId xmlns:a16="http://schemas.microsoft.com/office/drawing/2014/main" id="{77956B35-EA19-01DC-9875-391C0F07B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389FF3B6-5684-2508-C1D6-0780BF6108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1641564"/>
              </p:ext>
            </p:extLst>
          </p:nvPr>
        </p:nvGraphicFramePr>
        <p:xfrm>
          <a:off x="6238753" y="3664688"/>
          <a:ext cx="3232335" cy="728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9" r:id="rId13" imgW="1104900" imgH="254000" progId="Equation.DSMT4">
                  <p:embed/>
                </p:oleObj>
              </mc:Choice>
              <mc:Fallback>
                <p:oleObj r:id="rId13" imgW="1104900" imgH="2540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753" y="3664688"/>
                        <a:ext cx="3232335" cy="7285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Smiley Face 23">
            <a:extLst>
              <a:ext uri="{FF2B5EF4-FFF2-40B4-BE49-F238E27FC236}">
                <a16:creationId xmlns:a16="http://schemas.microsoft.com/office/drawing/2014/main" id="{84145D9D-5D0B-FAA7-ED97-67CDF9332DE8}"/>
              </a:ext>
            </a:extLst>
          </p:cNvPr>
          <p:cNvSpPr/>
          <p:nvPr/>
        </p:nvSpPr>
        <p:spPr>
          <a:xfrm>
            <a:off x="1037030" y="2637441"/>
            <a:ext cx="914400" cy="791559"/>
          </a:xfrm>
          <a:prstGeom prst="smileyFace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50185"/>
      </p:ext>
    </p:extLst>
  </p:cSld>
  <p:clrMapOvr>
    <a:masterClrMapping/>
  </p:clrMapOvr>
  <p:transition advClick="0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883802" y="1093605"/>
            <a:ext cx="603562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1620838" algn="l"/>
                <a:tab pos="3060700" algn="l"/>
                <a:tab pos="4500563" algn="l"/>
              </a:tabLst>
            </a:pPr>
            <a:r>
              <a:rPr kumimoji="0" lang="en-US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Carbon t</a:t>
            </a:r>
            <a:r>
              <a:rPr kumimoji="0" lang="en-US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</a:t>
            </a:r>
            <a:r>
              <a:rPr kumimoji="0" lang="en-US" alt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 dụng với oxygen theo sơ đồ: </a:t>
            </a:r>
            <a:endParaRPr kumimoji="0" lang="en-US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1620838" algn="l"/>
                <a:tab pos="3060700" algn="l"/>
                <a:tab pos="4500563" algn="l"/>
              </a:tabLst>
            </a:pPr>
            <a:endParaRPr kumimoji="0" lang="en-US" alt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7169" name="Picture 2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526" y="1959630"/>
            <a:ext cx="4724400" cy="100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21792" y="3067214"/>
            <a:ext cx="10561319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0488" algn="l"/>
                <a:tab pos="1620838" algn="l"/>
                <a:tab pos="3060700" algn="l"/>
                <a:tab pos="45005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0488" algn="l"/>
                <a:tab pos="1620838" algn="l"/>
                <a:tab pos="3060700" algn="l"/>
                <a:tab pos="4500563" algn="l"/>
              </a:tabLst>
            </a:pPr>
            <a:r>
              <a:rPr kumimoji="0" lang="en-US" altLang="en-US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Giải th</a:t>
            </a:r>
            <a:r>
              <a:rPr kumimoji="0" lang="en-US" altLang="en-US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kumimoji="0" lang="en-US" altLang="en-US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 tại sao khối lượng carbon dioxide bằng tổng khối lượng carbon v</a:t>
            </a:r>
            <a:r>
              <a:rPr kumimoji="0" lang="en-US" altLang="en-US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kumimoji="0" lang="en-US" altLang="en-US" sz="3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oxygen?</a:t>
            </a:r>
            <a:endParaRPr kumimoji="0" lang="en-US" altLang="en-US" sz="3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6331" y="228600"/>
            <a:ext cx="879231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vi-VN" smtClean="0"/>
              <a:t>Bài 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2064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1328" y="1201273"/>
            <a:ext cx="11430000" cy="356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8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Calcium </a:t>
            </a:r>
            <a:r>
              <a:rPr lang="en-US" sz="2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carbonate (CaCO</a:t>
            </a:r>
            <a:r>
              <a:rPr lang="en-US" sz="2800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2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là thành phần chính của đá vôi. Khi nung đá vôi xảy ra phản ứng hóa học sau: Calcium carbonate → Calcium oxide + carbon dioxide</a:t>
            </a:r>
            <a:endParaRPr lang="en-US" sz="2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8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Biết </a:t>
            </a:r>
            <a:r>
              <a:rPr lang="en-US" sz="2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rằng khi nung 280 kg đá vôi tạo ra 140 kg calcium oxide (CaO – vôi sống) và 110 kg khí carbon dioxide (CO</a:t>
            </a:r>
            <a:r>
              <a:rPr lang="en-US" sz="2800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2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(a) Viết công thức về khối lượng của các chất trong phản ứng.</a:t>
            </a:r>
            <a:endParaRPr lang="en-US" sz="28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28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(b) Tính tỉ lệ phần trăm về khối lượng calcium carbonate chứa trong đá vôi.</a:t>
            </a:r>
            <a:endParaRPr lang="en-US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98177" y="246185"/>
            <a:ext cx="3763108" cy="46166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2400" smtClean="0">
                <a:solidFill>
                  <a:srgbClr val="FF0000"/>
                </a:solidFill>
              </a:rPr>
              <a:t>HOẠT ĐỘNG VẬN DỤNG </a:t>
            </a:r>
            <a:endParaRPr lang="en-US" sz="24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918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8096" y="1224006"/>
            <a:ext cx="1068933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320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Nung </a:t>
            </a:r>
            <a:r>
              <a:rPr lang="en-US" sz="3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tấn đá vôi (CaCO</a:t>
            </a:r>
            <a:r>
              <a:rPr lang="en-US" sz="3200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sz="3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thu được 2,8 tấn vôi sống (CaO) và khí carbonic (CO</a:t>
            </a:r>
            <a:r>
              <a:rPr lang="en-US" sz="3200" baseline="-25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3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32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3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(a) Viết phương trình chữ của phản ứng xảy ra.</a:t>
            </a:r>
            <a:endParaRPr lang="en-US" sz="32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3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(b) Viết công thức về khối lượng của phản ứng xảy ra.</a:t>
            </a:r>
            <a:endParaRPr lang="en-US" sz="32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sz="3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(c) Tính khối lượng khí carbonic thoát ra.</a:t>
            </a:r>
            <a:endParaRPr lang="en-US" sz="32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398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6C3E5C-1550-66D6-75FE-E7C91A3E5CCE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6" b="95667" l="5688" r="97313">
                        <a14:foregroundMark x1="12562" y1="556" x2="12562" y2="556"/>
                        <a14:foregroundMark x1="90563" y1="2889" x2="90563" y2="2889"/>
                        <a14:foregroundMark x1="94063" y1="2556" x2="94063" y2="2556"/>
                        <a14:foregroundMark x1="90188" y1="7444" x2="90188" y2="7444"/>
                        <a14:foregroundMark x1="96375" y1="6778" x2="96375" y2="6778"/>
                        <a14:foregroundMark x1="20875" y1="95667" x2="20875" y2="95667"/>
                        <a14:foregroundMark x1="94750" y1="85778" x2="94750" y2="85778"/>
                        <a14:foregroundMark x1="97313" y1="82333" x2="97313" y2="82333"/>
                        <a14:foregroundMark x1="95063" y1="95222" x2="95063" y2="95222"/>
                        <a14:foregroundMark x1="8625" y1="88556" x2="8625" y2="88556"/>
                        <a14:foregroundMark x1="8625" y1="88556" x2="8625" y2="88556"/>
                        <a14:foregroundMark x1="9500" y1="88222" x2="9500" y2="88222"/>
                        <a14:foregroundMark x1="9500" y1="88222" x2="9500" y2="88222"/>
                        <a14:foregroundMark x1="9875" y1="65000" x2="9875" y2="65000"/>
                        <a14:foregroundMark x1="5688" y1="74444" x2="5688" y2="74444"/>
                        <a14:foregroundMark x1="5688" y1="74444" x2="5688" y2="74444"/>
                        <a14:backgroundMark x1="13000" y1="40556" x2="55375" y2="26222"/>
                        <a14:backgroundMark x1="55375" y1="26222" x2="69500" y2="31556"/>
                        <a14:backgroundMark x1="20813" y1="65333" x2="45875" y2="58889"/>
                        <a14:backgroundMark x1="45875" y1="58889" x2="46063" y2="58889"/>
                        <a14:backgroundMark x1="35875" y1="62778" x2="44875" y2="72889"/>
                        <a14:backgroundMark x1="28375" y1="69000" x2="40625" y2="72111"/>
                        <a14:backgroundMark x1="21063" y1="66333" x2="33250" y2="72889"/>
                        <a14:backgroundMark x1="33063" y1="80333" x2="79563" y2="85111"/>
                        <a14:backgroundMark x1="40750" y1="81556" x2="58125" y2="90667"/>
                        <a14:backgroundMark x1="58375" y1="72778" x2="70938" y2="84000"/>
                        <a14:backgroundMark x1="70938" y1="84000" x2="70938" y2="84000"/>
                        <a14:backgroundMark x1="72625" y1="63444" x2="72250" y2="80222"/>
                        <a14:backgroundMark x1="54688" y1="89778" x2="63875" y2="9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B69DE8-DEA3-61F5-2BB3-FE79CC89D685}"/>
              </a:ext>
            </a:extLst>
          </p:cNvPr>
          <p:cNvSpPr txBox="1"/>
          <p:nvPr/>
        </p:nvSpPr>
        <p:spPr>
          <a:xfrm>
            <a:off x="4560277" y="217905"/>
            <a:ext cx="5181600" cy="74347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Nhiệm vụ giao về nhà</a:t>
            </a: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BECAD3-4374-3CF0-5C91-A3F3171E317B}"/>
              </a:ext>
            </a:extLst>
          </p:cNvPr>
          <p:cNvSpPr/>
          <p:nvPr/>
        </p:nvSpPr>
        <p:spPr>
          <a:xfrm>
            <a:off x="350520" y="1608560"/>
            <a:ext cx="1581150" cy="8542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333B6-5D26-75C8-C1D0-99411B411D85}"/>
              </a:ext>
            </a:extLst>
          </p:cNvPr>
          <p:cNvSpPr txBox="1"/>
          <p:nvPr/>
        </p:nvSpPr>
        <p:spPr>
          <a:xfrm>
            <a:off x="2085190" y="1261524"/>
            <a:ext cx="9931549" cy="2569934"/>
          </a:xfrm>
          <a:prstGeom prst="rect">
            <a:avLst/>
          </a:prstGeom>
          <a:ln w="19050">
            <a:prstDash val="dash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Để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cải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tạo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độ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chua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en-US" sz="280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vùng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đất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cần</a:t>
            </a:r>
            <a:r>
              <a:rPr lang="en-US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nung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5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tấn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đá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vôi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(CaCO</a:t>
            </a:r>
            <a:r>
              <a:rPr lang="en-US" sz="2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thu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2,8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tấn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vôi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sống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CaO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khí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carbon dioxide (CO</a:t>
            </a:r>
            <a:r>
              <a:rPr lang="en-US" sz="2800" baseline="-2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(a)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Viết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phương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chữ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và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PTHH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xảy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(b)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Viết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công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thức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về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phản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xảy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(c)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Tính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khối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lượng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khí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carbon dioxide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thoát</a:t>
            </a:r>
            <a:r>
              <a:rPr lang="en-US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ra.</a:t>
            </a: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268061-78A4-1485-7A7D-167CB543CEB9}"/>
              </a:ext>
            </a:extLst>
          </p:cNvPr>
          <p:cNvSpPr txBox="1"/>
          <p:nvPr/>
        </p:nvSpPr>
        <p:spPr>
          <a:xfrm>
            <a:off x="2798152" y="4226554"/>
            <a:ext cx="8705850" cy="2276457"/>
          </a:xfrm>
          <a:prstGeom prst="rect">
            <a:avLst/>
          </a:prstGeom>
          <a:ln w="19050">
            <a:prstDash val="lgDashDot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indent="292735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Vì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sao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trong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cuộc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sống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và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trong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trồng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trọt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người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ta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sử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dụng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vôi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sống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để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cải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tạo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độ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chua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của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đất</a:t>
            </a:r>
            <a:r>
              <a:rPr lang="en-US" sz="280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?</a:t>
            </a:r>
            <a:r>
              <a:rPr lang="en-US" sz="2800" spc="30" dirty="0">
                <a:effectLst/>
                <a:latin typeface="Segoe UI" panose="020B0502040204020203" pitchFamily="34" charset="0"/>
                <a:ea typeface="Segoe UI" panose="020B0502040204020203" pitchFamily="34" charset="0"/>
              </a:rPr>
              <a:t> 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Hoàn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thành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dự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án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học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tập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là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báo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cáo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phân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tích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về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ứng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dụng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của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vôi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sống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trong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việc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khử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chua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 </a:t>
            </a:r>
            <a:r>
              <a:rPr lang="en-US" sz="2800" spc="30" dirty="0" err="1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đất</a:t>
            </a:r>
            <a:r>
              <a:rPr lang="en-US" sz="2800" spc="30" dirty="0">
                <a:effectLst/>
                <a:latin typeface="Times New Roman" panose="02020603050405020304" pitchFamily="18" charset="0"/>
                <a:ea typeface="Segoe UI" panose="020B0502040204020203" pitchFamily="34" charset="0"/>
              </a:rPr>
              <a:t>.</a:t>
            </a:r>
            <a:endParaRPr lang="en-US" sz="1600" dirty="0">
              <a:effectLst/>
              <a:latin typeface="Segoe UI" panose="020B0502040204020203" pitchFamily="34" charset="0"/>
              <a:ea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939925-0705-779F-DFDC-62D49E367F22}"/>
              </a:ext>
            </a:extLst>
          </p:cNvPr>
          <p:cNvSpPr txBox="1"/>
          <p:nvPr/>
        </p:nvSpPr>
        <p:spPr>
          <a:xfrm>
            <a:off x="175260" y="1730755"/>
            <a:ext cx="9315450" cy="1043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</a:t>
            </a:r>
            <a:endParaRPr lang="en-US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D121FD-AC03-8874-B578-8F9E80DE23C4}"/>
              </a:ext>
            </a:extLst>
          </p:cNvPr>
          <p:cNvSpPr/>
          <p:nvPr/>
        </p:nvSpPr>
        <p:spPr>
          <a:xfrm>
            <a:off x="350520" y="4937662"/>
            <a:ext cx="1581150" cy="8542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F94857-5818-99B0-0A76-2FD09291566D}"/>
              </a:ext>
            </a:extLst>
          </p:cNvPr>
          <p:cNvSpPr txBox="1"/>
          <p:nvPr/>
        </p:nvSpPr>
        <p:spPr>
          <a:xfrm>
            <a:off x="181646" y="5090500"/>
            <a:ext cx="9315450" cy="1043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</a:t>
            </a:r>
            <a:endParaRPr lang="en-US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22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6C3E5C-1550-66D6-75FE-E7C91A3E5CCE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56" b="95667" l="5688" r="97313">
                        <a14:foregroundMark x1="12562" y1="556" x2="12562" y2="556"/>
                        <a14:foregroundMark x1="90563" y1="2889" x2="90563" y2="2889"/>
                        <a14:foregroundMark x1="94063" y1="2556" x2="94063" y2="2556"/>
                        <a14:foregroundMark x1="90188" y1="7444" x2="90188" y2="7444"/>
                        <a14:foregroundMark x1="96375" y1="6778" x2="96375" y2="6778"/>
                        <a14:foregroundMark x1="20875" y1="95667" x2="20875" y2="95667"/>
                        <a14:foregroundMark x1="94750" y1="85778" x2="94750" y2="85778"/>
                        <a14:foregroundMark x1="97313" y1="82333" x2="97313" y2="82333"/>
                        <a14:foregroundMark x1="95063" y1="95222" x2="95063" y2="95222"/>
                        <a14:foregroundMark x1="8625" y1="88556" x2="8625" y2="88556"/>
                        <a14:foregroundMark x1="8625" y1="88556" x2="8625" y2="88556"/>
                        <a14:foregroundMark x1="9500" y1="88222" x2="9500" y2="88222"/>
                        <a14:foregroundMark x1="9500" y1="88222" x2="9500" y2="88222"/>
                        <a14:foregroundMark x1="9875" y1="65000" x2="9875" y2="65000"/>
                        <a14:foregroundMark x1="5688" y1="74444" x2="5688" y2="74444"/>
                        <a14:foregroundMark x1="5688" y1="74444" x2="5688" y2="74444"/>
                        <a14:backgroundMark x1="13000" y1="40556" x2="55375" y2="26222"/>
                        <a14:backgroundMark x1="55375" y1="26222" x2="69500" y2="31556"/>
                        <a14:backgroundMark x1="20813" y1="65333" x2="45875" y2="58889"/>
                        <a14:backgroundMark x1="45875" y1="58889" x2="46063" y2="58889"/>
                        <a14:backgroundMark x1="35875" y1="62778" x2="44875" y2="72889"/>
                        <a14:backgroundMark x1="28375" y1="69000" x2="40625" y2="72111"/>
                        <a14:backgroundMark x1="21063" y1="66333" x2="33250" y2="72889"/>
                        <a14:backgroundMark x1="33063" y1="80333" x2="79563" y2="85111"/>
                        <a14:backgroundMark x1="40750" y1="81556" x2="58125" y2="90667"/>
                        <a14:backgroundMark x1="58375" y1="72778" x2="70938" y2="84000"/>
                        <a14:backgroundMark x1="70938" y1="84000" x2="70938" y2="84000"/>
                        <a14:backgroundMark x1="72625" y1="63444" x2="72250" y2="80222"/>
                        <a14:backgroundMark x1="54688" y1="89778" x2="63875" y2="9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B69DE8-DEA3-61F5-2BB3-FE79CC89D685}"/>
              </a:ext>
            </a:extLst>
          </p:cNvPr>
          <p:cNvSpPr txBox="1"/>
          <p:nvPr/>
        </p:nvSpPr>
        <p:spPr>
          <a:xfrm>
            <a:off x="3645877" y="180607"/>
            <a:ext cx="5181600" cy="74347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nl-NL" sz="4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Nhiệm vụ giao về nhà</a:t>
            </a:r>
            <a:endParaRPr lang="en-US" sz="4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40DF62-EC79-818D-4939-1526CE3DC397}"/>
              </a:ext>
            </a:extLst>
          </p:cNvPr>
          <p:cNvSpPr txBox="1"/>
          <p:nvPr/>
        </p:nvSpPr>
        <p:spPr>
          <a:xfrm>
            <a:off x="140678" y="1167646"/>
            <a:ext cx="11347938" cy="3914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Nội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dung:</a:t>
            </a:r>
          </a:p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Trình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bày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giải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bài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tập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trên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Nêu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được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ứng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dụng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của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CaO</a:t>
            </a:r>
            <a:endParaRPr lang="en-US" sz="36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+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Nguyên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nhân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nào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CaO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có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thể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khử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chua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đất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thể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hiện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rõ</a:t>
            </a:r>
            <a:r>
              <a:rPr lang="en-US" sz="3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PTHH)</a:t>
            </a:r>
          </a:p>
          <a:p>
            <a:pPr marL="0" marR="0" indent="4572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sz="360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Đọc trước nội dung II- Phương trình hóa học.</a:t>
            </a:r>
            <a:endParaRPr lang="en-US" sz="36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Explosion: 14 Points 13">
            <a:extLst>
              <a:ext uri="{FF2B5EF4-FFF2-40B4-BE49-F238E27FC236}">
                <a16:creationId xmlns:a16="http://schemas.microsoft.com/office/drawing/2014/main" id="{0586C319-D371-9AF0-C8F6-2C80E85E157F}"/>
              </a:ext>
            </a:extLst>
          </p:cNvPr>
          <p:cNvSpPr/>
          <p:nvPr/>
        </p:nvSpPr>
        <p:spPr>
          <a:xfrm>
            <a:off x="8442960" y="180607"/>
            <a:ext cx="3749040" cy="2892028"/>
          </a:xfrm>
          <a:prstGeom prst="irregularSeal2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E1DB7D-D90B-31A6-E052-ED12B475EDAE}"/>
              </a:ext>
            </a:extLst>
          </p:cNvPr>
          <p:cNvSpPr txBox="1"/>
          <p:nvPr/>
        </p:nvSpPr>
        <p:spPr>
          <a:xfrm>
            <a:off x="9221221" y="1272678"/>
            <a:ext cx="1980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NHÓM</a:t>
            </a:r>
          </a:p>
        </p:txBody>
      </p:sp>
    </p:spTree>
    <p:extLst>
      <p:ext uri="{BB962C8B-B14F-4D97-AF65-F5344CB8AC3E}">
        <p14:creationId xmlns:p14="http://schemas.microsoft.com/office/powerpoint/2010/main" val="262737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 animBg="1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Picture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 descr="DSTARS-P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981200"/>
            <a:ext cx="12192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 descr="DSTARS-P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832850" y="374650"/>
            <a:ext cx="12192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 descr="DSTARS-P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620000" y="5105401"/>
            <a:ext cx="1682750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6" descr="DSTARS-P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086894" y="3009106"/>
            <a:ext cx="1987550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 descr="Entertainment-02-june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876800"/>
            <a:ext cx="24384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0" name="AutoShape 8">
            <a:hlinkClick r:id="" action="ppaction://noaction" highlightClick="1">
              <a:snd r:embed="rId8" name="applause.wav"/>
            </a:hlinkClick>
          </p:cNvPr>
          <p:cNvSpPr>
            <a:spLocks noChangeArrowheads="1"/>
          </p:cNvSpPr>
          <p:nvPr/>
        </p:nvSpPr>
        <p:spPr bwMode="auto">
          <a:xfrm>
            <a:off x="9829800" y="6248400"/>
            <a:ext cx="381000" cy="533400"/>
          </a:xfrm>
          <a:prstGeom prst="actionButtonSound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121" name="Rectangle 9"/>
          <p:cNvSpPr>
            <a:spLocks noChangeArrowheads="1"/>
          </p:cNvSpPr>
          <p:nvPr/>
        </p:nvSpPr>
        <p:spPr bwMode="auto">
          <a:xfrm>
            <a:off x="1524000" y="1219201"/>
            <a:ext cx="9144000" cy="318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6" tIns="45718" rIns="91436" bIns="45718"/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buClr>
                <a:srgbClr val="5FCBEF"/>
              </a:buClr>
              <a:buSzTx/>
              <a:buFont typeface="Wingdings" panose="05000000000000000000" pitchFamily="2" charset="2"/>
              <a:buNone/>
            </a:pPr>
            <a:r>
              <a:rPr lang="en-US" altLang="en-US" sz="4800" b="1" dirty="0">
                <a:solidFill>
                  <a:srgbClr val="FF3399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Cảm ơn quý thầy cô và các em học sinh đã tham dự tiết học này</a:t>
            </a:r>
          </a:p>
          <a:p>
            <a:pPr algn="r" fontAlgn="base">
              <a:spcBef>
                <a:spcPct val="20000"/>
              </a:spcBef>
              <a:spcAft>
                <a:spcPct val="0"/>
              </a:spcAft>
              <a:buClr>
                <a:srgbClr val="5FCBEF"/>
              </a:buClr>
              <a:buSzTx/>
              <a:buFont typeface="Wingdings" panose="05000000000000000000" pitchFamily="2" charset="2"/>
              <a:buNone/>
            </a:pPr>
            <a:endParaRPr lang="en-US" altLang="en-US" sz="4800" b="1" dirty="0">
              <a:solidFill>
                <a:srgbClr val="FF3399"/>
              </a:solidFill>
              <a:latin typeface="VNI-Book" pitchFamily="2" charset="0"/>
              <a:cs typeface="Arial" panose="020B0604020202020204" pitchFamily="34" charset="0"/>
              <a:sym typeface="Wingdings 2" panose="05020102010507070707" pitchFamily="18" charset="2"/>
            </a:endParaRPr>
          </a:p>
        </p:txBody>
      </p:sp>
      <p:pic>
        <p:nvPicPr>
          <p:cNvPr id="27658" name="Picture 10" descr="h14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03343">
            <a:off x="1295401" y="4157664"/>
            <a:ext cx="1770063" cy="300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11" descr="DSTARS-P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1000"/>
            <a:ext cx="21336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0" name="Picture 12" descr="DSTARS-P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778500"/>
            <a:ext cx="22860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1" name="Picture 13" descr="DSTARS-P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3886200"/>
            <a:ext cx="12192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2" name="Picture 14" descr="DSTARS-P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505200"/>
            <a:ext cx="12192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27" name="ve que ngoai - giang truong 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8600"/>
            <a:ext cx="914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43528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901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 tay-chuc mung ba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0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loi dat nuoc goi t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" presetClass="emph" presetSubtype="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0" fill="hold"/>
                                        <p:tgtEl>
                                          <p:spTgt spid="90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4" presetID="3" presetClass="emph" presetSubtype="6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0" fill="hold"/>
                                        <p:tgtEl>
                                          <p:spTgt spid="90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3" presetClass="emph" presetSubtype="6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2000" fill="hold"/>
                                        <p:tgtEl>
                                          <p:spTgt spid="90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0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88069" fill="hold"/>
                                        <p:tgtEl>
                                          <p:spTgt spid="90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127"/>
                  </p:tgtEl>
                </p:cond>
              </p:nextCondLst>
            </p:seq>
            <p:audio>
              <p:cMediaNode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0127"/>
                </p:tgtEl>
              </p:cMediaNode>
            </p:audio>
          </p:childTnLst>
        </p:cTn>
      </p:par>
    </p:tnLst>
    <p:bldLst>
      <p:bldP spid="90120" grpId="0" animBg="1"/>
      <p:bldP spid="90121" grpId="0" build="allAtOnce"/>
      <p:bldP spid="90121" grpId="1" build="allAtOnce"/>
      <p:bldP spid="90121" grpId="2" build="allAtOnce"/>
      <p:bldP spid="90121" grpId="3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2936" y="744718"/>
            <a:ext cx="100018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mtClean="0"/>
              <a:t>PHÊ DUYỆT CỦA TỔ CHUYÊN MÔN                        Tịnh Khê, ngày </a:t>
            </a:r>
            <a:r>
              <a:rPr lang="vi-VN" smtClean="0"/>
              <a:t>15  </a:t>
            </a:r>
            <a:r>
              <a:rPr lang="vi-VN" smtClean="0"/>
              <a:t>tháng  </a:t>
            </a:r>
            <a:r>
              <a:rPr lang="vi-VN" smtClean="0"/>
              <a:t>10  </a:t>
            </a:r>
            <a:r>
              <a:rPr lang="vi-VN" smtClean="0"/>
              <a:t>năm </a:t>
            </a:r>
            <a:r>
              <a:rPr lang="vi-VN" smtClean="0"/>
              <a:t>2025</a:t>
            </a:r>
            <a:endParaRPr lang="vi-VN" smtClean="0"/>
          </a:p>
          <a:p>
            <a:r>
              <a:rPr lang="vi-VN" smtClean="0"/>
              <a:t>                                                                                                          Giáo viên bộ môn </a:t>
            </a:r>
          </a:p>
          <a:p>
            <a:endParaRPr lang="vi-VN"/>
          </a:p>
          <a:p>
            <a:endParaRPr lang="vi-VN" smtClean="0"/>
          </a:p>
          <a:p>
            <a:endParaRPr lang="vi-VN"/>
          </a:p>
          <a:p>
            <a:endParaRPr lang="vi-VN" smtClean="0"/>
          </a:p>
          <a:p>
            <a:endParaRPr lang="vi-VN"/>
          </a:p>
          <a:p>
            <a:endParaRPr lang="vi-VN" smtClean="0"/>
          </a:p>
          <a:p>
            <a:r>
              <a:rPr lang="vi-VN" smtClean="0"/>
              <a:t>                 Nguyễn Thị Thu Hòa                                                   </a:t>
            </a:r>
            <a:r>
              <a:rPr lang="vi-VN" smtClean="0"/>
              <a:t>       Phạm </a:t>
            </a:r>
            <a:r>
              <a:rPr lang="vi-VN" smtClean="0"/>
              <a:t>Tô Ninh </a:t>
            </a:r>
            <a:endParaRPr lang="vi-VN"/>
          </a:p>
          <a:p>
            <a:endParaRPr lang="vi-VN" smtClean="0"/>
          </a:p>
          <a:p>
            <a:endParaRPr lang="vi-VN"/>
          </a:p>
          <a:p>
            <a:endParaRPr lang="vi-VN" smtClean="0"/>
          </a:p>
          <a:p>
            <a:endParaRPr lang="vi-VN"/>
          </a:p>
          <a:p>
            <a:endParaRPr lang="vi-VN" smtClean="0"/>
          </a:p>
          <a:p>
            <a:endParaRPr lang="vi-VN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75469"/>
      </p:ext>
    </p:extLst>
  </p:cSld>
  <p:clrMapOvr>
    <a:masterClrMapping/>
  </p:clrMapOvr>
  <p:transition advTm="1000">
    <p:pull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1285802"/>
      </p:ext>
    </p:extLst>
  </p:cSld>
  <p:clrMapOvr>
    <a:masterClrMapping/>
  </p:clrMapOvr>
  <p:transition advTm="1000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1_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1708</Words>
  <Application>Microsoft Office PowerPoint</Application>
  <PresentationFormat>Widescreen</PresentationFormat>
  <Paragraphs>218</Paragraphs>
  <Slides>29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5" baseType="lpstr">
      <vt:lpstr>.VnTime</vt:lpstr>
      <vt:lpstr>Arial</vt:lpstr>
      <vt:lpstr>Calibri</vt:lpstr>
      <vt:lpstr>Calibri Light</vt:lpstr>
      <vt:lpstr>Cambria Math</vt:lpstr>
      <vt:lpstr>Segoe UI</vt:lpstr>
      <vt:lpstr>Times New Roman</vt:lpstr>
      <vt:lpstr>Trebuchet MS</vt:lpstr>
      <vt:lpstr>VNI-Book</vt:lpstr>
      <vt:lpstr>Wingdings</vt:lpstr>
      <vt:lpstr>Wingdings 2</vt:lpstr>
      <vt:lpstr>Wingdings 3</vt:lpstr>
      <vt:lpstr>Office Theme</vt:lpstr>
      <vt:lpstr>Facet</vt:lpstr>
      <vt:lpstr>1_Facet</vt:lpstr>
      <vt:lpstr>MathType 7.0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Sang Sang</dc:creator>
  <cp:lastModifiedBy>DELL</cp:lastModifiedBy>
  <cp:revision>40</cp:revision>
  <dcterms:created xsi:type="dcterms:W3CDTF">2023-07-12T15:22:11Z</dcterms:created>
  <dcterms:modified xsi:type="dcterms:W3CDTF">2026-05-28T10:38:13Z</dcterms:modified>
</cp:coreProperties>
</file>