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6" r:id="rId3"/>
    <p:sldMasterId id="2147483691" r:id="rId4"/>
  </p:sldMasterIdLst>
  <p:notesMasterIdLst>
    <p:notesMasterId r:id="rId28"/>
  </p:notesMasterIdLst>
  <p:sldIdLst>
    <p:sldId id="445" r:id="rId5"/>
    <p:sldId id="443" r:id="rId6"/>
    <p:sldId id="404" r:id="rId7"/>
    <p:sldId id="406" r:id="rId8"/>
    <p:sldId id="407" r:id="rId9"/>
    <p:sldId id="446" r:id="rId10"/>
    <p:sldId id="408" r:id="rId11"/>
    <p:sldId id="409" r:id="rId12"/>
    <p:sldId id="270" r:id="rId13"/>
    <p:sldId id="410" r:id="rId14"/>
    <p:sldId id="411" r:id="rId15"/>
    <p:sldId id="447" r:id="rId16"/>
    <p:sldId id="412" r:id="rId17"/>
    <p:sldId id="414" r:id="rId18"/>
    <p:sldId id="413" r:id="rId19"/>
    <p:sldId id="415" r:id="rId20"/>
    <p:sldId id="416" r:id="rId21"/>
    <p:sldId id="417" r:id="rId22"/>
    <p:sldId id="418" r:id="rId23"/>
    <p:sldId id="419" r:id="rId24"/>
    <p:sldId id="420" r:id="rId25"/>
    <p:sldId id="394" r:id="rId26"/>
    <p:sldId id="44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9" autoAdjust="0"/>
    <p:restoredTop sz="94660"/>
  </p:normalViewPr>
  <p:slideViewPr>
    <p:cSldViewPr snapToGrid="0">
      <p:cViewPr varScale="1">
        <p:scale>
          <a:sx n="66" d="100"/>
          <a:sy n="66" d="100"/>
        </p:scale>
        <p:origin x="84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84186B-1BE1-48FB-9357-6DD79033BC67}" type="datetimeFigureOut">
              <a:rPr lang="en-US" smtClean="0"/>
              <a:t>5/28/2026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D62ED-5A3D-4744-9BEA-758150D1048B}" type="slidenum">
              <a:rPr lang="en-US" smtClean="0"/>
              <a:t>‹#›</a:t>
            </a:fld>
            <a:endParaRPr lang="en-US"/>
          </a:p>
        </p:txBody>
      </p:sp>
    </p:spTree>
    <p:extLst>
      <p:ext uri="{BB962C8B-B14F-4D97-AF65-F5344CB8AC3E}">
        <p14:creationId xmlns:p14="http://schemas.microsoft.com/office/powerpoint/2010/main" val="2142275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B3D62ED-5A3D-4744-9BEA-758150D1048B}" type="slidenum">
              <a:rPr lang="en-US" smtClean="0"/>
              <a:t>1</a:t>
            </a:fld>
            <a:endParaRPr lang="en-US"/>
          </a:p>
        </p:txBody>
      </p:sp>
    </p:spTree>
    <p:extLst>
      <p:ext uri="{BB962C8B-B14F-4D97-AF65-F5344CB8AC3E}">
        <p14:creationId xmlns:p14="http://schemas.microsoft.com/office/powerpoint/2010/main" val="4293094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8"/>
        <p:cNvGrpSpPr/>
        <p:nvPr/>
      </p:nvGrpSpPr>
      <p:grpSpPr>
        <a:xfrm>
          <a:off x="0" y="0"/>
          <a:ext cx="0" cy="0"/>
          <a:chOff x="0" y="0"/>
          <a:chExt cx="0" cy="0"/>
        </a:xfrm>
      </p:grpSpPr>
      <p:sp>
        <p:nvSpPr>
          <p:cNvPr id="4149" name="Google Shape;4149;ga269a3c48b_0_2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0" name="Google Shape;4150;ga269a3c48b_0_2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3120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8"/>
        <p:cNvGrpSpPr/>
        <p:nvPr/>
      </p:nvGrpSpPr>
      <p:grpSpPr>
        <a:xfrm>
          <a:off x="0" y="0"/>
          <a:ext cx="0" cy="0"/>
          <a:chOff x="0" y="0"/>
          <a:chExt cx="0" cy="0"/>
        </a:xfrm>
      </p:grpSpPr>
      <p:sp>
        <p:nvSpPr>
          <p:cNvPr id="4149" name="Google Shape;4149;ga269a3c48b_0_2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0" name="Google Shape;4150;ga269a3c48b_0_2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04760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77B84-324D-A239-D5B6-3D29EDA42CA6}"/>
              </a:ext>
            </a:extLst>
          </p:cNvPr>
          <p:cNvSpPr>
            <a:spLocks noGrp="1"/>
          </p:cNvSpPr>
          <p:nvPr>
            <p:ph type="ctrTitle" hasCustomPrompt="1"/>
          </p:nvPr>
        </p:nvSpPr>
        <p:spPr>
          <a:xfrm>
            <a:off x="1524000" y="1122363"/>
            <a:ext cx="9144000" cy="2387600"/>
          </a:xfrm>
        </p:spPr>
        <p:txBody>
          <a:bodyPr anchor="ctr"/>
          <a:lstStyle>
            <a:lvl1pPr algn="ctr">
              <a:defRPr sz="6000"/>
            </a:lvl1pPr>
          </a:lstStyle>
          <a:p>
            <a:pPr algn="ctr">
              <a:lnSpc>
                <a:spcPct val="115000"/>
              </a:lnSpc>
            </a:pPr>
            <a:r>
              <a:rPr lang="en-US" sz="1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br>
              <a:rPr lang="en-US" sz="1800" dirty="0">
                <a:effectLst/>
                <a:latin typeface="Arial" panose="020B0604020202020204" pitchFamily="34" charset="0"/>
                <a:ea typeface="Arial" panose="020B0604020202020204" pitchFamily="34" charset="0"/>
              </a:rPr>
            </a:br>
            <a:endParaRPr lang="en-US" sz="1800" dirty="0">
              <a:effectLst/>
              <a:latin typeface="Arial" panose="020B0604020202020204" pitchFamily="34" charset="0"/>
              <a:ea typeface="Arial" panose="020B0604020202020204" pitchFamily="34" charset="0"/>
            </a:endParaRPr>
          </a:p>
        </p:txBody>
      </p:sp>
      <p:sp>
        <p:nvSpPr>
          <p:cNvPr id="3" name="Subtitle 2">
            <a:extLst>
              <a:ext uri="{FF2B5EF4-FFF2-40B4-BE49-F238E27FC236}">
                <a16:creationId xmlns:a16="http://schemas.microsoft.com/office/drawing/2014/main" id="{C526C290-5148-730A-75D5-3F999CCEA782}"/>
              </a:ext>
            </a:extLst>
          </p:cNvPr>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dirty="0" err="1">
                <a:effectLst/>
                <a:latin typeface="Times New Roman" panose="02020603050405020304" pitchFamily="18" charset="0"/>
                <a:ea typeface="Times New Roman" panose="02020603050405020304" pitchFamily="18" charset="0"/>
              </a:rPr>
              <a:t>Thời</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gian</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thực</a:t>
            </a:r>
            <a:r>
              <a:rPr lang="en-US" sz="2400" dirty="0">
                <a:effectLst/>
                <a:latin typeface="Times New Roman" panose="02020603050405020304" pitchFamily="18" charset="0"/>
                <a:ea typeface="Times New Roman" panose="02020603050405020304" pitchFamily="18" charset="0"/>
              </a:rPr>
              <a:t> </a:t>
            </a:r>
            <a:r>
              <a:rPr lang="en-US" sz="2400" dirty="0" err="1">
                <a:effectLst/>
                <a:latin typeface="Times New Roman" panose="02020603050405020304" pitchFamily="18" charset="0"/>
                <a:ea typeface="Times New Roman" panose="02020603050405020304" pitchFamily="18" charset="0"/>
              </a:rPr>
              <a:t>hiện</a:t>
            </a:r>
            <a:r>
              <a:rPr lang="en-US" sz="2400" dirty="0">
                <a:effectLst/>
                <a:latin typeface="Times New Roman" panose="02020603050405020304" pitchFamily="18" charset="0"/>
                <a:ea typeface="Times New Roman" panose="02020603050405020304" pitchFamily="18" charset="0"/>
              </a:rPr>
              <a:t>: (3 </a:t>
            </a:r>
            <a:r>
              <a:rPr lang="en-US" sz="2400" dirty="0" err="1">
                <a:effectLst/>
                <a:latin typeface="Times New Roman" panose="02020603050405020304" pitchFamily="18" charset="0"/>
                <a:ea typeface="Times New Roman" panose="02020603050405020304" pitchFamily="18" charset="0"/>
              </a:rPr>
              <a:t>tiết</a:t>
            </a:r>
            <a:r>
              <a:rPr lang="en-US" sz="2400" dirty="0">
                <a:effectLst/>
                <a:latin typeface="Times New Roman" panose="02020603050405020304" pitchFamily="18" charset="0"/>
                <a:ea typeface="Times New Roman" panose="02020603050405020304" pitchFamily="18" charset="0"/>
              </a:rPr>
              <a:t>).</a:t>
            </a:r>
            <a:endParaRPr lang="en-US" dirty="0"/>
          </a:p>
        </p:txBody>
      </p:sp>
    </p:spTree>
    <p:extLst>
      <p:ext uri="{BB962C8B-B14F-4D97-AF65-F5344CB8AC3E}">
        <p14:creationId xmlns:p14="http://schemas.microsoft.com/office/powerpoint/2010/main" val="2334829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797205-1FDB-F213-49CD-4886B52DBED3}"/>
              </a:ext>
            </a:extLst>
          </p:cNvPr>
          <p:cNvSpPr>
            <a:spLocks noGrp="1"/>
          </p:cNvSpPr>
          <p:nvPr>
            <p:ph idx="1"/>
          </p:nvPr>
        </p:nvSpPr>
        <p:spPr>
          <a:xfrm>
            <a:off x="838200" y="1027340"/>
            <a:ext cx="10515600" cy="53290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B648202-E429-1C45-F6BF-52FEA1CABEF4}"/>
              </a:ext>
            </a:extLst>
          </p:cNvPr>
          <p:cNvSpPr>
            <a:spLocks noGrp="1"/>
          </p:cNvSpPr>
          <p:nvPr>
            <p:ph type="dt" sz="half" idx="10"/>
          </p:nvPr>
        </p:nvSpPr>
        <p:spPr/>
        <p:txBody>
          <a:bodyPr/>
          <a:lstStyle/>
          <a:p>
            <a:fld id="{260EDF12-E1B2-4D8E-A354-876BE21BD8D2}" type="datetimeFigureOut">
              <a:rPr lang="en-US" smtClean="0"/>
              <a:t>5/28/2026</a:t>
            </a:fld>
            <a:endParaRPr lang="en-US"/>
          </a:p>
        </p:txBody>
      </p:sp>
      <p:sp>
        <p:nvSpPr>
          <p:cNvPr id="5" name="Footer Placeholder 4">
            <a:extLst>
              <a:ext uri="{FF2B5EF4-FFF2-40B4-BE49-F238E27FC236}">
                <a16:creationId xmlns:a16="http://schemas.microsoft.com/office/drawing/2014/main" id="{1F4AE186-4E2A-15D9-B4B8-4E794EB58B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58AFD8-43A2-7D36-AD3A-58D25FBB7941}"/>
              </a:ext>
            </a:extLst>
          </p:cNvPr>
          <p:cNvSpPr>
            <a:spLocks noGrp="1"/>
          </p:cNvSpPr>
          <p:nvPr>
            <p:ph type="sldNum" sz="quarter" idx="12"/>
          </p:nvPr>
        </p:nvSpPr>
        <p:spPr/>
        <p:txBody>
          <a:bodyPr/>
          <a:lstStyle/>
          <a:p>
            <a:fld id="{E923EC14-D84A-4434-94FC-EDA97162D311}" type="slidenum">
              <a:rPr lang="en-US" smtClean="0"/>
              <a:t>‹#›</a:t>
            </a:fld>
            <a:endParaRPr lang="en-US"/>
          </a:p>
        </p:txBody>
      </p:sp>
      <p:sp>
        <p:nvSpPr>
          <p:cNvPr id="7" name="TextBox 6">
            <a:extLst>
              <a:ext uri="{FF2B5EF4-FFF2-40B4-BE49-F238E27FC236}">
                <a16:creationId xmlns:a16="http://schemas.microsoft.com/office/drawing/2014/main" id="{D7CAC0DA-B551-B874-EF2F-1A83C60A4CBA}"/>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Tree>
    <p:extLst>
      <p:ext uri="{BB962C8B-B14F-4D97-AF65-F5344CB8AC3E}">
        <p14:creationId xmlns:p14="http://schemas.microsoft.com/office/powerpoint/2010/main" val="665624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8C2D04-B083-4FA4-4D2E-4EFA384C74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352DD9-CCE8-BECD-D08B-2F36D86BD1D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3E3C06-D283-7751-0D13-68936C0CDA6A}"/>
              </a:ext>
            </a:extLst>
          </p:cNvPr>
          <p:cNvSpPr>
            <a:spLocks noGrp="1"/>
          </p:cNvSpPr>
          <p:nvPr>
            <p:ph type="dt" sz="half" idx="10"/>
          </p:nvPr>
        </p:nvSpPr>
        <p:spPr/>
        <p:txBody>
          <a:bodyPr/>
          <a:lstStyle/>
          <a:p>
            <a:fld id="{260EDF12-E1B2-4D8E-A354-876BE21BD8D2}" type="datetimeFigureOut">
              <a:rPr lang="en-US" smtClean="0"/>
              <a:t>5/28/2026</a:t>
            </a:fld>
            <a:endParaRPr lang="en-US"/>
          </a:p>
        </p:txBody>
      </p:sp>
      <p:sp>
        <p:nvSpPr>
          <p:cNvPr id="6" name="Footer Placeholder 5">
            <a:extLst>
              <a:ext uri="{FF2B5EF4-FFF2-40B4-BE49-F238E27FC236}">
                <a16:creationId xmlns:a16="http://schemas.microsoft.com/office/drawing/2014/main" id="{FAEA0D7E-3719-712D-53C3-66B6F91397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E40381-50E5-8C03-23A1-58E0AC0566C2}"/>
              </a:ext>
            </a:extLst>
          </p:cNvPr>
          <p:cNvSpPr>
            <a:spLocks noGrp="1"/>
          </p:cNvSpPr>
          <p:nvPr>
            <p:ph type="sldNum" sz="quarter" idx="12"/>
          </p:nvPr>
        </p:nvSpPr>
        <p:spPr/>
        <p:txBody>
          <a:bodyPr/>
          <a:lstStyle/>
          <a:p>
            <a:fld id="{E923EC14-D84A-4434-94FC-EDA97162D311}" type="slidenum">
              <a:rPr lang="en-US" smtClean="0"/>
              <a:t>‹#›</a:t>
            </a:fld>
            <a:endParaRPr lang="en-US"/>
          </a:p>
        </p:txBody>
      </p:sp>
      <p:sp>
        <p:nvSpPr>
          <p:cNvPr id="8" name="TextBox 7">
            <a:extLst>
              <a:ext uri="{FF2B5EF4-FFF2-40B4-BE49-F238E27FC236}">
                <a16:creationId xmlns:a16="http://schemas.microsoft.com/office/drawing/2014/main" id="{8565DF07-91A3-3139-42B8-0CEDABD428A4}"/>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Tree>
    <p:extLst>
      <p:ext uri="{BB962C8B-B14F-4D97-AF65-F5344CB8AC3E}">
        <p14:creationId xmlns:p14="http://schemas.microsoft.com/office/powerpoint/2010/main" val="1400275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5B5250F-8AE4-D85D-7F7F-B04E190EB9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E0F68C-1E2E-F1C8-986C-8D65A41A309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8D597C-BC7D-9274-2D4C-EFB9A47BD0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F26DE5E-6754-B3F8-A349-DF492AF1D6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D458E2-451E-8240-FC65-63DA78418F40}"/>
              </a:ext>
            </a:extLst>
          </p:cNvPr>
          <p:cNvSpPr>
            <a:spLocks noGrp="1"/>
          </p:cNvSpPr>
          <p:nvPr>
            <p:ph type="dt" sz="half" idx="10"/>
          </p:nvPr>
        </p:nvSpPr>
        <p:spPr/>
        <p:txBody>
          <a:bodyPr/>
          <a:lstStyle/>
          <a:p>
            <a:fld id="{260EDF12-E1B2-4D8E-A354-876BE21BD8D2}" type="datetimeFigureOut">
              <a:rPr lang="en-US" smtClean="0"/>
              <a:t>5/28/2026</a:t>
            </a:fld>
            <a:endParaRPr lang="en-US"/>
          </a:p>
        </p:txBody>
      </p:sp>
      <p:sp>
        <p:nvSpPr>
          <p:cNvPr id="8" name="Footer Placeholder 7">
            <a:extLst>
              <a:ext uri="{FF2B5EF4-FFF2-40B4-BE49-F238E27FC236}">
                <a16:creationId xmlns:a16="http://schemas.microsoft.com/office/drawing/2014/main" id="{61613D69-37AE-A6B7-E2A4-C144AE58F39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A384FD-6655-B4A5-B5FE-B2FC4EF41C94}"/>
              </a:ext>
            </a:extLst>
          </p:cNvPr>
          <p:cNvSpPr>
            <a:spLocks noGrp="1"/>
          </p:cNvSpPr>
          <p:nvPr>
            <p:ph type="sldNum" sz="quarter" idx="12"/>
          </p:nvPr>
        </p:nvSpPr>
        <p:spPr/>
        <p:txBody>
          <a:bodyPr/>
          <a:lstStyle/>
          <a:p>
            <a:fld id="{E923EC14-D84A-4434-94FC-EDA97162D311}" type="slidenum">
              <a:rPr lang="en-US" smtClean="0"/>
              <a:t>‹#›</a:t>
            </a:fld>
            <a:endParaRPr lang="en-US"/>
          </a:p>
        </p:txBody>
      </p:sp>
      <p:sp>
        <p:nvSpPr>
          <p:cNvPr id="10" name="TextBox 9">
            <a:extLst>
              <a:ext uri="{FF2B5EF4-FFF2-40B4-BE49-F238E27FC236}">
                <a16:creationId xmlns:a16="http://schemas.microsoft.com/office/drawing/2014/main" id="{7E9AA899-DFA1-7861-72DC-F7EC72AE73A6}"/>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Tree>
    <p:extLst>
      <p:ext uri="{BB962C8B-B14F-4D97-AF65-F5344CB8AC3E}">
        <p14:creationId xmlns:p14="http://schemas.microsoft.com/office/powerpoint/2010/main" val="24998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C18D9F9-D957-DBDF-9E2A-091DF3563DB4}"/>
              </a:ext>
            </a:extLst>
          </p:cNvPr>
          <p:cNvSpPr>
            <a:spLocks noGrp="1"/>
          </p:cNvSpPr>
          <p:nvPr>
            <p:ph type="dt" sz="half" idx="10"/>
          </p:nvPr>
        </p:nvSpPr>
        <p:spPr/>
        <p:txBody>
          <a:bodyPr/>
          <a:lstStyle/>
          <a:p>
            <a:fld id="{260EDF12-E1B2-4D8E-A354-876BE21BD8D2}" type="datetimeFigureOut">
              <a:rPr lang="en-US" smtClean="0"/>
              <a:t>5/28/2026</a:t>
            </a:fld>
            <a:endParaRPr lang="en-US"/>
          </a:p>
        </p:txBody>
      </p:sp>
      <p:sp>
        <p:nvSpPr>
          <p:cNvPr id="4" name="Footer Placeholder 3">
            <a:extLst>
              <a:ext uri="{FF2B5EF4-FFF2-40B4-BE49-F238E27FC236}">
                <a16:creationId xmlns:a16="http://schemas.microsoft.com/office/drawing/2014/main" id="{E7934EFD-A166-1032-237B-1B505C7CA98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DBC5C97-C37C-78E3-B934-8B50E5B28D34}"/>
              </a:ext>
            </a:extLst>
          </p:cNvPr>
          <p:cNvSpPr>
            <a:spLocks noGrp="1"/>
          </p:cNvSpPr>
          <p:nvPr>
            <p:ph type="sldNum" sz="quarter" idx="12"/>
          </p:nvPr>
        </p:nvSpPr>
        <p:spPr/>
        <p:txBody>
          <a:bodyPr/>
          <a:lstStyle/>
          <a:p>
            <a:fld id="{E923EC14-D84A-4434-94FC-EDA97162D311}" type="slidenum">
              <a:rPr lang="en-US" smtClean="0"/>
              <a:t>‹#›</a:t>
            </a:fld>
            <a:endParaRPr lang="en-US"/>
          </a:p>
        </p:txBody>
      </p:sp>
      <p:sp>
        <p:nvSpPr>
          <p:cNvPr id="6" name="TextBox 5">
            <a:extLst>
              <a:ext uri="{FF2B5EF4-FFF2-40B4-BE49-F238E27FC236}">
                <a16:creationId xmlns:a16="http://schemas.microsoft.com/office/drawing/2014/main" id="{240DAC28-CFCF-F4A6-887A-50BC8973207A}"/>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Tree>
    <p:extLst>
      <p:ext uri="{BB962C8B-B14F-4D97-AF65-F5344CB8AC3E}">
        <p14:creationId xmlns:p14="http://schemas.microsoft.com/office/powerpoint/2010/main" val="1948432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6020C7-118C-66EA-7B4F-A32B36AA1876}"/>
              </a:ext>
            </a:extLst>
          </p:cNvPr>
          <p:cNvSpPr>
            <a:spLocks noGrp="1"/>
          </p:cNvSpPr>
          <p:nvPr>
            <p:ph type="dt" sz="half" idx="10"/>
          </p:nvPr>
        </p:nvSpPr>
        <p:spPr/>
        <p:txBody>
          <a:bodyPr/>
          <a:lstStyle/>
          <a:p>
            <a:fld id="{260EDF12-E1B2-4D8E-A354-876BE21BD8D2}" type="datetimeFigureOut">
              <a:rPr lang="en-US" smtClean="0"/>
              <a:t>5/28/2026</a:t>
            </a:fld>
            <a:endParaRPr lang="en-US"/>
          </a:p>
        </p:txBody>
      </p:sp>
      <p:sp>
        <p:nvSpPr>
          <p:cNvPr id="3" name="Footer Placeholder 2">
            <a:extLst>
              <a:ext uri="{FF2B5EF4-FFF2-40B4-BE49-F238E27FC236}">
                <a16:creationId xmlns:a16="http://schemas.microsoft.com/office/drawing/2014/main" id="{082DFB89-8B6A-9C7D-99A7-F5A918E6EB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0A0FC0-9635-9580-34A0-D7923D5B93DE}"/>
              </a:ext>
            </a:extLst>
          </p:cNvPr>
          <p:cNvSpPr>
            <a:spLocks noGrp="1"/>
          </p:cNvSpPr>
          <p:nvPr>
            <p:ph type="sldNum" sz="quarter" idx="12"/>
          </p:nvPr>
        </p:nvSpPr>
        <p:spPr/>
        <p:txBody>
          <a:bodyPr/>
          <a:lstStyle/>
          <a:p>
            <a:fld id="{E923EC14-D84A-4434-94FC-EDA97162D311}" type="slidenum">
              <a:rPr lang="en-US" smtClean="0"/>
              <a:t>‹#›</a:t>
            </a:fld>
            <a:endParaRPr lang="en-US"/>
          </a:p>
        </p:txBody>
      </p:sp>
      <p:sp>
        <p:nvSpPr>
          <p:cNvPr id="5" name="TextBox 4">
            <a:extLst>
              <a:ext uri="{FF2B5EF4-FFF2-40B4-BE49-F238E27FC236}">
                <a16:creationId xmlns:a16="http://schemas.microsoft.com/office/drawing/2014/main" id="{9DCFFA8A-74E0-07DF-AF39-5CF65B73BC32}"/>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Tree>
    <p:extLst>
      <p:ext uri="{BB962C8B-B14F-4D97-AF65-F5344CB8AC3E}">
        <p14:creationId xmlns:p14="http://schemas.microsoft.com/office/powerpoint/2010/main" val="2430937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E9622-C728-CD61-FAF4-36D9D4CBE88B}"/>
              </a:ext>
            </a:extLst>
          </p:cNvPr>
          <p:cNvSpPr>
            <a:spLocks noGrp="1"/>
          </p:cNvSpPr>
          <p:nvPr>
            <p:ph idx="1"/>
          </p:nvPr>
        </p:nvSpPr>
        <p:spPr>
          <a:xfrm>
            <a:off x="5183188" y="1474317"/>
            <a:ext cx="6388326" cy="4636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ABE8F66-F3AB-AD3B-0815-BE2659DEC63F}"/>
              </a:ext>
            </a:extLst>
          </p:cNvPr>
          <p:cNvSpPr>
            <a:spLocks noGrp="1"/>
          </p:cNvSpPr>
          <p:nvPr>
            <p:ph type="body" sz="half" idx="2"/>
          </p:nvPr>
        </p:nvSpPr>
        <p:spPr>
          <a:xfrm>
            <a:off x="620486" y="1450420"/>
            <a:ext cx="4285343" cy="46600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Box 7">
            <a:extLst>
              <a:ext uri="{FF2B5EF4-FFF2-40B4-BE49-F238E27FC236}">
                <a16:creationId xmlns:a16="http://schemas.microsoft.com/office/drawing/2014/main" id="{EF4DC357-35B5-4602-DE74-FBDA91C6BB1B}"/>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
        <p:nvSpPr>
          <p:cNvPr id="9" name="TextBox 8">
            <a:extLst>
              <a:ext uri="{FF2B5EF4-FFF2-40B4-BE49-F238E27FC236}">
                <a16:creationId xmlns:a16="http://schemas.microsoft.com/office/drawing/2014/main" id="{94EE0562-99A2-3543-6040-C3E0233F9F4F}"/>
              </a:ext>
            </a:extLst>
          </p:cNvPr>
          <p:cNvSpPr txBox="1"/>
          <p:nvPr userDrawn="1"/>
        </p:nvSpPr>
        <p:spPr>
          <a:xfrm>
            <a:off x="576944" y="732527"/>
            <a:ext cx="10534487" cy="461665"/>
          </a:xfrm>
          <a:prstGeom prst="rect">
            <a:avLst/>
          </a:prstGeom>
          <a:noFill/>
        </p:spPr>
        <p:txBody>
          <a:bodyPr wrap="none" rtlCol="0">
            <a:spAutoFit/>
          </a:bodyPr>
          <a:lstStyle/>
          <a:p>
            <a:r>
              <a:rPr lang="en-US" sz="2400" b="1" dirty="0">
                <a:solidFill>
                  <a:srgbClr val="0070C0"/>
                </a:solidFill>
                <a:effectLst/>
                <a:latin typeface="Times New Roman" panose="02020603050405020304" pitchFamily="18" charset="0"/>
                <a:ea typeface="Times New Roman" panose="02020603050405020304" pitchFamily="18" charset="0"/>
              </a:rPr>
              <a:t>1. </a:t>
            </a:r>
            <a:r>
              <a:rPr lang="en-US" sz="2400" b="1" dirty="0" err="1">
                <a:solidFill>
                  <a:srgbClr val="0070C0"/>
                </a:solidFill>
                <a:effectLst/>
                <a:latin typeface="Times New Roman" panose="02020603050405020304" pitchFamily="18" charset="0"/>
                <a:ea typeface="Times New Roman" panose="02020603050405020304" pitchFamily="18" charset="0"/>
              </a:rPr>
              <a:t>Tìm</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hiểu</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tác</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dụng</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của</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áp</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suất</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chất</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lỏng</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và</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sự</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tồn</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tại</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của</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áp</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suất</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khí</a:t>
            </a:r>
            <a:r>
              <a:rPr lang="en-US" sz="2400" b="1" dirty="0">
                <a:solidFill>
                  <a:srgbClr val="0070C0"/>
                </a:solidFill>
                <a:effectLst/>
                <a:latin typeface="Times New Roman" panose="02020603050405020304" pitchFamily="18" charset="0"/>
                <a:ea typeface="Times New Roman" panose="02020603050405020304" pitchFamily="18" charset="0"/>
              </a:rPr>
              <a:t> </a:t>
            </a:r>
            <a:r>
              <a:rPr lang="en-US" sz="2400" b="1" dirty="0" err="1">
                <a:solidFill>
                  <a:srgbClr val="0070C0"/>
                </a:solidFill>
                <a:effectLst/>
                <a:latin typeface="Times New Roman" panose="02020603050405020304" pitchFamily="18" charset="0"/>
                <a:ea typeface="Times New Roman" panose="02020603050405020304" pitchFamily="18" charset="0"/>
              </a:rPr>
              <a:t>quyển</a:t>
            </a:r>
            <a:r>
              <a:rPr lang="en-US" sz="2400" b="1" dirty="0">
                <a:solidFill>
                  <a:srgbClr val="0070C0"/>
                </a:solidFill>
                <a:effectLst/>
                <a:latin typeface="Times New Roman" panose="02020603050405020304" pitchFamily="18" charset="0"/>
                <a:ea typeface="Times New Roman" panose="02020603050405020304" pitchFamily="18" charset="0"/>
              </a:rPr>
              <a:t> </a:t>
            </a:r>
            <a:endParaRPr lang="en-US" sz="2400" dirty="0">
              <a:solidFill>
                <a:srgbClr val="0070C0"/>
              </a:solidFill>
            </a:endParaRPr>
          </a:p>
        </p:txBody>
      </p:sp>
    </p:spTree>
    <p:extLst>
      <p:ext uri="{BB962C8B-B14F-4D97-AF65-F5344CB8AC3E}">
        <p14:creationId xmlns:p14="http://schemas.microsoft.com/office/powerpoint/2010/main" val="2591211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E9622-C728-CD61-FAF4-36D9D4CBE88B}"/>
              </a:ext>
            </a:extLst>
          </p:cNvPr>
          <p:cNvSpPr>
            <a:spLocks noGrp="1"/>
          </p:cNvSpPr>
          <p:nvPr>
            <p:ph idx="1"/>
          </p:nvPr>
        </p:nvSpPr>
        <p:spPr>
          <a:xfrm>
            <a:off x="5183188" y="1343684"/>
            <a:ext cx="6388326" cy="4636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ABE8F66-F3AB-AD3B-0815-BE2659DEC63F}"/>
              </a:ext>
            </a:extLst>
          </p:cNvPr>
          <p:cNvSpPr>
            <a:spLocks noGrp="1"/>
          </p:cNvSpPr>
          <p:nvPr>
            <p:ph type="body" sz="half" idx="2"/>
          </p:nvPr>
        </p:nvSpPr>
        <p:spPr>
          <a:xfrm>
            <a:off x="620486" y="1319787"/>
            <a:ext cx="4285343" cy="46600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Box 7">
            <a:extLst>
              <a:ext uri="{FF2B5EF4-FFF2-40B4-BE49-F238E27FC236}">
                <a16:creationId xmlns:a16="http://schemas.microsoft.com/office/drawing/2014/main" id="{EF4DC357-35B5-4602-DE74-FBDA91C6BB1B}"/>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
        <p:nvSpPr>
          <p:cNvPr id="9" name="TextBox 8">
            <a:extLst>
              <a:ext uri="{FF2B5EF4-FFF2-40B4-BE49-F238E27FC236}">
                <a16:creationId xmlns:a16="http://schemas.microsoft.com/office/drawing/2014/main" id="{94EE0562-99A2-3543-6040-C3E0233F9F4F}"/>
              </a:ext>
            </a:extLst>
          </p:cNvPr>
          <p:cNvSpPr txBox="1"/>
          <p:nvPr userDrawn="1"/>
        </p:nvSpPr>
        <p:spPr>
          <a:xfrm>
            <a:off x="620486" y="769963"/>
            <a:ext cx="10289933" cy="523220"/>
          </a:xfrm>
          <a:prstGeom prst="rect">
            <a:avLst/>
          </a:prstGeom>
          <a:noFill/>
        </p:spPr>
        <p:txBody>
          <a:bodyPr wrap="none" rtlCol="0">
            <a:spAutoFit/>
          </a:bodyPr>
          <a:lstStyle/>
          <a:p>
            <a:r>
              <a:rPr lang="en-US" sz="2800" b="1" dirty="0">
                <a:solidFill>
                  <a:srgbClr val="0070C0"/>
                </a:solidFill>
                <a:effectLst/>
                <a:latin typeface="Times New Roman" panose="02020603050405020304" pitchFamily="18" charset="0"/>
                <a:ea typeface="Times New Roman" panose="02020603050405020304" pitchFamily="18" charset="0"/>
              </a:rPr>
              <a:t>2. </a:t>
            </a:r>
            <a:r>
              <a:rPr lang="vi-VN" sz="2800" b="1" dirty="0">
                <a:solidFill>
                  <a:srgbClr val="0070C0"/>
                </a:solidFill>
                <a:effectLst/>
                <a:latin typeface="Times New Roman" panose="02020603050405020304" pitchFamily="18" charset="0"/>
                <a:ea typeface="Times New Roman" panose="02020603050405020304" pitchFamily="18" charset="0"/>
              </a:rPr>
              <a:t>Tìm hiểu một số ảnh hưởng và tác dụng của áp suất không khí </a:t>
            </a:r>
            <a:r>
              <a:rPr lang="en-US" sz="2800" b="1" dirty="0">
                <a:solidFill>
                  <a:srgbClr val="0070C0"/>
                </a:solidFill>
                <a:effectLst/>
                <a:latin typeface="Times New Roman" panose="02020603050405020304" pitchFamily="18" charset="0"/>
                <a:ea typeface="Times New Roman" panose="02020603050405020304" pitchFamily="18" charset="0"/>
              </a:rPr>
              <a:t> </a:t>
            </a:r>
            <a:endParaRPr lang="en-US" sz="2800" dirty="0">
              <a:solidFill>
                <a:srgbClr val="0070C0"/>
              </a:solidFill>
            </a:endParaRPr>
          </a:p>
        </p:txBody>
      </p:sp>
    </p:spTree>
    <p:extLst>
      <p:ext uri="{BB962C8B-B14F-4D97-AF65-F5344CB8AC3E}">
        <p14:creationId xmlns:p14="http://schemas.microsoft.com/office/powerpoint/2010/main" val="2854868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E9622-C728-CD61-FAF4-36D9D4CBE88B}"/>
              </a:ext>
            </a:extLst>
          </p:cNvPr>
          <p:cNvSpPr>
            <a:spLocks noGrp="1"/>
          </p:cNvSpPr>
          <p:nvPr>
            <p:ph idx="1"/>
          </p:nvPr>
        </p:nvSpPr>
        <p:spPr>
          <a:xfrm>
            <a:off x="5183188" y="1343684"/>
            <a:ext cx="6388326" cy="4636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ABE8F66-F3AB-AD3B-0815-BE2659DEC63F}"/>
              </a:ext>
            </a:extLst>
          </p:cNvPr>
          <p:cNvSpPr>
            <a:spLocks noGrp="1"/>
          </p:cNvSpPr>
          <p:nvPr>
            <p:ph type="body" sz="half" idx="2"/>
          </p:nvPr>
        </p:nvSpPr>
        <p:spPr>
          <a:xfrm>
            <a:off x="620486" y="1319787"/>
            <a:ext cx="4285343" cy="46600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Box 7">
            <a:extLst>
              <a:ext uri="{FF2B5EF4-FFF2-40B4-BE49-F238E27FC236}">
                <a16:creationId xmlns:a16="http://schemas.microsoft.com/office/drawing/2014/main" id="{EF4DC357-35B5-4602-DE74-FBDA91C6BB1B}"/>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
        <p:nvSpPr>
          <p:cNvPr id="9" name="TextBox 8">
            <a:extLst>
              <a:ext uri="{FF2B5EF4-FFF2-40B4-BE49-F238E27FC236}">
                <a16:creationId xmlns:a16="http://schemas.microsoft.com/office/drawing/2014/main" id="{94EE0562-99A2-3543-6040-C3E0233F9F4F}"/>
              </a:ext>
            </a:extLst>
          </p:cNvPr>
          <p:cNvSpPr txBox="1"/>
          <p:nvPr userDrawn="1"/>
        </p:nvSpPr>
        <p:spPr>
          <a:xfrm>
            <a:off x="620486" y="769963"/>
            <a:ext cx="2141933" cy="523220"/>
          </a:xfrm>
          <a:prstGeom prst="rect">
            <a:avLst/>
          </a:prstGeom>
          <a:noFill/>
        </p:spPr>
        <p:txBody>
          <a:bodyPr wrap="none" rtlCol="0">
            <a:spAutoFit/>
          </a:bodyPr>
          <a:lstStyle/>
          <a:p>
            <a:r>
              <a:rPr lang="en-US" sz="2800" b="1" dirty="0">
                <a:solidFill>
                  <a:srgbClr val="0070C0"/>
                </a:solidFill>
                <a:effectLst/>
                <a:latin typeface="Times New Roman" panose="02020603050405020304" pitchFamily="18" charset="0"/>
                <a:ea typeface="Times New Roman" panose="02020603050405020304" pitchFamily="18" charset="0"/>
              </a:rPr>
              <a:t>* </a:t>
            </a:r>
            <a:r>
              <a:rPr lang="en-US" sz="2800" b="1" dirty="0" err="1">
                <a:solidFill>
                  <a:srgbClr val="0070C0"/>
                </a:solidFill>
                <a:effectLst/>
                <a:latin typeface="Times New Roman" panose="02020603050405020304" pitchFamily="18" charset="0"/>
                <a:ea typeface="Times New Roman" panose="02020603050405020304" pitchFamily="18" charset="0"/>
              </a:rPr>
              <a:t>Luyện</a:t>
            </a:r>
            <a:r>
              <a:rPr lang="en-US" sz="2800" b="1" dirty="0">
                <a:solidFill>
                  <a:srgbClr val="0070C0"/>
                </a:solidFill>
                <a:effectLst/>
                <a:latin typeface="Times New Roman" panose="02020603050405020304" pitchFamily="18" charset="0"/>
                <a:ea typeface="Times New Roman" panose="02020603050405020304" pitchFamily="18" charset="0"/>
              </a:rPr>
              <a:t> </a:t>
            </a:r>
            <a:r>
              <a:rPr lang="en-US" sz="2800" b="1" dirty="0" err="1">
                <a:solidFill>
                  <a:srgbClr val="0070C0"/>
                </a:solidFill>
                <a:effectLst/>
                <a:latin typeface="Times New Roman" panose="02020603050405020304" pitchFamily="18" charset="0"/>
                <a:ea typeface="Times New Roman" panose="02020603050405020304" pitchFamily="18" charset="0"/>
              </a:rPr>
              <a:t>tập</a:t>
            </a:r>
            <a:r>
              <a:rPr lang="en-US" sz="2800" b="1" dirty="0">
                <a:solidFill>
                  <a:srgbClr val="0070C0"/>
                </a:solidFill>
                <a:effectLst/>
                <a:latin typeface="Times New Roman" panose="02020603050405020304" pitchFamily="18" charset="0"/>
                <a:ea typeface="Times New Roman" panose="02020603050405020304" pitchFamily="18" charset="0"/>
              </a:rPr>
              <a:t>:</a:t>
            </a:r>
            <a:endParaRPr lang="en-US" sz="2800" dirty="0">
              <a:solidFill>
                <a:srgbClr val="0070C0"/>
              </a:solidFill>
            </a:endParaRPr>
          </a:p>
        </p:txBody>
      </p:sp>
    </p:spTree>
    <p:extLst>
      <p:ext uri="{BB962C8B-B14F-4D97-AF65-F5344CB8AC3E}">
        <p14:creationId xmlns:p14="http://schemas.microsoft.com/office/powerpoint/2010/main" val="620097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8E9622-C728-CD61-FAF4-36D9D4CBE88B}"/>
              </a:ext>
            </a:extLst>
          </p:cNvPr>
          <p:cNvSpPr>
            <a:spLocks noGrp="1"/>
          </p:cNvSpPr>
          <p:nvPr>
            <p:ph idx="1"/>
          </p:nvPr>
        </p:nvSpPr>
        <p:spPr>
          <a:xfrm>
            <a:off x="5183188" y="1343684"/>
            <a:ext cx="6388326" cy="4636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8ABE8F66-F3AB-AD3B-0815-BE2659DEC63F}"/>
              </a:ext>
            </a:extLst>
          </p:cNvPr>
          <p:cNvSpPr>
            <a:spLocks noGrp="1"/>
          </p:cNvSpPr>
          <p:nvPr>
            <p:ph type="body" sz="half" idx="2"/>
          </p:nvPr>
        </p:nvSpPr>
        <p:spPr>
          <a:xfrm>
            <a:off x="620486" y="1319787"/>
            <a:ext cx="4285343" cy="466009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TextBox 7">
            <a:extLst>
              <a:ext uri="{FF2B5EF4-FFF2-40B4-BE49-F238E27FC236}">
                <a16:creationId xmlns:a16="http://schemas.microsoft.com/office/drawing/2014/main" id="{EF4DC357-35B5-4602-DE74-FBDA91C6BB1B}"/>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
        <p:nvSpPr>
          <p:cNvPr id="9" name="TextBox 8">
            <a:extLst>
              <a:ext uri="{FF2B5EF4-FFF2-40B4-BE49-F238E27FC236}">
                <a16:creationId xmlns:a16="http://schemas.microsoft.com/office/drawing/2014/main" id="{94EE0562-99A2-3543-6040-C3E0233F9F4F}"/>
              </a:ext>
            </a:extLst>
          </p:cNvPr>
          <p:cNvSpPr txBox="1"/>
          <p:nvPr userDrawn="1"/>
        </p:nvSpPr>
        <p:spPr>
          <a:xfrm>
            <a:off x="620486" y="769963"/>
            <a:ext cx="2077748" cy="523220"/>
          </a:xfrm>
          <a:prstGeom prst="rect">
            <a:avLst/>
          </a:prstGeom>
          <a:noFill/>
        </p:spPr>
        <p:txBody>
          <a:bodyPr wrap="none" rtlCol="0">
            <a:spAutoFit/>
          </a:bodyPr>
          <a:lstStyle/>
          <a:p>
            <a:r>
              <a:rPr lang="en-US" sz="2800" b="1" dirty="0">
                <a:solidFill>
                  <a:srgbClr val="0070C0"/>
                </a:solidFill>
                <a:effectLst/>
                <a:latin typeface="Times New Roman" panose="02020603050405020304" pitchFamily="18" charset="0"/>
                <a:ea typeface="Times New Roman" panose="02020603050405020304" pitchFamily="18" charset="0"/>
              </a:rPr>
              <a:t>* </a:t>
            </a:r>
            <a:r>
              <a:rPr lang="en-US" sz="2800" b="1" dirty="0" err="1">
                <a:solidFill>
                  <a:srgbClr val="0070C0"/>
                </a:solidFill>
                <a:effectLst/>
                <a:latin typeface="Times New Roman" panose="02020603050405020304" pitchFamily="18" charset="0"/>
                <a:ea typeface="Times New Roman" panose="02020603050405020304" pitchFamily="18" charset="0"/>
              </a:rPr>
              <a:t>Vận</a:t>
            </a:r>
            <a:r>
              <a:rPr lang="en-US" sz="2800" b="1" dirty="0">
                <a:solidFill>
                  <a:srgbClr val="0070C0"/>
                </a:solidFill>
                <a:effectLst/>
                <a:latin typeface="Times New Roman" panose="02020603050405020304" pitchFamily="18" charset="0"/>
                <a:ea typeface="Times New Roman" panose="02020603050405020304" pitchFamily="18" charset="0"/>
              </a:rPr>
              <a:t> </a:t>
            </a:r>
            <a:r>
              <a:rPr lang="en-US" sz="2800" b="1" dirty="0" err="1">
                <a:solidFill>
                  <a:srgbClr val="0070C0"/>
                </a:solidFill>
                <a:effectLst/>
                <a:latin typeface="Times New Roman" panose="02020603050405020304" pitchFamily="18" charset="0"/>
                <a:ea typeface="Times New Roman" panose="02020603050405020304" pitchFamily="18" charset="0"/>
              </a:rPr>
              <a:t>dụng</a:t>
            </a:r>
            <a:r>
              <a:rPr lang="en-US" sz="2800" b="1" dirty="0">
                <a:solidFill>
                  <a:srgbClr val="0070C0"/>
                </a:solidFill>
                <a:effectLst/>
                <a:latin typeface="Times New Roman" panose="02020603050405020304" pitchFamily="18" charset="0"/>
                <a:ea typeface="Times New Roman" panose="02020603050405020304" pitchFamily="18" charset="0"/>
              </a:rPr>
              <a:t>:</a:t>
            </a:r>
            <a:endParaRPr lang="en-US" sz="2800" dirty="0">
              <a:solidFill>
                <a:srgbClr val="0070C0"/>
              </a:solidFill>
            </a:endParaRPr>
          </a:p>
        </p:txBody>
      </p:sp>
    </p:spTree>
    <p:extLst>
      <p:ext uri="{BB962C8B-B14F-4D97-AF65-F5344CB8AC3E}">
        <p14:creationId xmlns:p14="http://schemas.microsoft.com/office/powerpoint/2010/main" val="3876783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A253FED5-F837-5382-8DB5-984C27716EDB}"/>
              </a:ext>
            </a:extLst>
          </p:cNvPr>
          <p:cNvSpPr>
            <a:spLocks noGrp="1"/>
          </p:cNvSpPr>
          <p:nvPr>
            <p:ph type="body" orient="vert" idx="1"/>
          </p:nvPr>
        </p:nvSpPr>
        <p:spPr>
          <a:xfrm>
            <a:off x="838200" y="914400"/>
            <a:ext cx="10515600" cy="5262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C8FDB0-A770-35DC-B27D-80AE712A8A2C}"/>
              </a:ext>
            </a:extLst>
          </p:cNvPr>
          <p:cNvSpPr>
            <a:spLocks noGrp="1"/>
          </p:cNvSpPr>
          <p:nvPr>
            <p:ph type="dt" sz="half" idx="10"/>
          </p:nvPr>
        </p:nvSpPr>
        <p:spPr/>
        <p:txBody>
          <a:bodyPr/>
          <a:lstStyle/>
          <a:p>
            <a:fld id="{260EDF12-E1B2-4D8E-A354-876BE21BD8D2}" type="datetimeFigureOut">
              <a:rPr lang="en-US" smtClean="0"/>
              <a:t>5/28/2026</a:t>
            </a:fld>
            <a:endParaRPr lang="en-US"/>
          </a:p>
        </p:txBody>
      </p:sp>
      <p:sp>
        <p:nvSpPr>
          <p:cNvPr id="5" name="Footer Placeholder 4">
            <a:extLst>
              <a:ext uri="{FF2B5EF4-FFF2-40B4-BE49-F238E27FC236}">
                <a16:creationId xmlns:a16="http://schemas.microsoft.com/office/drawing/2014/main" id="{DA7BC9C3-0FD2-DBA6-17B3-6282F22BE1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BD1974-1510-6CD5-FF58-9541000E5C6F}"/>
              </a:ext>
            </a:extLst>
          </p:cNvPr>
          <p:cNvSpPr>
            <a:spLocks noGrp="1"/>
          </p:cNvSpPr>
          <p:nvPr>
            <p:ph type="sldNum" sz="quarter" idx="12"/>
          </p:nvPr>
        </p:nvSpPr>
        <p:spPr/>
        <p:txBody>
          <a:bodyPr/>
          <a:lstStyle/>
          <a:p>
            <a:fld id="{E923EC14-D84A-4434-94FC-EDA97162D311}" type="slidenum">
              <a:rPr lang="en-US" smtClean="0"/>
              <a:t>‹#›</a:t>
            </a:fld>
            <a:endParaRPr lang="en-US"/>
          </a:p>
        </p:txBody>
      </p:sp>
      <p:sp>
        <p:nvSpPr>
          <p:cNvPr id="7" name="TextBox 6">
            <a:extLst>
              <a:ext uri="{FF2B5EF4-FFF2-40B4-BE49-F238E27FC236}">
                <a16:creationId xmlns:a16="http://schemas.microsoft.com/office/drawing/2014/main" id="{B2B989AC-1864-CB14-A586-AA4FB00AD6FA}"/>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Tree>
    <p:extLst>
      <p:ext uri="{BB962C8B-B14F-4D97-AF65-F5344CB8AC3E}">
        <p14:creationId xmlns:p14="http://schemas.microsoft.com/office/powerpoint/2010/main" val="31753015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EC0103-21D7-9377-B953-96B0983BCBC4}"/>
              </a:ext>
            </a:extLst>
          </p:cNvPr>
          <p:cNvSpPr>
            <a:spLocks noGrp="1"/>
          </p:cNvSpPr>
          <p:nvPr>
            <p:ph type="title" orient="vert"/>
          </p:nvPr>
        </p:nvSpPr>
        <p:spPr>
          <a:xfrm>
            <a:off x="8724900" y="928913"/>
            <a:ext cx="2628900" cy="5248050"/>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5E93A53-DC40-367A-DEBA-E8F228EE12B7}"/>
              </a:ext>
            </a:extLst>
          </p:cNvPr>
          <p:cNvSpPr>
            <a:spLocks noGrp="1"/>
          </p:cNvSpPr>
          <p:nvPr>
            <p:ph type="body" orient="vert" idx="1"/>
          </p:nvPr>
        </p:nvSpPr>
        <p:spPr>
          <a:xfrm>
            <a:off x="838200" y="928913"/>
            <a:ext cx="7734300" cy="524804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2C92E85-2E3E-267D-1512-CFD66F9603E7}"/>
              </a:ext>
            </a:extLst>
          </p:cNvPr>
          <p:cNvSpPr>
            <a:spLocks noGrp="1"/>
          </p:cNvSpPr>
          <p:nvPr>
            <p:ph type="dt" sz="half" idx="10"/>
          </p:nvPr>
        </p:nvSpPr>
        <p:spPr/>
        <p:txBody>
          <a:bodyPr/>
          <a:lstStyle/>
          <a:p>
            <a:fld id="{260EDF12-E1B2-4D8E-A354-876BE21BD8D2}" type="datetimeFigureOut">
              <a:rPr lang="en-US" smtClean="0"/>
              <a:t>5/28/2026</a:t>
            </a:fld>
            <a:endParaRPr lang="en-US"/>
          </a:p>
        </p:txBody>
      </p:sp>
      <p:sp>
        <p:nvSpPr>
          <p:cNvPr id="5" name="Footer Placeholder 4">
            <a:extLst>
              <a:ext uri="{FF2B5EF4-FFF2-40B4-BE49-F238E27FC236}">
                <a16:creationId xmlns:a16="http://schemas.microsoft.com/office/drawing/2014/main" id="{F01514D7-A3D1-3976-6602-6D5E8530BD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286EE8-8819-80C4-8397-CE09407D6511}"/>
              </a:ext>
            </a:extLst>
          </p:cNvPr>
          <p:cNvSpPr>
            <a:spLocks noGrp="1"/>
          </p:cNvSpPr>
          <p:nvPr>
            <p:ph type="sldNum" sz="quarter" idx="12"/>
          </p:nvPr>
        </p:nvSpPr>
        <p:spPr/>
        <p:txBody>
          <a:bodyPr/>
          <a:lstStyle/>
          <a:p>
            <a:fld id="{E923EC14-D84A-4434-94FC-EDA97162D311}" type="slidenum">
              <a:rPr lang="en-US" smtClean="0"/>
              <a:t>‹#›</a:t>
            </a:fld>
            <a:endParaRPr lang="en-US"/>
          </a:p>
        </p:txBody>
      </p:sp>
      <p:sp>
        <p:nvSpPr>
          <p:cNvPr id="7" name="TextBox 6">
            <a:extLst>
              <a:ext uri="{FF2B5EF4-FFF2-40B4-BE49-F238E27FC236}">
                <a16:creationId xmlns:a16="http://schemas.microsoft.com/office/drawing/2014/main" id="{50B0BA54-F199-BE99-623C-386EB50979EC}"/>
              </a:ext>
            </a:extLst>
          </p:cNvPr>
          <p:cNvSpPr txBox="1"/>
          <p:nvPr userDrawn="1"/>
        </p:nvSpPr>
        <p:spPr>
          <a:xfrm>
            <a:off x="0" y="246743"/>
            <a:ext cx="12192000" cy="523220"/>
          </a:xfrm>
          <a:prstGeom prst="rect">
            <a:avLst/>
          </a:prstGeom>
          <a:noFill/>
        </p:spPr>
        <p:txBody>
          <a:bodyPr wrap="square" rtlCol="0">
            <a:spAutoFit/>
          </a:bodyPr>
          <a:lstStyle/>
          <a:p>
            <a:pPr algn="ctr"/>
            <a:r>
              <a:rPr lang="en-US" sz="2800" b="1" dirty="0">
                <a:solidFill>
                  <a:srgbClr val="FF0000"/>
                </a:solidFill>
                <a:effectLst/>
                <a:latin typeface="Times New Roman" panose="02020603050405020304" pitchFamily="18" charset="0"/>
                <a:ea typeface="Times New Roman" panose="02020603050405020304" pitchFamily="18" charset="0"/>
              </a:rPr>
              <a:t>BÀI 16: ÁP SUẤT CHẤT LỎNG, ÁP SUẤT KHÍ QUYỂN</a:t>
            </a:r>
            <a:endParaRPr lang="en-US" sz="2800" dirty="0"/>
          </a:p>
        </p:txBody>
      </p:sp>
    </p:spTree>
    <p:extLst>
      <p:ext uri="{BB962C8B-B14F-4D97-AF65-F5344CB8AC3E}">
        <p14:creationId xmlns:p14="http://schemas.microsoft.com/office/powerpoint/2010/main" val="10033945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8334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8663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36843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8138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0885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0682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51246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21463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7971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59278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6ABD190-56AD-4C55-BBCA-1554B872117B}"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8F674BA-2DE0-4D90-8561-25BA31F62F1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290720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AE2A1-922B-F08F-9999-59DC95613A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FBF429-0E80-B57F-C9FE-49090F6F87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A8CC62-7BC7-1046-9119-51A5CA749C6D}"/>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AD575FDC-9DE8-EB1D-1E7F-8F7391C2C74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437D8D3-B56B-5A37-45E5-B2C0DBED8B61}"/>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69271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EDC40-6B2D-C2CC-8001-7859262AF8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A541C3-993C-43B3-04B5-85672C938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E2636B-6F9D-B113-63B4-A40B5D776AEF}"/>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D6C506C-1D92-E9FD-5ABC-6BC64E5A5FB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00F552A-8477-B160-1EAA-C36DB9F1666F}"/>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0260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D3AE6-C1F3-B184-AB35-93B0A13421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B90F02-1789-660F-EADB-2801767F6F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FBBDD9-433E-FC0C-3BE5-BF0B25CCB99E}"/>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F8E64C0-7FDA-8E6E-69CB-0E9400A684D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5C13263-E1F7-772F-3E11-8BFCBBD25418}"/>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52603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2EC3-E845-CB06-8A64-B1489CD97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39EC24-C972-B30E-04B1-C5C13CB1A7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BF9EA1-04D1-45A3-4BF1-A065D00363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AC67EB-C56D-2700-5B4C-DA784631E80E}"/>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AA3CD779-D67B-4CBB-E0D7-E4B94600845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F255187-47EC-7395-D75B-4160A934FD18}"/>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3774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CD54-8C72-8424-509A-CC01AD849B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B231E3-8261-F513-EB8D-250D70C26A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2E7BED-80CD-EC23-3590-604757AC90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015A78-D440-9F4A-4545-913C50D006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932EC7-BC9F-9722-7E03-69946EF3FE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1EAD9A-21FF-7871-00D3-098E9DD3DFF4}"/>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A2AC408-234D-254E-1B92-DF4D78FC894F}"/>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0FA99BC0-7398-FD84-8630-7FB6683397B1}"/>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29690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6A83-4FF5-7B10-2EDC-86F9740367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16C885-AF93-2662-5336-17683BA01051}"/>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1D40AB2F-DF40-BE64-1C36-5A7BF1EA71CE}"/>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2159467-163F-8D43-880B-DFE8AFDA6D8E}"/>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0011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A26BF9-E711-675E-5759-2C8722BAAC3D}"/>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E109AA06-8C68-D8C3-3C0D-4FBBEB687FFA}"/>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DFEF48FE-2BD9-8FDC-427B-C1981506061B}"/>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76971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8BA6-E5F9-3B87-E46C-A4DEA7C0B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D62A30-7DFD-6167-8F1A-3964579FA5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B71272-7A0A-B497-C1DD-D049F59DD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2156CE-ADD2-60A5-F4E0-6A28CC22CC9B}"/>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200853E9-95D6-A786-6A64-66DB0C28B83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4EA7A0F3-9DFB-EC18-88A4-1E0603196E24}"/>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7156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5D9A-854A-DA62-9143-1B1F5AE39E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701D61-B08A-19C3-2CA3-B4F819E9B3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49AB8F-6CAA-5659-4F1B-D1F26BA8C9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C66742-7C4F-17B3-C2E1-DC65B203BD4B}"/>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658F978-96D4-6876-5F2A-36FA52596B48}"/>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970D98-017D-84AB-0A96-031251EF506F}"/>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70141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7FA8E-D2EF-4C98-EC77-E7D0E188AA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7D819E-DFE8-5869-3ECA-5194480DB8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2C0806-E775-C5E1-65D1-B2A80D1CEE5C}"/>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1E844C1-F286-829D-AAB7-AB64C492A77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1146BE9-055D-BA74-325A-B3D8EDD95FE8}"/>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652263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B0FFAA-31D5-FD09-8389-8892CD8DF8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4391DF-6074-4B87-3939-D375B98927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F08B3-2074-EA35-A2DB-10443D53567B}"/>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79B57C8-6685-FC0C-0FD8-EA56A6EBEFB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098631EC-11B9-880E-9A21-313E245640AE}"/>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90781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2"/>
        <p:cNvGrpSpPr/>
        <p:nvPr/>
      </p:nvGrpSpPr>
      <p:grpSpPr>
        <a:xfrm>
          <a:off x="0" y="0"/>
          <a:ext cx="0" cy="0"/>
          <a:chOff x="0" y="0"/>
          <a:chExt cx="0" cy="0"/>
        </a:xfrm>
      </p:grpSpPr>
      <p:sp>
        <p:nvSpPr>
          <p:cNvPr id="73" name="Google Shape;73;p10"/>
          <p:cNvSpPr txBox="1">
            <a:spLocks noGrp="1"/>
          </p:cNvSpPr>
          <p:nvPr>
            <p:ph type="title"/>
          </p:nvPr>
        </p:nvSpPr>
        <p:spPr>
          <a:xfrm>
            <a:off x="960000" y="2546400"/>
            <a:ext cx="4213200" cy="1765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extLst>
      <p:ext uri="{BB962C8B-B14F-4D97-AF65-F5344CB8AC3E}">
        <p14:creationId xmlns:p14="http://schemas.microsoft.com/office/powerpoint/2010/main" val="37844686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pic>
        <p:nvPicPr>
          <p:cNvPr id="40" name="图片 39"/>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rcRect t="13341" b="4051"/>
          <a:stretch/>
        </p:blipFill>
        <p:spPr>
          <a:xfrm>
            <a:off x="-18117" y="0"/>
            <a:ext cx="12201117" cy="6858000"/>
          </a:xfrm>
          <a:prstGeom prst="rect">
            <a:avLst/>
          </a:prstGeom>
        </p:spPr>
      </p:pic>
      <p:grpSp>
        <p:nvGrpSpPr>
          <p:cNvPr id="3" name="组合 2"/>
          <p:cNvGrpSpPr/>
          <p:nvPr userDrawn="1"/>
        </p:nvGrpSpPr>
        <p:grpSpPr>
          <a:xfrm rot="20983264">
            <a:off x="7924819" y="-244883"/>
            <a:ext cx="683540" cy="489768"/>
            <a:chOff x="3425492" y="836712"/>
            <a:chExt cx="850149" cy="812194"/>
          </a:xfrm>
          <a:solidFill>
            <a:srgbClr val="DAC2EC">
              <a:alpha val="63922"/>
            </a:srgbClr>
          </a:solidFill>
        </p:grpSpPr>
        <p:sp>
          <p:nvSpPr>
            <p:cNvPr id="4" name="心形 3"/>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5" name="心形 4"/>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6" name="心形 5"/>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8" name="心形 7"/>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9" name="心形 8"/>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10" name="组合 9"/>
          <p:cNvGrpSpPr/>
          <p:nvPr userDrawn="1"/>
        </p:nvGrpSpPr>
        <p:grpSpPr>
          <a:xfrm rot="1008724">
            <a:off x="10114818" y="286271"/>
            <a:ext cx="798313" cy="572005"/>
            <a:chOff x="3425492" y="836712"/>
            <a:chExt cx="850149" cy="812194"/>
          </a:xfrm>
          <a:solidFill>
            <a:srgbClr val="FFC2E0">
              <a:alpha val="58824"/>
            </a:srgbClr>
          </a:solidFill>
        </p:grpSpPr>
        <p:sp>
          <p:nvSpPr>
            <p:cNvPr id="11" name="心形 10"/>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2" name="心形 11"/>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3" name="心形 12"/>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4" name="心形 13"/>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5" name="心形 14"/>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16" name="组合 15"/>
          <p:cNvGrpSpPr/>
          <p:nvPr userDrawn="1"/>
        </p:nvGrpSpPr>
        <p:grpSpPr>
          <a:xfrm rot="297948">
            <a:off x="11631144" y="698496"/>
            <a:ext cx="514317" cy="368517"/>
            <a:chOff x="3425492" y="836712"/>
            <a:chExt cx="850149" cy="812194"/>
          </a:xfrm>
          <a:solidFill>
            <a:srgbClr val="D4EBF5">
              <a:alpha val="69804"/>
            </a:srgbClr>
          </a:solidFill>
        </p:grpSpPr>
        <p:sp>
          <p:nvSpPr>
            <p:cNvPr id="17" name="心形 16"/>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8" name="心形 17"/>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9" name="心形 18"/>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0" name="心形 19"/>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1" name="心形 20"/>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22" name="组合 21"/>
          <p:cNvGrpSpPr/>
          <p:nvPr userDrawn="1"/>
        </p:nvGrpSpPr>
        <p:grpSpPr>
          <a:xfrm rot="20983264">
            <a:off x="8576951" y="115416"/>
            <a:ext cx="631335" cy="452363"/>
            <a:chOff x="3425492" y="836712"/>
            <a:chExt cx="850149" cy="812194"/>
          </a:xfrm>
          <a:solidFill>
            <a:srgbClr val="FFCC00">
              <a:alpha val="65098"/>
            </a:srgbClr>
          </a:solidFill>
        </p:grpSpPr>
        <p:sp>
          <p:nvSpPr>
            <p:cNvPr id="23" name="心形 22"/>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4" name="心形 23"/>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5" name="心形 24"/>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6" name="心形 25"/>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7" name="心形 26"/>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28" name="组合 27"/>
          <p:cNvGrpSpPr/>
          <p:nvPr userDrawn="1"/>
        </p:nvGrpSpPr>
        <p:grpSpPr>
          <a:xfrm rot="20983264">
            <a:off x="9621612" y="-143729"/>
            <a:ext cx="514317" cy="368517"/>
            <a:chOff x="3425492" y="836712"/>
            <a:chExt cx="850149" cy="812194"/>
          </a:xfrm>
          <a:solidFill>
            <a:srgbClr val="FF3399">
              <a:alpha val="65098"/>
            </a:srgbClr>
          </a:solidFill>
        </p:grpSpPr>
        <p:sp>
          <p:nvSpPr>
            <p:cNvPr id="29" name="心形 28"/>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0" name="心形 29"/>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1" name="心形 30"/>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2" name="心形 31"/>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3" name="心形 32"/>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34" name="组合 33"/>
          <p:cNvGrpSpPr/>
          <p:nvPr userDrawn="1"/>
        </p:nvGrpSpPr>
        <p:grpSpPr>
          <a:xfrm rot="20983264">
            <a:off x="10944004" y="-248968"/>
            <a:ext cx="1199477" cy="859445"/>
            <a:chOff x="3425492" y="836712"/>
            <a:chExt cx="850149" cy="812194"/>
          </a:xfrm>
          <a:solidFill>
            <a:srgbClr val="FFF5CC">
              <a:alpha val="69804"/>
            </a:srgbClr>
          </a:solidFill>
        </p:grpSpPr>
        <p:sp>
          <p:nvSpPr>
            <p:cNvPr id="35" name="心形 34"/>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6" name="心形 35"/>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7" name="心形 36"/>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8" name="心形 37"/>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9" name="心形 38"/>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spTree>
    <p:extLst>
      <p:ext uri="{BB962C8B-B14F-4D97-AF65-F5344CB8AC3E}">
        <p14:creationId xmlns:p14="http://schemas.microsoft.com/office/powerpoint/2010/main" val="4094889495"/>
      </p:ext>
    </p:extLst>
  </p:cSld>
  <p:clrMapOvr>
    <a:masterClrMapping/>
  </p:clrMapOvr>
  <mc:AlternateContent xmlns:mc="http://schemas.openxmlformats.org/markup-compatibility/2006" xmlns:p14="http://schemas.microsoft.com/office/powerpoint/2010/main">
    <mc:Choice Requires="p14">
      <p:transition p14:dur="10">
        <p:sndAc>
          <p:endSnd/>
        </p:sndAc>
      </p:transition>
    </mc:Choice>
    <mc:Fallback xmlns="">
      <p:transition>
        <p:sndAc>
          <p:endSnd/>
        </p:sndAc>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9854496"/>
      </p:ext>
    </p:extLst>
  </p:cSld>
  <p:clrMapOvr>
    <a:masterClrMapping/>
  </p:clrMapOvr>
  <mc:AlternateContent xmlns:mc="http://schemas.openxmlformats.org/markup-compatibility/2006" xmlns:p14="http://schemas.microsoft.com/office/powerpoint/2010/main">
    <mc:Choice Requires="p14">
      <p:transition p14:dur="10">
        <p:sndAc>
          <p:endSnd/>
        </p:sndAc>
      </p:transition>
    </mc:Choice>
    <mc:Fallback xmlns="">
      <p:transition>
        <p:sndAc>
          <p:endSnd/>
        </p:sndAc>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AE2A1-922B-F08F-9999-59DC95613A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FBF429-0E80-B57F-C9FE-49090F6F87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A8CC62-7BC7-1046-9119-51A5CA749C6D}"/>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AD575FDC-9DE8-EB1D-1E7F-8F7391C2C74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437D8D3-B56B-5A37-45E5-B2C0DBED8B61}"/>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82420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EDC40-6B2D-C2CC-8001-7859262AF8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1A541C3-993C-43B3-04B5-85672C9382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E2636B-6F9D-B113-63B4-A40B5D776AEF}"/>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D6C506C-1D92-E9FD-5ABC-6BC64E5A5FB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00F552A-8477-B160-1EAA-C36DB9F1666F}"/>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25910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D3AE6-C1F3-B184-AB35-93B0A13421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B90F02-1789-660F-EADB-2801767F6F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FBBDD9-433E-FC0C-3BE5-BF0B25CCB99E}"/>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F8E64C0-7FDA-8E6E-69CB-0E9400A684D5}"/>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5C13263-E1F7-772F-3E11-8BFCBBD25418}"/>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6067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2EC3-E845-CB06-8A64-B1489CD970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39EC24-C972-B30E-04B1-C5C13CB1A7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BF9EA1-04D1-45A3-4BF1-A065D00363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AC67EB-C56D-2700-5B4C-DA784631E80E}"/>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AA3CD779-D67B-4CBB-E0D7-E4B946008453}"/>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8F255187-47EC-7395-D75B-4160A934FD18}"/>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30671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5CD54-8C72-8424-509A-CC01AD849BA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B231E3-8261-F513-EB8D-250D70C26A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2E7BED-80CD-EC23-3590-604757AC90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015A78-D440-9F4A-4545-913C50D006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932EC7-BC9F-9722-7E03-69946EF3FE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1EAD9A-21FF-7871-00D3-098E9DD3DFF4}"/>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A2AC408-234D-254E-1B92-DF4D78FC894F}"/>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0FA99BC0-7398-FD84-8630-7FB6683397B1}"/>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94536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96A83-4FF5-7B10-2EDC-86F9740367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B16C885-AF93-2662-5336-17683BA01051}"/>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1D40AB2F-DF40-BE64-1C36-5A7BF1EA71CE}"/>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2159467-163F-8D43-880B-DFE8AFDA6D8E}"/>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70614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A26BF9-E711-675E-5759-2C8722BAAC3D}"/>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E109AA06-8C68-D8C3-3C0D-4FBBEB687FFA}"/>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DFEF48FE-2BD9-8FDC-427B-C1981506061B}"/>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91108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8BA6-E5F9-3B87-E46C-A4DEA7C0B3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1D62A30-7DFD-6167-8F1A-3964579FA5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B71272-7A0A-B497-C1DD-D049F59DD2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2156CE-ADD2-60A5-F4E0-6A28CC22CC9B}"/>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200853E9-95D6-A786-6A64-66DB0C28B83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4EA7A0F3-9DFB-EC18-88A4-1E0603196E24}"/>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606905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25D9A-854A-DA62-9143-1B1F5AE39E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701D61-B08A-19C3-2CA3-B4F819E9B3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49AB8F-6CAA-5659-4F1B-D1F26BA8C9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C66742-7C4F-17B3-C2E1-DC65B203BD4B}"/>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C658F978-96D4-6876-5F2A-36FA52596B48}"/>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DA970D98-017D-84AB-0A96-031251EF506F}"/>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23921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7FA8E-D2EF-4C98-EC77-E7D0E188AA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7D819E-DFE8-5869-3ECA-5194480DB8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2C0806-E775-C5E1-65D1-B2A80D1CEE5C}"/>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01E844C1-F286-829D-AAB7-AB64C492A77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41146BE9-055D-BA74-325A-B3D8EDD95FE8}"/>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2782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6B0FFAA-31D5-FD09-8389-8892CD8DF8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4391DF-6074-4B87-3939-D375B98927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0F08B3-2074-EA35-A2DB-10443D53567B}"/>
              </a:ext>
            </a:extLst>
          </p:cNvPr>
          <p:cNvSpPr>
            <a:spLocks noGrp="1"/>
          </p:cNvSpPr>
          <p:nvPr>
            <p:ph type="dt" sz="half" idx="10"/>
          </p:nvPr>
        </p:nvSpPr>
        <p:spPr/>
        <p:txBody>
          <a:body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79B57C8-6685-FC0C-0FD8-EA56A6EBEFB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098631EC-11B9-880E-9A21-313E245640AE}"/>
              </a:ext>
            </a:extLst>
          </p:cNvPr>
          <p:cNvSpPr>
            <a:spLocks noGrp="1"/>
          </p:cNvSpPr>
          <p:nvPr>
            <p:ph type="sldNum" sz="quarter" idx="12"/>
          </p:nvPr>
        </p:nvSpPr>
        <p:spPr/>
        <p:txBody>
          <a:body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597166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2"/>
        <p:cNvGrpSpPr/>
        <p:nvPr/>
      </p:nvGrpSpPr>
      <p:grpSpPr>
        <a:xfrm>
          <a:off x="0" y="0"/>
          <a:ext cx="0" cy="0"/>
          <a:chOff x="0" y="0"/>
          <a:chExt cx="0" cy="0"/>
        </a:xfrm>
      </p:grpSpPr>
      <p:sp>
        <p:nvSpPr>
          <p:cNvPr id="73" name="Google Shape;73;p10"/>
          <p:cNvSpPr txBox="1">
            <a:spLocks noGrp="1"/>
          </p:cNvSpPr>
          <p:nvPr>
            <p:ph type="title"/>
          </p:nvPr>
        </p:nvSpPr>
        <p:spPr>
          <a:xfrm>
            <a:off x="960000" y="2546400"/>
            <a:ext cx="4213200" cy="1765200"/>
          </a:xfrm>
          <a:prstGeom prst="rect">
            <a:avLst/>
          </a:prstGeom>
        </p:spPr>
        <p:txBody>
          <a:bodyPr spcFirstLastPara="1" wrap="square" lIns="91425" tIns="91425" rIns="91425" bIns="91425" anchor="ctr" anchorCtr="0">
            <a:noAutofit/>
          </a:bodyPr>
          <a:lstStyle>
            <a:lvl1pPr lvl="0" rtl="0">
              <a:spcBef>
                <a:spcPts val="0"/>
              </a:spcBef>
              <a:spcAft>
                <a:spcPts val="0"/>
              </a:spcAft>
              <a:buSzPts val="2800"/>
              <a:buNone/>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Tree>
    <p:extLst>
      <p:ext uri="{BB962C8B-B14F-4D97-AF65-F5344CB8AC3E}">
        <p14:creationId xmlns:p14="http://schemas.microsoft.com/office/powerpoint/2010/main" val="144685184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目录">
    <p:spTree>
      <p:nvGrpSpPr>
        <p:cNvPr id="1" name=""/>
        <p:cNvGrpSpPr/>
        <p:nvPr/>
      </p:nvGrpSpPr>
      <p:grpSpPr>
        <a:xfrm>
          <a:off x="0" y="0"/>
          <a:ext cx="0" cy="0"/>
          <a:chOff x="0" y="0"/>
          <a:chExt cx="0" cy="0"/>
        </a:xfrm>
      </p:grpSpPr>
      <p:pic>
        <p:nvPicPr>
          <p:cNvPr id="40" name="图片 39"/>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5900"/>
                    </a14:imgEffect>
                    <a14:imgEffect>
                      <a14:saturation sat="200000"/>
                    </a14:imgEffect>
                  </a14:imgLayer>
                </a14:imgProps>
              </a:ext>
              <a:ext uri="{28A0092B-C50C-407E-A947-70E740481C1C}">
                <a14:useLocalDpi xmlns:a14="http://schemas.microsoft.com/office/drawing/2010/main" val="0"/>
              </a:ext>
            </a:extLst>
          </a:blip>
          <a:srcRect t="13341" b="4051"/>
          <a:stretch/>
        </p:blipFill>
        <p:spPr>
          <a:xfrm>
            <a:off x="-18117" y="0"/>
            <a:ext cx="12201117" cy="6858000"/>
          </a:xfrm>
          <a:prstGeom prst="rect">
            <a:avLst/>
          </a:prstGeom>
        </p:spPr>
      </p:pic>
      <p:grpSp>
        <p:nvGrpSpPr>
          <p:cNvPr id="3" name="组合 2"/>
          <p:cNvGrpSpPr/>
          <p:nvPr userDrawn="1"/>
        </p:nvGrpSpPr>
        <p:grpSpPr>
          <a:xfrm rot="20983264">
            <a:off x="7924819" y="-244883"/>
            <a:ext cx="683540" cy="489768"/>
            <a:chOff x="3425492" y="836712"/>
            <a:chExt cx="850149" cy="812194"/>
          </a:xfrm>
          <a:solidFill>
            <a:srgbClr val="DAC2EC">
              <a:alpha val="63922"/>
            </a:srgbClr>
          </a:solidFill>
        </p:grpSpPr>
        <p:sp>
          <p:nvSpPr>
            <p:cNvPr id="4" name="心形 3"/>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5" name="心形 4"/>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6" name="心形 5"/>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8" name="心形 7"/>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9" name="心形 8"/>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10" name="组合 9"/>
          <p:cNvGrpSpPr/>
          <p:nvPr userDrawn="1"/>
        </p:nvGrpSpPr>
        <p:grpSpPr>
          <a:xfrm rot="1008724">
            <a:off x="10114818" y="286271"/>
            <a:ext cx="798313" cy="572005"/>
            <a:chOff x="3425492" y="836712"/>
            <a:chExt cx="850149" cy="812194"/>
          </a:xfrm>
          <a:solidFill>
            <a:srgbClr val="FFC2E0">
              <a:alpha val="58824"/>
            </a:srgbClr>
          </a:solidFill>
        </p:grpSpPr>
        <p:sp>
          <p:nvSpPr>
            <p:cNvPr id="11" name="心形 10"/>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2" name="心形 11"/>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3" name="心形 12"/>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4" name="心形 13"/>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5" name="心形 14"/>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16" name="组合 15"/>
          <p:cNvGrpSpPr/>
          <p:nvPr userDrawn="1"/>
        </p:nvGrpSpPr>
        <p:grpSpPr>
          <a:xfrm rot="297948">
            <a:off x="11631144" y="698496"/>
            <a:ext cx="514317" cy="368517"/>
            <a:chOff x="3425492" y="836712"/>
            <a:chExt cx="850149" cy="812194"/>
          </a:xfrm>
          <a:solidFill>
            <a:srgbClr val="D4EBF5">
              <a:alpha val="69804"/>
            </a:srgbClr>
          </a:solidFill>
        </p:grpSpPr>
        <p:sp>
          <p:nvSpPr>
            <p:cNvPr id="17" name="心形 16"/>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8" name="心形 17"/>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19" name="心形 18"/>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0" name="心形 19"/>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1" name="心形 20"/>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22" name="组合 21"/>
          <p:cNvGrpSpPr/>
          <p:nvPr userDrawn="1"/>
        </p:nvGrpSpPr>
        <p:grpSpPr>
          <a:xfrm rot="20983264">
            <a:off x="8576951" y="115416"/>
            <a:ext cx="631335" cy="452363"/>
            <a:chOff x="3425492" y="836712"/>
            <a:chExt cx="850149" cy="812194"/>
          </a:xfrm>
          <a:solidFill>
            <a:srgbClr val="FFCC00">
              <a:alpha val="65098"/>
            </a:srgbClr>
          </a:solidFill>
        </p:grpSpPr>
        <p:sp>
          <p:nvSpPr>
            <p:cNvPr id="23" name="心形 22"/>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4" name="心形 23"/>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5" name="心形 24"/>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6" name="心形 25"/>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27" name="心形 26"/>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28" name="组合 27"/>
          <p:cNvGrpSpPr/>
          <p:nvPr userDrawn="1"/>
        </p:nvGrpSpPr>
        <p:grpSpPr>
          <a:xfrm rot="20983264">
            <a:off x="9621612" y="-143729"/>
            <a:ext cx="514317" cy="368517"/>
            <a:chOff x="3425492" y="836712"/>
            <a:chExt cx="850149" cy="812194"/>
          </a:xfrm>
          <a:solidFill>
            <a:srgbClr val="FF3399">
              <a:alpha val="65098"/>
            </a:srgbClr>
          </a:solidFill>
        </p:grpSpPr>
        <p:sp>
          <p:nvSpPr>
            <p:cNvPr id="29" name="心形 28"/>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0" name="心形 29"/>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1" name="心形 30"/>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2" name="心形 31"/>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3" name="心形 32"/>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grpSp>
        <p:nvGrpSpPr>
          <p:cNvPr id="34" name="组合 33"/>
          <p:cNvGrpSpPr/>
          <p:nvPr userDrawn="1"/>
        </p:nvGrpSpPr>
        <p:grpSpPr>
          <a:xfrm rot="20983264">
            <a:off x="10944004" y="-248968"/>
            <a:ext cx="1199477" cy="859445"/>
            <a:chOff x="3425492" y="836712"/>
            <a:chExt cx="850149" cy="812194"/>
          </a:xfrm>
          <a:solidFill>
            <a:srgbClr val="FFF5CC">
              <a:alpha val="69804"/>
            </a:srgbClr>
          </a:solidFill>
        </p:grpSpPr>
        <p:sp>
          <p:nvSpPr>
            <p:cNvPr id="35" name="心形 34"/>
            <p:cNvSpPr/>
            <p:nvPr/>
          </p:nvSpPr>
          <p:spPr>
            <a:xfrm>
              <a:off x="3719285" y="83671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6" name="心形 35"/>
            <p:cNvSpPr/>
            <p:nvPr/>
          </p:nvSpPr>
          <p:spPr>
            <a:xfrm rot="4320000">
              <a:off x="3927402" y="982362"/>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7" name="心形 36"/>
            <p:cNvSpPr/>
            <p:nvPr/>
          </p:nvSpPr>
          <p:spPr>
            <a:xfrm rot="-4320000">
              <a:off x="3497079" y="980161"/>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8" name="心形 37"/>
            <p:cNvSpPr/>
            <p:nvPr/>
          </p:nvSpPr>
          <p:spPr>
            <a:xfrm rot="8640000">
              <a:off x="3846320" y="122908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sp>
          <p:nvSpPr>
            <p:cNvPr id="39" name="心形 38"/>
            <p:cNvSpPr/>
            <p:nvPr/>
          </p:nvSpPr>
          <p:spPr>
            <a:xfrm rot="-8640000">
              <a:off x="3580959" y="1218890"/>
              <a:ext cx="276651" cy="419826"/>
            </a:xfrm>
            <a:prstGeom prst="heart">
              <a:avLst/>
            </a:prstGeom>
            <a:grpFill/>
            <a:ln>
              <a:noFill/>
            </a:ln>
            <a:scene3d>
              <a:camera prst="orthographicFront"/>
              <a:lightRig rig="threePt" dir="t"/>
            </a:scene3d>
            <a:sp3d contourW="12700">
              <a:bevelT w="152400" h="50800" prst="softRound"/>
              <a:contourClr>
                <a:schemeClr val="bg1">
                  <a:lumMod val="50000"/>
                </a:schemeClr>
              </a:contourClr>
            </a:sp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333" dirty="0">
                <a:solidFill>
                  <a:prstClr val="white"/>
                </a:solidFill>
              </a:endParaRPr>
            </a:p>
          </p:txBody>
        </p:sp>
      </p:grpSp>
    </p:spTree>
    <p:extLst>
      <p:ext uri="{BB962C8B-B14F-4D97-AF65-F5344CB8AC3E}">
        <p14:creationId xmlns:p14="http://schemas.microsoft.com/office/powerpoint/2010/main" val="3395542691"/>
      </p:ext>
    </p:extLst>
  </p:cSld>
  <p:clrMapOvr>
    <a:masterClrMapping/>
  </p:clrMapOvr>
  <mc:AlternateContent xmlns:mc="http://schemas.openxmlformats.org/markup-compatibility/2006" xmlns:p14="http://schemas.microsoft.com/office/powerpoint/2010/main">
    <mc:Choice Requires="p14">
      <p:transition p14:dur="10">
        <p:sndAc>
          <p:endSnd/>
        </p:sndAc>
      </p:transition>
    </mc:Choice>
    <mc:Fallback xmlns="">
      <p:transition>
        <p:sndAc>
          <p:endSnd/>
        </p:sndAc>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4593162"/>
      </p:ext>
    </p:extLst>
  </p:cSld>
  <p:clrMapOvr>
    <a:masterClrMapping/>
  </p:clrMapOvr>
  <mc:AlternateContent xmlns:mc="http://schemas.openxmlformats.org/markup-compatibility/2006" xmlns:p14="http://schemas.microsoft.com/office/powerpoint/2010/main">
    <mc:Choice Requires="p14">
      <p:transition p14:dur="10">
        <p:sndAc>
          <p:endSnd/>
        </p:sndAc>
      </p:transition>
    </mc:Choice>
    <mc:Fallback xmlns="">
      <p:transition>
        <p:sndAc>
          <p:end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theme" Target="../theme/theme4.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75BCD3-7D46-3048-FC16-739EACBB79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8F337F-B355-F722-FFB8-A231C665C1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B68564-7823-02ED-0F9D-F70ADC1804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0EDF12-E1B2-4D8E-A354-876BE21BD8D2}" type="datetimeFigureOut">
              <a:rPr lang="en-US" smtClean="0"/>
              <a:t>5/28/2026</a:t>
            </a:fld>
            <a:endParaRPr lang="en-US"/>
          </a:p>
        </p:txBody>
      </p:sp>
      <p:sp>
        <p:nvSpPr>
          <p:cNvPr id="5" name="Footer Placeholder 4">
            <a:extLst>
              <a:ext uri="{FF2B5EF4-FFF2-40B4-BE49-F238E27FC236}">
                <a16:creationId xmlns:a16="http://schemas.microsoft.com/office/drawing/2014/main" id="{F701EDB8-5BDE-41A1-61B3-3F51EF5EE8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016610-45A4-B689-8EC4-4D399E536D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23EC14-D84A-4434-94FC-EDA97162D311}" type="slidenum">
              <a:rPr lang="en-US" smtClean="0"/>
              <a:t>‹#›</a:t>
            </a:fld>
            <a:endParaRPr lang="en-US"/>
          </a:p>
        </p:txBody>
      </p:sp>
    </p:spTree>
    <p:extLst>
      <p:ext uri="{BB962C8B-B14F-4D97-AF65-F5344CB8AC3E}">
        <p14:creationId xmlns:p14="http://schemas.microsoft.com/office/powerpoint/2010/main" val="17778111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60" r:id="rId8"/>
    <p:sldLayoutId id="2147483661" r:id="rId9"/>
    <p:sldLayoutId id="2147483662"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6ABD190-56AD-4C55-BBCA-1554B872117B}" type="datetimeFigureOut">
              <a:rPr lang="en-US" smtClean="0">
                <a:solidFill>
                  <a:prstClr val="black">
                    <a:tint val="75000"/>
                  </a:prstClr>
                </a:solidFill>
              </a:rPr>
              <a:pPr defTabSz="457200"/>
              <a:t>5/28/2026</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B8F674BA-2DE0-4D90-8561-25BA31F62F13}"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183723998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FA2D54-D2C9-EF19-EA05-A4505CE47C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B7556A-632F-9825-61C3-7E9831F54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8F8072-37DB-C1E0-7952-235D9931E2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63C4444-A80D-17C4-50E2-D86E8F8D90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49735D5-E510-0932-13C9-048E410EE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58872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FA2D54-D2C9-EF19-EA05-A4505CE47C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B7556A-632F-9825-61C3-7E9831F54E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8F8072-37DB-C1E0-7952-235D9931E2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048412-76D3-44D6-AD34-7A3C0580F66E}" type="datetimeFigureOut">
              <a:rPr lang="en-US" smtClean="0">
                <a:solidFill>
                  <a:prstClr val="black">
                    <a:tint val="75000"/>
                  </a:prstClr>
                </a:solidFill>
              </a:rPr>
              <a:pPr/>
              <a:t>5/28/2026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63C4444-A80D-17C4-50E2-D86E8F8D90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B49735D5-E510-0932-13C9-048E410EE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C28CDB-9525-4BA1-9159-DA82A104DAE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8239386"/>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5031-D7FC-C41E-8D1D-F1EDD946CC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6E03D99-DE53-7F2A-76E3-E41747AF0A7B}"/>
              </a:ext>
            </a:extLst>
          </p:cNvPr>
          <p:cNvSpPr txBox="1"/>
          <p:nvPr/>
        </p:nvSpPr>
        <p:spPr>
          <a:xfrm>
            <a:off x="1025911" y="763639"/>
            <a:ext cx="10303727" cy="3862596"/>
          </a:xfrm>
          <a:prstGeom prst="rect">
            <a:avLst/>
          </a:prstGeom>
          <a:noFill/>
        </p:spPr>
        <p:txBody>
          <a:bodyPr wrap="square" rtlCol="0">
            <a:spAutoFit/>
          </a:bodyPr>
          <a:lstStyle/>
          <a:p>
            <a:pPr algn="ctr">
              <a:spcBef>
                <a:spcPts val="600"/>
              </a:spcBef>
              <a:spcAft>
                <a:spcPts val="600"/>
              </a:spcAft>
            </a:pPr>
            <a:r>
              <a:rPr lang="en-US" sz="3200" b="1" dirty="0">
                <a:solidFill>
                  <a:srgbClr val="FF0000"/>
                </a:solidFill>
                <a:latin typeface="Times New Roman" panose="02020603050405020304" pitchFamily="18" charset="0"/>
                <a:cs typeface="Times New Roman" panose="02020603050405020304" pitchFamily="18" charset="0"/>
              </a:rPr>
              <a:t>KIỂM TRA 15 PHÚT</a:t>
            </a:r>
          </a:p>
          <a:p>
            <a:pPr algn="ctr">
              <a:spcBef>
                <a:spcPts val="600"/>
              </a:spcBef>
              <a:spcAft>
                <a:spcPts val="600"/>
              </a:spcAft>
            </a:pPr>
            <a:endParaRPr lang="en-US" sz="3200" b="1" dirty="0">
              <a:solidFill>
                <a:srgbClr val="FF0000"/>
              </a:solidFill>
              <a:latin typeface="Times New Roman" panose="02020603050405020304" pitchFamily="18" charset="0"/>
              <a:cs typeface="Times New Roman" panose="02020603050405020304" pitchFamily="18" charset="0"/>
            </a:endParaRPr>
          </a:p>
          <a:p>
            <a:pPr algn="just">
              <a:spcBef>
                <a:spcPts val="600"/>
              </a:spcBef>
              <a:spcAft>
                <a:spcPts val="600"/>
              </a:spcAft>
            </a:pPr>
            <a:r>
              <a:rPr lang="en-US" sz="3200" b="1" dirty="0">
                <a:latin typeface="Times New Roman" panose="02020603050405020304" pitchFamily="18" charset="0"/>
                <a:cs typeface="Times New Roman" panose="02020603050405020304" pitchFamily="18" charset="0"/>
              </a:rPr>
              <a:t>C</a:t>
            </a:r>
            <a:r>
              <a:rPr lang="en-VN" sz="3200" b="1" dirty="0">
                <a:latin typeface="Times New Roman" panose="02020603050405020304" pitchFamily="18" charset="0"/>
                <a:cs typeface="Times New Roman" panose="02020603050405020304" pitchFamily="18" charset="0"/>
              </a:rPr>
              <a:t>âu 1. </a:t>
            </a:r>
            <a:r>
              <a:rPr lang="en-VN" sz="3200" dirty="0">
                <a:latin typeface="Times New Roman" panose="02020603050405020304" pitchFamily="18" charset="0"/>
                <a:cs typeface="Times New Roman" panose="02020603050405020304" pitchFamily="18" charset="0"/>
              </a:rPr>
              <a:t>Viết công thức tính áp suất? Nêu tên đơn vị và các đại lượng có mặt trong công thức?</a:t>
            </a:r>
          </a:p>
          <a:p>
            <a:pPr algn="just">
              <a:spcBef>
                <a:spcPts val="600"/>
              </a:spcBef>
              <a:spcAft>
                <a:spcPts val="600"/>
              </a:spcAft>
            </a:pPr>
            <a:r>
              <a:rPr lang="en-US" sz="3200" b="1" dirty="0">
                <a:latin typeface="Times New Roman" panose="02020603050405020304" pitchFamily="18" charset="0"/>
                <a:cs typeface="Times New Roman" panose="02020603050405020304" pitchFamily="18" charset="0"/>
              </a:rPr>
              <a:t>C</a:t>
            </a:r>
            <a:r>
              <a:rPr lang="en-VN" sz="3200" b="1" dirty="0">
                <a:latin typeface="Times New Roman" panose="02020603050405020304" pitchFamily="18" charset="0"/>
                <a:cs typeface="Times New Roman" panose="02020603050405020304" pitchFamily="18" charset="0"/>
              </a:rPr>
              <a:t>âu 2. </a:t>
            </a:r>
            <a:r>
              <a:rPr lang="en-VN" altLang="en-VN" sz="3200" dirty="0">
                <a:solidFill>
                  <a:srgbClr val="000000"/>
                </a:solidFill>
                <a:latin typeface="Times New Roman" panose="02020603050405020304" pitchFamily="18" charset="0"/>
                <a:cs typeface="Times New Roman" panose="02020603050405020304" pitchFamily="18" charset="0"/>
              </a:rPr>
              <a:t>Một áp lực 500 N gây ra áp suất 2 500 N/m</a:t>
            </a:r>
            <a:r>
              <a:rPr lang="en-VN" altLang="en-VN" sz="3200" baseline="30000" dirty="0">
                <a:solidFill>
                  <a:srgbClr val="000000"/>
                </a:solidFill>
                <a:latin typeface="Times New Roman" panose="02020603050405020304" pitchFamily="18" charset="0"/>
                <a:cs typeface="Times New Roman" panose="02020603050405020304" pitchFamily="18" charset="0"/>
              </a:rPr>
              <a:t>2</a:t>
            </a:r>
            <a:r>
              <a:rPr lang="en-VN" altLang="en-VN" sz="3200" dirty="0">
                <a:solidFill>
                  <a:srgbClr val="000000"/>
                </a:solidFill>
                <a:latin typeface="Times New Roman" panose="02020603050405020304" pitchFamily="18" charset="0"/>
                <a:cs typeface="Times New Roman" panose="02020603050405020304" pitchFamily="18" charset="0"/>
              </a:rPr>
              <a:t>  lên diện tích bị ép. Diện tích mặt bị ép là bao nhiêu cm</a:t>
            </a:r>
            <a:r>
              <a:rPr lang="en-VN" altLang="en-VN" sz="3200" baseline="30000" dirty="0">
                <a:solidFill>
                  <a:srgbClr val="000000"/>
                </a:solidFill>
                <a:latin typeface="Times New Roman" panose="02020603050405020304" pitchFamily="18" charset="0"/>
                <a:cs typeface="Times New Roman" panose="02020603050405020304" pitchFamily="18" charset="0"/>
              </a:rPr>
              <a:t>2</a:t>
            </a:r>
            <a:endParaRPr lang="en-VN" altLang="en-VN" sz="3200" dirty="0">
              <a:latin typeface="Times New Roman" panose="02020603050405020304" pitchFamily="18" charset="0"/>
              <a:cs typeface="Times New Roman" panose="02020603050405020304" pitchFamily="18" charset="0"/>
            </a:endParaRPr>
          </a:p>
          <a:p>
            <a:endParaRPr lang="en-VN" dirty="0"/>
          </a:p>
        </p:txBody>
      </p:sp>
      <p:sp>
        <p:nvSpPr>
          <p:cNvPr id="3" name="Rectangle 1">
            <a:extLst>
              <a:ext uri="{FF2B5EF4-FFF2-40B4-BE49-F238E27FC236}">
                <a16:creationId xmlns:a16="http://schemas.microsoft.com/office/drawing/2014/main" id="{686BADB2-4E74-6AD9-CD05-548F61E1461F}"/>
              </a:ext>
            </a:extLst>
          </p:cNvPr>
          <p:cNvSpPr>
            <a:spLocks noChangeArrowheads="1"/>
          </p:cNvSpPr>
          <p:nvPr/>
        </p:nvSpPr>
        <p:spPr bwMode="auto">
          <a:xfrm>
            <a:off x="234176" y="953650"/>
            <a:ext cx="184731" cy="64633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VN" altLang="en-VN" sz="1800" b="0" i="0" u="none" strike="noStrike" cap="none" normalizeH="0" baseline="0" dirty="0">
                <a:ln>
                  <a:noFill/>
                </a:ln>
                <a:solidFill>
                  <a:schemeClr val="tx1"/>
                </a:solidFill>
                <a:effectLst/>
                <a:latin typeface="Arial" panose="020B0604020202020204" pitchFamily="34" charset="0"/>
              </a:rPr>
            </a:br>
            <a:endParaRPr kumimoji="0" lang="en-VN" altLang="en-VN"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98873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D79C4-96AE-7E47-0A15-15A295D7B69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540B5826-3821-1EF4-5EAD-F9D96F4F7EE8}"/>
              </a:ext>
            </a:extLst>
          </p:cNvPr>
          <p:cNvSpPr txBox="1"/>
          <p:nvPr/>
        </p:nvSpPr>
        <p:spPr>
          <a:xfrm>
            <a:off x="630619" y="694664"/>
            <a:ext cx="6671702" cy="1745350"/>
          </a:xfrm>
          <a:prstGeom prst="rect">
            <a:avLst/>
          </a:prstGeom>
          <a:noFill/>
        </p:spPr>
        <p:txBody>
          <a:bodyPr wrap="square">
            <a:spAutoFit/>
          </a:bodyPr>
          <a:lstStyle/>
          <a:p>
            <a:pPr algn="just">
              <a:lnSpc>
                <a:spcPct val="115000"/>
              </a:lnSpc>
              <a:tabLst>
                <a:tab pos="540385" algn="l"/>
                <a:tab pos="630555" algn="l"/>
              </a:tabLst>
            </a:pPr>
            <a:r>
              <a:rPr lang="en-US" sz="3200" dirty="0">
                <a:solidFill>
                  <a:srgbClr val="000000"/>
                </a:solidFill>
                <a:latin typeface="Times New Roman" panose="02020603050405020304" pitchFamily="18" charset="0"/>
                <a:ea typeface="Times New Roman" panose="02020603050405020304" pitchFamily="18" charset="0"/>
              </a:rPr>
              <a: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Vì</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sao</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muốn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nước</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trong</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bình</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có</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thể</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rPr>
              <a:t>chảy</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ra</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khi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mở</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vòi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thì</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trên</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nắp</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bình</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phải</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có</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một</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lỗ</a:t>
            </a:r>
            <a:r>
              <a:rPr lang="en-US" sz="3200" dirty="0">
                <a:solidFill>
                  <a:srgbClr val="000000"/>
                </a:solidFill>
                <a:effectLst/>
                <a:latin typeface="Times New Roman" panose="02020603050405020304" pitchFamily="18" charset="0"/>
                <a:ea typeface="Times New Roman" panose="02020603050405020304" pitchFamily="18" charset="0"/>
              </a:rPr>
              <a:t> </a:t>
            </a:r>
            <a:r>
              <a:rPr lang="en-US" sz="3200" dirty="0" err="1">
                <a:solidFill>
                  <a:srgbClr val="000000"/>
                </a:solidFill>
                <a:effectLst/>
                <a:latin typeface="Times New Roman" panose="02020603050405020304" pitchFamily="18" charset="0"/>
                <a:ea typeface="Times New Roman" panose="02020603050405020304" pitchFamily="18" charset="0"/>
              </a:rPr>
              <a:t>nhỏ</a:t>
            </a:r>
            <a:r>
              <a:rPr lang="en-US" sz="3200" dirty="0">
                <a:solidFill>
                  <a:srgbClr val="000000"/>
                </a:solidFill>
                <a:effectLst/>
                <a:latin typeface="Times New Roman" panose="02020603050405020304" pitchFamily="18" charset="0"/>
                <a:ea typeface="Times New Roman" panose="02020603050405020304" pitchFamily="18" charset="0"/>
              </a:rPr>
              <a:t>?</a:t>
            </a:r>
            <a:endParaRPr lang="en-US" sz="3200" dirty="0">
              <a:effectLst/>
              <a:latin typeface="Arial" panose="020B0604020202020204" pitchFamily="34" charset="0"/>
              <a:ea typeface="Arial" panose="020B0604020202020204" pitchFamily="34" charset="0"/>
            </a:endParaRPr>
          </a:p>
        </p:txBody>
      </p:sp>
      <p:sp>
        <p:nvSpPr>
          <p:cNvPr id="15" name="TextBox 14">
            <a:extLst>
              <a:ext uri="{FF2B5EF4-FFF2-40B4-BE49-F238E27FC236}">
                <a16:creationId xmlns:a16="http://schemas.microsoft.com/office/drawing/2014/main" id="{F531FC0F-43F4-0C36-35C0-8DD19A6BD9EA}"/>
              </a:ext>
            </a:extLst>
          </p:cNvPr>
          <p:cNvSpPr txBox="1"/>
          <p:nvPr/>
        </p:nvSpPr>
        <p:spPr>
          <a:xfrm>
            <a:off x="630619" y="2862412"/>
            <a:ext cx="6530035" cy="1578894"/>
          </a:xfrm>
          <a:prstGeom prst="rect">
            <a:avLst/>
          </a:prstGeom>
          <a:noFill/>
        </p:spPr>
        <p:txBody>
          <a:bodyPr wrap="square">
            <a:spAutoFit/>
          </a:bodyPr>
          <a:lstStyle/>
          <a:p>
            <a:pPr algn="just">
              <a:lnSpc>
                <a:spcPct val="115000"/>
              </a:lnSpc>
            </a:pPr>
            <a:r>
              <a:rPr lang="de-DE" sz="2800" dirty="0">
                <a:solidFill>
                  <a:srgbClr val="C00000"/>
                </a:solidFill>
                <a:effectLst/>
                <a:latin typeface="Times New Roman" panose="02020603050405020304" pitchFamily="18" charset="0"/>
                <a:ea typeface="Times New Roman" panose="02020603050405020304" pitchFamily="18" charset="0"/>
                <a:sym typeface="Wingdings" panose="05000000000000000000" pitchFamily="2" charset="2"/>
              </a:rPr>
              <a:t> </a:t>
            </a:r>
            <a:r>
              <a:rPr lang="de-DE" sz="2800" dirty="0">
                <a:solidFill>
                  <a:srgbClr val="C00000"/>
                </a:solidFill>
                <a:effectLst/>
                <a:latin typeface="Times New Roman" panose="02020603050405020304" pitchFamily="18" charset="0"/>
                <a:ea typeface="Times New Roman" panose="02020603050405020304" pitchFamily="18" charset="0"/>
              </a:rPr>
              <a:t>Để tạo áp suất trong bình lớn hơn áp suất ngoài bình giúp nước trong bình chảy được xuống vòi dễ dàng hơn.</a:t>
            </a:r>
            <a:endParaRPr lang="en-US" sz="2800" dirty="0">
              <a:solidFill>
                <a:srgbClr val="C00000"/>
              </a:solidFill>
              <a:effectLst/>
              <a:latin typeface="Arial" panose="020B0604020202020204" pitchFamily="34" charset="0"/>
              <a:ea typeface="Arial" panose="020B0604020202020204" pitchFamily="34" charset="0"/>
            </a:endParaRPr>
          </a:p>
        </p:txBody>
      </p:sp>
      <p:sp>
        <p:nvSpPr>
          <p:cNvPr id="18" name="TextBox 17">
            <a:extLst>
              <a:ext uri="{FF2B5EF4-FFF2-40B4-BE49-F238E27FC236}">
                <a16:creationId xmlns:a16="http://schemas.microsoft.com/office/drawing/2014/main" id="{C9270F96-0446-219E-6267-65B32DFD1355}"/>
              </a:ext>
            </a:extLst>
          </p:cNvPr>
          <p:cNvSpPr txBox="1"/>
          <p:nvPr/>
        </p:nvSpPr>
        <p:spPr>
          <a:xfrm>
            <a:off x="630619" y="4744306"/>
            <a:ext cx="11037640" cy="954107"/>
          </a:xfrm>
          <a:prstGeom prst="rect">
            <a:avLst/>
          </a:prstGeom>
          <a:noFill/>
        </p:spPr>
        <p:txBody>
          <a:bodyPr wrap="square">
            <a:spAutoFit/>
          </a:bodyPr>
          <a:lstStyle/>
          <a:p>
            <a:r>
              <a:rPr lang="en-US" sz="2800" b="1" dirty="0" err="1">
                <a:effectLst/>
                <a:latin typeface="Times New Roman" panose="02020603050405020304" pitchFamily="18" charset="0"/>
                <a:ea typeface="Times New Roman" panose="02020603050405020304" pitchFamily="18" charset="0"/>
              </a:rPr>
              <a:t>Vậy</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áp</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suất</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chất</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lỏng</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và</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áp</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suất</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khí</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quyển</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là</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gì</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Nó</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sẽ</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tác</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dụng</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vào</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các</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vật</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đặt</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trong</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nó</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như</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thế</a:t>
            </a:r>
            <a:r>
              <a:rPr lang="en-US" sz="2800" b="1" dirty="0">
                <a:effectLst/>
                <a:latin typeface="Times New Roman" panose="02020603050405020304" pitchFamily="18" charset="0"/>
                <a:ea typeface="Times New Roman" panose="02020603050405020304" pitchFamily="18" charset="0"/>
              </a:rPr>
              <a:t> </a:t>
            </a:r>
            <a:r>
              <a:rPr lang="en-US" sz="2800" b="1" dirty="0" err="1">
                <a:effectLst/>
                <a:latin typeface="Times New Roman" panose="02020603050405020304" pitchFamily="18" charset="0"/>
                <a:ea typeface="Times New Roman" panose="02020603050405020304" pitchFamily="18" charset="0"/>
              </a:rPr>
              <a:t>nào</a:t>
            </a:r>
            <a:r>
              <a:rPr lang="en-US" sz="2800" b="1" dirty="0">
                <a:effectLst/>
                <a:latin typeface="Times New Roman" panose="02020603050405020304" pitchFamily="18" charset="0"/>
                <a:ea typeface="Times New Roman" panose="02020603050405020304" pitchFamily="18" charset="0"/>
              </a:rPr>
              <a:t>?</a:t>
            </a:r>
            <a:endParaRPr lang="en-US" sz="2800" b="1" dirty="0"/>
          </a:p>
        </p:txBody>
      </p:sp>
      <p:pic>
        <p:nvPicPr>
          <p:cNvPr id="4" name="Picture 3">
            <a:extLst>
              <a:ext uri="{FF2B5EF4-FFF2-40B4-BE49-F238E27FC236}">
                <a16:creationId xmlns:a16="http://schemas.microsoft.com/office/drawing/2014/main" id="{7DED9D84-A59D-CBF1-5578-7A652DCAD7C0}"/>
              </a:ext>
            </a:extLst>
          </p:cNvPr>
          <p:cNvPicPr>
            <a:picLocks noChangeAspect="1"/>
          </p:cNvPicPr>
          <p:nvPr/>
        </p:nvPicPr>
        <p:blipFill rotWithShape="1">
          <a:blip r:embed="rId2">
            <a:extLst>
              <a:ext uri="{28A0092B-C50C-407E-A947-70E740481C1C}">
                <a14:useLocalDpi xmlns:a14="http://schemas.microsoft.com/office/drawing/2010/main" val="0"/>
              </a:ext>
            </a:extLst>
          </a:blip>
          <a:srcRect l="65591" t="35250" r="9733" b="50250"/>
          <a:stretch/>
        </p:blipFill>
        <p:spPr bwMode="auto">
          <a:xfrm>
            <a:off x="7509493" y="296112"/>
            <a:ext cx="4339070" cy="3593307"/>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256077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a:stretch>
            <a:fillRect/>
          </a:stretch>
        </p:blipFill>
        <p:spPr>
          <a:xfrm>
            <a:off x="318052" y="469473"/>
            <a:ext cx="11410122" cy="5414492"/>
          </a:xfrm>
          <a:prstGeom prst="rect">
            <a:avLst/>
          </a:prstGeom>
        </p:spPr>
      </p:pic>
      <p:sp>
        <p:nvSpPr>
          <p:cNvPr id="5" name="TextBox 4"/>
          <p:cNvSpPr txBox="1"/>
          <p:nvPr/>
        </p:nvSpPr>
        <p:spPr>
          <a:xfrm>
            <a:off x="1034042" y="1320178"/>
            <a:ext cx="9753599" cy="3185487"/>
          </a:xfrm>
          <a:prstGeom prst="rect">
            <a:avLst/>
          </a:prstGeom>
          <a:noFill/>
        </p:spPr>
        <p:txBody>
          <a:bodyPr wrap="square" rtlCol="0">
            <a:spAutoFit/>
          </a:bodyPr>
          <a:lstStyle/>
          <a:p>
            <a:pPr algn="ctr">
              <a:spcBef>
                <a:spcPts val="1200"/>
              </a:spcBef>
              <a:spcAft>
                <a:spcPts val="1200"/>
              </a:spcAft>
            </a:pPr>
            <a:r>
              <a:rPr lang="en-US" sz="5700" b="1" dirty="0">
                <a:solidFill>
                  <a:schemeClr val="bg1"/>
                </a:solidFill>
                <a:latin typeface="Times New Roman" panose="02020603050405020304" pitchFamily="18" charset="0"/>
                <a:cs typeface="Times New Roman" panose="02020603050405020304" pitchFamily="18" charset="0"/>
              </a:rPr>
              <a:t>TIẾT 63, 65, 66 – BÀI 16: </a:t>
            </a:r>
          </a:p>
          <a:p>
            <a:pPr algn="ctr">
              <a:spcBef>
                <a:spcPts val="1200"/>
              </a:spcBef>
              <a:spcAft>
                <a:spcPts val="1200"/>
              </a:spcAft>
            </a:pPr>
            <a:r>
              <a:rPr lang="en-US" sz="5700" b="1" dirty="0">
                <a:solidFill>
                  <a:prstClr val="white"/>
                </a:solidFill>
                <a:latin typeface="Times New Roman" panose="02020603050405020304" pitchFamily="18" charset="0"/>
                <a:cs typeface="Times New Roman" panose="02020603050405020304" pitchFamily="18" charset="0"/>
              </a:rPr>
              <a:t>ÁP SUẤT CHẤT LỎNG. </a:t>
            </a:r>
          </a:p>
          <a:p>
            <a:pPr algn="ctr"/>
            <a:r>
              <a:rPr lang="en-US" sz="5700" b="1" dirty="0">
                <a:solidFill>
                  <a:prstClr val="white"/>
                </a:solidFill>
                <a:latin typeface="Times New Roman" panose="02020603050405020304" pitchFamily="18" charset="0"/>
                <a:cs typeface="Times New Roman" panose="02020603050405020304" pitchFamily="18" charset="0"/>
              </a:rPr>
              <a:t>ÁP SUẤT KHÍ QUYỂN</a:t>
            </a:r>
          </a:p>
        </p:txBody>
      </p:sp>
    </p:spTree>
    <p:extLst>
      <p:ext uri="{BB962C8B-B14F-4D97-AF65-F5344CB8AC3E}">
        <p14:creationId xmlns:p14="http://schemas.microsoft.com/office/powerpoint/2010/main" val="1840395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5002" y="1820497"/>
            <a:ext cx="8062175" cy="1938992"/>
          </a:xfrm>
          <a:prstGeom prst="rect">
            <a:avLst/>
          </a:prstGeom>
        </p:spPr>
        <p:txBody>
          <a:bodyPr wrap="square">
            <a:spAutoFit/>
          </a:bodyPr>
          <a:lstStyle/>
          <a:p>
            <a:pPr algn="just"/>
            <a:r>
              <a:rPr lang="vi-VN" sz="2400" b="1" dirty="0">
                <a:solidFill>
                  <a:srgbClr val="008000"/>
                </a:solidFill>
                <a:latin typeface="+mj-lt"/>
              </a:rPr>
              <a:t>Hoạt động </a:t>
            </a:r>
            <a:r>
              <a:rPr lang="en-US" sz="2400" b="1" dirty="0">
                <a:solidFill>
                  <a:srgbClr val="008000"/>
                </a:solidFill>
                <a:latin typeface="+mj-lt"/>
              </a:rPr>
              <a:t>1</a:t>
            </a:r>
            <a:r>
              <a:rPr lang="vi-VN" sz="2400" b="1" dirty="0">
                <a:solidFill>
                  <a:srgbClr val="008000"/>
                </a:solidFill>
                <a:latin typeface="+mj-lt"/>
              </a:rPr>
              <a:t>:</a:t>
            </a:r>
            <a:r>
              <a:rPr lang="vi-VN" sz="2400" dirty="0">
                <a:solidFill>
                  <a:srgbClr val="000000"/>
                </a:solidFill>
                <a:latin typeface="+mj-lt"/>
              </a:rPr>
              <a:t> Thí nghiệm 1</a:t>
            </a:r>
          </a:p>
          <a:p>
            <a:pPr algn="just"/>
            <a:r>
              <a:rPr lang="vi-VN" sz="2400" i="1" dirty="0">
                <a:solidFill>
                  <a:srgbClr val="000000"/>
                </a:solidFill>
                <a:latin typeface="+mj-lt"/>
              </a:rPr>
              <a:t>Chuẩn bị:</a:t>
            </a:r>
            <a:endParaRPr lang="vi-VN" sz="2400" dirty="0">
              <a:solidFill>
                <a:srgbClr val="000000"/>
              </a:solidFill>
              <a:latin typeface="+mj-lt"/>
            </a:endParaRPr>
          </a:p>
          <a:p>
            <a:pPr algn="just"/>
            <a:r>
              <a:rPr lang="vi-VN" sz="2400" dirty="0">
                <a:solidFill>
                  <a:srgbClr val="000000"/>
                </a:solidFill>
                <a:latin typeface="+mj-lt"/>
              </a:rPr>
              <a:t>- Một bình hình trụ có đáy C và các lỗ A, B ở thành bình được bịt bằng một màng cao su mỏng (Hình 16.1).</a:t>
            </a:r>
          </a:p>
          <a:p>
            <a:pPr algn="just"/>
            <a:r>
              <a:rPr lang="vi-VN" sz="2400" dirty="0">
                <a:solidFill>
                  <a:srgbClr val="000000"/>
                </a:solidFill>
                <a:latin typeface="+mj-lt"/>
              </a:rPr>
              <a:t>- Một bình lớn trong suốt chứa nước, chiều cao khoảng 50 cm.</a:t>
            </a:r>
          </a:p>
        </p:txBody>
      </p:sp>
      <p:sp>
        <p:nvSpPr>
          <p:cNvPr id="5" name="TextBox 4"/>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6" name="TextBox 5"/>
          <p:cNvSpPr txBox="1"/>
          <p:nvPr/>
        </p:nvSpPr>
        <p:spPr>
          <a:xfrm>
            <a:off x="296214" y="613372"/>
            <a:ext cx="4932608"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I. </a:t>
            </a:r>
            <a:r>
              <a:rPr lang="en-US" sz="2800" b="1" dirty="0" err="1">
                <a:latin typeface="Times New Roman" panose="02020603050405020304" pitchFamily="18" charset="0"/>
                <a:cs typeface="Times New Roman" panose="02020603050405020304" pitchFamily="18" charset="0"/>
              </a:rPr>
              <a:t>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suất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chất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lỏng</a:t>
            </a:r>
            <a:endParaRPr lang="en-US" sz="28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296214" y="1136592"/>
            <a:ext cx="10290219" cy="523220"/>
          </a:xfrm>
          <a:prstGeom prst="rect">
            <a:avLst/>
          </a:prstGeom>
          <a:noFill/>
        </p:spPr>
        <p:txBody>
          <a:bodyPr wrap="square" rtlCol="0">
            <a:spAutoFit/>
          </a:bodyPr>
          <a:lstStyle/>
          <a:p>
            <a:r>
              <a:rPr lang="en-US" sz="2800" b="1" dirty="0">
                <a:solidFill>
                  <a:srgbClr val="002060"/>
                </a:solidFill>
                <a:latin typeface="Times New Roman" panose="02020603050405020304" pitchFamily="18" charset="0"/>
                <a:cs typeface="Times New Roman" panose="02020603050405020304" pitchFamily="18" charset="0"/>
              </a:rPr>
              <a:t>1. </a:t>
            </a:r>
            <a:r>
              <a:rPr lang="en-US" sz="2800" b="1" dirty="0" err="1">
                <a:solidFill>
                  <a:srgbClr val="002060"/>
                </a:solidFill>
                <a:latin typeface="Times New Roman" panose="02020603050405020304" pitchFamily="18" charset="0"/>
                <a:cs typeface="Times New Roman" panose="02020603050405020304" pitchFamily="18" charset="0"/>
              </a:rPr>
              <a:t>Tác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dụng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của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áp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suất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chất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lỏng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lên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vật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đặt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trong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nó</a:t>
            </a:r>
            <a:r>
              <a:rPr lang="en-US" sz="2800" b="1" dirty="0">
                <a:solidFill>
                  <a:srgbClr val="002060"/>
                </a:solidFill>
                <a:latin typeface="Times New Roman" panose="02020603050405020304" pitchFamily="18" charset="0"/>
                <a:cs typeface="Times New Roman" panose="02020603050405020304" pitchFamily="18" charset="0"/>
              </a:rPr>
              <a:t>.</a:t>
            </a:r>
          </a:p>
        </p:txBody>
      </p:sp>
      <p:sp>
        <p:nvSpPr>
          <p:cNvPr id="8" name="Rectangle 7"/>
          <p:cNvSpPr/>
          <p:nvPr/>
        </p:nvSpPr>
        <p:spPr>
          <a:xfrm>
            <a:off x="296214" y="3920174"/>
            <a:ext cx="11346287" cy="2677656"/>
          </a:xfrm>
          <a:prstGeom prst="rect">
            <a:avLst/>
          </a:prstGeom>
        </p:spPr>
        <p:txBody>
          <a:bodyPr wrap="square">
            <a:spAutoFit/>
          </a:bodyPr>
          <a:lstStyle/>
          <a:p>
            <a:pPr lvl="0" algn="just"/>
            <a:r>
              <a:rPr lang="vi-VN" sz="2400" i="1" dirty="0">
                <a:solidFill>
                  <a:srgbClr val="000000"/>
                </a:solidFill>
                <a:latin typeface="Times New Roman" panose="02020603050405020304" pitchFamily="18" charset="0"/>
              </a:rPr>
              <a:t>Tiến hành:</a:t>
            </a:r>
            <a:endParaRPr lang="vi-VN" sz="2400" dirty="0">
              <a:solidFill>
                <a:srgbClr val="000000"/>
              </a:solidFill>
              <a:latin typeface="Times New Roman" panose="02020603050405020304" pitchFamily="18" charset="0"/>
            </a:endParaRPr>
          </a:p>
          <a:p>
            <a:pPr lvl="0" algn="just"/>
            <a:r>
              <a:rPr lang="vi-VN" sz="2400" dirty="0">
                <a:solidFill>
                  <a:srgbClr val="000000"/>
                </a:solidFill>
                <a:latin typeface="Times New Roman" panose="02020603050405020304" pitchFamily="18" charset="0"/>
              </a:rPr>
              <a:t>- Nhúng bình trụ vào nước, mô tả hiện tượng xảy ra đối với các màng cao su.</a:t>
            </a:r>
          </a:p>
          <a:p>
            <a:pPr lvl="0" algn="just"/>
            <a:r>
              <a:rPr lang="vi-VN" sz="2400" dirty="0">
                <a:solidFill>
                  <a:srgbClr val="000000"/>
                </a:solidFill>
                <a:latin typeface="Times New Roman" panose="02020603050405020304" pitchFamily="18" charset="0"/>
              </a:rPr>
              <a:t>- Giữ nguyên độ sâu của bình trụ trong nước, di chuyển từ từ bình trụ đến các vị trí khác, mô tả hiện tượng xảy ra với các màng cao su.</a:t>
            </a:r>
          </a:p>
          <a:p>
            <a:pPr lvl="0" algn="just"/>
            <a:r>
              <a:rPr lang="vi-VN" sz="2400" dirty="0">
                <a:solidFill>
                  <a:srgbClr val="000000"/>
                </a:solidFill>
                <a:latin typeface="Times New Roman" panose="02020603050405020304" pitchFamily="18" charset="0"/>
              </a:rPr>
              <a:t>- Nhúng bình trụ vào nước sâu hơn (tối thiểu 10 cm), mô tả hiện tượng xảy ra với các màng cao su.</a:t>
            </a:r>
          </a:p>
          <a:p>
            <a:pPr lvl="0" algn="just"/>
            <a:r>
              <a:rPr lang="vi-VN" sz="2400" dirty="0">
                <a:solidFill>
                  <a:srgbClr val="000000"/>
                </a:solidFill>
                <a:latin typeface="Times New Roman" panose="02020603050405020304" pitchFamily="18" charset="0"/>
              </a:rPr>
              <a:t>- Quan sát hiện tượng và trả lời câu hỏi.</a:t>
            </a:r>
          </a:p>
        </p:txBody>
      </p:sp>
      <p:pic>
        <p:nvPicPr>
          <p:cNvPr id="9" name="Picture 6">
            <a:extLst>
              <a:ext uri="{FF2B5EF4-FFF2-40B4-BE49-F238E27FC236}">
                <a16:creationId xmlns:a16="http://schemas.microsoft.com/office/drawing/2014/main" id="{94C912C7-0506-BA7C-88A7-B6CF5A4733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0512" y="1337944"/>
            <a:ext cx="2228045" cy="2904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388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ếu các màng cao su bị biến dạng như Hình 16.2 thì chứng tỏ điều g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4557" y="469949"/>
            <a:ext cx="3909391" cy="353220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89113" y="469949"/>
            <a:ext cx="7792278" cy="1815882"/>
          </a:xfrm>
          <a:prstGeom prst="rect">
            <a:avLst/>
          </a:prstGeom>
        </p:spPr>
        <p:txBody>
          <a:bodyPr wrap="square">
            <a:spAutoFit/>
          </a:bodyPr>
          <a:lstStyle/>
          <a:p>
            <a:pPr algn="just"/>
            <a:r>
              <a:rPr lang="en-US" sz="2800" b="1" dirty="0">
                <a:solidFill>
                  <a:srgbClr val="008000"/>
                </a:solidFill>
                <a:latin typeface="Times New Roman" panose="02020603050405020304" pitchFamily="18" charset="0"/>
                <a:cs typeface="Times New Roman" panose="02020603050405020304" pitchFamily="18" charset="0"/>
              </a:rPr>
              <a:t>?1</a:t>
            </a:r>
            <a:r>
              <a:rPr lang="vi-VN" sz="2800" b="1" dirty="0">
                <a:solidFill>
                  <a:srgbClr val="008000"/>
                </a:solidFill>
                <a:latin typeface="Times New Roman" panose="02020603050405020304" pitchFamily="18" charset="0"/>
                <a:cs typeface="Times New Roman" panose="02020603050405020304" pitchFamily="18" charset="0"/>
              </a:rPr>
              <a:t>:</a:t>
            </a:r>
            <a:r>
              <a:rPr lang="vi-VN" sz="2800" dirty="0">
                <a:solidFill>
                  <a:srgbClr val="000000"/>
                </a:solidFill>
                <a:latin typeface="Times New Roman" panose="02020603050405020304" pitchFamily="18" charset="0"/>
                <a:cs typeface="Times New Roman" panose="02020603050405020304" pitchFamily="18" charset="0"/>
              </a:rPr>
              <a:t> Nếu các màng cao su bị biến dạng như Hình 16.2 thì chứng tỏ điều gì?</a:t>
            </a:r>
          </a:p>
          <a:p>
            <a:br>
              <a:rPr lang="vi-VN"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5" name="Rectangle 4"/>
          <p:cNvSpPr/>
          <p:nvPr/>
        </p:nvSpPr>
        <p:spPr>
          <a:xfrm>
            <a:off x="689113" y="1377890"/>
            <a:ext cx="7540487" cy="954107"/>
          </a:xfrm>
          <a:prstGeom prst="rect">
            <a:avLst/>
          </a:prstGeom>
        </p:spPr>
        <p:txBody>
          <a:bodyPr wrap="square">
            <a:spAutoFit/>
          </a:bodyPr>
          <a:lstStyle/>
          <a:p>
            <a:pPr algn="just"/>
            <a:r>
              <a:rPr lang="en-US" sz="2800" dirty="0">
                <a:solidFill>
                  <a:srgbClr val="0070C0"/>
                </a:solidFill>
                <a:latin typeface="Times New Roman" panose="02020603050405020304" pitchFamily="18" charset="0"/>
                <a:cs typeface="Times New Roman" panose="02020603050405020304" pitchFamily="18" charset="0"/>
              </a:rPr>
              <a:t>C</a:t>
            </a:r>
            <a:r>
              <a:rPr lang="vi-VN" sz="2800" dirty="0">
                <a:solidFill>
                  <a:srgbClr val="0070C0"/>
                </a:solidFill>
                <a:latin typeface="Times New Roman" panose="02020603050405020304" pitchFamily="18" charset="0"/>
                <a:cs typeface="Times New Roman" panose="02020603050405020304" pitchFamily="18" charset="0"/>
              </a:rPr>
              <a:t>hứng tỏ chất lỏng gây ra áp suất lên vật ở trong lòng nó theo mọi phương.</a:t>
            </a:r>
            <a:endParaRPr lang="en-US" sz="2800" dirty="0">
              <a:solidFill>
                <a:srgbClr val="0070C0"/>
              </a:solidFill>
              <a:latin typeface="Times New Roman" panose="02020603050405020304" pitchFamily="18" charset="0"/>
              <a:cs typeface="Times New Roman" panose="02020603050405020304" pitchFamily="18" charset="0"/>
            </a:endParaRPr>
          </a:p>
        </p:txBody>
      </p:sp>
      <p:sp>
        <p:nvSpPr>
          <p:cNvPr id="6" name="Rectangle 5"/>
          <p:cNvSpPr/>
          <p:nvPr/>
        </p:nvSpPr>
        <p:spPr>
          <a:xfrm>
            <a:off x="689113" y="2447885"/>
            <a:ext cx="7182680" cy="2985433"/>
          </a:xfrm>
          <a:prstGeom prst="rect">
            <a:avLst/>
          </a:prstGeom>
        </p:spPr>
        <p:txBody>
          <a:bodyPr wrap="square">
            <a:spAutoFit/>
          </a:bodyPr>
          <a:lstStyle/>
          <a:p>
            <a:pPr algn="just">
              <a:spcBef>
                <a:spcPts val="1200"/>
              </a:spcBef>
              <a:spcAft>
                <a:spcPts val="1200"/>
              </a:spcAft>
            </a:pPr>
            <a:r>
              <a:rPr lang="en-US" sz="2800" b="1" dirty="0">
                <a:solidFill>
                  <a:srgbClr val="008000"/>
                </a:solidFill>
                <a:latin typeface="Times New Roman" panose="02020603050405020304" pitchFamily="18" charset="0"/>
                <a:cs typeface="Times New Roman" panose="02020603050405020304" pitchFamily="18" charset="0"/>
              </a:rPr>
              <a:t>?2:</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Với</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những</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vị</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trí</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khác</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nhau</a:t>
            </a:r>
            <a:r>
              <a:rPr lang="en-US" sz="2800" dirty="0">
                <a:solidFill>
                  <a:srgbClr val="000000"/>
                </a:solidFill>
                <a:latin typeface="Times New Roman" panose="02020603050405020304" pitchFamily="18" charset="0"/>
                <a:cs typeface="Times New Roman" panose="02020603050405020304" pitchFamily="18" charset="0"/>
              </a:rPr>
              <a:t> ở </a:t>
            </a:r>
            <a:r>
              <a:rPr lang="en-US" sz="2800" dirty="0" err="1">
                <a:solidFill>
                  <a:srgbClr val="000000"/>
                </a:solidFill>
                <a:latin typeface="Times New Roman" panose="02020603050405020304" pitchFamily="18" charset="0"/>
                <a:cs typeface="Times New Roman" panose="02020603050405020304" pitchFamily="18" charset="0"/>
              </a:rPr>
              <a:t>cùng</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một</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độ</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sâu</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thì</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áp</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suất</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chất</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lỏng</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tác</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dụng</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lên</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bình</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có</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thay</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đổi</a:t>
            </a:r>
            <a:r>
              <a:rPr lang="en-US" sz="2800" dirty="0">
                <a:solidFill>
                  <a:srgbClr val="000000"/>
                </a:solidFill>
                <a:latin typeface="Times New Roman" panose="02020603050405020304" pitchFamily="18" charset="0"/>
                <a:cs typeface="Times New Roman" panose="02020603050405020304" pitchFamily="18" charset="0"/>
              </a:rPr>
              <a:t> </a:t>
            </a:r>
            <a:r>
              <a:rPr lang="en-US" sz="2800" dirty="0" err="1">
                <a:solidFill>
                  <a:srgbClr val="000000"/>
                </a:solidFill>
                <a:latin typeface="Times New Roman" panose="02020603050405020304" pitchFamily="18" charset="0"/>
                <a:cs typeface="Times New Roman" panose="02020603050405020304" pitchFamily="18" charset="0"/>
              </a:rPr>
              <a:t>không</a:t>
            </a:r>
            <a:r>
              <a:rPr lang="en-US" sz="2800" dirty="0">
                <a:solidFill>
                  <a:srgbClr val="000000"/>
                </a:solidFill>
                <a:latin typeface="Times New Roman" panose="02020603050405020304" pitchFamily="18" charset="0"/>
                <a:cs typeface="Times New Roman" panose="02020603050405020304" pitchFamily="18" charset="0"/>
              </a:rPr>
              <a:t>?</a:t>
            </a:r>
          </a:p>
          <a:p>
            <a:pPr algn="just">
              <a:spcBef>
                <a:spcPts val="1200"/>
              </a:spcBef>
              <a:spcAft>
                <a:spcPts val="1200"/>
              </a:spcAft>
            </a:pPr>
            <a:r>
              <a:rPr lang="en-US" sz="2800" dirty="0" err="1">
                <a:solidFill>
                  <a:srgbClr val="0070C0"/>
                </a:solidFill>
                <a:latin typeface="Times New Roman" panose="02020603050405020304" pitchFamily="18" charset="0"/>
                <a:cs typeface="Times New Roman" panose="02020603050405020304" pitchFamily="18" charset="0"/>
              </a:rPr>
              <a:t>Với</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những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vị</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trí</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khác</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nhau</a:t>
            </a:r>
            <a:r>
              <a:rPr lang="en-US" sz="2800" dirty="0">
                <a:solidFill>
                  <a:srgbClr val="0070C0"/>
                </a:solidFill>
                <a:latin typeface="Times New Roman" panose="02020603050405020304" pitchFamily="18" charset="0"/>
                <a:cs typeface="Times New Roman" panose="02020603050405020304" pitchFamily="18" charset="0"/>
              </a:rPr>
              <a:t> ở </a:t>
            </a:r>
            <a:r>
              <a:rPr lang="en-US" sz="2800" dirty="0" err="1">
                <a:solidFill>
                  <a:srgbClr val="0070C0"/>
                </a:solidFill>
                <a:latin typeface="Times New Roman" panose="02020603050405020304" pitchFamily="18" charset="0"/>
                <a:cs typeface="Times New Roman" panose="02020603050405020304" pitchFamily="18" charset="0"/>
              </a:rPr>
              <a:t>cùng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một</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độ</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sâu</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thì</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áp</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suất</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chất</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lỏng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tác</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dụng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lên</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bình</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không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thay</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đổi</a:t>
            </a:r>
            <a:r>
              <a:rPr lang="en-US" sz="2800" dirty="0">
                <a:solidFill>
                  <a:srgbClr val="0070C0"/>
                </a:solidFill>
                <a:latin typeface="Times New Roman" panose="02020603050405020304" pitchFamily="18" charset="0"/>
                <a:cs typeface="Times New Roman" panose="02020603050405020304" pitchFamily="18" charset="0"/>
              </a:rPr>
              <a:t>.</a:t>
            </a:r>
            <a:endParaRPr lang="en-US" sz="2800" b="0" i="0" dirty="0">
              <a:solidFill>
                <a:srgbClr val="0070C0"/>
              </a:solidFill>
              <a:effectLst/>
              <a:latin typeface="Times New Roman" panose="02020603050405020304" pitchFamily="18" charset="0"/>
              <a:cs typeface="Times New Roman" panose="02020603050405020304" pitchFamily="18" charset="0"/>
            </a:endParaRPr>
          </a:p>
        </p:txBody>
      </p:sp>
      <p:sp>
        <p:nvSpPr>
          <p:cNvPr id="7" name="Rectangle 6"/>
          <p:cNvSpPr/>
          <p:nvPr/>
        </p:nvSpPr>
        <p:spPr>
          <a:xfrm>
            <a:off x="689113" y="5433318"/>
            <a:ext cx="7182680" cy="1938992"/>
          </a:xfrm>
          <a:prstGeom prst="rect">
            <a:avLst/>
          </a:prstGeom>
        </p:spPr>
        <p:txBody>
          <a:bodyPr wrap="square">
            <a:spAutoFit/>
          </a:bodyPr>
          <a:lstStyle/>
          <a:p>
            <a:pPr algn="just"/>
            <a:r>
              <a:rPr lang="en-US" sz="2800" b="1" dirty="0">
                <a:solidFill>
                  <a:srgbClr val="008000"/>
                </a:solidFill>
                <a:latin typeface="Times New Roman" panose="02020603050405020304" pitchFamily="18" charset="0"/>
                <a:cs typeface="Times New Roman" panose="02020603050405020304" pitchFamily="18" charset="0"/>
              </a:rPr>
              <a:t>?3</a:t>
            </a:r>
            <a:r>
              <a:rPr lang="vi-VN" sz="2800" b="1" dirty="0">
                <a:solidFill>
                  <a:srgbClr val="008000"/>
                </a:solidFill>
                <a:latin typeface="Times New Roman" panose="02020603050405020304" pitchFamily="18" charset="0"/>
                <a:cs typeface="Times New Roman" panose="02020603050405020304" pitchFamily="18" charset="0"/>
              </a:rPr>
              <a:t>:</a:t>
            </a:r>
            <a:r>
              <a:rPr lang="vi-VN" sz="2800" dirty="0">
                <a:solidFill>
                  <a:srgbClr val="000000"/>
                </a:solidFill>
                <a:latin typeface="Times New Roman" panose="02020603050405020304" pitchFamily="18" charset="0"/>
                <a:cs typeface="Times New Roman" panose="02020603050405020304" pitchFamily="18" charset="0"/>
              </a:rPr>
              <a:t> Khi đặt bình sâu hơn (từ vị trí P đến Q) thì tác dụng của chất lỏng lên bình thay đổi như thế nào?</a:t>
            </a:r>
          </a:p>
          <a:p>
            <a:br>
              <a:rPr lang="vi-VN" dirty="0"/>
            </a:br>
            <a:endParaRPr lang="en-US" dirty="0"/>
          </a:p>
        </p:txBody>
      </p:sp>
      <p:sp>
        <p:nvSpPr>
          <p:cNvPr id="8" name="Rectangle 7"/>
          <p:cNvSpPr/>
          <p:nvPr/>
        </p:nvSpPr>
        <p:spPr>
          <a:xfrm>
            <a:off x="8136835" y="4388824"/>
            <a:ext cx="3896139" cy="1815882"/>
          </a:xfrm>
          <a:prstGeom prst="rect">
            <a:avLst/>
          </a:prstGeom>
        </p:spPr>
        <p:txBody>
          <a:bodyPr wrap="square">
            <a:spAutoFit/>
          </a:bodyPr>
          <a:lstStyle/>
          <a:p>
            <a:pPr algn="just"/>
            <a:r>
              <a:rPr lang="vi-VN" sz="2800" dirty="0">
                <a:solidFill>
                  <a:srgbClr val="0070C0"/>
                </a:solidFill>
                <a:latin typeface="+mj-lt"/>
              </a:rPr>
              <a:t>Khi đặt bình sâu hơn (từ vị trí P đến Q) thì tác dụng của chất lỏng lên bình lớn hơn.</a:t>
            </a:r>
            <a:endParaRPr lang="en-US" sz="2800" dirty="0">
              <a:solidFill>
                <a:srgbClr val="0070C0"/>
              </a:solidFill>
              <a:latin typeface="+mj-lt"/>
            </a:endParaRPr>
          </a:p>
        </p:txBody>
      </p:sp>
    </p:spTree>
    <p:extLst>
      <p:ext uri="{BB962C8B-B14F-4D97-AF65-F5344CB8AC3E}">
        <p14:creationId xmlns:p14="http://schemas.microsoft.com/office/powerpoint/2010/main" val="971798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611F3-C1B4-4FB4-492B-70095CDAE0C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2D35942-2596-7E87-CF3A-E1D79B20DCEA}"/>
              </a:ext>
            </a:extLst>
          </p:cNvPr>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6" name="TextBox 5">
            <a:extLst>
              <a:ext uri="{FF2B5EF4-FFF2-40B4-BE49-F238E27FC236}">
                <a16:creationId xmlns:a16="http://schemas.microsoft.com/office/drawing/2014/main" id="{C396182B-6319-9C78-941A-7A4455F716F0}"/>
              </a:ext>
            </a:extLst>
          </p:cNvPr>
          <p:cNvSpPr txBox="1"/>
          <p:nvPr/>
        </p:nvSpPr>
        <p:spPr>
          <a:xfrm>
            <a:off x="296214" y="613372"/>
            <a:ext cx="4932608"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I. </a:t>
            </a:r>
            <a:r>
              <a:rPr lang="en-US" sz="2800" b="1" dirty="0" err="1">
                <a:latin typeface="Times New Roman" panose="02020603050405020304" pitchFamily="18" charset="0"/>
                <a:cs typeface="Times New Roman" panose="02020603050405020304" pitchFamily="18" charset="0"/>
              </a:rPr>
              <a:t>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suất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chất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lỏng</a:t>
            </a:r>
            <a:endParaRPr lang="en-US" sz="28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6405660B-4908-E8FD-F6F3-6CDCCE8B0357}"/>
              </a:ext>
            </a:extLst>
          </p:cNvPr>
          <p:cNvSpPr txBox="1"/>
          <p:nvPr/>
        </p:nvSpPr>
        <p:spPr>
          <a:xfrm>
            <a:off x="296214" y="1136592"/>
            <a:ext cx="10290219" cy="523220"/>
          </a:xfrm>
          <a:prstGeom prst="rect">
            <a:avLst/>
          </a:prstGeom>
          <a:noFill/>
        </p:spPr>
        <p:txBody>
          <a:bodyPr wrap="square" rtlCol="0">
            <a:spAutoFit/>
          </a:bodyPr>
          <a:lstStyle/>
          <a:p>
            <a:r>
              <a:rPr lang="en-US" sz="2800" b="1" dirty="0">
                <a:solidFill>
                  <a:srgbClr val="002060"/>
                </a:solidFill>
                <a:latin typeface="Times New Roman" panose="02020603050405020304" pitchFamily="18" charset="0"/>
                <a:cs typeface="Times New Roman" panose="02020603050405020304" pitchFamily="18" charset="0"/>
              </a:rPr>
              <a:t>1. </a:t>
            </a:r>
            <a:r>
              <a:rPr lang="en-US" sz="2800" b="1" dirty="0" err="1">
                <a:solidFill>
                  <a:srgbClr val="002060"/>
                </a:solidFill>
                <a:latin typeface="Times New Roman" panose="02020603050405020304" pitchFamily="18" charset="0"/>
                <a:cs typeface="Times New Roman" panose="02020603050405020304" pitchFamily="18" charset="0"/>
              </a:rPr>
              <a:t>Tác</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dụng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của</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áp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suất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chất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lỏng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lên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vật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đặt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trong</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nó</a:t>
            </a:r>
            <a:r>
              <a:rPr lang="en-US" sz="2800" b="1" dirty="0">
                <a:solidFill>
                  <a:srgbClr val="002060"/>
                </a:solidFill>
                <a:latin typeface="Times New Roman" panose="02020603050405020304" pitchFamily="18" charset="0"/>
                <a:cs typeface="Times New Roman" panose="02020603050405020304" pitchFamily="18" charset="0"/>
              </a:rPr>
              <a:t>.</a:t>
            </a:r>
          </a:p>
        </p:txBody>
      </p:sp>
      <p:sp>
        <p:nvSpPr>
          <p:cNvPr id="2" name="TextBox 1">
            <a:extLst>
              <a:ext uri="{FF2B5EF4-FFF2-40B4-BE49-F238E27FC236}">
                <a16:creationId xmlns:a16="http://schemas.microsoft.com/office/drawing/2014/main" id="{22F533B2-F6B4-ECE6-6561-2758BB2FF192}"/>
              </a:ext>
            </a:extLst>
          </p:cNvPr>
          <p:cNvSpPr txBox="1"/>
          <p:nvPr/>
        </p:nvSpPr>
        <p:spPr>
          <a:xfrm>
            <a:off x="527801" y="2044005"/>
            <a:ext cx="11136398" cy="1384995"/>
          </a:xfrm>
          <a:prstGeom prst="rect">
            <a:avLst/>
          </a:prstGeom>
          <a:noFill/>
        </p:spPr>
        <p:txBody>
          <a:bodyPr wrap="square" rtlCol="0">
            <a:spAutoFit/>
          </a:bodyPr>
          <a:lstStyle/>
          <a:p>
            <a:r>
              <a:rPr lang="en-VN" sz="2800" dirty="0">
                <a:solidFill>
                  <a:srgbClr val="FF0000"/>
                </a:solidFill>
                <a:latin typeface="Times New Roman" panose="02020603050405020304" pitchFamily="18" charset="0"/>
                <a:cs typeface="Times New Roman" panose="02020603050405020304" pitchFamily="18" charset="0"/>
              </a:rPr>
              <a:t>Kết luận: 	</a:t>
            </a:r>
            <a:r>
              <a:rPr lang="en-VN" sz="2800" dirty="0">
                <a:solidFill>
                  <a:srgbClr val="0070C0"/>
                </a:solidFill>
                <a:latin typeface="Times New Roman" panose="02020603050405020304" pitchFamily="18" charset="0"/>
                <a:cs typeface="Times New Roman" panose="02020603050405020304" pitchFamily="18" charset="0"/>
              </a:rPr>
              <a:t>- Chất lỏng gây áp suất theo mọi phương lên các vật ở trong nó.</a:t>
            </a:r>
          </a:p>
          <a:p>
            <a:r>
              <a:rPr lang="en-VN" sz="2800" dirty="0">
                <a:solidFill>
                  <a:srgbClr val="0070C0"/>
                </a:solidFill>
                <a:latin typeface="Times New Roman" panose="02020603050405020304" pitchFamily="18" charset="0"/>
                <a:cs typeface="Times New Roman" panose="02020603050405020304" pitchFamily="18" charset="0"/>
              </a:rPr>
              <a:t>		- Vật càng ở sâu trong lòng chất lỏng thì chịu tác dụng của áp suất chất lỏng càng lớn </a:t>
            </a:r>
          </a:p>
        </p:txBody>
      </p:sp>
    </p:spTree>
    <p:extLst>
      <p:ext uri="{BB962C8B-B14F-4D97-AF65-F5344CB8AC3E}">
        <p14:creationId xmlns:p14="http://schemas.microsoft.com/office/powerpoint/2010/main" val="9366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5" name="TextBox 4"/>
          <p:cNvSpPr txBox="1"/>
          <p:nvPr/>
        </p:nvSpPr>
        <p:spPr>
          <a:xfrm>
            <a:off x="296214" y="613372"/>
            <a:ext cx="4932608" cy="523220"/>
          </a:xfrm>
          <a:prstGeom prst="rect">
            <a:avLst/>
          </a:prstGeom>
          <a:noFill/>
        </p:spPr>
        <p:txBody>
          <a:bodyPr wrap="square" rtlCol="0">
            <a:spAutoFit/>
          </a:bodyPr>
          <a:lstStyle/>
          <a:p>
            <a:r>
              <a:rPr lang="en-US" sz="2800" b="1" dirty="0">
                <a:latin typeface="Times New Roman" panose="02020603050405020304" pitchFamily="18" charset="0"/>
                <a:cs typeface="Times New Roman" panose="02020603050405020304" pitchFamily="18" charset="0"/>
              </a:rPr>
              <a:t>I. </a:t>
            </a:r>
            <a:r>
              <a:rPr lang="en-US" sz="2800" b="1" dirty="0" err="1">
                <a:latin typeface="Times New Roman" panose="02020603050405020304" pitchFamily="18" charset="0"/>
                <a:cs typeface="Times New Roman" panose="02020603050405020304" pitchFamily="18" charset="0"/>
              </a:rPr>
              <a:t>Áp</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suất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chất</a:t>
            </a:r>
            <a:r>
              <a:rPr lang="en-US" sz="2800" b="1" dirty="0">
                <a:latin typeface="Times New Roman" panose="02020603050405020304" pitchFamily="18" charset="0"/>
                <a:cs typeface="Times New Roman" panose="02020603050405020304" pitchFamily="18" charset="0"/>
              </a:rPr>
              <a:t> </a:t>
            </a:r>
            <a:r>
              <a:rPr lang="en-US" sz="2800" b="1" dirty="0" err="1">
                <a:latin typeface="Times New Roman" panose="02020603050405020304" pitchFamily="18" charset="0"/>
                <a:cs typeface="Times New Roman" panose="02020603050405020304" pitchFamily="18" charset="0"/>
              </a:rPr>
              <a:t>lỏng</a:t>
            </a:r>
            <a:endParaRPr lang="en-US" sz="28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96214" y="1136592"/>
            <a:ext cx="10290219" cy="523220"/>
          </a:xfrm>
          <a:prstGeom prst="rect">
            <a:avLst/>
          </a:prstGeom>
          <a:noFill/>
        </p:spPr>
        <p:txBody>
          <a:bodyPr wrap="square" rtlCol="0">
            <a:spAutoFit/>
          </a:bodyPr>
          <a:lstStyle/>
          <a:p>
            <a:r>
              <a:rPr lang="en-US" sz="2800" b="1" dirty="0">
                <a:solidFill>
                  <a:srgbClr val="002060"/>
                </a:solidFill>
                <a:latin typeface="Times New Roman" panose="02020603050405020304" pitchFamily="18" charset="0"/>
                <a:cs typeface="Times New Roman" panose="02020603050405020304" pitchFamily="18" charset="0"/>
              </a:rPr>
              <a:t>2. </a:t>
            </a:r>
            <a:r>
              <a:rPr lang="en-US" sz="2800" b="1" dirty="0" err="1">
                <a:solidFill>
                  <a:srgbClr val="002060"/>
                </a:solidFill>
                <a:latin typeface="Times New Roman" panose="02020603050405020304" pitchFamily="18" charset="0"/>
                <a:cs typeface="Times New Roman" panose="02020603050405020304" pitchFamily="18" charset="0"/>
              </a:rPr>
              <a:t>Sự</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truyền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áp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suất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chất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lỏng</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7" name="Rectangle 6"/>
          <p:cNvSpPr/>
          <p:nvPr/>
        </p:nvSpPr>
        <p:spPr>
          <a:xfrm>
            <a:off x="296214" y="1659812"/>
            <a:ext cx="7959890" cy="2677656"/>
          </a:xfrm>
          <a:prstGeom prst="rect">
            <a:avLst/>
          </a:prstGeom>
        </p:spPr>
        <p:txBody>
          <a:bodyPr wrap="square">
            <a:spAutoFit/>
          </a:bodyPr>
          <a:lstStyle/>
          <a:p>
            <a:pPr algn="just"/>
            <a:r>
              <a:rPr lang="en-US" sz="2400" b="1" dirty="0" err="1">
                <a:solidFill>
                  <a:srgbClr val="008000"/>
                </a:solidFill>
                <a:latin typeface="Times New Roman" panose="02020603050405020304" pitchFamily="18" charset="0"/>
                <a:cs typeface="Times New Roman" panose="02020603050405020304" pitchFamily="18" charset="0"/>
              </a:rPr>
              <a:t>Hoạt</a:t>
            </a:r>
            <a:r>
              <a:rPr lang="en-US" sz="2400" b="1" dirty="0">
                <a:solidFill>
                  <a:srgbClr val="008000"/>
                </a:solidFill>
                <a:latin typeface="Times New Roman" panose="02020603050405020304" pitchFamily="18" charset="0"/>
                <a:cs typeface="Times New Roman" panose="02020603050405020304" pitchFamily="18" charset="0"/>
              </a:rPr>
              <a:t> </a:t>
            </a:r>
            <a:r>
              <a:rPr lang="en-US" sz="2400" b="1" dirty="0" err="1">
                <a:solidFill>
                  <a:srgbClr val="008000"/>
                </a:solidFill>
                <a:latin typeface="Times New Roman" panose="02020603050405020304" pitchFamily="18" charset="0"/>
                <a:cs typeface="Times New Roman" panose="02020603050405020304" pitchFamily="18" charset="0"/>
              </a:rPr>
              <a:t>động</a:t>
            </a:r>
            <a:r>
              <a:rPr lang="en-US" sz="2400" b="1" dirty="0">
                <a:solidFill>
                  <a:srgbClr val="008000"/>
                </a:solidFill>
                <a:latin typeface="Times New Roman" panose="02020603050405020304" pitchFamily="18" charset="0"/>
                <a:cs typeface="Times New Roman" panose="02020603050405020304" pitchFamily="18" charset="0"/>
              </a:rPr>
              <a:t> 2</a:t>
            </a:r>
            <a:r>
              <a:rPr lang="vi-VN" sz="2400" b="1" dirty="0">
                <a:solidFill>
                  <a:srgbClr val="008000"/>
                </a:solidFill>
                <a:latin typeface="Times New Roman" panose="02020603050405020304" pitchFamily="18" charset="0"/>
                <a:cs typeface="Times New Roman" panose="02020603050405020304" pitchFamily="18" charset="0"/>
              </a:rPr>
              <a:t>:</a:t>
            </a:r>
            <a:r>
              <a:rPr lang="vi-VN" sz="2400" dirty="0">
                <a:solidFill>
                  <a:srgbClr val="000000"/>
                </a:solidFill>
                <a:latin typeface="Times New Roman" panose="02020603050405020304" pitchFamily="18" charset="0"/>
                <a:cs typeface="Times New Roman" panose="02020603050405020304" pitchFamily="18" charset="0"/>
              </a:rPr>
              <a:t> Thí nghiệm 2:</a:t>
            </a:r>
          </a:p>
          <a:p>
            <a:pPr algn="just"/>
            <a:r>
              <a:rPr lang="vi-VN" sz="2400" dirty="0">
                <a:solidFill>
                  <a:srgbClr val="000000"/>
                </a:solidFill>
                <a:latin typeface="Times New Roman" panose="02020603050405020304" pitchFamily="18" charset="0"/>
                <a:cs typeface="Times New Roman" panose="02020603050405020304" pitchFamily="18" charset="0"/>
              </a:rPr>
              <a:t>Người ta đã làm thí nghiệm như Hình 16.3. Trong thí nghiệm này pit – tông (1) có tiết diện lớn gấp hai lần tiết diện của pit – tông (2). Các quả nặng được sử dụng trong thí nghiệm giống hệt nhau, khi đặt các quả nặng lên đĩa của một trong hai pit – tông sẽ làm tăng áp suất tác dụng lên chất lỏng. Ban đầu hai pit – tông ở vị trí cân bằng.</a:t>
            </a:r>
          </a:p>
        </p:txBody>
      </p:sp>
      <p:pic>
        <p:nvPicPr>
          <p:cNvPr id="2050" name="Picture 2" descr="Thí nghiệm 2: Người ta đã làm thí nghiệm như Hình 16.3. Trong thí nghiệm này pit – tô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1392" y="1038983"/>
            <a:ext cx="3588258" cy="287040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96214" y="4463388"/>
            <a:ext cx="11471716" cy="1569660"/>
          </a:xfrm>
          <a:prstGeom prst="rect">
            <a:avLst/>
          </a:prstGeom>
        </p:spPr>
        <p:txBody>
          <a:bodyPr wrap="square">
            <a:spAutoFit/>
          </a:bodyPr>
          <a:lstStyle/>
          <a:p>
            <a:pPr lvl="0" algn="just"/>
            <a:r>
              <a:rPr lang="vi-VN" sz="2400" dirty="0">
                <a:solidFill>
                  <a:srgbClr val="000000"/>
                </a:solidFill>
                <a:latin typeface="Times New Roman" panose="02020603050405020304" pitchFamily="18" charset="0"/>
                <a:cs typeface="Times New Roman" panose="02020603050405020304" pitchFamily="18" charset="0"/>
              </a:rPr>
              <a:t>- Nếu đặt 4 quả nặng lên pit – tông (1) thì thấy pit – tông (2) dịch chuyển lên trên. Để hai pit – tông trở về vị trí ban đầu cần đặt 2 quả nặng lên pit – tông (2).</a:t>
            </a:r>
          </a:p>
          <a:p>
            <a:pPr lvl="0" algn="just"/>
            <a:r>
              <a:rPr lang="vi-VN" sz="2400" dirty="0">
                <a:solidFill>
                  <a:srgbClr val="000000"/>
                </a:solidFill>
                <a:latin typeface="Times New Roman" panose="02020603050405020304" pitchFamily="18" charset="0"/>
                <a:cs typeface="Times New Roman" panose="02020603050405020304" pitchFamily="18" charset="0"/>
              </a:rPr>
              <a:t>- Nếu đặt 2 quả nặng lên pit – tông (1) muốn pit – tông trở về vị trí ban đầu cần đặt 1 quả nặng lên pit – tông (2).</a:t>
            </a:r>
          </a:p>
        </p:txBody>
      </p:sp>
    </p:spTree>
    <p:extLst>
      <p:ext uri="{BB962C8B-B14F-4D97-AF65-F5344CB8AC3E}">
        <p14:creationId xmlns:p14="http://schemas.microsoft.com/office/powerpoint/2010/main" val="1131911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735" y="506892"/>
            <a:ext cx="7920135" cy="1384995"/>
          </a:xfrm>
          <a:prstGeom prst="rect">
            <a:avLst/>
          </a:prstGeom>
        </p:spPr>
        <p:txBody>
          <a:bodyPr wrap="square">
            <a:spAutoFit/>
          </a:bodyPr>
          <a:lstStyle/>
          <a:p>
            <a:pPr algn="just"/>
            <a:r>
              <a:rPr lang="vi-VN" sz="2800" dirty="0">
                <a:solidFill>
                  <a:srgbClr val="000000"/>
                </a:solidFill>
                <a:latin typeface="Times New Roman" panose="02020603050405020304" pitchFamily="18" charset="0"/>
                <a:cs typeface="Times New Roman" panose="02020603050405020304" pitchFamily="18" charset="0"/>
              </a:rPr>
              <a:t>Từ kết quả mô tả ở thí nghiệm trên, hãy rút ra kết luận về sự truyền áp suất tác dụng vào chất lỏng theo mọi hướng.</a:t>
            </a:r>
            <a:endParaRPr lang="en-US" sz="2800" dirty="0">
              <a:latin typeface="Times New Roman" panose="02020603050405020304" pitchFamily="18" charset="0"/>
              <a:cs typeface="Times New Roman" panose="02020603050405020304" pitchFamily="18" charset="0"/>
            </a:endParaRPr>
          </a:p>
        </p:txBody>
      </p:sp>
      <p:pic>
        <p:nvPicPr>
          <p:cNvPr id="5" name="Picture 2" descr="Thí nghiệm 2: Người ta đã làm thí nghiệm như Hình 16.3. Trong thí nghiệm này pit – tô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8870" y="456683"/>
            <a:ext cx="3588258" cy="2870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197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endParaRPr lang="en-US"/>
          </a:p>
        </p:txBody>
      </p:sp>
      <p:pic>
        <p:nvPicPr>
          <p:cNvPr id="3" name="Picture 2"/>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49651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5" name="TextBox 4"/>
          <p:cNvSpPr txBox="1"/>
          <p:nvPr/>
        </p:nvSpPr>
        <p:spPr>
          <a:xfrm>
            <a:off x="296214" y="613372"/>
            <a:ext cx="4932608" cy="523220"/>
          </a:xfrm>
          <a:prstGeom prst="rect">
            <a:avLst/>
          </a:prstGeom>
          <a:noFill/>
        </p:spPr>
        <p:txBody>
          <a:bodyPr wrap="square" rtlCol="0">
            <a:spAutoFit/>
          </a:bodyPr>
          <a:lstStyle/>
          <a:p>
            <a:r>
              <a:rPr lang="en-US" sz="2800" b="1" dirty="0">
                <a:solidFill>
                  <a:prstClr val="black"/>
                </a:solidFill>
                <a:latin typeface="Times New Roman" panose="02020603050405020304" pitchFamily="18" charset="0"/>
                <a:cs typeface="Times New Roman" panose="02020603050405020304" pitchFamily="18" charset="0"/>
              </a:rPr>
              <a:t>I. </a:t>
            </a:r>
            <a:r>
              <a:rPr lang="en-US" sz="2800" b="1" dirty="0" err="1">
                <a:solidFill>
                  <a:prstClr val="black"/>
                </a:solidFill>
                <a:latin typeface="Times New Roman" panose="02020603050405020304" pitchFamily="18" charset="0"/>
                <a:cs typeface="Times New Roman" panose="02020603050405020304" pitchFamily="18" charset="0"/>
              </a:rPr>
              <a:t>Áp</a:t>
            </a:r>
            <a:r>
              <a:rPr lang="en-US" sz="2800" b="1" dirty="0">
                <a:solidFill>
                  <a:prstClr val="black"/>
                </a:solidFill>
                <a:latin typeface="Times New Roman" panose="02020603050405020304" pitchFamily="18" charset="0"/>
                <a:cs typeface="Times New Roman" panose="02020603050405020304" pitchFamily="18" charset="0"/>
              </a:rPr>
              <a:t> </a:t>
            </a:r>
            <a:r>
              <a:rPr lang="en-US" sz="2800" b="1" dirty="0" err="1">
                <a:solidFill>
                  <a:prstClr val="black"/>
                </a:solidFill>
                <a:latin typeface="Times New Roman" panose="02020603050405020304" pitchFamily="18" charset="0"/>
                <a:cs typeface="Times New Roman" panose="02020603050405020304" pitchFamily="18" charset="0"/>
              </a:rPr>
              <a:t>suất</a:t>
            </a:r>
            <a:r>
              <a:rPr lang="en-US" sz="2800" b="1" dirty="0">
                <a:solidFill>
                  <a:prstClr val="black"/>
                </a:solidFill>
                <a:latin typeface="Times New Roman" panose="02020603050405020304" pitchFamily="18" charset="0"/>
                <a:cs typeface="Times New Roman" panose="02020603050405020304" pitchFamily="18" charset="0"/>
              </a:rPr>
              <a:t> </a:t>
            </a:r>
            <a:r>
              <a:rPr lang="en-US" sz="2800" b="1" dirty="0" err="1">
                <a:solidFill>
                  <a:prstClr val="black"/>
                </a:solidFill>
                <a:latin typeface="Times New Roman" panose="02020603050405020304" pitchFamily="18" charset="0"/>
                <a:cs typeface="Times New Roman" panose="02020603050405020304" pitchFamily="18" charset="0"/>
              </a:rPr>
              <a:t>chất</a:t>
            </a:r>
            <a:r>
              <a:rPr lang="en-US" sz="2800" b="1" dirty="0">
                <a:solidFill>
                  <a:prstClr val="black"/>
                </a:solidFill>
                <a:latin typeface="Times New Roman" panose="02020603050405020304" pitchFamily="18" charset="0"/>
                <a:cs typeface="Times New Roman" panose="02020603050405020304" pitchFamily="18" charset="0"/>
              </a:rPr>
              <a:t> </a:t>
            </a:r>
            <a:r>
              <a:rPr lang="en-US" sz="2800" b="1" dirty="0" err="1">
                <a:solidFill>
                  <a:prstClr val="black"/>
                </a:solidFill>
                <a:latin typeface="Times New Roman" panose="02020603050405020304" pitchFamily="18" charset="0"/>
                <a:cs typeface="Times New Roman" panose="02020603050405020304" pitchFamily="18" charset="0"/>
              </a:rPr>
              <a:t>lỏng</a:t>
            </a:r>
            <a:endParaRPr lang="en-US" sz="2800" b="1"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96214" y="1136592"/>
            <a:ext cx="10290219" cy="523220"/>
          </a:xfrm>
          <a:prstGeom prst="rect">
            <a:avLst/>
          </a:prstGeom>
          <a:noFill/>
        </p:spPr>
        <p:txBody>
          <a:bodyPr wrap="square" rtlCol="0">
            <a:spAutoFit/>
          </a:bodyPr>
          <a:lstStyle/>
          <a:p>
            <a:r>
              <a:rPr lang="en-US" sz="2800" b="1" dirty="0">
                <a:solidFill>
                  <a:srgbClr val="002060"/>
                </a:solidFill>
                <a:latin typeface="Times New Roman" panose="02020603050405020304" pitchFamily="18" charset="0"/>
                <a:cs typeface="Times New Roman" panose="02020603050405020304" pitchFamily="18" charset="0"/>
              </a:rPr>
              <a:t>2. </a:t>
            </a:r>
            <a:r>
              <a:rPr lang="en-US" sz="2800" b="1" dirty="0" err="1">
                <a:solidFill>
                  <a:srgbClr val="002060"/>
                </a:solidFill>
                <a:latin typeface="Times New Roman" panose="02020603050405020304" pitchFamily="18" charset="0"/>
                <a:cs typeface="Times New Roman" panose="02020603050405020304" pitchFamily="18" charset="0"/>
              </a:rPr>
              <a:t>Sự</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truyền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áp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suất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chất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lỏng</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2" name="TextBox 1"/>
          <p:cNvSpPr txBox="1"/>
          <p:nvPr/>
        </p:nvSpPr>
        <p:spPr>
          <a:xfrm>
            <a:off x="296214" y="1705978"/>
            <a:ext cx="11392203" cy="954107"/>
          </a:xfrm>
          <a:prstGeom prst="rect">
            <a:avLst/>
          </a:prstGeom>
          <a:noFill/>
        </p:spPr>
        <p:txBody>
          <a:bodyPr wrap="square" rtlCol="0">
            <a:spAutoFit/>
          </a:bodyPr>
          <a:lstStyle/>
          <a:p>
            <a:pPr algn="just"/>
            <a:r>
              <a:rPr lang="en-US" sz="2800" b="1" dirty="0" err="1">
                <a:solidFill>
                  <a:srgbClr val="C00000"/>
                </a:solidFill>
                <a:latin typeface="Times New Roman" panose="02020603050405020304" pitchFamily="18" charset="0"/>
                <a:cs typeface="Times New Roman" panose="02020603050405020304" pitchFamily="18" charset="0"/>
              </a:rPr>
              <a:t>Kết</a:t>
            </a:r>
            <a:r>
              <a:rPr lang="en-US" sz="2800" b="1" dirty="0">
                <a:solidFill>
                  <a:srgbClr val="C00000"/>
                </a:solidFill>
                <a:latin typeface="Times New Roman" panose="02020603050405020304" pitchFamily="18" charset="0"/>
                <a:cs typeface="Times New Roman" panose="02020603050405020304" pitchFamily="18" charset="0"/>
              </a:rPr>
              <a:t> </a:t>
            </a:r>
            <a:r>
              <a:rPr lang="en-US" sz="2800" b="1" dirty="0" err="1">
                <a:solidFill>
                  <a:srgbClr val="C00000"/>
                </a:solidFill>
                <a:latin typeface="Times New Roman" panose="02020603050405020304" pitchFamily="18" charset="0"/>
                <a:cs typeface="Times New Roman" panose="02020603050405020304" pitchFamily="18" charset="0"/>
              </a:rPr>
              <a:t>luận</a:t>
            </a:r>
            <a:r>
              <a:rPr lang="en-US" sz="2800" b="1" dirty="0">
                <a:solidFill>
                  <a:srgbClr val="C00000"/>
                </a:solidFill>
                <a:latin typeface="Times New Roman" panose="02020603050405020304" pitchFamily="18" charset="0"/>
                <a:cs typeface="Times New Roman" panose="02020603050405020304" pitchFamily="18" charset="0"/>
              </a:rPr>
              <a:t>:</a:t>
            </a:r>
            <a:r>
              <a:rPr lang="en-US" sz="2800" dirty="0">
                <a:solidFill>
                  <a:srgbClr val="C0000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Áp</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suất</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tác</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dụng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vào</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chất</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lỏng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sẽ</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được</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chất</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lỏng</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truyền</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đi</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nguyên</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vẹn</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theo</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mọi</a:t>
            </a:r>
            <a:r>
              <a:rPr lang="en-US" sz="2800" dirty="0">
                <a:solidFill>
                  <a:srgbClr val="0070C0"/>
                </a:solidFill>
                <a:latin typeface="Times New Roman" panose="02020603050405020304" pitchFamily="18" charset="0"/>
                <a:cs typeface="Times New Roman" panose="02020603050405020304" pitchFamily="18" charset="0"/>
              </a:rPr>
              <a:t> </a:t>
            </a:r>
            <a:r>
              <a:rPr lang="en-US" sz="2800" dirty="0" err="1">
                <a:solidFill>
                  <a:srgbClr val="0070C0"/>
                </a:solidFill>
                <a:latin typeface="Times New Roman" panose="02020603050405020304" pitchFamily="18" charset="0"/>
                <a:cs typeface="Times New Roman" panose="02020603050405020304" pitchFamily="18" charset="0"/>
              </a:rPr>
              <a:t>hướng</a:t>
            </a:r>
            <a:r>
              <a:rPr lang="en-US" sz="2800" dirty="0">
                <a:solidFill>
                  <a:srgbClr val="0070C0"/>
                </a:solidFill>
                <a:latin typeface="Times New Roman" panose="02020603050405020304" pitchFamily="18" charset="0"/>
                <a:cs typeface="Times New Roman" panose="02020603050405020304" pitchFamily="18" charset="0"/>
              </a:rPr>
              <a:t>.</a:t>
            </a:r>
          </a:p>
        </p:txBody>
      </p:sp>
      <p:sp>
        <p:nvSpPr>
          <p:cNvPr id="3" name="Rectangle 2"/>
          <p:cNvSpPr/>
          <p:nvPr/>
        </p:nvSpPr>
        <p:spPr>
          <a:xfrm>
            <a:off x="296214" y="2738325"/>
            <a:ext cx="6510847" cy="1815882"/>
          </a:xfrm>
          <a:prstGeom prst="rect">
            <a:avLst/>
          </a:prstGeom>
        </p:spPr>
        <p:txBody>
          <a:bodyPr wrap="square">
            <a:spAutoFit/>
          </a:bodyPr>
          <a:lstStyle/>
          <a:p>
            <a:pPr algn="just"/>
            <a:r>
              <a:rPr lang="vi-VN" sz="2800" b="1" dirty="0">
                <a:solidFill>
                  <a:srgbClr val="008000"/>
                </a:solidFill>
                <a:latin typeface="Times New Roman" panose="02020603050405020304" pitchFamily="18" charset="0"/>
                <a:cs typeface="Times New Roman" panose="02020603050405020304" pitchFamily="18" charset="0"/>
              </a:rPr>
              <a:t>Hoạt động </a:t>
            </a:r>
            <a:r>
              <a:rPr lang="en-US" sz="2800" b="1" dirty="0">
                <a:solidFill>
                  <a:srgbClr val="008000"/>
                </a:solidFill>
                <a:latin typeface="Times New Roman" panose="02020603050405020304" pitchFamily="18" charset="0"/>
                <a:cs typeface="Times New Roman" panose="02020603050405020304" pitchFamily="18" charset="0"/>
              </a:rPr>
              <a:t>3</a:t>
            </a:r>
            <a:r>
              <a:rPr lang="vi-VN" sz="2800" b="1" dirty="0">
                <a:solidFill>
                  <a:srgbClr val="008000"/>
                </a:solidFill>
                <a:latin typeface="Times New Roman" panose="02020603050405020304" pitchFamily="18" charset="0"/>
                <a:cs typeface="Times New Roman" panose="02020603050405020304" pitchFamily="18" charset="0"/>
              </a:rPr>
              <a:t>:</a:t>
            </a:r>
            <a:r>
              <a:rPr lang="vi-VN" sz="2800" dirty="0">
                <a:solidFill>
                  <a:srgbClr val="000000"/>
                </a:solidFill>
                <a:latin typeface="Times New Roman" panose="02020603050405020304" pitchFamily="18" charset="0"/>
                <a:cs typeface="Times New Roman" panose="02020603050405020304" pitchFamily="18" charset="0"/>
              </a:rPr>
              <a:t> Hãy thảo luận nhóm và thực hiện nhiệm vụ sau: Mô tả và giải thích các hiện tượng trong thí nghiệm ở Hình 16.4 a và Hình 16.4 b.</a:t>
            </a:r>
            <a:endParaRPr lang="en-US" sz="2800" dirty="0">
              <a:latin typeface="Times New Roman" panose="02020603050405020304" pitchFamily="18" charset="0"/>
              <a:cs typeface="Times New Roman" panose="02020603050405020304" pitchFamily="18" charset="0"/>
            </a:endParaRPr>
          </a:p>
        </p:txBody>
      </p:sp>
      <p:pic>
        <p:nvPicPr>
          <p:cNvPr id="3074" name="Picture 2" descr="Hãy thảo luận nhóm và thực hiện nhiệm vụ sau: Mô tả và giải thích các hiện tượ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2835" y="2392446"/>
            <a:ext cx="5000625" cy="2855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157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074"/>
                                        </p:tgtEl>
                                        <p:attrNameLst>
                                          <p:attrName>style.visibility</p:attrName>
                                        </p:attrNameLst>
                                      </p:cBhvr>
                                      <p:to>
                                        <p:strVal val="visible"/>
                                      </p:to>
                                    </p:set>
                                    <p:anim calcmode="lin" valueType="num">
                                      <p:cBhvr additive="base">
                                        <p:cTn id="17" dur="500" fill="hold"/>
                                        <p:tgtEl>
                                          <p:spTgt spid="3074"/>
                                        </p:tgtEl>
                                        <p:attrNameLst>
                                          <p:attrName>ppt_x</p:attrName>
                                        </p:attrNameLst>
                                      </p:cBhvr>
                                      <p:tavLst>
                                        <p:tav tm="0">
                                          <p:val>
                                            <p:strVal val="#ppt_x"/>
                                          </p:val>
                                        </p:tav>
                                        <p:tav tm="100000">
                                          <p:val>
                                            <p:strVal val="#ppt_x"/>
                                          </p:val>
                                        </p:tav>
                                      </p:tavLst>
                                    </p:anim>
                                    <p:anim calcmode="lin" valueType="num">
                                      <p:cBhvr additive="base">
                                        <p:cTn id="1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1547" y="485795"/>
            <a:ext cx="6502261" cy="4401205"/>
          </a:xfrm>
          <a:prstGeom prst="rect">
            <a:avLst/>
          </a:prstGeom>
        </p:spPr>
        <p:txBody>
          <a:bodyPr wrap="square">
            <a:spAutoFit/>
          </a:bodyPr>
          <a:lstStyle/>
          <a:p>
            <a:pPr algn="just"/>
            <a:r>
              <a:rPr lang="vi-VN" sz="2800" dirty="0">
                <a:solidFill>
                  <a:srgbClr val="C00000"/>
                </a:solidFill>
                <a:latin typeface="+mj-lt"/>
              </a:rPr>
              <a:t>- Ở Hình 16.4 a:</a:t>
            </a:r>
          </a:p>
          <a:p>
            <a:pPr algn="just"/>
            <a:r>
              <a:rPr lang="vi-VN" sz="2800" dirty="0">
                <a:solidFill>
                  <a:srgbClr val="0070C0"/>
                </a:solidFill>
                <a:latin typeface="+mj-lt"/>
              </a:rPr>
              <a:t>+ Mô tả: </a:t>
            </a:r>
            <a:r>
              <a:rPr lang="vi-VN" sz="2800" dirty="0">
                <a:latin typeface="+mj-lt"/>
              </a:rPr>
              <a:t>Khi thổi không khí vào ống thì thấy chất lỏng trong ống (2), (3) và (4) dâng lên có độ cao như nhau.</a:t>
            </a:r>
          </a:p>
          <a:p>
            <a:pPr algn="just"/>
            <a:r>
              <a:rPr lang="vi-VN" sz="2800" dirty="0">
                <a:solidFill>
                  <a:srgbClr val="0070C0"/>
                </a:solidFill>
                <a:latin typeface="+mj-lt"/>
              </a:rPr>
              <a:t>+ Giải thích hiện tượng: </a:t>
            </a:r>
            <a:r>
              <a:rPr lang="vi-VN" sz="2800" dirty="0">
                <a:latin typeface="+mj-lt"/>
              </a:rPr>
              <a:t>Khi thổi không khí vào ống sẽ gây ra một áp suất lên chất lỏng và áp suất này được chất lỏng truyền nguyên vẹn theo mọi hướng, tạo ra lực đẩy làm cho chất lỏng dâng cao như nhau ở ống (2), (3) và (4).</a:t>
            </a:r>
            <a:endParaRPr lang="vi-VN" sz="2800" b="0" i="0" dirty="0">
              <a:effectLst/>
              <a:latin typeface="+mj-lt"/>
            </a:endParaRPr>
          </a:p>
        </p:txBody>
      </p:sp>
      <p:pic>
        <p:nvPicPr>
          <p:cNvPr id="5" name="Picture 2" descr="Hãy thảo luận nhóm và thực hiện nhiệm vụ sau: Mô tả và giải thích các hiện tượng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8609" y="485795"/>
            <a:ext cx="5000625" cy="3074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735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checkerboard(across)">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DD35F-CC9F-9894-AD11-8B9BD623D643}"/>
            </a:ext>
          </a:extLst>
        </p:cNvPr>
        <p:cNvGrpSpPr/>
        <p:nvPr/>
      </p:nvGrpSpPr>
      <p:grpSpPr>
        <a:xfrm>
          <a:off x="0" y="0"/>
          <a:ext cx="0" cy="0"/>
          <a:chOff x="0" y="0"/>
          <a:chExt cx="0" cy="0"/>
        </a:xfrm>
      </p:grpSpPr>
      <p:pic>
        <p:nvPicPr>
          <p:cNvPr id="5" name="Picture 2" descr="Hãy thảo luận nhóm và thực hiện nhiệm vụ sau: Mô tả và giải thích các hiện tượng ">
            <a:extLst>
              <a:ext uri="{FF2B5EF4-FFF2-40B4-BE49-F238E27FC236}">
                <a16:creationId xmlns:a16="http://schemas.microsoft.com/office/drawing/2014/main" id="{1571FC4C-FF45-5E3E-4893-F7255036E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8609" y="485795"/>
            <a:ext cx="5000625" cy="307429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3A8C1112-22E3-2100-B0E9-7412B9FBEEE3}"/>
              </a:ext>
            </a:extLst>
          </p:cNvPr>
          <p:cNvSpPr/>
          <p:nvPr/>
        </p:nvSpPr>
        <p:spPr>
          <a:xfrm>
            <a:off x="459269" y="700571"/>
            <a:ext cx="6639340" cy="3970318"/>
          </a:xfrm>
          <a:prstGeom prst="rect">
            <a:avLst/>
          </a:prstGeom>
        </p:spPr>
        <p:txBody>
          <a:bodyPr wrap="square">
            <a:spAutoFit/>
          </a:bodyPr>
          <a:lstStyle/>
          <a:p>
            <a:pPr algn="just"/>
            <a:r>
              <a:rPr lang="vi-VN" sz="2800" dirty="0">
                <a:solidFill>
                  <a:srgbClr val="C00000"/>
                </a:solidFill>
                <a:latin typeface="+mj-lt"/>
              </a:rPr>
              <a:t>- Ở Hình 16.4 b:</a:t>
            </a:r>
          </a:p>
          <a:p>
            <a:pPr algn="just"/>
            <a:r>
              <a:rPr lang="vi-VN" sz="2800" dirty="0">
                <a:solidFill>
                  <a:srgbClr val="0070C0"/>
                </a:solidFill>
                <a:latin typeface="+mj-lt"/>
              </a:rPr>
              <a:t>+ Mô tả: </a:t>
            </a:r>
            <a:r>
              <a:rPr lang="vi-VN" sz="2800" dirty="0">
                <a:solidFill>
                  <a:srgbClr val="000000"/>
                </a:solidFill>
                <a:latin typeface="+mj-lt"/>
              </a:rPr>
              <a:t>Khi ấn pit – tông làm chất lỏng bị nén lại và chất lỏng phun ra ngoài ở mọi hướng.</a:t>
            </a:r>
          </a:p>
          <a:p>
            <a:pPr algn="just"/>
            <a:r>
              <a:rPr lang="vi-VN" sz="2800" dirty="0">
                <a:solidFill>
                  <a:srgbClr val="0070C0"/>
                </a:solidFill>
                <a:latin typeface="+mj-lt"/>
              </a:rPr>
              <a:t>+ Giải thích hiện tượng: </a:t>
            </a:r>
            <a:r>
              <a:rPr lang="vi-VN" sz="2800" dirty="0">
                <a:solidFill>
                  <a:srgbClr val="000000"/>
                </a:solidFill>
                <a:latin typeface="+mj-lt"/>
              </a:rPr>
              <a:t>Khi ấn pit – tông sẽ gây ra một áp suất lên chất lỏng và áp suất này được chất lỏng truyền nguyên vẹn theo mọi hướng, tạo ra lực đẩy làm cho chất lỏng phun ra ngoài ở mọi hướng.</a:t>
            </a:r>
            <a:endParaRPr lang="vi-VN" sz="2800" b="0" i="0" dirty="0">
              <a:solidFill>
                <a:srgbClr val="000000"/>
              </a:solidFill>
              <a:effectLst/>
              <a:latin typeface="+mj-lt"/>
            </a:endParaRPr>
          </a:p>
        </p:txBody>
      </p:sp>
    </p:spTree>
    <p:extLst>
      <p:ext uri="{BB962C8B-B14F-4D97-AF65-F5344CB8AC3E}">
        <p14:creationId xmlns:p14="http://schemas.microsoft.com/office/powerpoint/2010/main" val="3988728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checkerboard(across)">
                                      <p:cBhvr>
                                        <p:cTn id="13"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304945"/>
            <a:ext cx="6732104" cy="2677656"/>
          </a:xfrm>
          <a:prstGeom prst="rect">
            <a:avLst/>
          </a:prstGeom>
        </p:spPr>
        <p:txBody>
          <a:bodyPr wrap="square">
            <a:spAutoFit/>
          </a:bodyPr>
          <a:lstStyle/>
          <a:p>
            <a:pPr algn="just"/>
            <a:r>
              <a:rPr lang="en-US" sz="2800" dirty="0">
                <a:solidFill>
                  <a:srgbClr val="000000"/>
                </a:solidFill>
                <a:latin typeface="Times New Roman" panose="02020603050405020304" pitchFamily="18" charset="0"/>
                <a:cs typeface="Times New Roman" panose="02020603050405020304" pitchFamily="18" charset="0"/>
              </a:rPr>
              <a:t>H</a:t>
            </a:r>
            <a:r>
              <a:rPr lang="vi-VN" sz="2800" dirty="0">
                <a:solidFill>
                  <a:srgbClr val="000000"/>
                </a:solidFill>
                <a:latin typeface="Times New Roman" panose="02020603050405020304" pitchFamily="18" charset="0"/>
                <a:cs typeface="Times New Roman" panose="02020603050405020304" pitchFamily="18" charset="0"/>
              </a:rPr>
              <a:t>ình 16.5 vẽ sơ đồ nguyên lí máy nén thủy lực. Hãy vận dụng tính chất truyền nguyên vẹn áp suất theo mọi hướng của chất lỏng để giải thích tại sao khi người tác dụng một lực nhỏ vào pit – tông nhỏ lại nâng được ô tô đặt trên pit – tông lớn.</a:t>
            </a:r>
            <a:endParaRPr lang="en-US" sz="2800" dirty="0">
              <a:latin typeface="Times New Roman" panose="02020603050405020304" pitchFamily="18" charset="0"/>
              <a:cs typeface="Times New Roman" panose="02020603050405020304" pitchFamily="18" charset="0"/>
            </a:endParaRPr>
          </a:p>
        </p:txBody>
      </p:sp>
      <p:pic>
        <p:nvPicPr>
          <p:cNvPr id="5122" name="Picture 2" descr="Hãy thảo luận nhóm và thực hiện nhiệm vụ sau: Hình 16.5 vẽ sơ đồ nguyên lí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2678" y="304945"/>
            <a:ext cx="4252154" cy="315661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5" name="Rectangle 4"/>
              <p:cNvSpPr/>
              <p:nvPr/>
            </p:nvSpPr>
            <p:spPr>
              <a:xfrm>
                <a:off x="609600" y="3461556"/>
                <a:ext cx="11145078" cy="2703945"/>
              </a:xfrm>
              <a:prstGeom prst="rect">
                <a:avLst/>
              </a:prstGeom>
            </p:spPr>
            <p:txBody>
              <a:bodyPr wrap="square">
                <a:spAutoFit/>
              </a:bodyPr>
              <a:lstStyle/>
              <a:p>
                <a:pPr algn="just"/>
                <a:r>
                  <a:rPr lang="vi-VN" sz="2400" dirty="0">
                    <a:solidFill>
                      <a:srgbClr val="0070C0"/>
                    </a:solidFill>
                    <a:latin typeface="+mj-lt"/>
                  </a:rPr>
                  <a:t>Khi tác dụng một lực f lên pit – tông nhỏ có diện tích s, lực này gây ra áp suất </a:t>
                </a:r>
                <a:r>
                  <a:rPr lang="en-US" sz="2400" dirty="0">
                    <a:solidFill>
                      <a:srgbClr val="0070C0"/>
                    </a:solidFill>
                    <a:latin typeface="+mj-lt"/>
                  </a:rPr>
                  <a:t>p</a:t>
                </a:r>
                <a14:m>
                  <m:oMath xmlns:m="http://schemas.openxmlformats.org/officeDocument/2006/math">
                    <m:r>
                      <a:rPr lang="en-US" sz="2400" b="0" i="1" smtClean="0">
                        <a:solidFill>
                          <a:srgbClr val="0070C0"/>
                        </a:solidFill>
                        <a:latin typeface="Cambria Math" panose="02040503050406030204" pitchFamily="18" charset="0"/>
                      </a:rPr>
                      <m:t>=</m:t>
                    </m:r>
                    <m:f>
                      <m:fPr>
                        <m:ctrlPr>
                          <a:rPr lang="en-US" sz="2400" b="0" i="1" smtClean="0">
                            <a:solidFill>
                              <a:srgbClr val="0070C0"/>
                            </a:solidFill>
                            <a:latin typeface="Cambria Math" panose="02040503050406030204" pitchFamily="18" charset="0"/>
                          </a:rPr>
                        </m:ctrlPr>
                      </m:fPr>
                      <m:num>
                        <m:r>
                          <a:rPr lang="en-US" sz="2400" b="0" i="1" smtClean="0">
                            <a:solidFill>
                              <a:srgbClr val="0070C0"/>
                            </a:solidFill>
                            <a:latin typeface="Cambria Math" panose="02040503050406030204" pitchFamily="18" charset="0"/>
                          </a:rPr>
                          <m:t>𝑓</m:t>
                        </m:r>
                      </m:num>
                      <m:den>
                        <m:r>
                          <a:rPr lang="en-US" sz="2400" b="0" i="1" smtClean="0">
                            <a:solidFill>
                              <a:srgbClr val="0070C0"/>
                            </a:solidFill>
                            <a:latin typeface="Cambria Math" panose="02040503050406030204" pitchFamily="18" charset="0"/>
                          </a:rPr>
                          <m:t>𝑠</m:t>
                        </m:r>
                      </m:den>
                    </m:f>
                  </m:oMath>
                </a14:m>
                <a:r>
                  <a:rPr lang="vi-VN" sz="2400" dirty="0">
                    <a:solidFill>
                      <a:srgbClr val="0070C0"/>
                    </a:solidFill>
                    <a:latin typeface="+mj-lt"/>
                  </a:rPr>
                  <a:t> lên chất lỏng. Áp suất này được chất lỏng truyền nguyên vẹn tới pit – tông lớn có diện tích S và gây nên lực nâng F lên pit – tông này:</a:t>
                </a:r>
                <a:r>
                  <a:rPr lang="en-US" sz="2400" dirty="0">
                    <a:solidFill>
                      <a:srgbClr val="0070C0"/>
                    </a:solidFill>
                    <a:latin typeface="+mj-lt"/>
                  </a:rPr>
                  <a:t> </a:t>
                </a:r>
                <a14:m>
                  <m:oMath xmlns:m="http://schemas.openxmlformats.org/officeDocument/2006/math">
                    <m:r>
                      <a:rPr lang="en-US" sz="2400" b="0" i="1" smtClean="0">
                        <a:solidFill>
                          <a:srgbClr val="0070C0"/>
                        </a:solidFill>
                        <a:latin typeface="Cambria Math" panose="02040503050406030204" pitchFamily="18" charset="0"/>
                      </a:rPr>
                      <m:t>𝑝</m:t>
                    </m:r>
                    <m:r>
                      <a:rPr lang="en-US" sz="2400" b="0" i="1" smtClean="0">
                        <a:solidFill>
                          <a:srgbClr val="0070C0"/>
                        </a:solidFill>
                        <a:latin typeface="Cambria Math" panose="02040503050406030204" pitchFamily="18" charset="0"/>
                      </a:rPr>
                      <m:t>=</m:t>
                    </m:r>
                    <m:f>
                      <m:fPr>
                        <m:ctrlPr>
                          <a:rPr lang="en-US" sz="2400" b="0" i="1" smtClean="0">
                            <a:solidFill>
                              <a:srgbClr val="0070C0"/>
                            </a:solidFill>
                            <a:latin typeface="Cambria Math" panose="02040503050406030204" pitchFamily="18" charset="0"/>
                          </a:rPr>
                        </m:ctrlPr>
                      </m:fPr>
                      <m:num>
                        <m:r>
                          <a:rPr lang="en-US" sz="2400" b="0" i="1" smtClean="0">
                            <a:solidFill>
                              <a:srgbClr val="0070C0"/>
                            </a:solidFill>
                            <a:latin typeface="Cambria Math" panose="02040503050406030204" pitchFamily="18" charset="0"/>
                          </a:rPr>
                          <m:t>𝑓</m:t>
                        </m:r>
                      </m:num>
                      <m:den>
                        <m:r>
                          <a:rPr lang="en-US" sz="2400" b="0" i="1" smtClean="0">
                            <a:solidFill>
                              <a:srgbClr val="0070C0"/>
                            </a:solidFill>
                            <a:latin typeface="Cambria Math" panose="02040503050406030204" pitchFamily="18" charset="0"/>
                          </a:rPr>
                          <m:t>𝑠</m:t>
                        </m:r>
                      </m:den>
                    </m:f>
                  </m:oMath>
                </a14:m>
                <a:r>
                  <a:rPr lang="en-US" sz="2400" dirty="0">
                    <a:solidFill>
                      <a:srgbClr val="0070C0"/>
                    </a:solidFill>
                    <a:latin typeface="+mj-lt"/>
                  </a:rPr>
                  <a:t>=</a:t>
                </a:r>
                <a14:m>
                  <m:oMath xmlns:m="http://schemas.openxmlformats.org/officeDocument/2006/math">
                    <m:f>
                      <m:fPr>
                        <m:ctrlPr>
                          <a:rPr lang="en-US" sz="2400" i="1" dirty="0" smtClean="0">
                            <a:solidFill>
                              <a:srgbClr val="0070C0"/>
                            </a:solidFill>
                            <a:latin typeface="Cambria Math" panose="02040503050406030204" pitchFamily="18" charset="0"/>
                          </a:rPr>
                        </m:ctrlPr>
                      </m:fPr>
                      <m:num>
                        <m:r>
                          <a:rPr lang="en-US" sz="2400" b="0" i="1" dirty="0" smtClean="0">
                            <a:solidFill>
                              <a:srgbClr val="0070C0"/>
                            </a:solidFill>
                            <a:latin typeface="Cambria Math" panose="02040503050406030204" pitchFamily="18" charset="0"/>
                          </a:rPr>
                          <m:t>𝐹</m:t>
                        </m:r>
                      </m:num>
                      <m:den>
                        <m:r>
                          <a:rPr lang="en-US" sz="2400" b="0" i="1" dirty="0" smtClean="0">
                            <a:solidFill>
                              <a:srgbClr val="0070C0"/>
                            </a:solidFill>
                            <a:latin typeface="Cambria Math" panose="02040503050406030204" pitchFamily="18" charset="0"/>
                          </a:rPr>
                          <m:t>𝑆</m:t>
                        </m:r>
                      </m:den>
                    </m:f>
                  </m:oMath>
                </a14:m>
                <a:r>
                  <a:rPr lang="en-US" sz="2400" dirty="0">
                    <a:solidFill>
                      <a:srgbClr val="0070C0"/>
                    </a:solidFill>
                    <a:latin typeface="+mj-lt"/>
                  </a:rPr>
                  <a:t>=&gt;</a:t>
                </a:r>
                <a14:m>
                  <m:oMath xmlns:m="http://schemas.openxmlformats.org/officeDocument/2006/math">
                    <m:f>
                      <m:fPr>
                        <m:ctrlPr>
                          <a:rPr lang="en-US" sz="2400" i="1" dirty="0" smtClean="0">
                            <a:solidFill>
                              <a:srgbClr val="0070C0"/>
                            </a:solidFill>
                            <a:latin typeface="Cambria Math" panose="02040503050406030204" pitchFamily="18" charset="0"/>
                          </a:rPr>
                        </m:ctrlPr>
                      </m:fPr>
                      <m:num>
                        <m:r>
                          <a:rPr lang="en-US" sz="2400" b="0" i="1" dirty="0" smtClean="0">
                            <a:solidFill>
                              <a:srgbClr val="0070C0"/>
                            </a:solidFill>
                            <a:latin typeface="Cambria Math" panose="02040503050406030204" pitchFamily="18" charset="0"/>
                          </a:rPr>
                          <m:t>𝐹</m:t>
                        </m:r>
                      </m:num>
                      <m:den>
                        <m:r>
                          <a:rPr lang="en-US" sz="2400" b="0" i="1" dirty="0" smtClean="0">
                            <a:solidFill>
                              <a:srgbClr val="0070C0"/>
                            </a:solidFill>
                            <a:latin typeface="Cambria Math" panose="02040503050406030204" pitchFamily="18" charset="0"/>
                          </a:rPr>
                          <m:t>𝑓</m:t>
                        </m:r>
                      </m:den>
                    </m:f>
                    <m:r>
                      <a:rPr lang="en-US" sz="2400" b="0" i="1" dirty="0" smtClean="0">
                        <a:solidFill>
                          <a:srgbClr val="0070C0"/>
                        </a:solidFill>
                        <a:latin typeface="Cambria Math" panose="02040503050406030204" pitchFamily="18" charset="0"/>
                      </a:rPr>
                      <m:t>=</m:t>
                    </m:r>
                    <m:f>
                      <m:fPr>
                        <m:ctrlPr>
                          <a:rPr lang="en-US" sz="2400" b="0" i="1" dirty="0" smtClean="0">
                            <a:solidFill>
                              <a:srgbClr val="0070C0"/>
                            </a:solidFill>
                            <a:latin typeface="Cambria Math" panose="02040503050406030204" pitchFamily="18" charset="0"/>
                          </a:rPr>
                        </m:ctrlPr>
                      </m:fPr>
                      <m:num>
                        <m:r>
                          <a:rPr lang="en-US" sz="2400" b="0" i="1" dirty="0" smtClean="0">
                            <a:solidFill>
                              <a:srgbClr val="0070C0"/>
                            </a:solidFill>
                            <a:latin typeface="Cambria Math" panose="02040503050406030204" pitchFamily="18" charset="0"/>
                          </a:rPr>
                          <m:t>𝑆</m:t>
                        </m:r>
                      </m:num>
                      <m:den>
                        <m:r>
                          <a:rPr lang="en-US" sz="2400" b="0" i="1" dirty="0" smtClean="0">
                            <a:solidFill>
                              <a:srgbClr val="0070C0"/>
                            </a:solidFill>
                            <a:latin typeface="Cambria Math" panose="02040503050406030204" pitchFamily="18" charset="0"/>
                          </a:rPr>
                          <m:t>𝑠</m:t>
                        </m:r>
                      </m:den>
                    </m:f>
                  </m:oMath>
                </a14:m>
                <a:endParaRPr lang="vi-VN" sz="2400" dirty="0">
                  <a:solidFill>
                    <a:srgbClr val="0070C0"/>
                  </a:solidFill>
                  <a:latin typeface="+mj-lt"/>
                </a:endParaRPr>
              </a:p>
              <a:p>
                <a:pPr algn="just"/>
                <a:r>
                  <a:rPr lang="en-US" sz="2400" dirty="0">
                    <a:solidFill>
                      <a:srgbClr val="0070C0"/>
                    </a:solidFill>
                    <a:latin typeface="+mj-lt"/>
                  </a:rPr>
                  <a:t>	</a:t>
                </a:r>
                <a:r>
                  <a:rPr lang="vi-VN" sz="2400" dirty="0">
                    <a:solidFill>
                      <a:srgbClr val="0070C0"/>
                    </a:solidFill>
                    <a:latin typeface="+mj-lt"/>
                  </a:rPr>
                  <a:t>Như vậy diện tích S lớn hơn diện tích s bao nhiêu lần thì lực F sẽ lớn hơn lực f bấy nhiêu lần. Nhờ đó mà ta có thể tác dụng một lực nhỏ vào pit – tông nhỏ lại nâng được ô tô đặt trên pit – tông lớn.</a:t>
                </a:r>
                <a:endParaRPr lang="vi-VN" sz="2400" b="0" i="0" dirty="0">
                  <a:solidFill>
                    <a:srgbClr val="0070C0"/>
                  </a:solidFill>
                  <a:effectLst/>
                  <a:latin typeface="+mj-lt"/>
                </a:endParaRPr>
              </a:p>
            </p:txBody>
          </p:sp>
        </mc:Choice>
        <mc:Fallback xmlns="">
          <p:sp>
            <p:nvSpPr>
              <p:cNvPr id="5" name="Rectangle 4"/>
              <p:cNvSpPr>
                <a:spLocks noRot="1" noChangeAspect="1" noMove="1" noResize="1" noEditPoints="1" noAdjustHandles="1" noChangeArrowheads="1" noChangeShapeType="1" noTextEdit="1"/>
              </p:cNvSpPr>
              <p:nvPr/>
            </p:nvSpPr>
            <p:spPr>
              <a:xfrm>
                <a:off x="609600" y="3461556"/>
                <a:ext cx="11145078" cy="2703945"/>
              </a:xfrm>
              <a:prstGeom prst="rect">
                <a:avLst/>
              </a:prstGeom>
              <a:blipFill rotWithShape="0">
                <a:blip r:embed="rId3"/>
                <a:stretch>
                  <a:fillRect l="-821" r="-821" b="-3386"/>
                </a:stretch>
              </a:blipFill>
            </p:spPr>
            <p:txBody>
              <a:bodyPr/>
              <a:lstStyle/>
              <a:p>
                <a:r>
                  <a:rPr lang="en-US">
                    <a:noFill/>
                  </a:rPr>
                  <a:t> </a:t>
                </a:r>
              </a:p>
            </p:txBody>
          </p:sp>
        </mc:Fallback>
      </mc:AlternateContent>
    </p:spTree>
    <p:extLst>
      <p:ext uri="{BB962C8B-B14F-4D97-AF65-F5344CB8AC3E}">
        <p14:creationId xmlns:p14="http://schemas.microsoft.com/office/powerpoint/2010/main" val="275964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5" name="TextBox 4"/>
          <p:cNvSpPr txBox="1"/>
          <p:nvPr/>
        </p:nvSpPr>
        <p:spPr>
          <a:xfrm>
            <a:off x="296214" y="613372"/>
            <a:ext cx="4932608" cy="523220"/>
          </a:xfrm>
          <a:prstGeom prst="rect">
            <a:avLst/>
          </a:prstGeom>
          <a:noFill/>
        </p:spPr>
        <p:txBody>
          <a:bodyPr wrap="square" rtlCol="0">
            <a:spAutoFit/>
          </a:bodyPr>
          <a:lstStyle/>
          <a:p>
            <a:r>
              <a:rPr lang="en-US" sz="2800" b="1" dirty="0">
                <a:solidFill>
                  <a:prstClr val="black"/>
                </a:solidFill>
                <a:latin typeface="Times New Roman" panose="02020603050405020304" pitchFamily="18" charset="0"/>
                <a:cs typeface="Times New Roman" panose="02020603050405020304" pitchFamily="18" charset="0"/>
              </a:rPr>
              <a:t>I. </a:t>
            </a:r>
            <a:r>
              <a:rPr lang="en-US" sz="2800" b="1" dirty="0" err="1">
                <a:solidFill>
                  <a:prstClr val="black"/>
                </a:solidFill>
                <a:latin typeface="Times New Roman" panose="02020603050405020304" pitchFamily="18" charset="0"/>
                <a:cs typeface="Times New Roman" panose="02020603050405020304" pitchFamily="18" charset="0"/>
              </a:rPr>
              <a:t>Áp</a:t>
            </a:r>
            <a:r>
              <a:rPr lang="en-US" sz="2800" b="1" dirty="0">
                <a:solidFill>
                  <a:prstClr val="black"/>
                </a:solidFill>
                <a:latin typeface="Times New Roman" panose="02020603050405020304" pitchFamily="18" charset="0"/>
                <a:cs typeface="Times New Roman" panose="02020603050405020304" pitchFamily="18" charset="0"/>
              </a:rPr>
              <a:t> </a:t>
            </a:r>
            <a:r>
              <a:rPr lang="en-US" sz="2800" b="1" dirty="0" err="1">
                <a:solidFill>
                  <a:prstClr val="black"/>
                </a:solidFill>
                <a:latin typeface="Times New Roman" panose="02020603050405020304" pitchFamily="18" charset="0"/>
                <a:cs typeface="Times New Roman" panose="02020603050405020304" pitchFamily="18" charset="0"/>
              </a:rPr>
              <a:t>suất</a:t>
            </a:r>
            <a:r>
              <a:rPr lang="en-US" sz="2800" b="1" dirty="0">
                <a:solidFill>
                  <a:prstClr val="black"/>
                </a:solidFill>
                <a:latin typeface="Times New Roman" panose="02020603050405020304" pitchFamily="18" charset="0"/>
                <a:cs typeface="Times New Roman" panose="02020603050405020304" pitchFamily="18" charset="0"/>
              </a:rPr>
              <a:t> </a:t>
            </a:r>
            <a:r>
              <a:rPr lang="en-US" sz="2800" b="1" dirty="0" err="1">
                <a:solidFill>
                  <a:prstClr val="black"/>
                </a:solidFill>
                <a:latin typeface="Times New Roman" panose="02020603050405020304" pitchFamily="18" charset="0"/>
                <a:cs typeface="Times New Roman" panose="02020603050405020304" pitchFamily="18" charset="0"/>
              </a:rPr>
              <a:t>chất</a:t>
            </a:r>
            <a:r>
              <a:rPr lang="en-US" sz="2800" b="1" dirty="0">
                <a:solidFill>
                  <a:prstClr val="black"/>
                </a:solidFill>
                <a:latin typeface="Times New Roman" panose="02020603050405020304" pitchFamily="18" charset="0"/>
                <a:cs typeface="Times New Roman" panose="02020603050405020304" pitchFamily="18" charset="0"/>
              </a:rPr>
              <a:t> </a:t>
            </a:r>
            <a:r>
              <a:rPr lang="en-US" sz="2800" b="1" dirty="0" err="1">
                <a:solidFill>
                  <a:prstClr val="black"/>
                </a:solidFill>
                <a:latin typeface="Times New Roman" panose="02020603050405020304" pitchFamily="18" charset="0"/>
                <a:cs typeface="Times New Roman" panose="02020603050405020304" pitchFamily="18" charset="0"/>
              </a:rPr>
              <a:t>lỏng</a:t>
            </a:r>
            <a:endParaRPr lang="en-US" sz="2800" b="1"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96214" y="1136592"/>
            <a:ext cx="10290219" cy="523220"/>
          </a:xfrm>
          <a:prstGeom prst="rect">
            <a:avLst/>
          </a:prstGeom>
          <a:noFill/>
        </p:spPr>
        <p:txBody>
          <a:bodyPr wrap="square" rtlCol="0">
            <a:spAutoFit/>
          </a:bodyPr>
          <a:lstStyle/>
          <a:p>
            <a:r>
              <a:rPr lang="en-US" sz="2800" b="1" dirty="0">
                <a:solidFill>
                  <a:srgbClr val="002060"/>
                </a:solidFill>
                <a:latin typeface="Times New Roman" panose="02020603050405020304" pitchFamily="18" charset="0"/>
                <a:cs typeface="Times New Roman" panose="02020603050405020304" pitchFamily="18" charset="0"/>
              </a:rPr>
              <a:t>2. </a:t>
            </a:r>
            <a:r>
              <a:rPr lang="en-US" sz="2800" b="1" dirty="0" err="1">
                <a:solidFill>
                  <a:srgbClr val="002060"/>
                </a:solidFill>
                <a:latin typeface="Times New Roman" panose="02020603050405020304" pitchFamily="18" charset="0"/>
                <a:cs typeface="Times New Roman" panose="02020603050405020304" pitchFamily="18" charset="0"/>
              </a:rPr>
              <a:t>Sự</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truyền</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áp</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suất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chất</a:t>
            </a:r>
            <a:r>
              <a:rPr lang="en-US" sz="2800" b="1" dirty="0">
                <a:solidFill>
                  <a:srgbClr val="002060"/>
                </a:solidFill>
                <a:latin typeface="Times New Roman" panose="02020603050405020304" pitchFamily="18" charset="0"/>
                <a:cs typeface="Times New Roman" panose="02020603050405020304" pitchFamily="18" charset="0"/>
              </a:rPr>
              <a:t> </a:t>
            </a:r>
            <a:r>
              <a:rPr lang="en-US" sz="2800" b="1" dirty="0" err="1">
                <a:solidFill>
                  <a:srgbClr val="002060"/>
                </a:solidFill>
                <a:latin typeface="Times New Roman" panose="02020603050405020304" pitchFamily="18" charset="0"/>
                <a:cs typeface="Times New Roman" panose="02020603050405020304" pitchFamily="18" charset="0"/>
              </a:rPr>
              <a:t>lỏng</a:t>
            </a:r>
            <a:endParaRPr lang="en-US" sz="2800" b="1" dirty="0">
              <a:solidFill>
                <a:srgbClr val="002060"/>
              </a:solidFill>
              <a:latin typeface="Times New Roman" panose="02020603050405020304" pitchFamily="18" charset="0"/>
              <a:cs typeface="Times New Roman" panose="02020603050405020304" pitchFamily="18" charset="0"/>
            </a:endParaRPr>
          </a:p>
        </p:txBody>
      </p:sp>
      <p:sp>
        <p:nvSpPr>
          <p:cNvPr id="7" name="Rectangle 6"/>
          <p:cNvSpPr/>
          <p:nvPr/>
        </p:nvSpPr>
        <p:spPr>
          <a:xfrm>
            <a:off x="296214" y="1659812"/>
            <a:ext cx="11277599" cy="3347455"/>
          </a:xfrm>
          <a:prstGeom prst="rect">
            <a:avLst/>
          </a:prstGeom>
        </p:spPr>
        <p:txBody>
          <a:bodyPr wrap="square">
            <a:spAutoFit/>
          </a:bodyPr>
          <a:lstStyle/>
          <a:p>
            <a:pPr algn="just">
              <a:lnSpc>
                <a:spcPct val="114000"/>
              </a:lnSpc>
              <a:spcBef>
                <a:spcPts val="1200"/>
              </a:spcBef>
              <a:spcAft>
                <a:spcPts val="1200"/>
              </a:spcAft>
            </a:pPr>
            <a:r>
              <a:rPr lang="en-US" sz="2800" dirty="0">
                <a:latin typeface="Times New Roman" panose="02020603050405020304" pitchFamily="18" charset="0"/>
                <a:cs typeface="Times New Roman" panose="02020603050405020304" pitchFamily="18" charset="0"/>
              </a:rPr>
              <a:t>?. </a:t>
            </a:r>
            <a:r>
              <a:rPr lang="vi-VN" sz="2800" dirty="0">
                <a:latin typeface="Times New Roman" panose="02020603050405020304" pitchFamily="18" charset="0"/>
                <a:cs typeface="Times New Roman" panose="02020603050405020304" pitchFamily="18" charset="0"/>
              </a:rPr>
              <a:t>Hãy tìm thêm ví dụ trong đời sống minh họa áp suất tác dụng vào chất lỏng sẽ được chất lỏng truyền đi nguyên vẹn theo mọi hướng.</a:t>
            </a:r>
          </a:p>
          <a:p>
            <a:pPr algn="just">
              <a:lnSpc>
                <a:spcPct val="114000"/>
              </a:lnSpc>
              <a:spcBef>
                <a:spcPts val="1200"/>
              </a:spcBef>
              <a:spcAft>
                <a:spcPts val="1200"/>
              </a:spcAft>
            </a:pPr>
            <a:r>
              <a:rPr lang="vi-VN" sz="2800" dirty="0">
                <a:solidFill>
                  <a:srgbClr val="0070C0"/>
                </a:solidFill>
                <a:latin typeface="Times New Roman" panose="02020603050405020304" pitchFamily="18" charset="0"/>
                <a:cs typeface="Times New Roman" panose="02020603050405020304" pitchFamily="18" charset="0"/>
              </a:rPr>
              <a:t>- Đài phun nước: Khi máy bơm chùm hút nước từ bể chứa và đưa nước tới vòi phun. Dưới tác động của lực máy bơm tạo ra áp suất tác dụng vào chất lỏng làm nước được đẩy lên trên qua vòi phun vào tạo thành các kiểu dáng như ý muốn.</a:t>
            </a:r>
            <a:endParaRPr lang="vi-VN" sz="2800" b="0" i="0" dirty="0">
              <a:solidFill>
                <a:srgbClr val="0070C0"/>
              </a:solidFill>
              <a:effectLst/>
              <a:latin typeface="Times New Roman" panose="02020603050405020304" pitchFamily="18" charset="0"/>
              <a:cs typeface="Times New Roman" panose="02020603050405020304" pitchFamily="18" charset="0"/>
            </a:endParaRPr>
          </a:p>
        </p:txBody>
      </p:sp>
      <p:sp>
        <p:nvSpPr>
          <p:cNvPr id="10" name="Rectangle 9"/>
          <p:cNvSpPr/>
          <p:nvPr/>
        </p:nvSpPr>
        <p:spPr>
          <a:xfrm>
            <a:off x="285015" y="4903236"/>
            <a:ext cx="11288798" cy="1384995"/>
          </a:xfrm>
          <a:prstGeom prst="rect">
            <a:avLst/>
          </a:prstGeom>
        </p:spPr>
        <p:txBody>
          <a:bodyPr wrap="square">
            <a:spAutoFit/>
          </a:bodyPr>
          <a:lstStyle/>
          <a:p>
            <a:pPr algn="just"/>
            <a:r>
              <a:rPr lang="vi-VN" sz="2800" dirty="0">
                <a:solidFill>
                  <a:srgbClr val="0070C0"/>
                </a:solidFill>
                <a:latin typeface="+mj-lt"/>
              </a:rPr>
              <a:t>- Các loại bình/ ấm có vòi rót nước thường có lỗ ở phần nắp để thông với không khí giúp tạo ra lực ép gây lên áp suất tác dụng vào chất lỏng sẽ được chất lỏng truyền đi nguyên vẹn theo mọi hướng và đẩy nước thoát ra khỏi vòi.</a:t>
            </a:r>
            <a:endParaRPr lang="en-US" sz="2800" dirty="0">
              <a:solidFill>
                <a:srgbClr val="0070C0"/>
              </a:solidFill>
              <a:latin typeface="+mj-lt"/>
            </a:endParaRPr>
          </a:p>
        </p:txBody>
      </p:sp>
    </p:spTree>
    <p:extLst>
      <p:ext uri="{BB962C8B-B14F-4D97-AF65-F5344CB8AC3E}">
        <p14:creationId xmlns:p14="http://schemas.microsoft.com/office/powerpoint/2010/main" val="281582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 calcmode="lin" valueType="num">
                                      <p:cBhvr additive="base">
                                        <p:cTn id="12"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1292CA-343E-6DB9-863A-3CDCE76AE680}"/>
              </a:ext>
            </a:extLst>
          </p:cNvPr>
          <p:cNvSpPr txBox="1"/>
          <p:nvPr/>
        </p:nvSpPr>
        <p:spPr>
          <a:xfrm>
            <a:off x="296214" y="1265522"/>
            <a:ext cx="6006739" cy="523220"/>
          </a:xfrm>
          <a:prstGeom prst="rect">
            <a:avLst/>
          </a:prstGeom>
          <a:noFill/>
        </p:spPr>
        <p:txBody>
          <a:bodyPr wrap="square" rtlCol="0">
            <a:spAutoFit/>
          </a:bodyPr>
          <a:lstStyle/>
          <a:p>
            <a:pPr defTabSz="1219170">
              <a:buClr>
                <a:srgbClr val="000000"/>
              </a:buClr>
              <a:defRPr/>
            </a:pP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1.Sự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tồn</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tại</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áp</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suất</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khí</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quyển</a:t>
            </a:r>
            <a:endPar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4" name="TextBox 3"/>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5" name="TextBox 4">
            <a:extLst>
              <a:ext uri="{FF2B5EF4-FFF2-40B4-BE49-F238E27FC236}">
                <a16:creationId xmlns:a16="http://schemas.microsoft.com/office/drawing/2014/main" id="{791580D8-8C1A-0B98-89A0-0EAD4354A07F}"/>
              </a:ext>
            </a:extLst>
          </p:cNvPr>
          <p:cNvSpPr txBox="1"/>
          <p:nvPr/>
        </p:nvSpPr>
        <p:spPr>
          <a:xfrm>
            <a:off x="296214" y="1804968"/>
            <a:ext cx="6392785" cy="523220"/>
          </a:xfrm>
          <a:prstGeom prst="rect">
            <a:avLst/>
          </a:prstGeom>
          <a:noFill/>
        </p:spPr>
        <p:txBody>
          <a:bodyPr wrap="square" rtlCol="0">
            <a:spAutoFit/>
          </a:bodyPr>
          <a:lstStyle/>
          <a:p>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a)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và</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áp</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suất</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endPar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91580D8-8C1A-0B98-89A0-0EAD4354A07F}"/>
              </a:ext>
            </a:extLst>
          </p:cNvPr>
          <p:cNvSpPr txBox="1"/>
          <p:nvPr/>
        </p:nvSpPr>
        <p:spPr>
          <a:xfrm>
            <a:off x="296214" y="742302"/>
            <a:ext cx="6392785" cy="523220"/>
          </a:xfrm>
          <a:prstGeom prst="rect">
            <a:avLst/>
          </a:prstGeom>
          <a:noFill/>
        </p:spPr>
        <p:txBody>
          <a:bodyPr wrap="square" rtlCol="0">
            <a:spAutoFit/>
          </a:bodyPr>
          <a:lstStyle/>
          <a:p>
            <a:r>
              <a:rPr lang="en-US" sz="2800" b="1" dirty="0">
                <a:latin typeface="Arial" panose="020B0604020202020204" pitchFamily="34" charset="0"/>
                <a:ea typeface="Aachen" panose="02020500000000000000" pitchFamily="18" charset="0"/>
                <a:cs typeface="Arial" panose="020B0604020202020204" pitchFamily="34" charset="0"/>
              </a:rPr>
              <a:t>II. </a:t>
            </a:r>
            <a:r>
              <a:rPr lang="en-US" sz="2800" b="1" dirty="0" err="1">
                <a:latin typeface="Arial" panose="020B0604020202020204" pitchFamily="34" charset="0"/>
                <a:ea typeface="Aachen" panose="02020500000000000000" pitchFamily="18" charset="0"/>
                <a:cs typeface="Arial" panose="020B0604020202020204" pitchFamily="34" charset="0"/>
              </a:rPr>
              <a:t>Áp</a:t>
            </a:r>
            <a:r>
              <a:rPr lang="en-US" sz="2800" b="1" dirty="0">
                <a:latin typeface="Arial" panose="020B0604020202020204" pitchFamily="34" charset="0"/>
                <a:ea typeface="Aachen" panose="02020500000000000000" pitchFamily="18" charset="0"/>
                <a:cs typeface="Arial" panose="020B0604020202020204" pitchFamily="34" charset="0"/>
              </a:rPr>
              <a:t> </a:t>
            </a:r>
            <a:r>
              <a:rPr lang="en-US" sz="2800" b="1" dirty="0" err="1">
                <a:latin typeface="Arial" panose="020B0604020202020204" pitchFamily="34" charset="0"/>
                <a:ea typeface="Aachen" panose="02020500000000000000" pitchFamily="18" charset="0"/>
                <a:cs typeface="Arial" panose="020B0604020202020204" pitchFamily="34" charset="0"/>
              </a:rPr>
              <a:t>suất</a:t>
            </a:r>
            <a:r>
              <a:rPr lang="en-US" sz="2800" b="1" dirty="0">
                <a:latin typeface="Arial" panose="020B0604020202020204" pitchFamily="34" charset="0"/>
                <a:ea typeface="Aachen" panose="02020500000000000000" pitchFamily="18" charset="0"/>
                <a:cs typeface="Arial" panose="020B0604020202020204" pitchFamily="34" charset="0"/>
              </a:rPr>
              <a:t> </a:t>
            </a:r>
            <a:r>
              <a:rPr lang="en-US" sz="2800" b="1" dirty="0" err="1">
                <a:latin typeface="Arial" panose="020B0604020202020204" pitchFamily="34" charset="0"/>
                <a:ea typeface="Aachen" panose="02020500000000000000" pitchFamily="18" charset="0"/>
                <a:cs typeface="Arial" panose="020B0604020202020204" pitchFamily="34" charset="0"/>
              </a:rPr>
              <a:t>khí</a:t>
            </a:r>
            <a:r>
              <a:rPr lang="en-US" sz="2800" b="1" dirty="0">
                <a:latin typeface="Arial" panose="020B0604020202020204" pitchFamily="34" charset="0"/>
                <a:ea typeface="Aachen" panose="02020500000000000000" pitchFamily="18" charset="0"/>
                <a:cs typeface="Arial" panose="020B0604020202020204" pitchFamily="34" charset="0"/>
              </a:rPr>
              <a:t> </a:t>
            </a:r>
            <a:r>
              <a:rPr lang="en-US" sz="2800" b="1" dirty="0" err="1">
                <a:latin typeface="Arial" panose="020B0604020202020204" pitchFamily="34" charset="0"/>
                <a:ea typeface="Aachen" panose="02020500000000000000" pitchFamily="18" charset="0"/>
                <a:cs typeface="Arial" panose="020B0604020202020204" pitchFamily="34" charset="0"/>
              </a:rPr>
              <a:t>quyển</a:t>
            </a:r>
            <a:endParaRPr lang="en-US" sz="2800" b="1" dirty="0">
              <a:latin typeface="Arial" panose="020B0604020202020204" pitchFamily="34" charset="0"/>
              <a:ea typeface="Aachen" panose="02020500000000000000" pitchFamily="18" charset="0"/>
              <a:cs typeface="Arial" panose="020B0604020202020204" pitchFamily="34" charset="0"/>
            </a:endParaRPr>
          </a:p>
        </p:txBody>
      </p:sp>
    </p:spTree>
    <p:extLst>
      <p:ext uri="{BB962C8B-B14F-4D97-AF65-F5344CB8AC3E}">
        <p14:creationId xmlns:p14="http://schemas.microsoft.com/office/powerpoint/2010/main" val="3814807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6" descr="EARTH">
            <a:extLst>
              <a:ext uri="{FF2B5EF4-FFF2-40B4-BE49-F238E27FC236}">
                <a16:creationId xmlns:a16="http://schemas.microsoft.com/office/drawing/2014/main" id="{694C951C-DE4C-12C5-895F-34CD0CC202D5}"/>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15930" y="1484511"/>
            <a:ext cx="5088366" cy="4496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43FD1FFE-68C1-F86F-D31D-DE3D6BB883AB}"/>
              </a:ext>
            </a:extLst>
          </p:cNvPr>
          <p:cNvSpPr txBox="1"/>
          <p:nvPr/>
        </p:nvSpPr>
        <p:spPr>
          <a:xfrm>
            <a:off x="417659" y="429007"/>
            <a:ext cx="3674281" cy="1292662"/>
          </a:xfrm>
          <a:prstGeom prst="rect">
            <a:avLst/>
          </a:prstGeom>
          <a:noFill/>
        </p:spPr>
        <p:txBody>
          <a:bodyPr wrap="square" rtlCol="0">
            <a:spAutoFit/>
          </a:bodyPr>
          <a:lstStyle/>
          <a:p>
            <a:r>
              <a:rPr lang="en-US" sz="2600">
                <a:solidFill>
                  <a:srgbClr val="FF0000"/>
                </a:solidFill>
                <a:latin typeface="Arial" panose="020B0604020202020204" pitchFamily="34" charset="0"/>
                <a:ea typeface="Aachen" panose="02020500000000000000" pitchFamily="18" charset="0"/>
                <a:cs typeface="Arial" panose="020B0604020202020204" pitchFamily="34" charset="0"/>
              </a:rPr>
              <a:t>Bao bọc xung quanh Trái Đất là môi trường gì?</a:t>
            </a:r>
          </a:p>
        </p:txBody>
      </p:sp>
      <p:sp>
        <p:nvSpPr>
          <p:cNvPr id="5" name="Freeform 4">
            <a:extLst>
              <a:ext uri="{FF2B5EF4-FFF2-40B4-BE49-F238E27FC236}">
                <a16:creationId xmlns:a16="http://schemas.microsoft.com/office/drawing/2014/main" id="{42D926BA-D29A-1C77-6C9C-382620A61EE4}"/>
              </a:ext>
            </a:extLst>
          </p:cNvPr>
          <p:cNvSpPr>
            <a:spLocks/>
          </p:cNvSpPr>
          <p:nvPr/>
        </p:nvSpPr>
        <p:spPr bwMode="auto">
          <a:xfrm>
            <a:off x="2758503" y="-12876"/>
            <a:ext cx="9433497" cy="7247079"/>
          </a:xfrm>
          <a:custGeom>
            <a:avLst/>
            <a:gdLst>
              <a:gd name="T0" fmla="*/ 2147483646 w 2760"/>
              <a:gd name="T1" fmla="*/ 2147483646 h 2704"/>
              <a:gd name="T2" fmla="*/ 2147483646 w 2760"/>
              <a:gd name="T3" fmla="*/ 2147483646 h 2704"/>
              <a:gd name="T4" fmla="*/ 2147483646 w 2760"/>
              <a:gd name="T5" fmla="*/ 2147483646 h 2704"/>
              <a:gd name="T6" fmla="*/ 2147483646 w 2760"/>
              <a:gd name="T7" fmla="*/ 2147483646 h 2704"/>
              <a:gd name="T8" fmla="*/ 2147483646 w 2760"/>
              <a:gd name="T9" fmla="*/ 2147483646 h 2704"/>
              <a:gd name="T10" fmla="*/ 2147483646 w 2760"/>
              <a:gd name="T11" fmla="*/ 2147483646 h 2704"/>
              <a:gd name="T12" fmla="*/ 2147483646 w 2760"/>
              <a:gd name="T13" fmla="*/ 2147483646 h 2704"/>
              <a:gd name="T14" fmla="*/ 2147483646 w 2760"/>
              <a:gd name="T15" fmla="*/ 2147483646 h 2704"/>
              <a:gd name="T16" fmla="*/ 2147483646 w 2760"/>
              <a:gd name="T17" fmla="*/ 2147483646 h 2704"/>
              <a:gd name="T18" fmla="*/ 2147483646 w 2760"/>
              <a:gd name="T19" fmla="*/ 2147483646 h 2704"/>
              <a:gd name="T20" fmla="*/ 2147483646 w 2760"/>
              <a:gd name="T21" fmla="*/ 2147483646 h 2704"/>
              <a:gd name="T22" fmla="*/ 2147483646 w 2760"/>
              <a:gd name="T23" fmla="*/ 2147483646 h 27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60"/>
              <a:gd name="T37" fmla="*/ 0 h 2704"/>
              <a:gd name="T38" fmla="*/ 2760 w 2760"/>
              <a:gd name="T39" fmla="*/ 2704 h 27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60" h="2704">
                <a:moveTo>
                  <a:pt x="1312" y="48"/>
                </a:moveTo>
                <a:cubicBezTo>
                  <a:pt x="1464" y="24"/>
                  <a:pt x="1592" y="0"/>
                  <a:pt x="1744" y="48"/>
                </a:cubicBezTo>
                <a:cubicBezTo>
                  <a:pt x="1896" y="96"/>
                  <a:pt x="2088" y="208"/>
                  <a:pt x="2224" y="336"/>
                </a:cubicBezTo>
                <a:cubicBezTo>
                  <a:pt x="2360" y="464"/>
                  <a:pt x="2472" y="616"/>
                  <a:pt x="2560" y="816"/>
                </a:cubicBezTo>
                <a:cubicBezTo>
                  <a:pt x="2648" y="1016"/>
                  <a:pt x="2760" y="1296"/>
                  <a:pt x="2752" y="1536"/>
                </a:cubicBezTo>
                <a:cubicBezTo>
                  <a:pt x="2744" y="1776"/>
                  <a:pt x="2688" y="2072"/>
                  <a:pt x="2512" y="2256"/>
                </a:cubicBezTo>
                <a:cubicBezTo>
                  <a:pt x="2336" y="2440"/>
                  <a:pt x="2008" y="2592"/>
                  <a:pt x="1696" y="2640"/>
                </a:cubicBezTo>
                <a:cubicBezTo>
                  <a:pt x="1384" y="2688"/>
                  <a:pt x="912" y="2704"/>
                  <a:pt x="640" y="2544"/>
                </a:cubicBezTo>
                <a:cubicBezTo>
                  <a:pt x="368" y="2384"/>
                  <a:pt x="128" y="1984"/>
                  <a:pt x="64" y="1680"/>
                </a:cubicBezTo>
                <a:cubicBezTo>
                  <a:pt x="0" y="1376"/>
                  <a:pt x="128" y="968"/>
                  <a:pt x="256" y="720"/>
                </a:cubicBezTo>
                <a:cubicBezTo>
                  <a:pt x="384" y="472"/>
                  <a:pt x="656" y="304"/>
                  <a:pt x="832" y="192"/>
                </a:cubicBezTo>
                <a:cubicBezTo>
                  <a:pt x="1008" y="80"/>
                  <a:pt x="1160" y="72"/>
                  <a:pt x="1312" y="48"/>
                </a:cubicBezTo>
                <a:close/>
              </a:path>
            </a:pathLst>
          </a:custGeom>
          <a:solidFill>
            <a:srgbClr val="00CCFF">
              <a:alpha val="20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solidFill>
                <a:prstClr val="black"/>
              </a:solidFill>
            </a:endParaRPr>
          </a:p>
        </p:txBody>
      </p:sp>
      <p:sp>
        <p:nvSpPr>
          <p:cNvPr id="2" name="TextBox 1">
            <a:extLst>
              <a:ext uri="{FF2B5EF4-FFF2-40B4-BE49-F238E27FC236}">
                <a16:creationId xmlns:a16="http://schemas.microsoft.com/office/drawing/2014/main" id="{C095DD7C-81E4-9289-B694-F8FEF1EB574D}"/>
              </a:ext>
            </a:extLst>
          </p:cNvPr>
          <p:cNvSpPr txBox="1"/>
          <p:nvPr/>
        </p:nvSpPr>
        <p:spPr>
          <a:xfrm>
            <a:off x="2319415" y="3087444"/>
            <a:ext cx="1853003" cy="523220"/>
          </a:xfrm>
          <a:prstGeom prst="rect">
            <a:avLst/>
          </a:prstGeom>
          <a:noFill/>
        </p:spPr>
        <p:txBody>
          <a:bodyPr wrap="square" rtlCol="0">
            <a:spAutoFit/>
          </a:bodyPr>
          <a:lstStyle/>
          <a:p>
            <a:r>
              <a:rPr lang="en-US" sz="2800">
                <a:solidFill>
                  <a:srgbClr val="0000FF"/>
                </a:solidFill>
                <a:latin typeface="Arial" panose="020B0604020202020204" pitchFamily="34" charset="0"/>
                <a:ea typeface="Aachen" panose="02020500000000000000" pitchFamily="18" charset="0"/>
                <a:cs typeface="Arial" panose="020B0604020202020204" pitchFamily="34" charset="0"/>
              </a:rPr>
              <a:t>Khí quyển</a:t>
            </a:r>
          </a:p>
        </p:txBody>
      </p:sp>
    </p:spTree>
    <p:extLst>
      <p:ext uri="{BB962C8B-B14F-4D97-AF65-F5344CB8AC3E}">
        <p14:creationId xmlns:p14="http://schemas.microsoft.com/office/powerpoint/2010/main" val="401949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71292CA-343E-6DB9-863A-3CDCE76AE680}"/>
              </a:ext>
            </a:extLst>
          </p:cNvPr>
          <p:cNvSpPr txBox="1"/>
          <p:nvPr/>
        </p:nvSpPr>
        <p:spPr>
          <a:xfrm>
            <a:off x="296214" y="1265522"/>
            <a:ext cx="6006739" cy="523220"/>
          </a:xfrm>
          <a:prstGeom prst="rect">
            <a:avLst/>
          </a:prstGeom>
          <a:noFill/>
        </p:spPr>
        <p:txBody>
          <a:bodyPr wrap="square" rtlCol="0">
            <a:spAutoFit/>
          </a:bodyPr>
          <a:lstStyle/>
          <a:p>
            <a:pPr defTabSz="1219170">
              <a:buClr>
                <a:srgbClr val="000000"/>
              </a:buClr>
              <a:defRPr/>
            </a:pP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1.Sự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tồn</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tại</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áp</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suất</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khí</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quyển</a:t>
            </a:r>
            <a:endPar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4" name="TextBox 3"/>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5" name="TextBox 4">
            <a:extLst>
              <a:ext uri="{FF2B5EF4-FFF2-40B4-BE49-F238E27FC236}">
                <a16:creationId xmlns:a16="http://schemas.microsoft.com/office/drawing/2014/main" id="{791580D8-8C1A-0B98-89A0-0EAD4354A07F}"/>
              </a:ext>
            </a:extLst>
          </p:cNvPr>
          <p:cNvSpPr txBox="1"/>
          <p:nvPr/>
        </p:nvSpPr>
        <p:spPr>
          <a:xfrm>
            <a:off x="296214" y="1804968"/>
            <a:ext cx="6392785" cy="523220"/>
          </a:xfrm>
          <a:prstGeom prst="rect">
            <a:avLst/>
          </a:prstGeom>
          <a:noFill/>
        </p:spPr>
        <p:txBody>
          <a:bodyPr wrap="square" rtlCol="0">
            <a:spAutoFit/>
          </a:bodyPr>
          <a:lstStyle/>
          <a:p>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a)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và</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áp</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suất</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endPar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91580D8-8C1A-0B98-89A0-0EAD4354A07F}"/>
              </a:ext>
            </a:extLst>
          </p:cNvPr>
          <p:cNvSpPr txBox="1"/>
          <p:nvPr/>
        </p:nvSpPr>
        <p:spPr>
          <a:xfrm>
            <a:off x="296214" y="742302"/>
            <a:ext cx="6392785" cy="523220"/>
          </a:xfrm>
          <a:prstGeom prst="rect">
            <a:avLst/>
          </a:prstGeom>
          <a:noFill/>
        </p:spPr>
        <p:txBody>
          <a:bodyPr wrap="square" rtlCol="0">
            <a:spAutoFit/>
          </a:bodyPr>
          <a:lstStyle/>
          <a:p>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II.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Áp</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suất</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khí</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quyển</a:t>
            </a:r>
            <a:endPar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endParaRPr>
          </a:p>
        </p:txBody>
      </p:sp>
      <p:sp>
        <p:nvSpPr>
          <p:cNvPr id="7" name="Text Box 5">
            <a:extLst>
              <a:ext uri="{FF2B5EF4-FFF2-40B4-BE49-F238E27FC236}">
                <a16:creationId xmlns:a16="http://schemas.microsoft.com/office/drawing/2014/main" id="{2DDFEFDB-2AD1-4EDD-8740-6ECE23840754}"/>
              </a:ext>
            </a:extLst>
          </p:cNvPr>
          <p:cNvSpPr txBox="1">
            <a:spLocks noChangeArrowheads="1"/>
          </p:cNvSpPr>
          <p:nvPr/>
        </p:nvSpPr>
        <p:spPr bwMode="auto">
          <a:xfrm>
            <a:off x="296214" y="2466772"/>
            <a:ext cx="6096000" cy="1055608"/>
          </a:xfrm>
          <a:prstGeom prst="roundRect">
            <a:avLst/>
          </a:prstGeom>
          <a:solidFill>
            <a:sysClr val="window" lastClr="FFFFFF"/>
          </a:solidFill>
          <a:ln w="9525">
            <a:noFill/>
            <a:miter lim="800000"/>
            <a:headEnd/>
            <a:tailEnd/>
          </a:ln>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sz="2400" b="1">
                <a:solidFill>
                  <a:schemeClr val="tx1"/>
                </a:solidFill>
                <a:latin typeface="Times New Roman" panose="02020603050405020304" pitchFamily="18" charset="0"/>
              </a:defRPr>
            </a:lvl9pPr>
          </a:lstStyle>
          <a:p>
            <a:pPr algn="just" defTabSz="1219170" eaLnBrk="1" hangingPunct="1">
              <a:buClr>
                <a:srgbClr val="000000"/>
              </a:buClr>
              <a:defRPr/>
            </a:pPr>
            <a:r>
              <a:rPr lang="en-US" altLang="en-US" sz="2800" kern="0" dirty="0" err="1">
                <a:solidFill>
                  <a:srgbClr val="C00000"/>
                </a:solidFill>
                <a:ea typeface="Aachen" panose="02020500000000000000" pitchFamily="18" charset="0"/>
                <a:cs typeface="Times New Roman" panose="02020603050405020304" pitchFamily="18" charset="0"/>
                <a:sym typeface="Arial"/>
              </a:rPr>
              <a:t>Khí</a:t>
            </a:r>
            <a:r>
              <a:rPr lang="en-US" altLang="en-US" sz="2800" kern="0" dirty="0">
                <a:solidFill>
                  <a:srgbClr val="C00000"/>
                </a:solidFill>
                <a:ea typeface="Aachen" panose="02020500000000000000" pitchFamily="18" charset="0"/>
                <a:cs typeface="Times New Roman" panose="02020603050405020304" pitchFamily="18" charset="0"/>
                <a:sym typeface="Arial"/>
              </a:rPr>
              <a:t> </a:t>
            </a:r>
            <a:r>
              <a:rPr lang="en-US" altLang="en-US" sz="2800" kern="0" dirty="0" err="1">
                <a:solidFill>
                  <a:srgbClr val="C00000"/>
                </a:solidFill>
                <a:ea typeface="Aachen" panose="02020500000000000000" pitchFamily="18" charset="0"/>
                <a:cs typeface="Times New Roman" panose="02020603050405020304" pitchFamily="18" charset="0"/>
                <a:sym typeface="Arial"/>
              </a:rPr>
              <a:t>quyển</a:t>
            </a:r>
            <a:r>
              <a:rPr lang="en-US" altLang="en-US" sz="2800" kern="0" dirty="0">
                <a:solidFill>
                  <a:srgbClr val="C00000"/>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Là</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lớp</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không</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khí</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dày</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hàng</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ngàn</a:t>
            </a:r>
            <a:r>
              <a:rPr lang="en-US" altLang="en-US" sz="2800" b="0" kern="0" dirty="0">
                <a:solidFill>
                  <a:srgbClr val="0000FF"/>
                </a:solidFill>
                <a:ea typeface="Aachen" panose="02020500000000000000" pitchFamily="18" charset="0"/>
                <a:cs typeface="Times New Roman" panose="02020603050405020304" pitchFamily="18" charset="0"/>
                <a:sym typeface="Arial"/>
              </a:rPr>
              <a:t> km </a:t>
            </a:r>
            <a:r>
              <a:rPr lang="en-US" altLang="en-US" sz="2800" b="0" kern="0" dirty="0" err="1">
                <a:solidFill>
                  <a:srgbClr val="0000FF"/>
                </a:solidFill>
                <a:ea typeface="Aachen" panose="02020500000000000000" pitchFamily="18" charset="0"/>
                <a:cs typeface="Times New Roman" panose="02020603050405020304" pitchFamily="18" charset="0"/>
                <a:sym typeface="Arial"/>
              </a:rPr>
              <a:t>bao</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quanh</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Trái</a:t>
            </a:r>
            <a:r>
              <a:rPr lang="en-US" altLang="en-US" sz="2800" b="0" kern="0" dirty="0">
                <a:solidFill>
                  <a:srgbClr val="0000FF"/>
                </a:solidFill>
                <a:ea typeface="Aachen" panose="02020500000000000000" pitchFamily="18" charset="0"/>
                <a:cs typeface="Times New Roman" panose="02020603050405020304" pitchFamily="18" charset="0"/>
                <a:sym typeface="Arial"/>
              </a:rPr>
              <a:t> </a:t>
            </a:r>
            <a:r>
              <a:rPr lang="en-US" altLang="en-US" sz="2800" b="0" kern="0" dirty="0" err="1">
                <a:solidFill>
                  <a:srgbClr val="0000FF"/>
                </a:solidFill>
                <a:ea typeface="Aachen" panose="02020500000000000000" pitchFamily="18" charset="0"/>
                <a:cs typeface="Times New Roman" panose="02020603050405020304" pitchFamily="18" charset="0"/>
                <a:sym typeface="Arial"/>
              </a:rPr>
              <a:t>Đất</a:t>
            </a:r>
            <a:r>
              <a:rPr lang="en-US" altLang="en-US" sz="2800" b="0" kern="0" dirty="0">
                <a:solidFill>
                  <a:srgbClr val="0000FF"/>
                </a:solidFill>
                <a:ea typeface="Aachen" panose="02020500000000000000" pitchFamily="18" charset="0"/>
                <a:cs typeface="Times New Roman" panose="02020603050405020304" pitchFamily="18" charset="0"/>
                <a:sym typeface="Arial"/>
              </a:rPr>
              <a:t>.</a:t>
            </a:r>
          </a:p>
        </p:txBody>
      </p:sp>
      <p:sp>
        <p:nvSpPr>
          <p:cNvPr id="9" name="Freeform 173">
            <a:extLst>
              <a:ext uri="{FF2B5EF4-FFF2-40B4-BE49-F238E27FC236}">
                <a16:creationId xmlns:a16="http://schemas.microsoft.com/office/drawing/2014/main" id="{93F93E4E-786D-4B77-ABA1-3C7985CA3363}"/>
              </a:ext>
            </a:extLst>
          </p:cNvPr>
          <p:cNvSpPr>
            <a:spLocks/>
          </p:cNvSpPr>
          <p:nvPr/>
        </p:nvSpPr>
        <p:spPr bwMode="auto">
          <a:xfrm>
            <a:off x="6593064" y="1555924"/>
            <a:ext cx="5350933" cy="4859867"/>
          </a:xfrm>
          <a:custGeom>
            <a:avLst/>
            <a:gdLst>
              <a:gd name="T0" fmla="*/ 1312 w 2760"/>
              <a:gd name="T1" fmla="*/ 48 h 2704"/>
              <a:gd name="T2" fmla="*/ 1744 w 2760"/>
              <a:gd name="T3" fmla="*/ 48 h 2704"/>
              <a:gd name="T4" fmla="*/ 2224 w 2760"/>
              <a:gd name="T5" fmla="*/ 336 h 2704"/>
              <a:gd name="T6" fmla="*/ 2560 w 2760"/>
              <a:gd name="T7" fmla="*/ 816 h 2704"/>
              <a:gd name="T8" fmla="*/ 2752 w 2760"/>
              <a:gd name="T9" fmla="*/ 1536 h 2704"/>
              <a:gd name="T10" fmla="*/ 2512 w 2760"/>
              <a:gd name="T11" fmla="*/ 2256 h 2704"/>
              <a:gd name="T12" fmla="*/ 1696 w 2760"/>
              <a:gd name="T13" fmla="*/ 2640 h 2704"/>
              <a:gd name="T14" fmla="*/ 640 w 2760"/>
              <a:gd name="T15" fmla="*/ 2544 h 2704"/>
              <a:gd name="T16" fmla="*/ 64 w 2760"/>
              <a:gd name="T17" fmla="*/ 1680 h 2704"/>
              <a:gd name="T18" fmla="*/ 256 w 2760"/>
              <a:gd name="T19" fmla="*/ 720 h 2704"/>
              <a:gd name="T20" fmla="*/ 832 w 2760"/>
              <a:gd name="T21" fmla="*/ 192 h 2704"/>
              <a:gd name="T22" fmla="*/ 1312 w 2760"/>
              <a:gd name="T23" fmla="*/ 48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0" h="2704">
                <a:moveTo>
                  <a:pt x="1312" y="48"/>
                </a:moveTo>
                <a:cubicBezTo>
                  <a:pt x="1464" y="24"/>
                  <a:pt x="1592" y="0"/>
                  <a:pt x="1744" y="48"/>
                </a:cubicBezTo>
                <a:cubicBezTo>
                  <a:pt x="1896" y="96"/>
                  <a:pt x="2088" y="208"/>
                  <a:pt x="2224" y="336"/>
                </a:cubicBezTo>
                <a:cubicBezTo>
                  <a:pt x="2360" y="464"/>
                  <a:pt x="2472" y="616"/>
                  <a:pt x="2560" y="816"/>
                </a:cubicBezTo>
                <a:cubicBezTo>
                  <a:pt x="2648" y="1016"/>
                  <a:pt x="2760" y="1296"/>
                  <a:pt x="2752" y="1536"/>
                </a:cubicBezTo>
                <a:cubicBezTo>
                  <a:pt x="2744" y="1776"/>
                  <a:pt x="2688" y="2072"/>
                  <a:pt x="2512" y="2256"/>
                </a:cubicBezTo>
                <a:cubicBezTo>
                  <a:pt x="2336" y="2440"/>
                  <a:pt x="2008" y="2592"/>
                  <a:pt x="1696" y="2640"/>
                </a:cubicBezTo>
                <a:cubicBezTo>
                  <a:pt x="1384" y="2688"/>
                  <a:pt x="912" y="2704"/>
                  <a:pt x="640" y="2544"/>
                </a:cubicBezTo>
                <a:cubicBezTo>
                  <a:pt x="368" y="2384"/>
                  <a:pt x="128" y="1984"/>
                  <a:pt x="64" y="1680"/>
                </a:cubicBezTo>
                <a:cubicBezTo>
                  <a:pt x="0" y="1376"/>
                  <a:pt x="128" y="968"/>
                  <a:pt x="256" y="720"/>
                </a:cubicBezTo>
                <a:cubicBezTo>
                  <a:pt x="384" y="472"/>
                  <a:pt x="656" y="304"/>
                  <a:pt x="832" y="192"/>
                </a:cubicBezTo>
                <a:cubicBezTo>
                  <a:pt x="1008" y="80"/>
                  <a:pt x="1160" y="72"/>
                  <a:pt x="1312" y="48"/>
                </a:cubicBezTo>
                <a:close/>
              </a:path>
            </a:pathLst>
          </a:custGeom>
          <a:solidFill>
            <a:srgbClr val="00CCFF">
              <a:alpha val="20000"/>
            </a:srgbClr>
          </a:solidFill>
          <a:ln>
            <a:noFill/>
          </a:ln>
          <a:effectLst/>
        </p:spPr>
        <p:txBody>
          <a:bodyPr/>
          <a:lstStyle/>
          <a:p>
            <a:pPr defTabSz="1219170">
              <a:buClr>
                <a:srgbClr val="000000"/>
              </a:buClr>
              <a:defRPr/>
            </a:pPr>
            <a:endParaRPr lang="en-US" sz="1867" kern="0">
              <a:solidFill>
                <a:srgbClr val="000000"/>
              </a:solidFill>
              <a:effectLst>
                <a:outerShdw blurRad="38100" dist="38100" dir="2700000" algn="tl">
                  <a:srgbClr val="000000">
                    <a:alpha val="43137"/>
                  </a:srgbClr>
                </a:outerShdw>
              </a:effectLst>
              <a:latin typeface="Arial"/>
              <a:cs typeface="Arial"/>
              <a:sym typeface="Arial"/>
            </a:endParaRPr>
          </a:p>
        </p:txBody>
      </p:sp>
      <p:pic>
        <p:nvPicPr>
          <p:cNvPr id="10" name="Picture 153" descr="Espaco_0060">
            <a:extLst>
              <a:ext uri="{FF2B5EF4-FFF2-40B4-BE49-F238E27FC236}">
                <a16:creationId xmlns:a16="http://schemas.microsoft.com/office/drawing/2014/main" id="{7DE4857B-5CC4-4DBC-A9DA-401DD1FD491D}"/>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216999" y="3260639"/>
            <a:ext cx="1921933"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440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151"/>
        <p:cNvGrpSpPr/>
        <p:nvPr/>
      </p:nvGrpSpPr>
      <p:grpSpPr>
        <a:xfrm>
          <a:off x="0" y="0"/>
          <a:ext cx="0" cy="0"/>
          <a:chOff x="0" y="0"/>
          <a:chExt cx="0" cy="0"/>
        </a:xfrm>
      </p:grpSpPr>
      <p:sp>
        <p:nvSpPr>
          <p:cNvPr id="74" name="Freeform 173">
            <a:extLst>
              <a:ext uri="{FF2B5EF4-FFF2-40B4-BE49-F238E27FC236}">
                <a16:creationId xmlns:a16="http://schemas.microsoft.com/office/drawing/2014/main" id="{93F93E4E-786D-4B77-ABA1-3C7985CA3363}"/>
              </a:ext>
            </a:extLst>
          </p:cNvPr>
          <p:cNvSpPr>
            <a:spLocks/>
          </p:cNvSpPr>
          <p:nvPr/>
        </p:nvSpPr>
        <p:spPr bwMode="auto">
          <a:xfrm>
            <a:off x="6593064" y="1555924"/>
            <a:ext cx="5350933" cy="4859867"/>
          </a:xfrm>
          <a:custGeom>
            <a:avLst/>
            <a:gdLst>
              <a:gd name="T0" fmla="*/ 1312 w 2760"/>
              <a:gd name="T1" fmla="*/ 48 h 2704"/>
              <a:gd name="T2" fmla="*/ 1744 w 2760"/>
              <a:gd name="T3" fmla="*/ 48 h 2704"/>
              <a:gd name="T4" fmla="*/ 2224 w 2760"/>
              <a:gd name="T5" fmla="*/ 336 h 2704"/>
              <a:gd name="T6" fmla="*/ 2560 w 2760"/>
              <a:gd name="T7" fmla="*/ 816 h 2704"/>
              <a:gd name="T8" fmla="*/ 2752 w 2760"/>
              <a:gd name="T9" fmla="*/ 1536 h 2704"/>
              <a:gd name="T10" fmla="*/ 2512 w 2760"/>
              <a:gd name="T11" fmla="*/ 2256 h 2704"/>
              <a:gd name="T12" fmla="*/ 1696 w 2760"/>
              <a:gd name="T13" fmla="*/ 2640 h 2704"/>
              <a:gd name="T14" fmla="*/ 640 w 2760"/>
              <a:gd name="T15" fmla="*/ 2544 h 2704"/>
              <a:gd name="T16" fmla="*/ 64 w 2760"/>
              <a:gd name="T17" fmla="*/ 1680 h 2704"/>
              <a:gd name="T18" fmla="*/ 256 w 2760"/>
              <a:gd name="T19" fmla="*/ 720 h 2704"/>
              <a:gd name="T20" fmla="*/ 832 w 2760"/>
              <a:gd name="T21" fmla="*/ 192 h 2704"/>
              <a:gd name="T22" fmla="*/ 1312 w 2760"/>
              <a:gd name="T23" fmla="*/ 48 h 2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0" h="2704">
                <a:moveTo>
                  <a:pt x="1312" y="48"/>
                </a:moveTo>
                <a:cubicBezTo>
                  <a:pt x="1464" y="24"/>
                  <a:pt x="1592" y="0"/>
                  <a:pt x="1744" y="48"/>
                </a:cubicBezTo>
                <a:cubicBezTo>
                  <a:pt x="1896" y="96"/>
                  <a:pt x="2088" y="208"/>
                  <a:pt x="2224" y="336"/>
                </a:cubicBezTo>
                <a:cubicBezTo>
                  <a:pt x="2360" y="464"/>
                  <a:pt x="2472" y="616"/>
                  <a:pt x="2560" y="816"/>
                </a:cubicBezTo>
                <a:cubicBezTo>
                  <a:pt x="2648" y="1016"/>
                  <a:pt x="2760" y="1296"/>
                  <a:pt x="2752" y="1536"/>
                </a:cubicBezTo>
                <a:cubicBezTo>
                  <a:pt x="2744" y="1776"/>
                  <a:pt x="2688" y="2072"/>
                  <a:pt x="2512" y="2256"/>
                </a:cubicBezTo>
                <a:cubicBezTo>
                  <a:pt x="2336" y="2440"/>
                  <a:pt x="2008" y="2592"/>
                  <a:pt x="1696" y="2640"/>
                </a:cubicBezTo>
                <a:cubicBezTo>
                  <a:pt x="1384" y="2688"/>
                  <a:pt x="912" y="2704"/>
                  <a:pt x="640" y="2544"/>
                </a:cubicBezTo>
                <a:cubicBezTo>
                  <a:pt x="368" y="2384"/>
                  <a:pt x="128" y="1984"/>
                  <a:pt x="64" y="1680"/>
                </a:cubicBezTo>
                <a:cubicBezTo>
                  <a:pt x="0" y="1376"/>
                  <a:pt x="128" y="968"/>
                  <a:pt x="256" y="720"/>
                </a:cubicBezTo>
                <a:cubicBezTo>
                  <a:pt x="384" y="472"/>
                  <a:pt x="656" y="304"/>
                  <a:pt x="832" y="192"/>
                </a:cubicBezTo>
                <a:cubicBezTo>
                  <a:pt x="1008" y="80"/>
                  <a:pt x="1160" y="72"/>
                  <a:pt x="1312" y="48"/>
                </a:cubicBezTo>
                <a:close/>
              </a:path>
            </a:pathLst>
          </a:custGeom>
          <a:solidFill>
            <a:srgbClr val="00CCFF">
              <a:alpha val="20000"/>
            </a:srgbClr>
          </a:solidFill>
          <a:ln>
            <a:noFill/>
          </a:ln>
          <a:effectLst/>
        </p:spPr>
        <p:txBody>
          <a:bodyPr/>
          <a:lstStyle/>
          <a:p>
            <a:pPr defTabSz="1219170">
              <a:buClr>
                <a:srgbClr val="000000"/>
              </a:buClr>
              <a:defRPr/>
            </a:pPr>
            <a:endParaRPr lang="en-US" sz="1867" kern="0">
              <a:solidFill>
                <a:srgbClr val="000000"/>
              </a:solidFill>
              <a:effectLst>
                <a:outerShdw blurRad="38100" dist="38100" dir="2700000" algn="tl">
                  <a:srgbClr val="000000">
                    <a:alpha val="43137"/>
                  </a:srgbClr>
                </a:outerShdw>
              </a:effectLst>
              <a:latin typeface="Arial"/>
              <a:cs typeface="Arial"/>
              <a:sym typeface="Arial"/>
            </a:endParaRPr>
          </a:p>
        </p:txBody>
      </p:sp>
      <p:pic>
        <p:nvPicPr>
          <p:cNvPr id="75" name="Picture 153" descr="Espaco_0060">
            <a:extLst>
              <a:ext uri="{FF2B5EF4-FFF2-40B4-BE49-F238E27FC236}">
                <a16:creationId xmlns:a16="http://schemas.microsoft.com/office/drawing/2014/main" id="{7DE4857B-5CC4-4DBC-A9DA-401DD1FD491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216999" y="3260639"/>
            <a:ext cx="1921933"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Line 164">
            <a:extLst>
              <a:ext uri="{FF2B5EF4-FFF2-40B4-BE49-F238E27FC236}">
                <a16:creationId xmlns:a16="http://schemas.microsoft.com/office/drawing/2014/main" id="{1717E689-BFD4-44D6-A9B8-7942D162326B}"/>
              </a:ext>
            </a:extLst>
          </p:cNvPr>
          <p:cNvSpPr>
            <a:spLocks noChangeShapeType="1"/>
          </p:cNvSpPr>
          <p:nvPr/>
        </p:nvSpPr>
        <p:spPr bwMode="auto">
          <a:xfrm rot="8029852">
            <a:off x="9547324" y="3073314"/>
            <a:ext cx="609600" cy="2117"/>
          </a:xfrm>
          <a:prstGeom prst="line">
            <a:avLst/>
          </a:prstGeom>
          <a:noFill/>
          <a:ln w="76200">
            <a:solidFill>
              <a:srgbClr val="009900"/>
            </a:solidFill>
            <a:round/>
            <a:headEnd/>
            <a:tailEnd type="triangle" w="med" len="med"/>
          </a:ln>
          <a:effectLst/>
        </p:spPr>
        <p:txBody>
          <a:bodyPr/>
          <a:lstStyle/>
          <a:p>
            <a:pPr defTabSz="1219170">
              <a:buClr>
                <a:srgbClr val="000000"/>
              </a:buClr>
              <a:defRPr/>
            </a:pPr>
            <a:endParaRPr lang="en-US" sz="1867" kern="0">
              <a:solidFill>
                <a:srgbClr val="000000"/>
              </a:solidFill>
              <a:effectLst>
                <a:outerShdw blurRad="38100" dist="38100" dir="2700000" algn="tl">
                  <a:srgbClr val="000000">
                    <a:alpha val="43137"/>
                  </a:srgbClr>
                </a:outerShdw>
              </a:effectLst>
              <a:latin typeface="Arial"/>
              <a:cs typeface="Arial"/>
              <a:sym typeface="Arial"/>
            </a:endParaRPr>
          </a:p>
        </p:txBody>
      </p:sp>
      <p:sp>
        <p:nvSpPr>
          <p:cNvPr id="79" name="Line 164">
            <a:extLst>
              <a:ext uri="{FF2B5EF4-FFF2-40B4-BE49-F238E27FC236}">
                <a16:creationId xmlns:a16="http://schemas.microsoft.com/office/drawing/2014/main" id="{41A02A06-C9BD-455A-88FE-2B3F8064F189}"/>
              </a:ext>
            </a:extLst>
          </p:cNvPr>
          <p:cNvSpPr>
            <a:spLocks noChangeShapeType="1"/>
          </p:cNvSpPr>
          <p:nvPr/>
        </p:nvSpPr>
        <p:spPr bwMode="auto">
          <a:xfrm rot="8029852">
            <a:off x="10025690" y="4186681"/>
            <a:ext cx="446617" cy="414867"/>
          </a:xfrm>
          <a:prstGeom prst="line">
            <a:avLst/>
          </a:prstGeom>
          <a:noFill/>
          <a:ln w="76200">
            <a:solidFill>
              <a:srgbClr val="009900"/>
            </a:solidFill>
            <a:round/>
            <a:headEnd/>
            <a:tailEnd type="triangle" w="med" len="med"/>
          </a:ln>
          <a:effectLst/>
        </p:spPr>
        <p:txBody>
          <a:bodyPr/>
          <a:lstStyle/>
          <a:p>
            <a:pPr defTabSz="1219170">
              <a:buClr>
                <a:srgbClr val="000000"/>
              </a:buClr>
              <a:defRPr/>
            </a:pPr>
            <a:endParaRPr lang="en-US" sz="1867" kern="0">
              <a:solidFill>
                <a:srgbClr val="000000"/>
              </a:solidFill>
              <a:effectLst>
                <a:outerShdw blurRad="38100" dist="38100" dir="2700000" algn="tl">
                  <a:srgbClr val="000000">
                    <a:alpha val="43137"/>
                  </a:srgbClr>
                </a:outerShdw>
              </a:effectLst>
              <a:latin typeface="Arial"/>
              <a:cs typeface="Arial"/>
              <a:sym typeface="Arial"/>
            </a:endParaRPr>
          </a:p>
        </p:txBody>
      </p:sp>
      <p:sp>
        <p:nvSpPr>
          <p:cNvPr id="80" name="Line 164">
            <a:extLst>
              <a:ext uri="{FF2B5EF4-FFF2-40B4-BE49-F238E27FC236}">
                <a16:creationId xmlns:a16="http://schemas.microsoft.com/office/drawing/2014/main" id="{EEF70CA7-FB7F-4721-9E5D-EE9126685F08}"/>
              </a:ext>
            </a:extLst>
          </p:cNvPr>
          <p:cNvSpPr>
            <a:spLocks noChangeShapeType="1"/>
          </p:cNvSpPr>
          <p:nvPr/>
        </p:nvSpPr>
        <p:spPr bwMode="auto">
          <a:xfrm rot="8029852" flipV="1">
            <a:off x="8587416" y="2790739"/>
            <a:ext cx="61384" cy="560916"/>
          </a:xfrm>
          <a:prstGeom prst="line">
            <a:avLst/>
          </a:prstGeom>
          <a:noFill/>
          <a:ln w="76200">
            <a:solidFill>
              <a:srgbClr val="009900"/>
            </a:solidFill>
            <a:round/>
            <a:headEnd/>
            <a:tailEnd type="triangle" w="med" len="med"/>
          </a:ln>
          <a:effectLst/>
        </p:spPr>
        <p:txBody>
          <a:bodyPr/>
          <a:lstStyle/>
          <a:p>
            <a:pPr defTabSz="1219170">
              <a:buClr>
                <a:srgbClr val="000000"/>
              </a:buClr>
              <a:defRPr/>
            </a:pPr>
            <a:endParaRPr lang="en-US" sz="2800" kern="0">
              <a:solidFill>
                <a:srgbClr val="000000"/>
              </a:solidFill>
              <a:effectLst>
                <a:outerShdw blurRad="38100" dist="38100" dir="2700000" algn="tl">
                  <a:srgbClr val="000000">
                    <a:alpha val="43137"/>
                  </a:srgbClr>
                </a:outerShdw>
              </a:effectLst>
              <a:latin typeface="Arial" panose="020B0604020202020204" pitchFamily="34" charset="0"/>
              <a:ea typeface="Aachen" panose="02020500000000000000" pitchFamily="18" charset="0"/>
              <a:cs typeface="Arial" panose="020B0604020202020204" pitchFamily="34" charset="0"/>
              <a:sym typeface="Arial"/>
            </a:endParaRPr>
          </a:p>
        </p:txBody>
      </p:sp>
      <p:sp>
        <p:nvSpPr>
          <p:cNvPr id="81" name="Line 164">
            <a:extLst>
              <a:ext uri="{FF2B5EF4-FFF2-40B4-BE49-F238E27FC236}">
                <a16:creationId xmlns:a16="http://schemas.microsoft.com/office/drawing/2014/main" id="{74FF39C0-A563-43DE-BEC4-40F50F4C3A1B}"/>
              </a:ext>
            </a:extLst>
          </p:cNvPr>
          <p:cNvSpPr>
            <a:spLocks noChangeShapeType="1"/>
          </p:cNvSpPr>
          <p:nvPr/>
        </p:nvSpPr>
        <p:spPr bwMode="auto">
          <a:xfrm rot="8029852" flipH="1">
            <a:off x="9039324" y="5041813"/>
            <a:ext cx="321733" cy="400051"/>
          </a:xfrm>
          <a:prstGeom prst="line">
            <a:avLst/>
          </a:prstGeom>
          <a:noFill/>
          <a:ln w="76200">
            <a:solidFill>
              <a:srgbClr val="009900"/>
            </a:solidFill>
            <a:round/>
            <a:headEnd/>
            <a:tailEnd type="triangle" w="med" len="med"/>
          </a:ln>
          <a:effectLst/>
        </p:spPr>
        <p:txBody>
          <a:bodyPr/>
          <a:lstStyle/>
          <a:p>
            <a:pPr defTabSz="1219170">
              <a:buClr>
                <a:srgbClr val="000000"/>
              </a:buClr>
              <a:defRPr/>
            </a:pPr>
            <a:endParaRPr lang="en-US" sz="1867" kern="0">
              <a:solidFill>
                <a:srgbClr val="000000"/>
              </a:solidFill>
              <a:effectLst>
                <a:outerShdw blurRad="38100" dist="38100" dir="2700000" algn="tl">
                  <a:srgbClr val="000000">
                    <a:alpha val="43137"/>
                  </a:srgbClr>
                </a:outerShdw>
              </a:effectLst>
              <a:latin typeface="Arial"/>
              <a:cs typeface="Arial"/>
              <a:sym typeface="Arial"/>
            </a:endParaRPr>
          </a:p>
        </p:txBody>
      </p:sp>
      <p:sp>
        <p:nvSpPr>
          <p:cNvPr id="82" name="Line 164">
            <a:extLst>
              <a:ext uri="{FF2B5EF4-FFF2-40B4-BE49-F238E27FC236}">
                <a16:creationId xmlns:a16="http://schemas.microsoft.com/office/drawing/2014/main" id="{E0A1234E-75B2-4922-BF54-4EA3A7DDB2C4}"/>
              </a:ext>
            </a:extLst>
          </p:cNvPr>
          <p:cNvSpPr>
            <a:spLocks noChangeShapeType="1"/>
          </p:cNvSpPr>
          <p:nvPr/>
        </p:nvSpPr>
        <p:spPr bwMode="auto">
          <a:xfrm rot="8029852" flipH="1" flipV="1">
            <a:off x="7938657" y="4116831"/>
            <a:ext cx="268816" cy="423333"/>
          </a:xfrm>
          <a:prstGeom prst="line">
            <a:avLst/>
          </a:prstGeom>
          <a:noFill/>
          <a:ln w="76200">
            <a:solidFill>
              <a:srgbClr val="009900"/>
            </a:solidFill>
            <a:round/>
            <a:headEnd/>
            <a:tailEnd type="triangle" w="med" len="med"/>
          </a:ln>
          <a:effectLst/>
        </p:spPr>
        <p:txBody>
          <a:bodyPr/>
          <a:lstStyle/>
          <a:p>
            <a:pPr defTabSz="1219170">
              <a:buClr>
                <a:srgbClr val="000000"/>
              </a:buClr>
              <a:defRPr/>
            </a:pPr>
            <a:endParaRPr lang="en-US" sz="2800" kern="0">
              <a:solidFill>
                <a:srgbClr val="000000"/>
              </a:solidFill>
              <a:effectLst>
                <a:outerShdw blurRad="38100" dist="38100" dir="2700000" algn="tl">
                  <a:srgbClr val="000000">
                    <a:alpha val="43137"/>
                  </a:srgbClr>
                </a:outerShdw>
              </a:effectLst>
              <a:latin typeface="Arial" panose="020B0604020202020204" pitchFamily="34" charset="0"/>
              <a:ea typeface="Aachen" panose="02020500000000000000" pitchFamily="18" charset="0"/>
              <a:cs typeface="Arial" panose="020B0604020202020204" pitchFamily="34" charset="0"/>
              <a:sym typeface="Arial"/>
            </a:endParaRPr>
          </a:p>
        </p:txBody>
      </p:sp>
      <p:sp>
        <p:nvSpPr>
          <p:cNvPr id="83" name="Text Box 5">
            <a:extLst>
              <a:ext uri="{FF2B5EF4-FFF2-40B4-BE49-F238E27FC236}">
                <a16:creationId xmlns:a16="http://schemas.microsoft.com/office/drawing/2014/main" id="{2DDFEFDB-2AD1-4EDD-8740-6ECE23840754}"/>
              </a:ext>
            </a:extLst>
          </p:cNvPr>
          <p:cNvSpPr txBox="1">
            <a:spLocks noChangeArrowheads="1"/>
          </p:cNvSpPr>
          <p:nvPr/>
        </p:nvSpPr>
        <p:spPr bwMode="auto">
          <a:xfrm>
            <a:off x="418894" y="2460941"/>
            <a:ext cx="6096000" cy="1055608"/>
          </a:xfrm>
          <a:prstGeom prst="roundRect">
            <a:avLst/>
          </a:prstGeom>
          <a:solidFill>
            <a:schemeClr val="bg1"/>
          </a:solidFill>
          <a:ln w="9525">
            <a:noFill/>
            <a:miter lim="800000"/>
            <a:headEnd/>
            <a:tailEnd/>
          </a:ln>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sz="2400" b="1">
                <a:solidFill>
                  <a:schemeClr val="tx1"/>
                </a:solidFill>
                <a:latin typeface="Times New Roman" panose="02020603050405020304" pitchFamily="18" charset="0"/>
              </a:defRPr>
            </a:lvl9pPr>
          </a:lstStyle>
          <a:p>
            <a:pPr algn="just" defTabSz="1219170" eaLnBrk="1" hangingPunct="1">
              <a:buClr>
                <a:srgbClr val="000000"/>
              </a:buClr>
              <a:defRPr/>
            </a:pPr>
            <a:r>
              <a:rPr lang="en-US" altLang="en-US" sz="2800"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Khí</a:t>
            </a:r>
            <a:r>
              <a:rPr lang="en-US" altLang="en-US" sz="2800"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quyển</a:t>
            </a:r>
            <a:r>
              <a:rPr lang="en-US" altLang="en-US" sz="2800"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Là</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lớp</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không</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khí</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dày</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hàng</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ngàn</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km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bao</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quanh</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Trái</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Đất</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a:t>
            </a:r>
          </a:p>
        </p:txBody>
      </p:sp>
      <p:sp>
        <p:nvSpPr>
          <p:cNvPr id="84" name="Text Box 8">
            <a:extLst>
              <a:ext uri="{FF2B5EF4-FFF2-40B4-BE49-F238E27FC236}">
                <a16:creationId xmlns:a16="http://schemas.microsoft.com/office/drawing/2014/main" id="{8C0B3D38-E552-4C5D-8A55-39F2A2660185}"/>
              </a:ext>
            </a:extLst>
          </p:cNvPr>
          <p:cNvSpPr txBox="1">
            <a:spLocks noChangeArrowheads="1"/>
          </p:cNvSpPr>
          <p:nvPr/>
        </p:nvSpPr>
        <p:spPr bwMode="auto">
          <a:xfrm>
            <a:off x="418894" y="3709504"/>
            <a:ext cx="6096000" cy="1532334"/>
          </a:xfrm>
          <a:prstGeom prst="roundRect">
            <a:avLst/>
          </a:prstGeom>
          <a:solidFill>
            <a:schemeClr val="bg1"/>
          </a:solidFill>
          <a:ln>
            <a:noFill/>
          </a:ln>
          <a:effec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defTabSz="1219170" eaLnBrk="1" hangingPunct="1">
              <a:buClr>
                <a:srgbClr val="000000"/>
              </a:buClr>
              <a:defRPr/>
            </a:pP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Áp</a:t>
            </a:r>
            <a:r>
              <a:rPr lang="en-US" sz="2800" b="1"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suất</a:t>
            </a:r>
            <a:r>
              <a:rPr lang="en-US" sz="2800" b="1"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khí</a:t>
            </a:r>
            <a:r>
              <a:rPr lang="en-US" sz="2800" b="1"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quyển</a:t>
            </a:r>
            <a:r>
              <a:rPr lang="en-US" sz="2800"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là</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áp</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suất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do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lớp</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không</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khí</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bao</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quanh</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Trái</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Đất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tác</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dụng</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lên</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mọi</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vật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trên</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Trái</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Đất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a:t>
            </a:r>
          </a:p>
        </p:txBody>
      </p:sp>
      <p:sp>
        <p:nvSpPr>
          <p:cNvPr id="16" name="TextBox 15">
            <a:extLst>
              <a:ext uri="{FF2B5EF4-FFF2-40B4-BE49-F238E27FC236}">
                <a16:creationId xmlns:a16="http://schemas.microsoft.com/office/drawing/2014/main" id="{571292CA-343E-6DB9-863A-3CDCE76AE680}"/>
              </a:ext>
            </a:extLst>
          </p:cNvPr>
          <p:cNvSpPr txBox="1"/>
          <p:nvPr/>
        </p:nvSpPr>
        <p:spPr>
          <a:xfrm>
            <a:off x="296214" y="1265522"/>
            <a:ext cx="6006739" cy="523220"/>
          </a:xfrm>
          <a:prstGeom prst="rect">
            <a:avLst/>
          </a:prstGeom>
          <a:noFill/>
        </p:spPr>
        <p:txBody>
          <a:bodyPr wrap="square" rtlCol="0">
            <a:spAutoFit/>
          </a:bodyPr>
          <a:lstStyle/>
          <a:p>
            <a:pPr defTabSz="1219170">
              <a:buClr>
                <a:srgbClr val="000000"/>
              </a:buClr>
              <a:defRPr/>
            </a:pP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1.Sự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tồn</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tại</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áp</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suất</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khí</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quyển</a:t>
            </a:r>
            <a:endPar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17" name="TextBox 16"/>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18" name="TextBox 17">
            <a:extLst>
              <a:ext uri="{FF2B5EF4-FFF2-40B4-BE49-F238E27FC236}">
                <a16:creationId xmlns:a16="http://schemas.microsoft.com/office/drawing/2014/main" id="{791580D8-8C1A-0B98-89A0-0EAD4354A07F}"/>
              </a:ext>
            </a:extLst>
          </p:cNvPr>
          <p:cNvSpPr txBox="1"/>
          <p:nvPr/>
        </p:nvSpPr>
        <p:spPr>
          <a:xfrm>
            <a:off x="296214" y="1804968"/>
            <a:ext cx="6392785" cy="523220"/>
          </a:xfrm>
          <a:prstGeom prst="rect">
            <a:avLst/>
          </a:prstGeom>
          <a:noFill/>
        </p:spPr>
        <p:txBody>
          <a:bodyPr wrap="square" rtlCol="0">
            <a:spAutoFit/>
          </a:bodyPr>
          <a:lstStyle/>
          <a:p>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a)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và</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áp</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suất</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endPar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791580D8-8C1A-0B98-89A0-0EAD4354A07F}"/>
              </a:ext>
            </a:extLst>
          </p:cNvPr>
          <p:cNvSpPr txBox="1"/>
          <p:nvPr/>
        </p:nvSpPr>
        <p:spPr>
          <a:xfrm>
            <a:off x="296214" y="742302"/>
            <a:ext cx="6392785" cy="523220"/>
          </a:xfrm>
          <a:prstGeom prst="rect">
            <a:avLst/>
          </a:prstGeom>
          <a:noFill/>
        </p:spPr>
        <p:txBody>
          <a:bodyPr wrap="square" rtlCol="0">
            <a:spAutoFit/>
          </a:bodyPr>
          <a:lstStyle/>
          <a:p>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II.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Áp</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suất</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khí</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quyển</a:t>
            </a:r>
            <a:endPar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endParaRPr>
          </a:p>
        </p:txBody>
      </p:sp>
    </p:spTree>
    <p:extLst>
      <p:ext uri="{BB962C8B-B14F-4D97-AF65-F5344CB8AC3E}">
        <p14:creationId xmlns:p14="http://schemas.microsoft.com/office/powerpoint/2010/main" val="212213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9" grpId="0" animBg="1"/>
      <p:bldP spid="80" grpId="0" animBg="1"/>
      <p:bldP spid="81" grpId="0" animBg="1"/>
      <p:bldP spid="82" grpId="0" animBg="1"/>
      <p:bldP spid="8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151"/>
        <p:cNvGrpSpPr/>
        <p:nvPr/>
      </p:nvGrpSpPr>
      <p:grpSpPr>
        <a:xfrm>
          <a:off x="0" y="0"/>
          <a:ext cx="0" cy="0"/>
          <a:chOff x="0" y="0"/>
          <a:chExt cx="0" cy="0"/>
        </a:xfrm>
      </p:grpSpPr>
      <p:sp>
        <p:nvSpPr>
          <p:cNvPr id="83" name="Text Box 5">
            <a:extLst>
              <a:ext uri="{FF2B5EF4-FFF2-40B4-BE49-F238E27FC236}">
                <a16:creationId xmlns:a16="http://schemas.microsoft.com/office/drawing/2014/main" id="{2DDFEFDB-2AD1-4EDD-8740-6ECE23840754}"/>
              </a:ext>
            </a:extLst>
          </p:cNvPr>
          <p:cNvSpPr txBox="1">
            <a:spLocks noChangeArrowheads="1"/>
          </p:cNvSpPr>
          <p:nvPr/>
        </p:nvSpPr>
        <p:spPr bwMode="auto">
          <a:xfrm>
            <a:off x="418893" y="2460941"/>
            <a:ext cx="11083993" cy="1055608"/>
          </a:xfrm>
          <a:prstGeom prst="roundRect">
            <a:avLst/>
          </a:prstGeom>
          <a:solidFill>
            <a:schemeClr val="bg1"/>
          </a:solidFill>
          <a:ln w="9525">
            <a:noFill/>
            <a:miter lim="800000"/>
            <a:headEnd/>
            <a:tailEnd/>
          </a:ln>
        </p:spPr>
        <p:txBody>
          <a:bodyPr wrap="squar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algn="ctr" eaLnBrk="0" fontAlgn="base" hangingPunct="0">
              <a:spcBef>
                <a:spcPct val="50000"/>
              </a:spcBef>
              <a:spcAft>
                <a:spcPct val="0"/>
              </a:spcAft>
              <a:defRPr sz="2400" b="1">
                <a:solidFill>
                  <a:schemeClr val="tx1"/>
                </a:solidFill>
                <a:latin typeface="Times New Roman" panose="02020603050405020304" pitchFamily="18" charset="0"/>
              </a:defRPr>
            </a:lvl6pPr>
            <a:lvl7pPr marL="2971800" indent="-228600" algn="ctr" eaLnBrk="0" fontAlgn="base" hangingPunct="0">
              <a:spcBef>
                <a:spcPct val="50000"/>
              </a:spcBef>
              <a:spcAft>
                <a:spcPct val="0"/>
              </a:spcAft>
              <a:defRPr sz="2400" b="1">
                <a:solidFill>
                  <a:schemeClr val="tx1"/>
                </a:solidFill>
                <a:latin typeface="Times New Roman" panose="02020603050405020304" pitchFamily="18" charset="0"/>
              </a:defRPr>
            </a:lvl7pPr>
            <a:lvl8pPr marL="3429000" indent="-228600" algn="ctr" eaLnBrk="0" fontAlgn="base" hangingPunct="0">
              <a:spcBef>
                <a:spcPct val="50000"/>
              </a:spcBef>
              <a:spcAft>
                <a:spcPct val="0"/>
              </a:spcAft>
              <a:defRPr sz="2400" b="1">
                <a:solidFill>
                  <a:schemeClr val="tx1"/>
                </a:solidFill>
                <a:latin typeface="Times New Roman" panose="02020603050405020304" pitchFamily="18" charset="0"/>
              </a:defRPr>
            </a:lvl8pPr>
            <a:lvl9pPr marL="3886200" indent="-228600" algn="ctr" eaLnBrk="0" fontAlgn="base" hangingPunct="0">
              <a:spcBef>
                <a:spcPct val="50000"/>
              </a:spcBef>
              <a:spcAft>
                <a:spcPct val="0"/>
              </a:spcAft>
              <a:defRPr sz="2400" b="1">
                <a:solidFill>
                  <a:schemeClr val="tx1"/>
                </a:solidFill>
                <a:latin typeface="Times New Roman" panose="02020603050405020304" pitchFamily="18" charset="0"/>
              </a:defRPr>
            </a:lvl9pPr>
          </a:lstStyle>
          <a:p>
            <a:pPr algn="just" defTabSz="1219170" eaLnBrk="1" hangingPunct="1">
              <a:buClr>
                <a:srgbClr val="000000"/>
              </a:buClr>
              <a:defRPr/>
            </a:pPr>
            <a:r>
              <a:rPr lang="en-US" altLang="en-US" sz="2800"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Khí</a:t>
            </a:r>
            <a:r>
              <a:rPr lang="en-US" altLang="en-US" sz="2800"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quyển</a:t>
            </a:r>
            <a:r>
              <a:rPr lang="en-US" altLang="en-US" sz="2800"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Là</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lớp</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không</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khí</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dày</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hàng</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ngàn</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km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bao</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quanh</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Trái</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altLang="en-US" sz="2800" b="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Đất</a:t>
            </a:r>
            <a:r>
              <a:rPr lang="en-US" altLang="en-US" sz="2800" b="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a:t>
            </a:r>
          </a:p>
        </p:txBody>
      </p:sp>
      <p:sp>
        <p:nvSpPr>
          <p:cNvPr id="84" name="Text Box 8">
            <a:extLst>
              <a:ext uri="{FF2B5EF4-FFF2-40B4-BE49-F238E27FC236}">
                <a16:creationId xmlns:a16="http://schemas.microsoft.com/office/drawing/2014/main" id="{8C0B3D38-E552-4C5D-8A55-39F2A2660185}"/>
              </a:ext>
            </a:extLst>
          </p:cNvPr>
          <p:cNvSpPr txBox="1">
            <a:spLocks noChangeArrowheads="1"/>
          </p:cNvSpPr>
          <p:nvPr/>
        </p:nvSpPr>
        <p:spPr bwMode="auto">
          <a:xfrm>
            <a:off x="418892" y="3523607"/>
            <a:ext cx="11083993" cy="1055608"/>
          </a:xfrm>
          <a:prstGeom prst="roundRect">
            <a:avLst/>
          </a:prstGeom>
          <a:solidFill>
            <a:schemeClr val="bg1"/>
          </a:solidFill>
          <a:ln>
            <a:noFill/>
          </a:ln>
          <a:effec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defTabSz="1219170" eaLnBrk="1" hangingPunct="1">
              <a:buClr>
                <a:srgbClr val="000000"/>
              </a:buClr>
              <a:defRPr/>
            </a:pP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Áp</a:t>
            </a:r>
            <a:r>
              <a:rPr lang="en-US" sz="2800" b="1"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suất</a:t>
            </a:r>
            <a:r>
              <a:rPr lang="en-US" sz="2800" b="1"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khí</a:t>
            </a:r>
            <a:r>
              <a:rPr lang="en-US" sz="2800" b="1"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b="1" kern="0" dirty="0" err="1">
                <a:solidFill>
                  <a:srgbClr val="C00000"/>
                </a:solidFill>
                <a:latin typeface="Arial" panose="020B0604020202020204" pitchFamily="34" charset="0"/>
                <a:ea typeface="Aachen" panose="02020500000000000000" pitchFamily="18" charset="0"/>
                <a:cs typeface="Arial" panose="020B0604020202020204" pitchFamily="34" charset="0"/>
                <a:sym typeface="Arial"/>
              </a:rPr>
              <a:t>quyển</a:t>
            </a:r>
            <a:r>
              <a:rPr lang="en-US" sz="2800" kern="0" dirty="0">
                <a:solidFill>
                  <a:srgbClr val="C00000"/>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là</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áp</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suất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do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lớp</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không</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khí</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bao</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quanh</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Trái</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Đất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tác</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dụng</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lên</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mọi</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vật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trên</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Trái</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 </a:t>
            </a:r>
            <a:r>
              <a:rPr lang="en-US" sz="2800" kern="0" dirty="0" err="1">
                <a:solidFill>
                  <a:srgbClr val="0000FF"/>
                </a:solidFill>
                <a:latin typeface="Arial" panose="020B0604020202020204" pitchFamily="34" charset="0"/>
                <a:ea typeface="Aachen" panose="02020500000000000000" pitchFamily="18" charset="0"/>
                <a:cs typeface="Arial" panose="020B0604020202020204" pitchFamily="34" charset="0"/>
                <a:sym typeface="Arial"/>
              </a:rPr>
              <a:t>Đất</a:t>
            </a:r>
            <a:r>
              <a:rPr lang="en-US" sz="2800" kern="0" dirty="0">
                <a:solidFill>
                  <a:srgbClr val="0000FF"/>
                </a:solidFill>
                <a:latin typeface="Arial" panose="020B0604020202020204" pitchFamily="34" charset="0"/>
                <a:ea typeface="Aachen" panose="02020500000000000000" pitchFamily="18" charset="0"/>
                <a:cs typeface="Arial" panose="020B0604020202020204" pitchFamily="34" charset="0"/>
                <a:sym typeface="Arial"/>
              </a:rPr>
              <a:t>.</a:t>
            </a:r>
          </a:p>
        </p:txBody>
      </p:sp>
      <p:sp>
        <p:nvSpPr>
          <p:cNvPr id="16" name="TextBox 15">
            <a:extLst>
              <a:ext uri="{FF2B5EF4-FFF2-40B4-BE49-F238E27FC236}">
                <a16:creationId xmlns:a16="http://schemas.microsoft.com/office/drawing/2014/main" id="{571292CA-343E-6DB9-863A-3CDCE76AE680}"/>
              </a:ext>
            </a:extLst>
          </p:cNvPr>
          <p:cNvSpPr txBox="1"/>
          <p:nvPr/>
        </p:nvSpPr>
        <p:spPr>
          <a:xfrm>
            <a:off x="296214" y="1265522"/>
            <a:ext cx="6006739" cy="523220"/>
          </a:xfrm>
          <a:prstGeom prst="rect">
            <a:avLst/>
          </a:prstGeom>
          <a:noFill/>
        </p:spPr>
        <p:txBody>
          <a:bodyPr wrap="square" rtlCol="0">
            <a:spAutoFit/>
          </a:bodyPr>
          <a:lstStyle/>
          <a:p>
            <a:pPr defTabSz="1219170">
              <a:buClr>
                <a:srgbClr val="000000"/>
              </a:buClr>
              <a:defRPr/>
            </a:pP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1.Sự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tồn</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tại</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áp</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suất</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khí</a:t>
            </a:r>
            <a:r>
              <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 </a:t>
            </a:r>
            <a:r>
              <a:rPr lang="en-US" sz="2800" b="1" kern="0"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rPr>
              <a:t>quyển</a:t>
            </a:r>
            <a:endParaRPr lang="en-US" sz="2800" b="1" kern="0" dirty="0">
              <a:solidFill>
                <a:srgbClr val="002060"/>
              </a:solidFill>
              <a:latin typeface="Times New Roman" panose="02020603050405020304" pitchFamily="18" charset="0"/>
              <a:ea typeface="Aachen" panose="02020500000000000000" pitchFamily="18" charset="0"/>
              <a:cs typeface="Times New Roman" panose="02020603050405020304" pitchFamily="18" charset="0"/>
              <a:sym typeface="Arial"/>
            </a:endParaRPr>
          </a:p>
        </p:txBody>
      </p:sp>
      <p:sp>
        <p:nvSpPr>
          <p:cNvPr id="17" name="TextBox 16"/>
          <p:cNvSpPr txBox="1"/>
          <p:nvPr/>
        </p:nvSpPr>
        <p:spPr>
          <a:xfrm>
            <a:off x="1300766" y="90152"/>
            <a:ext cx="9131121" cy="523220"/>
          </a:xfrm>
          <a:prstGeom prst="rect">
            <a:avLst/>
          </a:prstGeom>
          <a:noFill/>
        </p:spPr>
        <p:txBody>
          <a:bodyPr wrap="square" rtlCol="0">
            <a:spAutoFit/>
          </a:bodyPr>
          <a:lstStyle/>
          <a:p>
            <a:pPr algn="ctr"/>
            <a:r>
              <a:rPr lang="en-US" sz="2800" b="1" dirty="0">
                <a:solidFill>
                  <a:srgbClr val="FF0000"/>
                </a:solidFill>
                <a:latin typeface="Times New Roman" panose="02020603050405020304" pitchFamily="18" charset="0"/>
                <a:cs typeface="Times New Roman" panose="02020603050405020304" pitchFamily="18" charset="0"/>
              </a:rPr>
              <a:t>BÀI 16: ÁP SUẤT CHẤT LỎNG. ÁP SUẤT KHÍ QUYỂN</a:t>
            </a:r>
          </a:p>
        </p:txBody>
      </p:sp>
      <p:sp>
        <p:nvSpPr>
          <p:cNvPr id="18" name="TextBox 17">
            <a:extLst>
              <a:ext uri="{FF2B5EF4-FFF2-40B4-BE49-F238E27FC236}">
                <a16:creationId xmlns:a16="http://schemas.microsoft.com/office/drawing/2014/main" id="{791580D8-8C1A-0B98-89A0-0EAD4354A07F}"/>
              </a:ext>
            </a:extLst>
          </p:cNvPr>
          <p:cNvSpPr txBox="1"/>
          <p:nvPr/>
        </p:nvSpPr>
        <p:spPr>
          <a:xfrm>
            <a:off x="296214" y="1804968"/>
            <a:ext cx="6392785" cy="523220"/>
          </a:xfrm>
          <a:prstGeom prst="rect">
            <a:avLst/>
          </a:prstGeom>
          <a:noFill/>
        </p:spPr>
        <p:txBody>
          <a:bodyPr wrap="square" rtlCol="0">
            <a:spAutoFit/>
          </a:bodyPr>
          <a:lstStyle/>
          <a:p>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a)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và</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áp</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suất</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khí</a:t>
            </a:r>
            <a:r>
              <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rPr>
              <a:t> </a:t>
            </a:r>
            <a:r>
              <a:rPr lang="en-US" sz="2800" b="1" i="1" dirty="0" err="1">
                <a:solidFill>
                  <a:srgbClr val="002060"/>
                </a:solidFill>
                <a:latin typeface="Times New Roman" panose="02020603050405020304" pitchFamily="18" charset="0"/>
                <a:ea typeface="Aachen" panose="02020500000000000000" pitchFamily="18" charset="0"/>
                <a:cs typeface="Times New Roman" panose="02020603050405020304" pitchFamily="18" charset="0"/>
              </a:rPr>
              <a:t>quyển</a:t>
            </a:r>
            <a:endParaRPr lang="en-US" sz="2800" b="1" i="1" dirty="0">
              <a:solidFill>
                <a:srgbClr val="002060"/>
              </a:solidFill>
              <a:latin typeface="Times New Roman" panose="02020603050405020304" pitchFamily="18" charset="0"/>
              <a:ea typeface="Aachen" panose="02020500000000000000"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791580D8-8C1A-0B98-89A0-0EAD4354A07F}"/>
              </a:ext>
            </a:extLst>
          </p:cNvPr>
          <p:cNvSpPr txBox="1"/>
          <p:nvPr/>
        </p:nvSpPr>
        <p:spPr>
          <a:xfrm>
            <a:off x="296214" y="742302"/>
            <a:ext cx="6392785" cy="523220"/>
          </a:xfrm>
          <a:prstGeom prst="rect">
            <a:avLst/>
          </a:prstGeom>
          <a:noFill/>
        </p:spPr>
        <p:txBody>
          <a:bodyPr wrap="square" rtlCol="0">
            <a:spAutoFit/>
          </a:bodyPr>
          <a:lstStyle/>
          <a:p>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II.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Áp</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suất</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khí</a:t>
            </a:r>
            <a:r>
              <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rPr>
              <a:t> </a:t>
            </a:r>
            <a:r>
              <a:rPr lang="en-US" sz="2800" b="1" dirty="0" err="1">
                <a:solidFill>
                  <a:prstClr val="black"/>
                </a:solidFill>
                <a:latin typeface="Arial" panose="020B0604020202020204" pitchFamily="34" charset="0"/>
                <a:ea typeface="Aachen" panose="02020500000000000000" pitchFamily="18" charset="0"/>
                <a:cs typeface="Arial" panose="020B0604020202020204" pitchFamily="34" charset="0"/>
              </a:rPr>
              <a:t>quyển</a:t>
            </a:r>
            <a:endParaRPr lang="en-US" sz="2800" b="1" dirty="0">
              <a:solidFill>
                <a:prstClr val="black"/>
              </a:solidFill>
              <a:latin typeface="Arial" panose="020B0604020202020204" pitchFamily="34" charset="0"/>
              <a:ea typeface="Aachen" panose="02020500000000000000" pitchFamily="18" charset="0"/>
              <a:cs typeface="Arial" panose="020B0604020202020204" pitchFamily="34" charset="0"/>
            </a:endParaRPr>
          </a:p>
        </p:txBody>
      </p:sp>
      <p:sp>
        <p:nvSpPr>
          <p:cNvPr id="15" name="Rectangle: Rounded Corners 3">
            <a:extLst>
              <a:ext uri="{FF2B5EF4-FFF2-40B4-BE49-F238E27FC236}">
                <a16:creationId xmlns:a16="http://schemas.microsoft.com/office/drawing/2014/main" id="{BD4E3CE1-5F5C-DA11-5C28-A84586C60FFA}"/>
              </a:ext>
            </a:extLst>
          </p:cNvPr>
          <p:cNvSpPr/>
          <p:nvPr/>
        </p:nvSpPr>
        <p:spPr>
          <a:xfrm>
            <a:off x="418891" y="4639407"/>
            <a:ext cx="11083993" cy="1449422"/>
          </a:xfrm>
          <a:prstGeom prst="roundRect">
            <a:avLst/>
          </a:prstGeom>
          <a:ln w="47625">
            <a:solidFill>
              <a:srgbClr val="0070C0"/>
            </a:solidFill>
          </a:ln>
        </p:spPr>
        <p:style>
          <a:lnRef idx="2">
            <a:schemeClr val="accent6"/>
          </a:lnRef>
          <a:fillRef idx="1">
            <a:schemeClr val="lt1"/>
          </a:fillRef>
          <a:effectRef idx="0">
            <a:schemeClr val="accent6"/>
          </a:effectRef>
          <a:fontRef idx="minor">
            <a:schemeClr val="dk1"/>
          </a:fontRef>
        </p:style>
        <p:txBody>
          <a:bodyPr rtlCol="0" anchor="ctr"/>
          <a:lstStyle/>
          <a:p>
            <a:pPr algn="just">
              <a:lnSpc>
                <a:spcPct val="125000"/>
              </a:lnSpc>
              <a:spcBef>
                <a:spcPts val="1200"/>
              </a:spcBef>
              <a:spcAft>
                <a:spcPts val="1200"/>
              </a:spcAft>
            </a:pPr>
            <a:r>
              <a:rPr lang="en-US" sz="2800" dirty="0" err="1">
                <a:solidFill>
                  <a:srgbClr val="00B050"/>
                </a:solidFill>
                <a:latin typeface="Arial" panose="020B0604020202020204" pitchFamily="34" charset="0"/>
                <a:cs typeface="Arial" panose="020B0604020202020204" pitchFamily="34" charset="0"/>
              </a:rPr>
              <a:t>Áp</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suất</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khí</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quyển</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là</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áp</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suất</a:t>
            </a:r>
            <a:r>
              <a:rPr lang="en-US" sz="2800" dirty="0">
                <a:solidFill>
                  <a:srgbClr val="00B050"/>
                </a:solidFill>
                <a:latin typeface="Arial" panose="020B0604020202020204" pitchFamily="34" charset="0"/>
                <a:cs typeface="Arial" panose="020B0604020202020204" pitchFamily="34" charset="0"/>
              </a:rPr>
              <a:t> do </a:t>
            </a:r>
            <a:r>
              <a:rPr lang="en-US" sz="2800" dirty="0" err="1">
                <a:solidFill>
                  <a:srgbClr val="00B050"/>
                </a:solidFill>
                <a:latin typeface="Arial" panose="020B0604020202020204" pitchFamily="34" charset="0"/>
                <a:cs typeface="Arial" panose="020B0604020202020204" pitchFamily="34" charset="0"/>
              </a:rPr>
              <a:t>lớp</a:t>
            </a:r>
            <a:r>
              <a:rPr lang="en-US" sz="2800" dirty="0">
                <a:solidFill>
                  <a:srgbClr val="00B050"/>
                </a:solidFill>
                <a:latin typeface="Arial" panose="020B0604020202020204" pitchFamily="34" charset="0"/>
                <a:cs typeface="Arial" panose="020B0604020202020204" pitchFamily="34" charset="0"/>
              </a:rPr>
              <a:t>…(1)………………………</a:t>
            </a:r>
            <a:r>
              <a:rPr lang="en-US" sz="2800" dirty="0" err="1">
                <a:solidFill>
                  <a:srgbClr val="00B050"/>
                </a:solidFill>
                <a:latin typeface="Arial" panose="020B0604020202020204" pitchFamily="34" charset="0"/>
                <a:cs typeface="Arial" panose="020B0604020202020204" pitchFamily="34" charset="0"/>
              </a:rPr>
              <a:t>bao</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quanh</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Trái</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Đất</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tác</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dụng</a:t>
            </a:r>
            <a:r>
              <a:rPr lang="en-US" sz="2800" dirty="0">
                <a:solidFill>
                  <a:srgbClr val="00B050"/>
                </a:solidFill>
                <a:latin typeface="Arial" panose="020B0604020202020204" pitchFamily="34" charset="0"/>
                <a:cs typeface="Arial" panose="020B0604020202020204" pitchFamily="34" charset="0"/>
              </a:rPr>
              <a:t> </a:t>
            </a:r>
            <a:r>
              <a:rPr lang="en-US" sz="2800" dirty="0" err="1">
                <a:solidFill>
                  <a:srgbClr val="00B050"/>
                </a:solidFill>
                <a:latin typeface="Arial" panose="020B0604020202020204" pitchFamily="34" charset="0"/>
                <a:cs typeface="Arial" panose="020B0604020202020204" pitchFamily="34" charset="0"/>
              </a:rPr>
              <a:t>lên</a:t>
            </a:r>
            <a:r>
              <a:rPr lang="en-US" sz="2800" dirty="0">
                <a:solidFill>
                  <a:srgbClr val="00B050"/>
                </a:solidFill>
                <a:latin typeface="Arial" panose="020B0604020202020204" pitchFamily="34" charset="0"/>
                <a:cs typeface="Arial" panose="020B0604020202020204" pitchFamily="34" charset="0"/>
              </a:rPr>
              <a:t>…(2)………………………………</a:t>
            </a:r>
          </a:p>
        </p:txBody>
      </p:sp>
      <p:sp>
        <p:nvSpPr>
          <p:cNvPr id="20" name="TextBox 19">
            <a:extLst>
              <a:ext uri="{FF2B5EF4-FFF2-40B4-BE49-F238E27FC236}">
                <a16:creationId xmlns:a16="http://schemas.microsoft.com/office/drawing/2014/main" id="{3FCB0999-58A6-9FA2-EA6B-8F96E669F596}"/>
              </a:ext>
            </a:extLst>
          </p:cNvPr>
          <p:cNvSpPr txBox="1"/>
          <p:nvPr/>
        </p:nvSpPr>
        <p:spPr>
          <a:xfrm>
            <a:off x="8155661" y="4835221"/>
            <a:ext cx="2846070" cy="492443"/>
          </a:xfrm>
          <a:prstGeom prst="rect">
            <a:avLst/>
          </a:prstGeom>
          <a:noFill/>
        </p:spPr>
        <p:txBody>
          <a:bodyPr wrap="square" rtlCol="0">
            <a:spAutoFit/>
          </a:bodyPr>
          <a:lstStyle/>
          <a:p>
            <a:r>
              <a:rPr lang="en-US" sz="2600" b="1" dirty="0" err="1">
                <a:solidFill>
                  <a:srgbClr val="FF0000"/>
                </a:solidFill>
                <a:latin typeface="Arial" panose="020B0604020202020204" pitchFamily="34" charset="0"/>
                <a:cs typeface="Arial" panose="020B0604020202020204" pitchFamily="34" charset="0"/>
              </a:rPr>
              <a:t>không</a:t>
            </a:r>
            <a:r>
              <a:rPr lang="en-US" sz="2600" b="1" dirty="0">
                <a:solidFill>
                  <a:srgbClr val="FF0000"/>
                </a:solidFill>
                <a:latin typeface="Arial" panose="020B0604020202020204" pitchFamily="34" charset="0"/>
                <a:cs typeface="Arial" panose="020B0604020202020204" pitchFamily="34" charset="0"/>
              </a:rPr>
              <a:t> </a:t>
            </a:r>
            <a:r>
              <a:rPr lang="en-US" sz="2600" b="1" dirty="0" err="1">
                <a:solidFill>
                  <a:srgbClr val="FF0000"/>
                </a:solidFill>
                <a:latin typeface="Arial" panose="020B0604020202020204" pitchFamily="34" charset="0"/>
                <a:cs typeface="Arial" panose="020B0604020202020204" pitchFamily="34" charset="0"/>
              </a:rPr>
              <a:t>khí</a:t>
            </a:r>
            <a:endParaRPr lang="en-US" sz="2600" b="1" dirty="0">
              <a:solidFill>
                <a:srgbClr val="FF0000"/>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214847C4-41D8-1D65-A2C7-9D3DAF40CBFA}"/>
              </a:ext>
            </a:extLst>
          </p:cNvPr>
          <p:cNvSpPr txBox="1"/>
          <p:nvPr/>
        </p:nvSpPr>
        <p:spPr>
          <a:xfrm>
            <a:off x="5997296" y="5335325"/>
            <a:ext cx="4316730" cy="492443"/>
          </a:xfrm>
          <a:prstGeom prst="rect">
            <a:avLst/>
          </a:prstGeom>
          <a:noFill/>
        </p:spPr>
        <p:txBody>
          <a:bodyPr wrap="square" rtlCol="0">
            <a:spAutoFit/>
          </a:bodyPr>
          <a:lstStyle/>
          <a:p>
            <a:r>
              <a:rPr lang="en-US" sz="2600" b="1" dirty="0" err="1">
                <a:solidFill>
                  <a:srgbClr val="FF0000"/>
                </a:solidFill>
                <a:latin typeface="Arial" panose="020B0604020202020204" pitchFamily="34" charset="0"/>
                <a:cs typeface="Arial" panose="020B0604020202020204" pitchFamily="34" charset="0"/>
              </a:rPr>
              <a:t>mọi</a:t>
            </a:r>
            <a:r>
              <a:rPr lang="en-US" sz="2600" b="1" dirty="0">
                <a:solidFill>
                  <a:srgbClr val="FF0000"/>
                </a:solidFill>
                <a:latin typeface="Arial" panose="020B0604020202020204" pitchFamily="34" charset="0"/>
                <a:cs typeface="Arial" panose="020B0604020202020204" pitchFamily="34" charset="0"/>
              </a:rPr>
              <a:t> </a:t>
            </a:r>
            <a:r>
              <a:rPr lang="en-US" sz="2600" b="1" dirty="0" err="1">
                <a:solidFill>
                  <a:srgbClr val="FF0000"/>
                </a:solidFill>
                <a:latin typeface="Arial" panose="020B0604020202020204" pitchFamily="34" charset="0"/>
                <a:cs typeface="Arial" panose="020B0604020202020204" pitchFamily="34" charset="0"/>
              </a:rPr>
              <a:t>vật</a:t>
            </a:r>
            <a:r>
              <a:rPr lang="en-US" sz="2600" b="1" dirty="0">
                <a:solidFill>
                  <a:srgbClr val="FF0000"/>
                </a:solidFill>
                <a:latin typeface="Arial" panose="020B0604020202020204" pitchFamily="34" charset="0"/>
                <a:cs typeface="Arial" panose="020B0604020202020204" pitchFamily="34" charset="0"/>
              </a:rPr>
              <a:t> </a:t>
            </a:r>
            <a:r>
              <a:rPr lang="en-US" sz="2600" b="1" dirty="0" err="1">
                <a:solidFill>
                  <a:srgbClr val="FF0000"/>
                </a:solidFill>
                <a:latin typeface="Arial" panose="020B0604020202020204" pitchFamily="34" charset="0"/>
                <a:cs typeface="Arial" panose="020B0604020202020204" pitchFamily="34" charset="0"/>
              </a:rPr>
              <a:t>trên</a:t>
            </a:r>
            <a:r>
              <a:rPr lang="en-US" sz="2600" b="1" dirty="0">
                <a:solidFill>
                  <a:srgbClr val="FF0000"/>
                </a:solidFill>
                <a:latin typeface="Arial" panose="020B0604020202020204" pitchFamily="34" charset="0"/>
                <a:cs typeface="Arial" panose="020B0604020202020204" pitchFamily="34" charset="0"/>
              </a:rPr>
              <a:t> </a:t>
            </a:r>
            <a:r>
              <a:rPr lang="en-US" sz="2600" b="1" dirty="0" err="1">
                <a:solidFill>
                  <a:srgbClr val="FF0000"/>
                </a:solidFill>
                <a:latin typeface="Arial" panose="020B0604020202020204" pitchFamily="34" charset="0"/>
                <a:cs typeface="Arial" panose="020B0604020202020204" pitchFamily="34" charset="0"/>
              </a:rPr>
              <a:t>Trái</a:t>
            </a:r>
            <a:r>
              <a:rPr lang="en-US" sz="2600" b="1" dirty="0">
                <a:solidFill>
                  <a:srgbClr val="FF0000"/>
                </a:solidFill>
                <a:latin typeface="Arial" panose="020B0604020202020204" pitchFamily="34" charset="0"/>
                <a:cs typeface="Arial" panose="020B0604020202020204" pitchFamily="34" charset="0"/>
              </a:rPr>
              <a:t> </a:t>
            </a:r>
            <a:r>
              <a:rPr lang="en-US" sz="2600" b="1" dirty="0" err="1">
                <a:solidFill>
                  <a:srgbClr val="FF0000"/>
                </a:solidFill>
                <a:latin typeface="Arial" panose="020B0604020202020204" pitchFamily="34" charset="0"/>
                <a:cs typeface="Arial" panose="020B0604020202020204" pitchFamily="34" charset="0"/>
              </a:rPr>
              <a:t>Đất</a:t>
            </a:r>
            <a:endParaRPr lang="en-US" sz="26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285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C4D994-C16E-835C-CAF7-42C71BA27168}"/>
              </a:ext>
            </a:extLst>
          </p:cNvPr>
          <p:cNvSpPr txBox="1"/>
          <p:nvPr/>
        </p:nvSpPr>
        <p:spPr>
          <a:xfrm>
            <a:off x="386925" y="162166"/>
            <a:ext cx="10696130" cy="523220"/>
          </a:xfrm>
          <a:prstGeom prst="rect">
            <a:avLst/>
          </a:prstGeom>
          <a:noFill/>
        </p:spPr>
        <p:txBody>
          <a:bodyPr wrap="square" rtlCol="0">
            <a:spAutoFit/>
          </a:bodyPr>
          <a:lstStyle/>
          <a:p>
            <a:r>
              <a:rPr lang="en-US" sz="2800" i="1" dirty="0">
                <a:latin typeface="Arial" panose="020B0604020202020204" pitchFamily="34" charset="0"/>
                <a:ea typeface="Aachen" panose="02020500000000000000" pitchFamily="18" charset="0"/>
                <a:cs typeface="Arial" panose="020B0604020202020204" pitchFamily="34" charset="0"/>
              </a:rPr>
              <a:t>b) </a:t>
            </a:r>
            <a:r>
              <a:rPr lang="en-US" sz="2800" i="1" dirty="0" err="1">
                <a:latin typeface="Arial" panose="020B0604020202020204" pitchFamily="34" charset="0"/>
                <a:ea typeface="Aachen" panose="02020500000000000000" pitchFamily="18" charset="0"/>
                <a:cs typeface="Arial" panose="020B0604020202020204" pitchFamily="34" charset="0"/>
              </a:rPr>
              <a:t>Thí</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nghiệm</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chứng</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tỏ</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sự</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tồn</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tại</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của</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áp</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suất</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khí</a:t>
            </a:r>
            <a:r>
              <a:rPr lang="en-US" sz="2800" i="1" dirty="0">
                <a:latin typeface="Arial" panose="020B0604020202020204" pitchFamily="34" charset="0"/>
                <a:ea typeface="Aachen" panose="02020500000000000000" pitchFamily="18" charset="0"/>
                <a:cs typeface="Arial" panose="020B0604020202020204" pitchFamily="34" charset="0"/>
              </a:rPr>
              <a:t> </a:t>
            </a:r>
            <a:r>
              <a:rPr lang="en-US" sz="2800" i="1" dirty="0" err="1">
                <a:latin typeface="Arial" panose="020B0604020202020204" pitchFamily="34" charset="0"/>
                <a:ea typeface="Aachen" panose="02020500000000000000" pitchFamily="18" charset="0"/>
                <a:cs typeface="Arial" panose="020B0604020202020204" pitchFamily="34" charset="0"/>
              </a:rPr>
              <a:t>quyển</a:t>
            </a:r>
            <a:endParaRPr lang="en-US" sz="2800" i="1" dirty="0">
              <a:latin typeface="Arial" panose="020B0604020202020204" pitchFamily="34" charset="0"/>
              <a:ea typeface="Aachen" panose="02020500000000000000" pitchFamily="18" charset="0"/>
              <a:cs typeface="Arial" panose="020B0604020202020204" pitchFamily="34" charset="0"/>
            </a:endParaRPr>
          </a:p>
        </p:txBody>
      </p:sp>
      <p:sp>
        <p:nvSpPr>
          <p:cNvPr id="4" name="Rectangle 3"/>
          <p:cNvSpPr/>
          <p:nvPr/>
        </p:nvSpPr>
        <p:spPr>
          <a:xfrm>
            <a:off x="446559" y="685386"/>
            <a:ext cx="7060797" cy="2169825"/>
          </a:xfrm>
          <a:prstGeom prst="rect">
            <a:avLst/>
          </a:prstGeom>
        </p:spPr>
        <p:txBody>
          <a:bodyPr wrap="square">
            <a:spAutoFit/>
          </a:bodyPr>
          <a:lstStyle/>
          <a:p>
            <a:pPr algn="just"/>
            <a:r>
              <a:rPr lang="vi-VN" sz="2400" b="1" dirty="0">
                <a:solidFill>
                  <a:srgbClr val="008000"/>
                </a:solidFill>
              </a:rPr>
              <a:t>Hoạt động 4 :</a:t>
            </a:r>
            <a:r>
              <a:rPr lang="vi-VN" sz="2400" dirty="0">
                <a:solidFill>
                  <a:srgbClr val="000000"/>
                </a:solidFill>
              </a:rPr>
              <a:t> </a:t>
            </a:r>
            <a:endParaRPr lang="en-US" sz="2400" dirty="0">
              <a:solidFill>
                <a:srgbClr val="000000"/>
              </a:solidFill>
            </a:endParaRPr>
          </a:p>
          <a:p>
            <a:pPr algn="just">
              <a:spcBef>
                <a:spcPts val="600"/>
              </a:spcBef>
              <a:spcAft>
                <a:spcPts val="600"/>
              </a:spcAft>
            </a:pPr>
            <a:r>
              <a:rPr lang="vi-VN" sz="2400" b="1" dirty="0">
                <a:solidFill>
                  <a:srgbClr val="000000"/>
                </a:solidFill>
              </a:rPr>
              <a:t>Thí nghiệm 3</a:t>
            </a:r>
          </a:p>
          <a:p>
            <a:pPr algn="just">
              <a:spcBef>
                <a:spcPts val="600"/>
              </a:spcBef>
              <a:spcAft>
                <a:spcPts val="600"/>
              </a:spcAft>
            </a:pPr>
            <a:r>
              <a:rPr lang="vi-VN" sz="2400" i="1" dirty="0">
                <a:solidFill>
                  <a:srgbClr val="000000"/>
                </a:solidFill>
              </a:rPr>
              <a:t>Chuẩn bị: </a:t>
            </a:r>
            <a:r>
              <a:rPr lang="vi-VN" sz="2400" dirty="0">
                <a:solidFill>
                  <a:srgbClr val="000000"/>
                </a:solidFill>
              </a:rPr>
              <a:t>Một cốc thủy tinh; một bình nước; một tấm nylon cứng; khay đựng dụng cụ thí nghiệm (Hình 16.6).</a:t>
            </a:r>
          </a:p>
        </p:txBody>
      </p:sp>
      <p:pic>
        <p:nvPicPr>
          <p:cNvPr id="5" name="Picture 4">
            <a:extLst>
              <a:ext uri="{FF2B5EF4-FFF2-40B4-BE49-F238E27FC236}">
                <a16:creationId xmlns:a16="http://schemas.microsoft.com/office/drawing/2014/main" id="{D36EA381-0792-0361-F1C5-4E8B7C4C5F83}"/>
              </a:ext>
            </a:extLst>
          </p:cNvPr>
          <p:cNvPicPr>
            <a:picLocks noChangeAspect="1"/>
          </p:cNvPicPr>
          <p:nvPr/>
        </p:nvPicPr>
        <p:blipFill>
          <a:blip r:embed="rId2"/>
          <a:stretch>
            <a:fillRect/>
          </a:stretch>
        </p:blipFill>
        <p:spPr>
          <a:xfrm>
            <a:off x="7709161" y="817066"/>
            <a:ext cx="4206094" cy="2389549"/>
          </a:xfrm>
          <a:prstGeom prst="rect">
            <a:avLst/>
          </a:prstGeom>
        </p:spPr>
      </p:pic>
      <p:sp>
        <p:nvSpPr>
          <p:cNvPr id="6" name="Rectangle 5"/>
          <p:cNvSpPr/>
          <p:nvPr/>
        </p:nvSpPr>
        <p:spPr>
          <a:xfrm>
            <a:off x="386925" y="2954825"/>
            <a:ext cx="6968032" cy="3046988"/>
          </a:xfrm>
          <a:prstGeom prst="rect">
            <a:avLst/>
          </a:prstGeom>
        </p:spPr>
        <p:txBody>
          <a:bodyPr wrap="square">
            <a:spAutoFit/>
          </a:bodyPr>
          <a:lstStyle/>
          <a:p>
            <a:pPr algn="just"/>
            <a:r>
              <a:rPr lang="vi-VN" sz="2400" i="1" dirty="0">
                <a:solidFill>
                  <a:srgbClr val="000000"/>
                </a:solidFill>
              </a:rPr>
              <a:t>Tiến hành:</a:t>
            </a:r>
            <a:endParaRPr lang="vi-VN" sz="2400" dirty="0">
              <a:solidFill>
                <a:srgbClr val="000000"/>
              </a:solidFill>
            </a:endParaRPr>
          </a:p>
          <a:p>
            <a:pPr algn="just"/>
            <a:r>
              <a:rPr lang="vi-VN" sz="2400" dirty="0">
                <a:solidFill>
                  <a:srgbClr val="000000"/>
                </a:solidFill>
              </a:rPr>
              <a:t>- Rót đầy nước vào cốc, đặt tấm nylon cứng che kín miệng cốc, rồi dùng tay giữ chặt tấm nylon cứng trên miệng cốc và từ từ úp ngược miệng cốc xuống (Hình 16.7).</a:t>
            </a:r>
          </a:p>
          <a:p>
            <a:pPr algn="just"/>
            <a:r>
              <a:rPr lang="vi-VN" sz="2400" dirty="0">
                <a:solidFill>
                  <a:srgbClr val="000000"/>
                </a:solidFill>
              </a:rPr>
              <a:t>- Từ từ đưa nhẹ tay ra khỏi miệng cốc, quan sát xem tấm nylon có bị nước đẩy rời khỏi miệng cốc không. Giải thích hiện tượng quan sát được.</a:t>
            </a:r>
            <a:endParaRPr lang="vi-VN" sz="2400" b="0" i="0" dirty="0">
              <a:solidFill>
                <a:srgbClr val="000000"/>
              </a:solidFill>
              <a:effectLst/>
            </a:endParaRPr>
          </a:p>
        </p:txBody>
      </p:sp>
      <p:pic>
        <p:nvPicPr>
          <p:cNvPr id="7" name="Picture 6">
            <a:extLst>
              <a:ext uri="{FF2B5EF4-FFF2-40B4-BE49-F238E27FC236}">
                <a16:creationId xmlns:a16="http://schemas.microsoft.com/office/drawing/2014/main" id="{9ADD6803-297B-B960-2E24-EB1528F5C193}"/>
              </a:ext>
            </a:extLst>
          </p:cNvPr>
          <p:cNvPicPr>
            <a:picLocks noChangeAspect="1"/>
          </p:cNvPicPr>
          <p:nvPr/>
        </p:nvPicPr>
        <p:blipFill>
          <a:blip r:embed="rId3"/>
          <a:stretch>
            <a:fillRect/>
          </a:stretch>
        </p:blipFill>
        <p:spPr>
          <a:xfrm>
            <a:off x="7709161" y="3511827"/>
            <a:ext cx="4206094" cy="2597426"/>
          </a:xfrm>
          <a:prstGeom prst="rect">
            <a:avLst/>
          </a:prstGeom>
        </p:spPr>
      </p:pic>
    </p:spTree>
    <p:extLst>
      <p:ext uri="{BB962C8B-B14F-4D97-AF65-F5344CB8AC3E}">
        <p14:creationId xmlns:p14="http://schemas.microsoft.com/office/powerpoint/2010/main" val="1536638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0206" y="1308296"/>
            <a:ext cx="7186785" cy="954107"/>
          </a:xfrm>
          <a:prstGeom prst="rect">
            <a:avLst/>
          </a:prstGeom>
        </p:spPr>
        <p:txBody>
          <a:bodyPr wrap="square">
            <a:spAutoFit/>
          </a:bodyPr>
          <a:lstStyle/>
          <a:p>
            <a:pPr algn="just"/>
            <a:r>
              <a:rPr lang="vi-VN" sz="2800" b="1" dirty="0">
                <a:solidFill>
                  <a:srgbClr val="00B050"/>
                </a:solidFill>
              </a:rPr>
              <a:t>- Kết quả thí nghiệm: </a:t>
            </a:r>
            <a:r>
              <a:rPr lang="vi-VN" sz="2800" dirty="0">
                <a:solidFill>
                  <a:srgbClr val="000000"/>
                </a:solidFill>
              </a:rPr>
              <a:t>Tấm nylon không bị nước đẩy rời khỏi miệng cốc.</a:t>
            </a:r>
          </a:p>
        </p:txBody>
      </p:sp>
      <p:grpSp>
        <p:nvGrpSpPr>
          <p:cNvPr id="5" name="Group 4"/>
          <p:cNvGrpSpPr/>
          <p:nvPr/>
        </p:nvGrpSpPr>
        <p:grpSpPr>
          <a:xfrm>
            <a:off x="8646116" y="1649561"/>
            <a:ext cx="2324224" cy="1225685"/>
            <a:chOff x="6648229" y="587309"/>
            <a:chExt cx="2324224" cy="1225685"/>
          </a:xfrm>
        </p:grpSpPr>
        <p:sp>
          <p:nvSpPr>
            <p:cNvPr id="6" name="Rectangle: Rounded Corners 7">
              <a:extLst>
                <a:ext uri="{FF2B5EF4-FFF2-40B4-BE49-F238E27FC236}">
                  <a16:creationId xmlns:a16="http://schemas.microsoft.com/office/drawing/2014/main" id="{055F6368-880C-AFBE-EEC1-B8449C0AD749}"/>
                </a:ext>
              </a:extLst>
            </p:cNvPr>
            <p:cNvSpPr/>
            <p:nvPr/>
          </p:nvSpPr>
          <p:spPr>
            <a:xfrm>
              <a:off x="7288791" y="587309"/>
              <a:ext cx="1060315" cy="1225685"/>
            </a:xfrm>
            <a:prstGeom prst="round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80547A0-3ED7-980C-AE57-2ECCADD3A3FD}"/>
                </a:ext>
              </a:extLst>
            </p:cNvPr>
            <p:cNvSpPr/>
            <p:nvPr/>
          </p:nvSpPr>
          <p:spPr>
            <a:xfrm>
              <a:off x="6648229" y="1725445"/>
              <a:ext cx="2324224" cy="875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a:extLst>
              <a:ext uri="{FF2B5EF4-FFF2-40B4-BE49-F238E27FC236}">
                <a16:creationId xmlns:a16="http://schemas.microsoft.com/office/drawing/2014/main" id="{1AA8FDCD-CC53-53B2-A5E9-7524FCA5DD0A}"/>
              </a:ext>
            </a:extLst>
          </p:cNvPr>
          <p:cNvSpPr txBox="1"/>
          <p:nvPr/>
        </p:nvSpPr>
        <p:spPr>
          <a:xfrm>
            <a:off x="8060561" y="496183"/>
            <a:ext cx="3495335" cy="954107"/>
          </a:xfrm>
          <a:prstGeom prst="rect">
            <a:avLst/>
          </a:prstGeom>
          <a:noFill/>
        </p:spPr>
        <p:txBody>
          <a:bodyPr wrap="square" rtlCol="0">
            <a:spAutoFit/>
          </a:bodyPr>
          <a:lstStyle/>
          <a:p>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Có</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những</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lực</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nào</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tác</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dụng</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lên</a:t>
            </a:r>
            <a:r>
              <a:rPr lang="en-US" sz="2800" dirty="0">
                <a:solidFill>
                  <a:srgbClr val="0000FF"/>
                </a:solidFill>
                <a:latin typeface="Times New Roman" panose="02020603050405020304" pitchFamily="18" charset="0"/>
                <a:cs typeface="Times New Roman" panose="02020603050405020304" pitchFamily="18" charset="0"/>
              </a:rPr>
              <a:t> </a:t>
            </a:r>
            <a:r>
              <a:rPr lang="en-US" sz="2800" dirty="0" err="1">
                <a:solidFill>
                  <a:srgbClr val="0000FF"/>
                </a:solidFill>
                <a:latin typeface="Times New Roman" panose="02020603050405020304" pitchFamily="18" charset="0"/>
                <a:cs typeface="Times New Roman" panose="02020603050405020304" pitchFamily="18" charset="0"/>
              </a:rPr>
              <a:t>tấm</a:t>
            </a:r>
            <a:r>
              <a:rPr lang="en-US" sz="2800" dirty="0">
                <a:solidFill>
                  <a:srgbClr val="0000FF"/>
                </a:solidFill>
                <a:latin typeface="Times New Roman" panose="02020603050405020304" pitchFamily="18" charset="0"/>
                <a:cs typeface="Times New Roman" panose="02020603050405020304" pitchFamily="18" charset="0"/>
              </a:rPr>
              <a:t> nylon?</a:t>
            </a:r>
          </a:p>
        </p:txBody>
      </p:sp>
      <p:sp>
        <p:nvSpPr>
          <p:cNvPr id="10" name="Rectangle 9">
            <a:extLst>
              <a:ext uri="{FF2B5EF4-FFF2-40B4-BE49-F238E27FC236}">
                <a16:creationId xmlns:a16="http://schemas.microsoft.com/office/drawing/2014/main" id="{78DEA92B-1A6C-120F-C659-4268EF13FDE1}"/>
              </a:ext>
            </a:extLst>
          </p:cNvPr>
          <p:cNvSpPr/>
          <p:nvPr/>
        </p:nvSpPr>
        <p:spPr>
          <a:xfrm>
            <a:off x="516692" y="2896969"/>
            <a:ext cx="11251238" cy="1870033"/>
          </a:xfrm>
          <a:prstGeom prst="rect">
            <a:avLst/>
          </a:prstGeom>
          <a:noFill/>
          <a:ln w="19050">
            <a:noFill/>
            <a:prstDash val="dash"/>
          </a:ln>
        </p:spPr>
        <p:style>
          <a:lnRef idx="2">
            <a:schemeClr val="accent2"/>
          </a:lnRef>
          <a:fillRef idx="1">
            <a:schemeClr val="lt1"/>
          </a:fillRef>
          <a:effectRef idx="0">
            <a:schemeClr val="accent2"/>
          </a:effectRef>
          <a:fontRef idx="minor">
            <a:schemeClr val="dk1"/>
          </a:fontRef>
        </p:style>
        <p:txBody>
          <a:bodyPr rtlCol="0" anchor="ctr"/>
          <a:lstStyle/>
          <a:p>
            <a:pPr algn="just">
              <a:lnSpc>
                <a:spcPct val="120000"/>
              </a:lnSpc>
            </a:pPr>
            <a:r>
              <a:rPr lang="vi-VN" sz="2800" b="1" i="1" u="sng" dirty="0">
                <a:solidFill>
                  <a:srgbClr val="FF0000"/>
                </a:solidFill>
                <a:latin typeface="Arial" panose="020B0604020202020204" pitchFamily="34" charset="0"/>
                <a:cs typeface="Arial" panose="020B0604020202020204" pitchFamily="34" charset="0"/>
              </a:rPr>
              <a:t>Giải thích:</a:t>
            </a:r>
            <a:r>
              <a:rPr lang="vi-VN" sz="2800" b="1" i="1" dirty="0">
                <a:solidFill>
                  <a:srgbClr val="FF0000"/>
                </a:solidFill>
                <a:latin typeface="Arial" panose="020B0604020202020204" pitchFamily="34" charset="0"/>
                <a:cs typeface="Arial" panose="020B0604020202020204" pitchFamily="34" charset="0"/>
              </a:rPr>
              <a:t> </a:t>
            </a:r>
            <a:endParaRPr lang="en-US" sz="2800" b="1" i="1" dirty="0">
              <a:solidFill>
                <a:srgbClr val="FF0000"/>
              </a:solidFill>
              <a:latin typeface="Arial" panose="020B0604020202020204" pitchFamily="34" charset="0"/>
              <a:cs typeface="Arial" panose="020B0604020202020204" pitchFamily="34" charset="0"/>
            </a:endParaRPr>
          </a:p>
          <a:p>
            <a:pPr algn="just">
              <a:lnSpc>
                <a:spcPct val="120000"/>
              </a:lnSpc>
            </a:pPr>
            <a:r>
              <a:rPr lang="vi-VN" sz="2800" i="1" dirty="0">
                <a:solidFill>
                  <a:schemeClr val="tx1"/>
                </a:solidFill>
                <a:latin typeface="Arial" panose="020B0604020202020204" pitchFamily="34" charset="0"/>
                <a:cs typeface="Arial" panose="020B0604020202020204" pitchFamily="34" charset="0"/>
              </a:rPr>
              <a:t>Do </a:t>
            </a:r>
            <a:r>
              <a:rPr lang="en-US" sz="2800" i="1" dirty="0" err="1">
                <a:solidFill>
                  <a:srgbClr val="0000FF"/>
                </a:solidFill>
                <a:latin typeface="Arial" panose="020B0604020202020204" pitchFamily="34" charset="0"/>
                <a:cs typeface="Arial" panose="020B0604020202020204" pitchFamily="34" charset="0"/>
              </a:rPr>
              <a:t>áp</a:t>
            </a:r>
            <a:r>
              <a:rPr lang="en-US" sz="2800" i="1" dirty="0">
                <a:solidFill>
                  <a:srgbClr val="0000FF"/>
                </a:solidFill>
                <a:latin typeface="Arial" panose="020B0604020202020204" pitchFamily="34" charset="0"/>
                <a:cs typeface="Arial" panose="020B0604020202020204" pitchFamily="34" charset="0"/>
              </a:rPr>
              <a:t> </a:t>
            </a:r>
            <a:r>
              <a:rPr lang="en-US" sz="2800" i="1" dirty="0" err="1">
                <a:solidFill>
                  <a:srgbClr val="0000FF"/>
                </a:solidFill>
                <a:latin typeface="Arial" panose="020B0604020202020204" pitchFamily="34" charset="0"/>
                <a:cs typeface="Arial" panose="020B0604020202020204" pitchFamily="34" charset="0"/>
              </a:rPr>
              <a:t>lực</a:t>
            </a:r>
            <a:r>
              <a:rPr lang="en-US" sz="2800" i="1" dirty="0">
                <a:solidFill>
                  <a:srgbClr val="0000FF"/>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của</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khí</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quyển</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tác</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dụng</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từ</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dưới</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lên</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tấm</a:t>
            </a:r>
            <a:r>
              <a:rPr lang="en-US" sz="2800" i="1" dirty="0">
                <a:solidFill>
                  <a:schemeClr val="tx1"/>
                </a:solidFill>
                <a:latin typeface="Arial" panose="020B0604020202020204" pitchFamily="34" charset="0"/>
                <a:cs typeface="Arial" panose="020B0604020202020204" pitchFamily="34" charset="0"/>
              </a:rPr>
              <a:t> nylon </a:t>
            </a:r>
            <a:r>
              <a:rPr lang="en-US" sz="2800" i="1" dirty="0" err="1">
                <a:solidFill>
                  <a:srgbClr val="C00000"/>
                </a:solidFill>
                <a:latin typeface="Arial" panose="020B0604020202020204" pitchFamily="34" charset="0"/>
                <a:cs typeface="Arial" panose="020B0604020202020204" pitchFamily="34" charset="0"/>
              </a:rPr>
              <a:t>cân</a:t>
            </a:r>
            <a:r>
              <a:rPr lang="en-US" sz="2800" i="1" dirty="0">
                <a:solidFill>
                  <a:srgbClr val="C00000"/>
                </a:solidFill>
                <a:latin typeface="Arial" panose="020B0604020202020204" pitchFamily="34" charset="0"/>
                <a:cs typeface="Arial" panose="020B0604020202020204" pitchFamily="34" charset="0"/>
              </a:rPr>
              <a:t> </a:t>
            </a:r>
            <a:r>
              <a:rPr lang="en-US" sz="2800" i="1" dirty="0" err="1">
                <a:solidFill>
                  <a:srgbClr val="C00000"/>
                </a:solidFill>
                <a:latin typeface="Arial" panose="020B0604020202020204" pitchFamily="34" charset="0"/>
                <a:cs typeface="Arial" panose="020B0604020202020204" pitchFamily="34" charset="0"/>
              </a:rPr>
              <a:t>bằng</a:t>
            </a:r>
            <a:r>
              <a:rPr lang="en-US" sz="2800" i="1" dirty="0">
                <a:solidFill>
                  <a:srgbClr val="C00000"/>
                </a:solidFill>
                <a:latin typeface="Arial" panose="020B0604020202020204" pitchFamily="34" charset="0"/>
                <a:cs typeface="Arial" panose="020B0604020202020204" pitchFamily="34" charset="0"/>
              </a:rPr>
              <a:t> </a:t>
            </a:r>
            <a:r>
              <a:rPr lang="en-US" sz="2800" i="1" dirty="0" err="1">
                <a:solidFill>
                  <a:srgbClr val="C00000"/>
                </a:solidFill>
                <a:latin typeface="Arial" panose="020B0604020202020204" pitchFamily="34" charset="0"/>
                <a:cs typeface="Arial" panose="020B0604020202020204" pitchFamily="34" charset="0"/>
              </a:rPr>
              <a:t>với</a:t>
            </a:r>
            <a:r>
              <a:rPr lang="en-US" sz="2800" i="1" dirty="0">
                <a:solidFill>
                  <a:srgbClr val="C00000"/>
                </a:solidFill>
                <a:latin typeface="Arial" panose="020B0604020202020204" pitchFamily="34" charset="0"/>
                <a:cs typeface="Arial" panose="020B0604020202020204" pitchFamily="34" charset="0"/>
              </a:rPr>
              <a:t> </a:t>
            </a:r>
            <a:r>
              <a:rPr lang="en-US" sz="2800" dirty="0" err="1">
                <a:solidFill>
                  <a:schemeClr val="tx1"/>
                </a:solidFill>
                <a:latin typeface="Arial" panose="020B0604020202020204" pitchFamily="34" charset="0"/>
                <a:cs typeface="Arial" panose="020B0604020202020204" pitchFamily="34" charset="0"/>
              </a:rPr>
              <a:t>áp</a:t>
            </a:r>
            <a:r>
              <a:rPr lang="en-US" sz="2800" dirty="0">
                <a:solidFill>
                  <a:schemeClr val="tx1"/>
                </a:solidFill>
                <a:latin typeface="Arial" panose="020B0604020202020204" pitchFamily="34" charset="0"/>
                <a:cs typeface="Arial" panose="020B0604020202020204" pitchFamily="34" charset="0"/>
              </a:rPr>
              <a:t> </a:t>
            </a:r>
            <a:r>
              <a:rPr lang="en-US" sz="2800" dirty="0" err="1">
                <a:solidFill>
                  <a:schemeClr val="tx1"/>
                </a:solidFill>
                <a:latin typeface="Arial" panose="020B0604020202020204" pitchFamily="34" charset="0"/>
                <a:cs typeface="Arial" panose="020B0604020202020204" pitchFamily="34" charset="0"/>
              </a:rPr>
              <a:t>lực</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của</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phần</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nước</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trong</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cốc</a:t>
            </a:r>
            <a:r>
              <a:rPr lang="en-US" sz="2800" i="1" dirty="0">
                <a:solidFill>
                  <a:schemeClr val="tx1"/>
                </a:solidFill>
                <a:latin typeface="Arial" panose="020B0604020202020204" pitchFamily="34" charset="0"/>
                <a:cs typeface="Arial" panose="020B0604020202020204" pitchFamily="34" charset="0"/>
              </a:rPr>
              <a:t> + </a:t>
            </a:r>
            <a:r>
              <a:rPr lang="en-US" sz="2800" i="1" dirty="0" err="1">
                <a:solidFill>
                  <a:schemeClr val="tx1"/>
                </a:solidFill>
                <a:latin typeface="Arial" panose="020B0604020202020204" pitchFamily="34" charset="0"/>
                <a:cs typeface="Arial" panose="020B0604020202020204" pitchFamily="34" charset="0"/>
              </a:rPr>
              <a:t>áp</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lực</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cột</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khí</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trong</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cốc</a:t>
            </a:r>
            <a:r>
              <a:rPr lang="en-US" sz="2800" i="1" dirty="0">
                <a:solidFill>
                  <a:schemeClr val="tx1"/>
                </a:solidFill>
                <a:latin typeface="Arial" panose="020B0604020202020204" pitchFamily="34" charset="0"/>
                <a:cs typeface="Arial" panose="020B0604020202020204" pitchFamily="34" charset="0"/>
              </a:rPr>
              <a:t> + </a:t>
            </a:r>
            <a:r>
              <a:rPr lang="en-US" sz="2800" i="1" dirty="0" err="1">
                <a:solidFill>
                  <a:schemeClr val="tx1"/>
                </a:solidFill>
                <a:latin typeface="Arial" panose="020B0604020202020204" pitchFamily="34" charset="0"/>
                <a:cs typeface="Arial" panose="020B0604020202020204" pitchFamily="34" charset="0"/>
              </a:rPr>
              <a:t>trọng</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lực</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của</a:t>
            </a:r>
            <a:r>
              <a:rPr lang="en-US" sz="2800" i="1" dirty="0">
                <a:solidFill>
                  <a:schemeClr val="tx1"/>
                </a:solidFill>
                <a:latin typeface="Arial" panose="020B0604020202020204" pitchFamily="34" charset="0"/>
                <a:cs typeface="Arial" panose="020B0604020202020204" pitchFamily="34" charset="0"/>
              </a:rPr>
              <a:t> </a:t>
            </a:r>
            <a:r>
              <a:rPr lang="en-US" sz="2800" i="1" dirty="0" err="1">
                <a:solidFill>
                  <a:schemeClr val="tx1"/>
                </a:solidFill>
                <a:latin typeface="Arial" panose="020B0604020202020204" pitchFamily="34" charset="0"/>
                <a:cs typeface="Arial" panose="020B0604020202020204" pitchFamily="34" charset="0"/>
              </a:rPr>
              <a:t>tấm</a:t>
            </a:r>
            <a:r>
              <a:rPr lang="en-US" sz="2800" i="1" dirty="0">
                <a:solidFill>
                  <a:schemeClr val="tx1"/>
                </a:solidFill>
                <a:latin typeface="Arial" panose="020B0604020202020204" pitchFamily="34" charset="0"/>
                <a:cs typeface="Arial" panose="020B0604020202020204" pitchFamily="34" charset="0"/>
              </a:rPr>
              <a:t> nylon =&gt; </a:t>
            </a:r>
            <a:r>
              <a:rPr lang="en-US" sz="2800" dirty="0" err="1">
                <a:solidFill>
                  <a:srgbClr val="009900"/>
                </a:solidFill>
                <a:latin typeface="Arial" panose="020B0604020202020204" pitchFamily="34" charset="0"/>
                <a:cs typeface="Arial" panose="020B0604020202020204" pitchFamily="34" charset="0"/>
              </a:rPr>
              <a:t>tấm</a:t>
            </a:r>
            <a:r>
              <a:rPr lang="en-US" sz="2800" dirty="0">
                <a:solidFill>
                  <a:srgbClr val="009900"/>
                </a:solidFill>
                <a:latin typeface="Arial" panose="020B0604020202020204" pitchFamily="34" charset="0"/>
                <a:cs typeface="Arial" panose="020B0604020202020204" pitchFamily="34" charset="0"/>
              </a:rPr>
              <a:t> nylon </a:t>
            </a:r>
            <a:r>
              <a:rPr lang="en-US" sz="2800" dirty="0" err="1">
                <a:solidFill>
                  <a:srgbClr val="009900"/>
                </a:solidFill>
                <a:latin typeface="Arial" panose="020B0604020202020204" pitchFamily="34" charset="0"/>
                <a:cs typeface="Arial" panose="020B0604020202020204" pitchFamily="34" charset="0"/>
              </a:rPr>
              <a:t>không</a:t>
            </a:r>
            <a:r>
              <a:rPr lang="en-US" sz="2800" dirty="0">
                <a:solidFill>
                  <a:srgbClr val="009900"/>
                </a:solidFill>
                <a:latin typeface="Arial" panose="020B0604020202020204" pitchFamily="34" charset="0"/>
                <a:cs typeface="Arial" panose="020B0604020202020204" pitchFamily="34" charset="0"/>
              </a:rPr>
              <a:t> </a:t>
            </a:r>
            <a:r>
              <a:rPr lang="en-US" sz="2800" dirty="0" err="1">
                <a:solidFill>
                  <a:srgbClr val="009900"/>
                </a:solidFill>
                <a:latin typeface="Arial" panose="020B0604020202020204" pitchFamily="34" charset="0"/>
                <a:cs typeface="Arial" panose="020B0604020202020204" pitchFamily="34" charset="0"/>
              </a:rPr>
              <a:t>bị</a:t>
            </a:r>
            <a:r>
              <a:rPr lang="en-US" sz="2800" dirty="0">
                <a:solidFill>
                  <a:srgbClr val="009900"/>
                </a:solidFill>
                <a:latin typeface="Arial" panose="020B0604020202020204" pitchFamily="34" charset="0"/>
                <a:cs typeface="Arial" panose="020B0604020202020204" pitchFamily="34" charset="0"/>
              </a:rPr>
              <a:t> </a:t>
            </a:r>
            <a:r>
              <a:rPr lang="en-US" sz="2800" dirty="0" err="1">
                <a:solidFill>
                  <a:srgbClr val="009900"/>
                </a:solidFill>
                <a:latin typeface="Arial" panose="020B0604020202020204" pitchFamily="34" charset="0"/>
                <a:cs typeface="Arial" panose="020B0604020202020204" pitchFamily="34" charset="0"/>
              </a:rPr>
              <a:t>nước</a:t>
            </a:r>
            <a:r>
              <a:rPr lang="en-US" sz="2800" dirty="0">
                <a:solidFill>
                  <a:srgbClr val="009900"/>
                </a:solidFill>
                <a:latin typeface="Arial" panose="020B0604020202020204" pitchFamily="34" charset="0"/>
                <a:cs typeface="Arial" panose="020B0604020202020204" pitchFamily="34" charset="0"/>
              </a:rPr>
              <a:t> </a:t>
            </a:r>
            <a:r>
              <a:rPr lang="en-US" sz="2800" dirty="0" err="1">
                <a:solidFill>
                  <a:srgbClr val="009900"/>
                </a:solidFill>
                <a:latin typeface="Arial" panose="020B0604020202020204" pitchFamily="34" charset="0"/>
                <a:cs typeface="Arial" panose="020B0604020202020204" pitchFamily="34" charset="0"/>
              </a:rPr>
              <a:t>đẩy</a:t>
            </a:r>
            <a:r>
              <a:rPr lang="en-US" sz="2800" dirty="0">
                <a:solidFill>
                  <a:srgbClr val="009900"/>
                </a:solidFill>
                <a:latin typeface="Arial" panose="020B0604020202020204" pitchFamily="34" charset="0"/>
                <a:cs typeface="Arial" panose="020B0604020202020204" pitchFamily="34" charset="0"/>
              </a:rPr>
              <a:t> </a:t>
            </a:r>
            <a:r>
              <a:rPr lang="en-US" sz="2800" dirty="0" err="1">
                <a:solidFill>
                  <a:srgbClr val="009900"/>
                </a:solidFill>
                <a:latin typeface="Arial" panose="020B0604020202020204" pitchFamily="34" charset="0"/>
                <a:cs typeface="Arial" panose="020B0604020202020204" pitchFamily="34" charset="0"/>
              </a:rPr>
              <a:t>rời</a:t>
            </a:r>
            <a:r>
              <a:rPr lang="en-US" sz="2800" dirty="0">
                <a:solidFill>
                  <a:srgbClr val="009900"/>
                </a:solidFill>
                <a:latin typeface="Arial" panose="020B0604020202020204" pitchFamily="34" charset="0"/>
                <a:cs typeface="Arial" panose="020B0604020202020204" pitchFamily="34" charset="0"/>
              </a:rPr>
              <a:t>  </a:t>
            </a:r>
            <a:r>
              <a:rPr lang="en-US" sz="2800" dirty="0" err="1">
                <a:solidFill>
                  <a:srgbClr val="009900"/>
                </a:solidFill>
                <a:latin typeface="Arial" panose="020B0604020202020204" pitchFamily="34" charset="0"/>
                <a:cs typeface="Arial" panose="020B0604020202020204" pitchFamily="34" charset="0"/>
              </a:rPr>
              <a:t>khỏi</a:t>
            </a:r>
            <a:r>
              <a:rPr lang="en-US" sz="2800" dirty="0">
                <a:solidFill>
                  <a:srgbClr val="009900"/>
                </a:solidFill>
                <a:latin typeface="Arial" panose="020B0604020202020204" pitchFamily="34" charset="0"/>
                <a:cs typeface="Arial" panose="020B0604020202020204" pitchFamily="34" charset="0"/>
              </a:rPr>
              <a:t> </a:t>
            </a:r>
            <a:r>
              <a:rPr lang="en-US" sz="2800" dirty="0" err="1">
                <a:solidFill>
                  <a:srgbClr val="009900"/>
                </a:solidFill>
                <a:latin typeface="Arial" panose="020B0604020202020204" pitchFamily="34" charset="0"/>
                <a:cs typeface="Arial" panose="020B0604020202020204" pitchFamily="34" charset="0"/>
              </a:rPr>
              <a:t>miệng</a:t>
            </a:r>
            <a:r>
              <a:rPr lang="en-US" sz="2800" dirty="0">
                <a:solidFill>
                  <a:srgbClr val="009900"/>
                </a:solidFill>
                <a:latin typeface="Arial" panose="020B0604020202020204" pitchFamily="34" charset="0"/>
                <a:cs typeface="Arial" panose="020B0604020202020204" pitchFamily="34" charset="0"/>
              </a:rPr>
              <a:t> </a:t>
            </a:r>
            <a:r>
              <a:rPr lang="en-US" sz="2800" dirty="0" err="1">
                <a:solidFill>
                  <a:srgbClr val="009900"/>
                </a:solidFill>
                <a:latin typeface="Arial" panose="020B0604020202020204" pitchFamily="34" charset="0"/>
                <a:cs typeface="Arial" panose="020B0604020202020204" pitchFamily="34" charset="0"/>
              </a:rPr>
              <a:t>cốc</a:t>
            </a:r>
            <a:r>
              <a:rPr lang="en-US" sz="2800" dirty="0">
                <a:solidFill>
                  <a:srgbClr val="009900"/>
                </a:solidFill>
                <a:latin typeface="Arial" panose="020B0604020202020204" pitchFamily="34" charset="0"/>
                <a:cs typeface="Arial" panose="020B0604020202020204" pitchFamily="34" charset="0"/>
              </a:rPr>
              <a:t>.</a:t>
            </a:r>
            <a:endParaRPr lang="en-US" sz="2800" i="1" dirty="0">
              <a:solidFill>
                <a:srgbClr val="009900"/>
              </a:solidFill>
              <a:latin typeface="Arial" panose="020B0604020202020204" pitchFamily="34" charset="0"/>
              <a:cs typeface="Arial" panose="020B0604020202020204" pitchFamily="34" charset="0"/>
            </a:endParaRPr>
          </a:p>
        </p:txBody>
      </p:sp>
      <p:sp>
        <p:nvSpPr>
          <p:cNvPr id="11" name="Arrow: Right 3">
            <a:extLst>
              <a:ext uri="{FF2B5EF4-FFF2-40B4-BE49-F238E27FC236}">
                <a16:creationId xmlns:a16="http://schemas.microsoft.com/office/drawing/2014/main" id="{FE4DBE30-346A-71B4-E980-25C312D84EF1}"/>
              </a:ext>
            </a:extLst>
          </p:cNvPr>
          <p:cNvSpPr/>
          <p:nvPr/>
        </p:nvSpPr>
        <p:spPr>
          <a:xfrm>
            <a:off x="840194" y="5389759"/>
            <a:ext cx="737950" cy="269766"/>
          </a:xfrm>
          <a:prstGeom prst="rightArrow">
            <a:avLst/>
          </a:prstGeom>
          <a:solidFill>
            <a:srgbClr val="FF0000"/>
          </a:solidFill>
          <a:ln>
            <a:solidFill>
              <a:srgbClr val="FF3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600">
              <a:solidFill>
                <a:srgbClr val="0000FF"/>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CDE77DFC-7F45-4277-58A9-D43D3699538C}"/>
              </a:ext>
            </a:extLst>
          </p:cNvPr>
          <p:cNvSpPr txBox="1"/>
          <p:nvPr/>
        </p:nvSpPr>
        <p:spPr>
          <a:xfrm>
            <a:off x="1715103" y="5278420"/>
            <a:ext cx="8991926" cy="492443"/>
          </a:xfrm>
          <a:prstGeom prst="rect">
            <a:avLst/>
          </a:prstGeom>
          <a:noFill/>
        </p:spPr>
        <p:txBody>
          <a:bodyPr wrap="square" rtlCol="0">
            <a:spAutoFit/>
          </a:bodyPr>
          <a:lstStyle/>
          <a:p>
            <a:r>
              <a:rPr lang="en-US" sz="2600">
                <a:solidFill>
                  <a:srgbClr val="0000FF"/>
                </a:solidFill>
                <a:latin typeface="Arial" panose="020B0604020202020204" pitchFamily="34" charset="0"/>
                <a:cs typeface="Arial" panose="020B0604020202020204" pitchFamily="34" charset="0"/>
              </a:rPr>
              <a:t>Có tồn tại áp suất khí quyển tác dụng từ dưới lên không?</a:t>
            </a:r>
          </a:p>
        </p:txBody>
      </p:sp>
    </p:spTree>
    <p:extLst>
      <p:ext uri="{BB962C8B-B14F-4D97-AF65-F5344CB8AC3E}">
        <p14:creationId xmlns:p14="http://schemas.microsoft.com/office/powerpoint/2010/main" val="270851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9F7175-C7F0-8D64-6065-D9CED4C217E6}"/>
              </a:ext>
            </a:extLst>
          </p:cNvPr>
          <p:cNvSpPr txBox="1"/>
          <p:nvPr/>
        </p:nvSpPr>
        <p:spPr>
          <a:xfrm>
            <a:off x="604684" y="905232"/>
            <a:ext cx="11031793" cy="3539430"/>
          </a:xfrm>
          <a:prstGeom prst="rect">
            <a:avLst/>
          </a:prstGeom>
          <a:noFill/>
        </p:spPr>
        <p:txBody>
          <a:bodyPr wrap="square" rtlCol="0">
            <a:spAutoFit/>
          </a:bodyPr>
          <a:lstStyle/>
          <a:p>
            <a:pPr algn="ctr"/>
            <a:r>
              <a:rPr lang="en-US" sz="3200" b="1" dirty="0">
                <a:latin typeface="+mj-lt"/>
              </a:rPr>
              <a:t>TRƯNG BÀY SẢN PHẨM </a:t>
            </a:r>
          </a:p>
          <a:p>
            <a:pPr algn="just"/>
            <a:endParaRPr lang="en-US" sz="3200" b="1" dirty="0">
              <a:latin typeface="+mj-lt"/>
            </a:endParaRPr>
          </a:p>
          <a:p>
            <a:pPr marL="457189" indent="-457189" algn="just">
              <a:buFont typeface="Symbol" panose="05050102010706020507" pitchFamily="18" charset="2"/>
              <a:buChar char="Þ"/>
            </a:pPr>
            <a:r>
              <a:rPr lang="en-US" sz="3200" b="1" dirty="0" err="1">
                <a:latin typeface="+mj-lt"/>
              </a:rPr>
              <a:t>Các</a:t>
            </a:r>
            <a:r>
              <a:rPr lang="en-US" sz="3200" b="1" dirty="0">
                <a:latin typeface="+mj-lt"/>
              </a:rPr>
              <a:t> </a:t>
            </a:r>
            <a:r>
              <a:rPr lang="en-US" sz="3200" b="1" dirty="0" err="1">
                <a:latin typeface="+mj-lt"/>
              </a:rPr>
              <a:t>nhóm</a:t>
            </a:r>
            <a:r>
              <a:rPr lang="en-US" sz="3200" b="1" dirty="0">
                <a:latin typeface="+mj-lt"/>
              </a:rPr>
              <a:t> </a:t>
            </a:r>
            <a:r>
              <a:rPr lang="en-US" sz="3200" b="1" dirty="0" err="1">
                <a:latin typeface="+mj-lt"/>
              </a:rPr>
              <a:t>trưng</a:t>
            </a:r>
            <a:r>
              <a:rPr lang="en-US" sz="3200" b="1" dirty="0">
                <a:latin typeface="+mj-lt"/>
              </a:rPr>
              <a:t> </a:t>
            </a:r>
            <a:r>
              <a:rPr lang="en-US" sz="3200" b="1" dirty="0" err="1">
                <a:latin typeface="+mj-lt"/>
              </a:rPr>
              <a:t>bày</a:t>
            </a:r>
            <a:r>
              <a:rPr lang="en-US" sz="3200" b="1" dirty="0">
                <a:latin typeface="+mj-lt"/>
              </a:rPr>
              <a:t> </a:t>
            </a:r>
            <a:r>
              <a:rPr lang="en-US" sz="3200" b="1" dirty="0" err="1">
                <a:latin typeface="+mj-lt"/>
              </a:rPr>
              <a:t>sản</a:t>
            </a:r>
            <a:r>
              <a:rPr lang="en-US" sz="3200" b="1" dirty="0">
                <a:latin typeface="+mj-lt"/>
              </a:rPr>
              <a:t> </a:t>
            </a:r>
            <a:r>
              <a:rPr lang="en-US" sz="3200" b="1" dirty="0" err="1">
                <a:latin typeface="+mj-lt"/>
              </a:rPr>
              <a:t>phẩm</a:t>
            </a:r>
            <a:r>
              <a:rPr lang="en-US" sz="3200" b="1" dirty="0">
                <a:latin typeface="+mj-lt"/>
              </a:rPr>
              <a:t> </a:t>
            </a:r>
            <a:r>
              <a:rPr lang="en-US" sz="3200" b="1" dirty="0" err="1">
                <a:latin typeface="+mj-lt"/>
              </a:rPr>
              <a:t>theo</a:t>
            </a:r>
            <a:r>
              <a:rPr lang="en-US" sz="3200" b="1" dirty="0">
                <a:latin typeface="+mj-lt"/>
              </a:rPr>
              <a:t> vị trí </a:t>
            </a:r>
            <a:r>
              <a:rPr lang="en-US" sz="3200" b="1" dirty="0" err="1">
                <a:latin typeface="+mj-lt"/>
              </a:rPr>
              <a:t>của</a:t>
            </a:r>
            <a:r>
              <a:rPr lang="en-US" sz="3200" b="1" dirty="0">
                <a:latin typeface="+mj-lt"/>
              </a:rPr>
              <a:t> </a:t>
            </a:r>
            <a:r>
              <a:rPr lang="en-US" sz="3200" b="1" dirty="0" err="1">
                <a:latin typeface="+mj-lt"/>
              </a:rPr>
              <a:t>nhóm</a:t>
            </a:r>
            <a:r>
              <a:rPr lang="en-US" sz="3200" b="1" dirty="0">
                <a:latin typeface="+mj-lt"/>
              </a:rPr>
              <a:t>.</a:t>
            </a:r>
          </a:p>
          <a:p>
            <a:pPr marL="457189" indent="-457189" algn="just">
              <a:buFont typeface="Symbol" panose="05050102010706020507" pitchFamily="18" charset="2"/>
              <a:buChar char="Þ"/>
            </a:pPr>
            <a:endParaRPr lang="en-US" sz="3200" b="1" dirty="0">
              <a:latin typeface="+mj-lt"/>
            </a:endParaRPr>
          </a:p>
          <a:p>
            <a:pPr marL="457189" indent="-457189" algn="just">
              <a:buFont typeface="Symbol" panose="05050102010706020507" pitchFamily="18" charset="2"/>
              <a:buChar char="Þ"/>
            </a:pPr>
            <a:r>
              <a:rPr lang="en-US" sz="3200" b="1" dirty="0" err="1">
                <a:latin typeface="+mj-lt"/>
              </a:rPr>
              <a:t>Các</a:t>
            </a:r>
            <a:r>
              <a:rPr lang="en-US" sz="3200" b="1" dirty="0">
                <a:latin typeface="+mj-lt"/>
              </a:rPr>
              <a:t> </a:t>
            </a:r>
            <a:r>
              <a:rPr lang="en-US" sz="3200" b="1" dirty="0" err="1">
                <a:latin typeface="+mj-lt"/>
              </a:rPr>
              <a:t>thành</a:t>
            </a:r>
            <a:r>
              <a:rPr lang="en-US" sz="3200" b="1" dirty="0">
                <a:latin typeface="+mj-lt"/>
              </a:rPr>
              <a:t> </a:t>
            </a:r>
            <a:r>
              <a:rPr lang="en-US" sz="3200" b="1" dirty="0" err="1">
                <a:latin typeface="+mj-lt"/>
              </a:rPr>
              <a:t>viên</a:t>
            </a:r>
            <a:r>
              <a:rPr lang="en-US" sz="3200" b="1" dirty="0">
                <a:latin typeface="+mj-lt"/>
              </a:rPr>
              <a:t> </a:t>
            </a:r>
            <a:r>
              <a:rPr lang="en-US" sz="3200" b="1" dirty="0" err="1">
                <a:latin typeface="+mj-lt"/>
              </a:rPr>
              <a:t>tham</a:t>
            </a:r>
            <a:r>
              <a:rPr lang="en-US" sz="3200" b="1" dirty="0">
                <a:latin typeface="+mj-lt"/>
              </a:rPr>
              <a:t> </a:t>
            </a:r>
            <a:r>
              <a:rPr lang="en-US" sz="3200" b="1" dirty="0" err="1">
                <a:latin typeface="+mj-lt"/>
              </a:rPr>
              <a:t>quan</a:t>
            </a:r>
            <a:r>
              <a:rPr lang="en-US" sz="3200" b="1" dirty="0">
                <a:latin typeface="+mj-lt"/>
              </a:rPr>
              <a:t> </a:t>
            </a:r>
            <a:r>
              <a:rPr lang="en-US" sz="3200" b="1" dirty="0" err="1">
                <a:latin typeface="+mj-lt"/>
              </a:rPr>
              <a:t>toàn</a:t>
            </a:r>
            <a:r>
              <a:rPr lang="en-US" sz="3200" b="1" dirty="0">
                <a:latin typeface="+mj-lt"/>
              </a:rPr>
              <a:t> </a:t>
            </a:r>
            <a:r>
              <a:rPr lang="en-US" sz="3200" b="1" dirty="0" err="1">
                <a:latin typeface="+mj-lt"/>
              </a:rPr>
              <a:t>bô</a:t>
            </a:r>
            <a:r>
              <a:rPr lang="en-US" sz="3200" b="1" dirty="0">
                <a:latin typeface="+mj-lt"/>
              </a:rPr>
              <a:t>̣ </a:t>
            </a:r>
            <a:r>
              <a:rPr lang="en-US" sz="3200" b="1" dirty="0" err="1">
                <a:latin typeface="+mj-lt"/>
              </a:rPr>
              <a:t>các</a:t>
            </a:r>
            <a:r>
              <a:rPr lang="en-US" sz="3200" b="1" dirty="0">
                <a:latin typeface="+mj-lt"/>
              </a:rPr>
              <a:t> </a:t>
            </a:r>
            <a:r>
              <a:rPr lang="en-US" sz="3200" b="1" dirty="0" err="1">
                <a:latin typeface="+mj-lt"/>
              </a:rPr>
              <a:t>sản</a:t>
            </a:r>
            <a:r>
              <a:rPr lang="en-US" sz="3200" b="1" dirty="0">
                <a:latin typeface="+mj-lt"/>
              </a:rPr>
              <a:t> </a:t>
            </a:r>
            <a:r>
              <a:rPr lang="en-US" sz="3200" b="1" dirty="0" err="1">
                <a:latin typeface="+mj-lt"/>
              </a:rPr>
              <a:t>phẩm</a:t>
            </a:r>
            <a:r>
              <a:rPr lang="en-US" sz="3200" b="1" dirty="0">
                <a:latin typeface="+mj-lt"/>
              </a:rPr>
              <a:t> </a:t>
            </a:r>
            <a:r>
              <a:rPr lang="en-US" sz="3200" b="1" dirty="0" err="1">
                <a:latin typeface="+mj-lt"/>
              </a:rPr>
              <a:t>của</a:t>
            </a:r>
            <a:r>
              <a:rPr lang="en-US" sz="3200" b="1" dirty="0">
                <a:latin typeface="+mj-lt"/>
              </a:rPr>
              <a:t> </a:t>
            </a:r>
            <a:r>
              <a:rPr lang="en-US" sz="3200" b="1" dirty="0" err="1">
                <a:latin typeface="+mj-lt"/>
              </a:rPr>
              <a:t>nhóm</a:t>
            </a:r>
            <a:r>
              <a:rPr lang="en-US" sz="3200" b="1" dirty="0">
                <a:latin typeface="+mj-lt"/>
              </a:rPr>
              <a:t>.</a:t>
            </a:r>
          </a:p>
          <a:p>
            <a:pPr marL="457189" indent="-457189" algn="just">
              <a:buFont typeface="Symbol" panose="05050102010706020507" pitchFamily="18" charset="2"/>
              <a:buChar char="Þ"/>
            </a:pPr>
            <a:endParaRPr lang="en-US" sz="3200" b="1" dirty="0">
              <a:latin typeface="+mj-lt"/>
            </a:endParaRPr>
          </a:p>
          <a:p>
            <a:pPr marL="457189" indent="-457189" algn="just">
              <a:buFont typeface="Symbol" panose="05050102010706020507" pitchFamily="18" charset="2"/>
              <a:buChar char="Þ"/>
            </a:pPr>
            <a:r>
              <a:rPr lang="en-US" sz="3200" b="1" dirty="0">
                <a:latin typeface="+mj-lt"/>
              </a:rPr>
              <a:t>HS </a:t>
            </a:r>
            <a:r>
              <a:rPr lang="en-US" sz="3200" b="1" dirty="0" err="1">
                <a:latin typeface="+mj-lt"/>
              </a:rPr>
              <a:t>nhận</a:t>
            </a:r>
            <a:r>
              <a:rPr lang="en-US" sz="3200" b="1" dirty="0">
                <a:latin typeface="+mj-lt"/>
              </a:rPr>
              <a:t> </a:t>
            </a:r>
            <a:r>
              <a:rPr lang="en-US" sz="3200" b="1" dirty="0" err="1">
                <a:latin typeface="+mj-lt"/>
              </a:rPr>
              <a:t>xét</a:t>
            </a:r>
            <a:r>
              <a:rPr lang="en-US" sz="3200" b="1" dirty="0">
                <a:latin typeface="+mj-lt"/>
              </a:rPr>
              <a:t> </a:t>
            </a:r>
            <a:r>
              <a:rPr lang="en-US" sz="3200" b="1" dirty="0" err="1">
                <a:latin typeface="+mj-lt"/>
              </a:rPr>
              <a:t>vê</a:t>
            </a:r>
            <a:r>
              <a:rPr lang="en-US" sz="3200" b="1" dirty="0">
                <a:latin typeface="+mj-lt"/>
              </a:rPr>
              <a:t>̀ </a:t>
            </a:r>
            <a:r>
              <a:rPr lang="en-US" sz="3200" b="1" dirty="0" err="1">
                <a:latin typeface="+mj-lt"/>
              </a:rPr>
              <a:t>sản</a:t>
            </a:r>
            <a:r>
              <a:rPr lang="en-US" sz="3200" b="1" dirty="0">
                <a:latin typeface="+mj-lt"/>
              </a:rPr>
              <a:t> </a:t>
            </a:r>
            <a:r>
              <a:rPr lang="en-US" sz="3200" b="1" dirty="0" err="1">
                <a:latin typeface="+mj-lt"/>
              </a:rPr>
              <a:t>phẩm</a:t>
            </a:r>
            <a:r>
              <a:rPr lang="en-US" sz="3200" b="1" dirty="0">
                <a:latin typeface="+mj-lt"/>
              </a:rPr>
              <a:t> </a:t>
            </a:r>
            <a:r>
              <a:rPr lang="en-US" sz="3200" b="1" dirty="0" err="1">
                <a:latin typeface="+mj-lt"/>
              </a:rPr>
              <a:t>của</a:t>
            </a:r>
            <a:r>
              <a:rPr lang="en-US" sz="3200" b="1" dirty="0">
                <a:latin typeface="+mj-lt"/>
              </a:rPr>
              <a:t> </a:t>
            </a:r>
            <a:r>
              <a:rPr lang="en-US" sz="3200" b="1" dirty="0" err="1">
                <a:latin typeface="+mj-lt"/>
              </a:rPr>
              <a:t>các</a:t>
            </a:r>
            <a:r>
              <a:rPr lang="en-US" sz="3200" b="1" dirty="0">
                <a:latin typeface="+mj-lt"/>
              </a:rPr>
              <a:t> </a:t>
            </a:r>
            <a:r>
              <a:rPr lang="en-US" sz="3200" b="1" dirty="0" err="1">
                <a:latin typeface="+mj-lt"/>
              </a:rPr>
              <a:t>nhóm</a:t>
            </a:r>
            <a:endParaRPr lang="en-US" sz="3200" b="1" dirty="0">
              <a:latin typeface="+mj-lt"/>
            </a:endParaRPr>
          </a:p>
        </p:txBody>
      </p:sp>
    </p:spTree>
    <p:extLst>
      <p:ext uri="{BB962C8B-B14F-4D97-AF65-F5344CB8AC3E}">
        <p14:creationId xmlns:p14="http://schemas.microsoft.com/office/powerpoint/2010/main" val="1921725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5CB766-CB39-40BE-9B6F-2B4571B82CA1}"/>
              </a:ext>
            </a:extLst>
          </p:cNvPr>
          <p:cNvSpPr txBox="1"/>
          <p:nvPr/>
        </p:nvSpPr>
        <p:spPr>
          <a:xfrm>
            <a:off x="1422401" y="2111016"/>
            <a:ext cx="9477828" cy="264322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Tịnh</a:t>
            </a:r>
            <a:r>
              <a:rPr kumimoji="0" lang="vi-VN"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Khê</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ngày     tháng     năm 2026</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CỦA TỔ CHUYÊN MÔN                                     GIÁO VIÊN BỘ MÔN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 CỦA BGH </a:t>
            </a:r>
            <a:endParaRPr lang="en-US"/>
          </a:p>
        </p:txBody>
      </p:sp>
    </p:spTree>
    <p:extLst>
      <p:ext uri="{BB962C8B-B14F-4D97-AF65-F5344CB8AC3E}">
        <p14:creationId xmlns:p14="http://schemas.microsoft.com/office/powerpoint/2010/main" val="39890489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6467</TotalTime>
  <Words>1972</Words>
  <Application>Microsoft Office PowerPoint</Application>
  <PresentationFormat>Widescreen</PresentationFormat>
  <Paragraphs>118</Paragraphs>
  <Slides>23</Slides>
  <Notes>3</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23</vt:i4>
      </vt:variant>
    </vt:vector>
  </HeadingPairs>
  <TitlesOfParts>
    <vt:vector size="33" baseType="lpstr">
      <vt:lpstr>Arial</vt:lpstr>
      <vt:lpstr>Calibri</vt:lpstr>
      <vt:lpstr>Calibri Light</vt:lpstr>
      <vt:lpstr>Cambria Math</vt:lpstr>
      <vt:lpstr>Symbol</vt:lpstr>
      <vt:lpstr>Times New Roman</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Thien Thanh Bui</dc:creator>
  <cp:lastModifiedBy>vandodinh@gmail.com</cp:lastModifiedBy>
  <cp:revision>62</cp:revision>
  <dcterms:created xsi:type="dcterms:W3CDTF">2023-07-08T09:19:07Z</dcterms:created>
  <dcterms:modified xsi:type="dcterms:W3CDTF">2026-05-28T09:43:04Z</dcterms:modified>
</cp:coreProperties>
</file>