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91" r:id="rId2"/>
    <p:sldId id="290" r:id="rId3"/>
    <p:sldId id="259" r:id="rId4"/>
    <p:sldId id="267" r:id="rId5"/>
    <p:sldId id="257" r:id="rId6"/>
    <p:sldId id="266" r:id="rId7"/>
    <p:sldId id="301" r:id="rId8"/>
    <p:sldId id="269" r:id="rId9"/>
    <p:sldId id="300" r:id="rId10"/>
    <p:sldId id="299" r:id="rId11"/>
    <p:sldId id="270" r:id="rId12"/>
    <p:sldId id="284" r:id="rId13"/>
    <p:sldId id="285" r:id="rId14"/>
    <p:sldId id="260" r:id="rId15"/>
    <p:sldId id="286" r:id="rId16"/>
    <p:sldId id="273" r:id="rId17"/>
    <p:sldId id="274" r:id="rId18"/>
    <p:sldId id="261" r:id="rId19"/>
    <p:sldId id="288" r:id="rId20"/>
    <p:sldId id="276" r:id="rId21"/>
    <p:sldId id="282" r:id="rId22"/>
    <p:sldId id="287" r:id="rId23"/>
    <p:sldId id="277" r:id="rId24"/>
    <p:sldId id="298" r:id="rId25"/>
    <p:sldId id="294" r:id="rId26"/>
    <p:sldId id="295" r:id="rId27"/>
    <p:sldId id="296" r:id="rId28"/>
    <p:sldId id="297" r:id="rId29"/>
    <p:sldId id="278" r:id="rId30"/>
    <p:sldId id="279" r:id="rId31"/>
    <p:sldId id="280" r:id="rId32"/>
    <p:sldId id="289" r:id="rId33"/>
    <p:sldId id="281" r:id="rId34"/>
    <p:sldId id="263" r:id="rId35"/>
  </p:sldIdLst>
  <p:sldSz cx="18288000" cy="10287000"/>
  <p:notesSz cx="6858000" cy="9144000"/>
  <p:embeddedFontLst>
    <p:embeddedFont>
      <p:font typeface="Cambria Math" panose="02040503050406030204" pitchFamily="18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66B"/>
    <a:srgbClr val="DEBCAC"/>
    <a:srgbClr val="FFD2B3"/>
    <a:srgbClr val="E87B69"/>
    <a:srgbClr val="F2DA66"/>
    <a:srgbClr val="D35886"/>
    <a:srgbClr val="F1B8AC"/>
    <a:srgbClr val="D66691"/>
    <a:srgbClr val="A7DDEA"/>
    <a:srgbClr val="D15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72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0" d="100"/>
          <a:sy n="60" d="100"/>
        </p:scale>
        <p:origin x="2290" y="4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A523E-7474-42D0-9512-90DE2A0D0286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B48FC-70D5-49C1-BB80-AEFD17993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9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97307D-0979-46CD-AD12-70C42756F80B}" type="slidenum">
              <a:rPr lang="en-US"/>
              <a:pPr>
                <a:spcBef>
                  <a:spcPct val="0"/>
                </a:spcBef>
              </a:pPr>
              <a:t>1</a:t>
            </a:fld>
            <a:endParaRPr 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vi-VN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84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>
              <a:cs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fld id="{A447AF5F-F60D-4781-9783-FF328EB8AB93}" type="slidenum"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7</a:t>
            </a:fld>
            <a:endParaRPr lang="en-U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833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48FC-70D5-49C1-BB80-AEFD179938B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0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7.jpe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1.wmf"/><Relationship Id="rId4" Type="http://schemas.openxmlformats.org/officeDocument/2006/relationships/image" Target="../media/image8.jpeg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0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9.png"/><Relationship Id="rId10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34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3.sv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12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67.png"/><Relationship Id="rId5" Type="http://schemas.openxmlformats.org/officeDocument/2006/relationships/image" Target="../media/image43.png"/><Relationship Id="rId10" Type="http://schemas.openxmlformats.org/officeDocument/2006/relationships/image" Target="../media/image66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9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thuocdod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70840">
            <a:off x="2271713" y="1371600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386888" y="6072188"/>
            <a:ext cx="5715000" cy="3571875"/>
            <a:chOff x="2928" y="1200"/>
            <a:chExt cx="2400" cy="1500"/>
          </a:xfrm>
        </p:grpSpPr>
        <p:pic>
          <p:nvPicPr>
            <p:cNvPr id="10276" name="Picture 4" descr="thuocdodo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200"/>
              <a:ext cx="2400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7" name="Oval 5"/>
            <p:cNvSpPr>
              <a:spLocks noChangeArrowheads="1"/>
            </p:cNvSpPr>
            <p:nvPr/>
          </p:nvSpPr>
          <p:spPr bwMode="auto">
            <a:xfrm>
              <a:off x="4092" y="2320"/>
              <a:ext cx="48" cy="4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700">
                <a:latin typeface="Arial" panose="020B0604020202020204" pitchFamily="34" charset="0"/>
              </a:endParaRPr>
            </a:p>
          </p:txBody>
        </p:sp>
      </p:grpSp>
      <p:pic>
        <p:nvPicPr>
          <p:cNvPr id="101382" name="Picture 6" descr="thuocdod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6072188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3" name="Oval 7"/>
          <p:cNvSpPr>
            <a:spLocks noChangeArrowheads="1"/>
          </p:cNvSpPr>
          <p:nvPr/>
        </p:nvSpPr>
        <p:spPr bwMode="auto">
          <a:xfrm>
            <a:off x="12149138" y="8729663"/>
            <a:ext cx="114300" cy="114300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700">
              <a:latin typeface="Arial" panose="020B0604020202020204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914650" y="1114425"/>
            <a:ext cx="5715000" cy="3571875"/>
            <a:chOff x="2928" y="1200"/>
            <a:chExt cx="2400" cy="1500"/>
          </a:xfrm>
        </p:grpSpPr>
        <p:pic>
          <p:nvPicPr>
            <p:cNvPr id="10274" name="Picture 9" descr="thuocdodo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200"/>
              <a:ext cx="2400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5" name="Oval 10"/>
            <p:cNvSpPr>
              <a:spLocks noChangeArrowheads="1"/>
            </p:cNvSpPr>
            <p:nvPr/>
          </p:nvSpPr>
          <p:spPr bwMode="auto">
            <a:xfrm>
              <a:off x="4092" y="2320"/>
              <a:ext cx="48" cy="4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700">
                <a:latin typeface="Arial" panose="020B0604020202020204" pitchFamily="34" charset="0"/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914650" y="1114425"/>
            <a:ext cx="5715000" cy="3571875"/>
            <a:chOff x="192" y="2256"/>
            <a:chExt cx="2400" cy="1500"/>
          </a:xfrm>
        </p:grpSpPr>
        <p:pic>
          <p:nvPicPr>
            <p:cNvPr id="10271" name="Picture 12" descr="thuocdodo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256"/>
              <a:ext cx="2400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2" name="Line 13"/>
            <p:cNvSpPr>
              <a:spLocks noChangeShapeType="1"/>
            </p:cNvSpPr>
            <p:nvPr/>
          </p:nvSpPr>
          <p:spPr bwMode="auto">
            <a:xfrm>
              <a:off x="246" y="3402"/>
              <a:ext cx="2280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0273" name="Oval 14"/>
            <p:cNvSpPr>
              <a:spLocks noChangeArrowheads="1"/>
            </p:cNvSpPr>
            <p:nvPr/>
          </p:nvSpPr>
          <p:spPr bwMode="auto">
            <a:xfrm>
              <a:off x="1356" y="3376"/>
              <a:ext cx="48" cy="48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sz="2700">
                <a:latin typeface="Arial" panose="020B0604020202020204" pitchFamily="34" charset="0"/>
              </a:endParaRPr>
            </a:p>
          </p:txBody>
        </p:sp>
      </p:grpSp>
      <p:grpSp>
        <p:nvGrpSpPr>
          <p:cNvPr id="10248" name="Group 15"/>
          <p:cNvGrpSpPr>
            <a:grpSpLocks/>
          </p:cNvGrpSpPr>
          <p:nvPr/>
        </p:nvGrpSpPr>
        <p:grpSpPr bwMode="auto">
          <a:xfrm>
            <a:off x="4886325" y="228600"/>
            <a:ext cx="4171950" cy="4260057"/>
            <a:chOff x="1092" y="96"/>
            <a:chExt cx="1752" cy="1789"/>
          </a:xfrm>
        </p:grpSpPr>
        <p:sp>
          <p:nvSpPr>
            <p:cNvPr id="10266" name="Line 16"/>
            <p:cNvSpPr>
              <a:spLocks noChangeShapeType="1"/>
            </p:cNvSpPr>
            <p:nvPr/>
          </p:nvSpPr>
          <p:spPr bwMode="auto">
            <a:xfrm flipV="1">
              <a:off x="1460" y="360"/>
              <a:ext cx="1320" cy="12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0267" name="Line 17"/>
            <p:cNvSpPr>
              <a:spLocks noChangeShapeType="1"/>
            </p:cNvSpPr>
            <p:nvPr/>
          </p:nvSpPr>
          <p:spPr bwMode="auto">
            <a:xfrm flipH="1" flipV="1">
              <a:off x="1092" y="150"/>
              <a:ext cx="364" cy="14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0268" name="Text Box 18"/>
            <p:cNvSpPr txBox="1">
              <a:spLocks noChangeArrowheads="1"/>
            </p:cNvSpPr>
            <p:nvPr/>
          </p:nvSpPr>
          <p:spPr bwMode="auto">
            <a:xfrm>
              <a:off x="1152" y="96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y</a:t>
              </a:r>
            </a:p>
          </p:txBody>
        </p:sp>
        <p:sp>
          <p:nvSpPr>
            <p:cNvPr id="10269" name="Text Box 19"/>
            <p:cNvSpPr txBox="1">
              <a:spLocks noChangeArrowheads="1"/>
            </p:cNvSpPr>
            <p:nvPr/>
          </p:nvSpPr>
          <p:spPr bwMode="auto">
            <a:xfrm>
              <a:off x="2700" y="360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x</a:t>
              </a:r>
            </a:p>
          </p:txBody>
        </p:sp>
        <p:sp>
          <p:nvSpPr>
            <p:cNvPr id="10270" name="Text Box 20"/>
            <p:cNvSpPr txBox="1">
              <a:spLocks noChangeArrowheads="1"/>
            </p:cNvSpPr>
            <p:nvPr/>
          </p:nvSpPr>
          <p:spPr bwMode="auto">
            <a:xfrm>
              <a:off x="1400" y="1652"/>
              <a:ext cx="1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O</a:t>
              </a:r>
            </a:p>
          </p:txBody>
        </p:sp>
      </p:grpSp>
      <p:sp>
        <p:nvSpPr>
          <p:cNvPr id="101397" name="Line 21"/>
          <p:cNvSpPr>
            <a:spLocks noChangeShapeType="1"/>
          </p:cNvSpPr>
          <p:nvPr/>
        </p:nvSpPr>
        <p:spPr bwMode="auto">
          <a:xfrm>
            <a:off x="3043238" y="3843338"/>
            <a:ext cx="5429250" cy="0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01398" name="Line 22"/>
          <p:cNvSpPr>
            <a:spLocks noChangeShapeType="1"/>
          </p:cNvSpPr>
          <p:nvPr/>
        </p:nvSpPr>
        <p:spPr bwMode="auto">
          <a:xfrm flipV="1">
            <a:off x="5760245" y="883445"/>
            <a:ext cx="3112293" cy="2959893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01399" name="Oval 23"/>
          <p:cNvSpPr>
            <a:spLocks noChangeArrowheads="1"/>
          </p:cNvSpPr>
          <p:nvPr/>
        </p:nvSpPr>
        <p:spPr bwMode="auto">
          <a:xfrm>
            <a:off x="6900863" y="2414588"/>
            <a:ext cx="342900" cy="342900"/>
          </a:xfrm>
          <a:prstGeom prst="ellipse">
            <a:avLst/>
          </a:prstGeom>
          <a:solidFill>
            <a:srgbClr val="FF00FF">
              <a:alpha val="30196"/>
            </a:srgbClr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700">
              <a:latin typeface="Arial" panose="020B0604020202020204" pitchFamily="34" charset="0"/>
            </a:endParaRPr>
          </a:p>
        </p:txBody>
      </p:sp>
      <p:sp>
        <p:nvSpPr>
          <p:cNvPr id="101400" name="Oval 24"/>
          <p:cNvSpPr>
            <a:spLocks noChangeArrowheads="1"/>
          </p:cNvSpPr>
          <p:nvPr/>
        </p:nvSpPr>
        <p:spPr bwMode="auto">
          <a:xfrm>
            <a:off x="5129213" y="1943100"/>
            <a:ext cx="342900" cy="342900"/>
          </a:xfrm>
          <a:prstGeom prst="ellipse">
            <a:avLst/>
          </a:prstGeom>
          <a:solidFill>
            <a:srgbClr val="FF00FF">
              <a:alpha val="30196"/>
            </a:srgbClr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700">
              <a:latin typeface="Arial" panose="020B0604020202020204" pitchFamily="34" charset="0"/>
            </a:endParaRPr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 rot="1800000">
            <a:off x="7229475" y="1957388"/>
            <a:ext cx="485775" cy="485775"/>
            <a:chOff x="2076" y="822"/>
            <a:chExt cx="204" cy="204"/>
          </a:xfrm>
        </p:grpSpPr>
        <p:sp>
          <p:nvSpPr>
            <p:cNvPr id="10264" name="Line 26"/>
            <p:cNvSpPr>
              <a:spLocks noChangeShapeType="1"/>
            </p:cNvSpPr>
            <p:nvPr/>
          </p:nvSpPr>
          <p:spPr bwMode="auto">
            <a:xfrm>
              <a:off x="2076" y="822"/>
              <a:ext cx="204" cy="20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 flipH="1">
              <a:off x="2088" y="828"/>
              <a:ext cx="192" cy="19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</p:grpSp>
      <p:sp>
        <p:nvSpPr>
          <p:cNvPr id="101404" name="Oval 28"/>
          <p:cNvSpPr>
            <a:spLocks noChangeArrowheads="1"/>
          </p:cNvSpPr>
          <p:nvPr/>
        </p:nvSpPr>
        <p:spPr bwMode="auto">
          <a:xfrm>
            <a:off x="7300913" y="2043113"/>
            <a:ext cx="342900" cy="342900"/>
          </a:xfrm>
          <a:prstGeom prst="ellipse">
            <a:avLst/>
          </a:prstGeom>
          <a:solidFill>
            <a:srgbClr val="0000FF">
              <a:alpha val="30196"/>
            </a:srgb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700">
              <a:latin typeface="Arial" panose="020B0604020202020204" pitchFamily="34" charset="0"/>
            </a:endParaRPr>
          </a:p>
        </p:txBody>
      </p:sp>
      <p:sp>
        <p:nvSpPr>
          <p:cNvPr id="101405" name="Oval 29"/>
          <p:cNvSpPr>
            <a:spLocks noChangeArrowheads="1"/>
          </p:cNvSpPr>
          <p:nvPr/>
        </p:nvSpPr>
        <p:spPr bwMode="auto">
          <a:xfrm>
            <a:off x="5686427" y="3776663"/>
            <a:ext cx="114299" cy="125729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700">
              <a:latin typeface="Arial" panose="020B0604020202020204" pitchFamily="34" charset="0"/>
            </a:endParaRPr>
          </a:p>
        </p:txBody>
      </p:sp>
      <p:sp>
        <p:nvSpPr>
          <p:cNvPr id="101406" name="Text Box 30"/>
          <p:cNvSpPr txBox="1">
            <a:spLocks noChangeArrowheads="1"/>
          </p:cNvSpPr>
          <p:nvPr/>
        </p:nvSpPr>
        <p:spPr bwMode="auto">
          <a:xfrm>
            <a:off x="9073515" y="357188"/>
            <a:ext cx="79629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sz="4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 dụng thước đo góc để đo góc như thế nào?</a:t>
            </a:r>
          </a:p>
        </p:txBody>
      </p:sp>
      <p:sp>
        <p:nvSpPr>
          <p:cNvPr id="101407" name="Text Box 31"/>
          <p:cNvSpPr txBox="1">
            <a:spLocks noChangeArrowheads="1"/>
          </p:cNvSpPr>
          <p:nvPr/>
        </p:nvSpPr>
        <p:spPr bwMode="auto">
          <a:xfrm>
            <a:off x="4457700" y="4572001"/>
            <a:ext cx="29718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3000" b="1">
                <a:latin typeface="Arial" panose="020B0604020202020204" pitchFamily="34" charset="0"/>
              </a:rPr>
              <a:t>Đỉnh của góc</a:t>
            </a:r>
          </a:p>
        </p:txBody>
      </p:sp>
      <p:sp>
        <p:nvSpPr>
          <p:cNvPr id="101408" name="Text Box 32"/>
          <p:cNvSpPr txBox="1">
            <a:spLocks noChangeArrowheads="1"/>
          </p:cNvSpPr>
          <p:nvPr/>
        </p:nvSpPr>
        <p:spPr bwMode="auto">
          <a:xfrm>
            <a:off x="10287000" y="9258301"/>
            <a:ext cx="3657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3000" b="1">
                <a:latin typeface="Arial" panose="020B0604020202020204" pitchFamily="34" charset="0"/>
              </a:rPr>
              <a:t>Tâm của thước</a:t>
            </a:r>
          </a:p>
        </p:txBody>
      </p:sp>
      <p:sp>
        <p:nvSpPr>
          <p:cNvPr id="101409" name="Text Box 33"/>
          <p:cNvSpPr txBox="1">
            <a:spLocks noChangeArrowheads="1"/>
          </p:cNvSpPr>
          <p:nvPr/>
        </p:nvSpPr>
        <p:spPr bwMode="auto">
          <a:xfrm>
            <a:off x="8867775" y="1943100"/>
            <a:ext cx="67437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vi-VN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B1:</a:t>
            </a:r>
            <a:r>
              <a:rPr lang="en-US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1410" name="Text Box 34"/>
          <p:cNvSpPr txBox="1">
            <a:spLocks noChangeArrowheads="1"/>
          </p:cNvSpPr>
          <p:nvPr/>
        </p:nvSpPr>
        <p:spPr bwMode="auto">
          <a:xfrm>
            <a:off x="8829675" y="3952876"/>
            <a:ext cx="67437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vi-VN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B2: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Xoay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vi-VN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và đi qua vạch số 0.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411" name="Text Box 35"/>
          <p:cNvSpPr txBox="1">
            <a:spLocks noChangeArrowheads="1"/>
          </p:cNvSpPr>
          <p:nvPr/>
        </p:nvSpPr>
        <p:spPr bwMode="auto">
          <a:xfrm>
            <a:off x="8789194" y="6808250"/>
            <a:ext cx="665321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vi-VN" sz="4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B3: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ạ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vạch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80963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1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mph" presetSubtype="0" repeatCount="1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01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01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47048 -0.4842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24" y="-2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autoRev="1" fill="hold"/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0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0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500"/>
                                        <p:tgtEl>
                                          <p:spTgt spid="101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580000">
                                      <p:cBhvr>
                                        <p:cTn id="9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04723 0.0203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35" presetClass="emph" presetSubtype="0" repeatCount="5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500" fill="hold"/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1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10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10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21" presetID="27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250" autoRev="1" fill="hold"/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3" dur="250" autoRev="1" fill="hold"/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4" dur="250" autoRev="1" fill="hold"/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50" autoRev="1" fill="hold"/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250" autoRev="1" fill="hold"/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8" dur="250" autoRev="1" fill="hold"/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9" dur="250" autoRev="1" fill="hold"/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50" autoRev="1" fill="hold"/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"/>
                                        <p:tgtEl>
                                          <p:spTgt spid="10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39" presetID="27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250" autoRev="1" fill="hold"/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1" dur="250" autoRev="1" fill="hold"/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2" dur="250" autoRev="1" fill="hold"/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250" autoRev="1" fill="hold"/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10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"/>
                                        <p:tgtEl>
                                          <p:spTgt spid="101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101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"/>
                                        <p:tgtEl>
                                          <p:spTgt spid="101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3" grpId="0" animBg="1"/>
      <p:bldP spid="101383" grpId="1" animBg="1"/>
      <p:bldP spid="101383" grpId="2" animBg="1"/>
      <p:bldP spid="101397" grpId="0" animBg="1"/>
      <p:bldP spid="101397" grpId="1" animBg="1"/>
      <p:bldP spid="101397" grpId="2" animBg="1"/>
      <p:bldP spid="101398" grpId="0" animBg="1"/>
      <p:bldP spid="101398" grpId="1" animBg="1"/>
      <p:bldP spid="101398" grpId="2" animBg="1"/>
      <p:bldP spid="101398" grpId="3" animBg="1"/>
      <p:bldP spid="101399" grpId="0" animBg="1"/>
      <p:bldP spid="101399" grpId="1" animBg="1"/>
      <p:bldP spid="101400" grpId="0" animBg="1"/>
      <p:bldP spid="101400" grpId="1" animBg="1"/>
      <p:bldP spid="101404" grpId="0" animBg="1"/>
      <p:bldP spid="101404" grpId="1" animBg="1"/>
      <p:bldP spid="101405" grpId="0" animBg="1"/>
      <p:bldP spid="101405" grpId="1" animBg="1"/>
      <p:bldP spid="101405" grpId="2" animBg="1"/>
      <p:bldP spid="101406" grpId="0"/>
      <p:bldP spid="101406" grpId="1"/>
      <p:bldP spid="101407" grpId="0"/>
      <p:bldP spid="101407" grpId="1"/>
      <p:bldP spid="101408" grpId="0"/>
      <p:bldP spid="101408" grpId="1"/>
      <p:bldP spid="101409" grpId="0"/>
      <p:bldP spid="101409" grpId="1"/>
      <p:bldP spid="101410" grpId="0"/>
      <p:bldP spid="101410" grpId="1"/>
      <p:bldP spid="101411" grpId="0"/>
      <p:bldP spid="1014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9" descr="thuocdod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595" y="1562100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Picture 25" descr="thuocdod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1590675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Nhóm 2"/>
          <p:cNvGrpSpPr/>
          <p:nvPr/>
        </p:nvGrpSpPr>
        <p:grpSpPr>
          <a:xfrm>
            <a:off x="9486900" y="2505076"/>
            <a:ext cx="5757864" cy="2589431"/>
            <a:chOff x="4800600" y="1670050"/>
            <a:chExt cx="3838576" cy="1726287"/>
          </a:xfrm>
        </p:grpSpPr>
        <p:sp>
          <p:nvSpPr>
            <p:cNvPr id="17431" name="Text Box 8"/>
            <p:cNvSpPr txBox="1">
              <a:spLocks noChangeArrowheads="1"/>
            </p:cNvSpPr>
            <p:nvPr/>
          </p:nvSpPr>
          <p:spPr bwMode="auto">
            <a:xfrm>
              <a:off x="6477000" y="2911475"/>
              <a:ext cx="34766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 dirty="0"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17432" name="Line 10"/>
            <p:cNvSpPr>
              <a:spLocks noChangeShapeType="1"/>
            </p:cNvSpPr>
            <p:nvPr/>
          </p:nvSpPr>
          <p:spPr bwMode="auto">
            <a:xfrm>
              <a:off x="6684963" y="2876550"/>
              <a:ext cx="192722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7433" name="Line 11"/>
            <p:cNvSpPr>
              <a:spLocks noChangeShapeType="1"/>
            </p:cNvSpPr>
            <p:nvPr/>
          </p:nvSpPr>
          <p:spPr bwMode="auto">
            <a:xfrm rot="11700000">
              <a:off x="4860925" y="1954213"/>
              <a:ext cx="1946275" cy="677863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7434" name="Text Box 12"/>
            <p:cNvSpPr txBox="1">
              <a:spLocks noChangeArrowheads="1"/>
            </p:cNvSpPr>
            <p:nvPr/>
          </p:nvSpPr>
          <p:spPr bwMode="auto">
            <a:xfrm>
              <a:off x="4800600" y="1670050"/>
              <a:ext cx="3048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 dirty="0">
                  <a:latin typeface="Arial" panose="020B0604020202020204" pitchFamily="34" charset="0"/>
                </a:rPr>
                <a:t>s</a:t>
              </a:r>
            </a:p>
          </p:txBody>
        </p:sp>
        <p:sp>
          <p:nvSpPr>
            <p:cNvPr id="17435" name="Text Box 13"/>
            <p:cNvSpPr txBox="1">
              <a:spLocks noChangeArrowheads="1"/>
            </p:cNvSpPr>
            <p:nvPr/>
          </p:nvSpPr>
          <p:spPr bwMode="auto">
            <a:xfrm>
              <a:off x="8348663" y="2965450"/>
              <a:ext cx="29051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9" name="Nhóm 8"/>
          <p:cNvGrpSpPr/>
          <p:nvPr/>
        </p:nvGrpSpPr>
        <p:grpSpPr>
          <a:xfrm>
            <a:off x="3086100" y="1276350"/>
            <a:ext cx="3314700" cy="3682425"/>
            <a:chOff x="533400" y="850900"/>
            <a:chExt cx="2209800" cy="2454950"/>
          </a:xfrm>
        </p:grpSpPr>
        <p:sp>
          <p:nvSpPr>
            <p:cNvPr id="17425" name="Line 5"/>
            <p:cNvSpPr>
              <a:spLocks noChangeShapeType="1"/>
            </p:cNvSpPr>
            <p:nvPr/>
          </p:nvSpPr>
          <p:spPr bwMode="auto">
            <a:xfrm rot="15014021">
              <a:off x="1276350" y="1993900"/>
              <a:ext cx="1828800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7426" name="Line 6"/>
            <p:cNvSpPr>
              <a:spLocks noChangeShapeType="1"/>
            </p:cNvSpPr>
            <p:nvPr/>
          </p:nvSpPr>
          <p:spPr bwMode="auto">
            <a:xfrm rot="10814022">
              <a:off x="656114" y="2843977"/>
              <a:ext cx="184467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700"/>
            </a:p>
          </p:txBody>
        </p:sp>
        <p:sp>
          <p:nvSpPr>
            <p:cNvPr id="17427" name="Text Box 14"/>
            <p:cNvSpPr txBox="1">
              <a:spLocks noChangeArrowheads="1"/>
            </p:cNvSpPr>
            <p:nvPr/>
          </p:nvSpPr>
          <p:spPr bwMode="auto">
            <a:xfrm>
              <a:off x="533400" y="2827338"/>
              <a:ext cx="381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 dirty="0">
                  <a:latin typeface="Arial" panose="020B0604020202020204" pitchFamily="34" charset="0"/>
                </a:rPr>
                <a:t>u</a:t>
              </a:r>
            </a:p>
          </p:txBody>
        </p:sp>
        <p:sp>
          <p:nvSpPr>
            <p:cNvPr id="17428" name="Text Box 15"/>
            <p:cNvSpPr txBox="1">
              <a:spLocks noChangeArrowheads="1"/>
            </p:cNvSpPr>
            <p:nvPr/>
          </p:nvSpPr>
          <p:spPr bwMode="auto">
            <a:xfrm>
              <a:off x="2362200" y="2874963"/>
              <a:ext cx="381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 dirty="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7429" name="Text Box 16"/>
            <p:cNvSpPr txBox="1">
              <a:spLocks noChangeArrowheads="1"/>
            </p:cNvSpPr>
            <p:nvPr/>
          </p:nvSpPr>
          <p:spPr bwMode="auto">
            <a:xfrm>
              <a:off x="1809750" y="850900"/>
              <a:ext cx="381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 dirty="0">
                  <a:latin typeface="Arial" panose="020B0604020202020204" pitchFamily="34" charset="0"/>
                </a:rPr>
                <a:t>v</a:t>
              </a:r>
            </a:p>
          </p:txBody>
        </p:sp>
      </p:grpSp>
      <p:pic>
        <p:nvPicPr>
          <p:cNvPr id="17417" name="Picture 29" descr="thuocdod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595" y="5929313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Nhóm 3"/>
          <p:cNvGrpSpPr/>
          <p:nvPr/>
        </p:nvGrpSpPr>
        <p:grpSpPr>
          <a:xfrm>
            <a:off x="2852738" y="8601077"/>
            <a:ext cx="6405564" cy="817781"/>
            <a:chOff x="377825" y="5734050"/>
            <a:chExt cx="4270376" cy="545187"/>
          </a:xfrm>
        </p:grpSpPr>
        <p:sp>
          <p:nvSpPr>
            <p:cNvPr id="17418" name="Text Box 17"/>
            <p:cNvSpPr txBox="1">
              <a:spLocks noChangeArrowheads="1"/>
            </p:cNvSpPr>
            <p:nvPr/>
          </p:nvSpPr>
          <p:spPr bwMode="auto">
            <a:xfrm>
              <a:off x="2325688" y="5848350"/>
              <a:ext cx="34766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A</a:t>
              </a:r>
            </a:p>
          </p:txBody>
        </p:sp>
        <p:sp>
          <p:nvSpPr>
            <p:cNvPr id="17419" name="Text Box 20"/>
            <p:cNvSpPr txBox="1">
              <a:spLocks noChangeArrowheads="1"/>
            </p:cNvSpPr>
            <p:nvPr/>
          </p:nvSpPr>
          <p:spPr bwMode="auto">
            <a:xfrm>
              <a:off x="377825" y="5791200"/>
              <a:ext cx="53498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p</a:t>
              </a:r>
            </a:p>
          </p:txBody>
        </p:sp>
        <p:sp>
          <p:nvSpPr>
            <p:cNvPr id="17420" name="Text Box 21"/>
            <p:cNvSpPr txBox="1">
              <a:spLocks noChangeArrowheads="1"/>
            </p:cNvSpPr>
            <p:nvPr/>
          </p:nvSpPr>
          <p:spPr bwMode="auto">
            <a:xfrm>
              <a:off x="4197350" y="5846763"/>
              <a:ext cx="29051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3600">
                  <a:latin typeface="Arial" panose="020B0604020202020204" pitchFamily="34" charset="0"/>
                </a:rPr>
                <a:t>q</a:t>
              </a:r>
            </a:p>
          </p:txBody>
        </p:sp>
        <p:grpSp>
          <p:nvGrpSpPr>
            <p:cNvPr id="17421" name="Group 23"/>
            <p:cNvGrpSpPr>
              <a:grpSpLocks/>
            </p:cNvGrpSpPr>
            <p:nvPr/>
          </p:nvGrpSpPr>
          <p:grpSpPr bwMode="auto">
            <a:xfrm>
              <a:off x="455613" y="5734050"/>
              <a:ext cx="4192588" cy="92075"/>
              <a:chOff x="1776" y="3612"/>
              <a:chExt cx="2641" cy="58"/>
            </a:xfrm>
          </p:grpSpPr>
          <p:sp>
            <p:nvSpPr>
              <p:cNvPr id="17422" name="Line 18"/>
              <p:cNvSpPr>
                <a:spLocks noChangeShapeType="1"/>
              </p:cNvSpPr>
              <p:nvPr/>
            </p:nvSpPr>
            <p:spPr bwMode="auto">
              <a:xfrm>
                <a:off x="1776" y="3640"/>
                <a:ext cx="2641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17423" name="Oval 22"/>
              <p:cNvSpPr>
                <a:spLocks noChangeArrowheads="1"/>
              </p:cNvSpPr>
              <p:nvPr/>
            </p:nvSpPr>
            <p:spPr bwMode="auto">
              <a:xfrm>
                <a:off x="3048" y="3612"/>
                <a:ext cx="58" cy="5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270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7413" name="Text Box 36"/>
          <p:cNvSpPr txBox="1">
            <a:spLocks noChangeArrowheads="1"/>
          </p:cNvSpPr>
          <p:nvPr/>
        </p:nvSpPr>
        <p:spPr bwMode="auto">
          <a:xfrm>
            <a:off x="2628900" y="1"/>
            <a:ext cx="13030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Cho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mấy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bẹt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933" name="Text Box 37"/>
              <p:cNvSpPr txBox="1">
                <a:spLocks noChangeArrowheads="1"/>
              </p:cNvSpPr>
              <p:nvPr/>
            </p:nvSpPr>
            <p:spPr bwMode="auto">
              <a:xfrm>
                <a:off x="4818595" y="3522870"/>
                <a:ext cx="1135988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vi-VN" sz="3600" b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US" sz="36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vi-VN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sz="3600" b="1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0933" name="Text 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8595" y="3522870"/>
                <a:ext cx="1135988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934" name="Text Box 38"/>
              <p:cNvSpPr txBox="1">
                <a:spLocks noChangeArrowheads="1"/>
              </p:cNvSpPr>
              <p:nvPr/>
            </p:nvSpPr>
            <p:spPr bwMode="auto">
              <a:xfrm>
                <a:off x="12230100" y="3657600"/>
                <a:ext cx="1143000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36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vi-VN" sz="3600" b="1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𝟒𝟓</m:t>
                          </m:r>
                        </m:e>
                        <m:sup>
                          <m:r>
                            <a:rPr lang="vi-VN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sz="3600" b="1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0934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30100" y="3657600"/>
                <a:ext cx="1143000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935" name="Text Box 39"/>
              <p:cNvSpPr txBox="1">
                <a:spLocks noChangeArrowheads="1"/>
              </p:cNvSpPr>
              <p:nvPr/>
            </p:nvSpPr>
            <p:spPr bwMode="auto">
              <a:xfrm>
                <a:off x="5486400" y="7886700"/>
                <a:ext cx="1143000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36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180</m:t>
                          </m:r>
                        </m:e>
                        <m:sup>
                          <m:r>
                            <a:rPr lang="vi-VN" sz="3600" b="1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𝒐</m:t>
                          </m:r>
                        </m:sup>
                      </m:sSup>
                    </m:oMath>
                  </m:oMathPara>
                </a14:m>
                <a:endParaRPr lang="en-US" sz="3600" b="1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0935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7886700"/>
                <a:ext cx="114300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1695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09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0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0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0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0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80933" grpId="0"/>
      <p:bldP spid="80934" grpId="0"/>
      <p:bldP spid="809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6384319" y="285697"/>
            <a:ext cx="5519361" cy="1220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D150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1851775" y="5048472"/>
                <a:ext cx="14584448" cy="495283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Người ta có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thể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xếp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viên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gạch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giống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hệt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để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trang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trí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có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nhận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về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đỉnh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chung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? 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đó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rút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luận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về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vị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trí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điểm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1775" y="5048472"/>
                <a:ext cx="14584448" cy="4952831"/>
              </a:xfrm>
              <a:prstGeom prst="rect">
                <a:avLst/>
              </a:prstGeom>
              <a:blipFill>
                <a:blip r:embed="rId2"/>
                <a:stretch>
                  <a:fillRect l="-2174" r="-2299" b="-5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Hình ảnh 2">
            <a:extLst>
              <a:ext uri="{FF2B5EF4-FFF2-40B4-BE49-F238E27FC236}">
                <a16:creationId xmlns:a16="http://schemas.microsoft.com/office/drawing/2014/main" id="{53B66771-F5EE-8A3B-C442-3F5132833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10" y="1657668"/>
            <a:ext cx="12768907" cy="29347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3162300" y="1004571"/>
                <a:ext cx="11963400" cy="44335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5400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Trả</a:t>
                </a:r>
                <a:r>
                  <a:rPr lang="en-US" sz="5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5400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lời</a:t>
                </a:r>
                <a:r>
                  <a:rPr lang="en-US" sz="5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685800" indent="-6858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đỉnh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chung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bằng 180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độ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685800" indent="-6858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Ba điểm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hàng</a:t>
                </a:r>
                <a:r>
                  <a:rPr lang="en-US" sz="48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1004571"/>
                <a:ext cx="11963400" cy="4433586"/>
              </a:xfrm>
              <a:prstGeom prst="rect">
                <a:avLst/>
              </a:prstGeom>
              <a:blipFill>
                <a:blip r:embed="rId2"/>
                <a:stretch>
                  <a:fillRect l="-3160" r="-3109" b="-7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Hình ảnh 1">
            <a:extLst>
              <a:ext uri="{FF2B5EF4-FFF2-40B4-BE49-F238E27FC236}">
                <a16:creationId xmlns:a16="http://schemas.microsoft.com/office/drawing/2014/main" id="{6E98340B-B977-8AFD-7E42-3F26C34DB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546" y="6237791"/>
            <a:ext cx="12768907" cy="29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777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3311674" y="571500"/>
            <a:ext cx="11664650" cy="3465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D150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 IV. TAM GIÁC BẰNG NHAU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15584" y="4344480"/>
            <a:ext cx="13856829" cy="3811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8800" b="1" dirty="0">
                <a:latin typeface="Arial" panose="020B0604020202020204" pitchFamily="34" charset="0"/>
                <a:cs typeface="Arial" panose="020B0604020202020204" pitchFamily="34" charset="0"/>
              </a:rPr>
              <a:t>BÀI 12: TỔNG CÁC GÓC TRONG MỘT TAM GIÁC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6D53BE-32E8-2C88-6B18-C5AC77D7BB03}"/>
              </a:ext>
            </a:extLst>
          </p:cNvPr>
          <p:cNvGrpSpPr/>
          <p:nvPr/>
        </p:nvGrpSpPr>
        <p:grpSpPr>
          <a:xfrm>
            <a:off x="330522" y="551552"/>
            <a:ext cx="12842693" cy="1427991"/>
            <a:chOff x="878550" y="381028"/>
            <a:chExt cx="11133609" cy="141575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FB6AA57-8B5D-0054-270B-D2023627D1BB}"/>
                </a:ext>
              </a:extLst>
            </p:cNvPr>
            <p:cNvSpPr/>
            <p:nvPr/>
          </p:nvSpPr>
          <p:spPr>
            <a:xfrm>
              <a:off x="878550" y="381028"/>
              <a:ext cx="10744200" cy="1415759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6066" y="517832"/>
              <a:ext cx="10926093" cy="9906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Tổng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góc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trong một tam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endParaRPr lang="en-US" sz="4800" b="1" dirty="0">
                <a:solidFill>
                  <a:srgbClr val="D1508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747303" y="4105057"/>
                <a:ext cx="10801428" cy="39371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Tổng số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3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bằng bao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nhiêu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So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sánh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quả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với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bạn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rút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nhận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3" y="4105057"/>
                <a:ext cx="10801428" cy="3937168"/>
              </a:xfrm>
              <a:prstGeom prst="rect">
                <a:avLst/>
              </a:prstGeom>
              <a:blipFill>
                <a:blip r:embed="rId2"/>
                <a:stretch>
                  <a:fillRect l="-3219" r="-3162" b="-7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ộp Văn bản 7">
                <a:extLst>
                  <a:ext uri="{FF2B5EF4-FFF2-40B4-BE49-F238E27FC236}">
                    <a16:creationId xmlns:a16="http://schemas.microsoft.com/office/drawing/2014/main" id="{230A98A2-73A1-73B1-67F5-4ACA126A9912}"/>
                  </a:ext>
                </a:extLst>
              </p:cNvPr>
              <p:cNvSpPr txBox="1"/>
              <p:nvPr/>
            </p:nvSpPr>
            <p:spPr>
              <a:xfrm>
                <a:off x="1931198" y="2701067"/>
                <a:ext cx="14692511" cy="9855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b="1" dirty="0">
                    <a:solidFill>
                      <a:srgbClr val="D3588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HĐ1</a:t>
                </a:r>
                <a:r>
                  <a:rPr lang="en-US" sz="4400" dirty="0">
                    <a:solidFill>
                      <a:srgbClr val="D3588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Vẽ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bất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kì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en-US" sz="4400" dirty="0"/>
              </a:p>
            </p:txBody>
          </p:sp>
        </mc:Choice>
        <mc:Fallback xmlns="">
          <p:sp>
            <p:nvSpPr>
              <p:cNvPr id="8" name="Hộp Văn bản 7">
                <a:extLst>
                  <a:ext uri="{FF2B5EF4-FFF2-40B4-BE49-F238E27FC236}">
                    <a16:creationId xmlns:a16="http://schemas.microsoft.com/office/drawing/2014/main" id="{230A98A2-73A1-73B1-67F5-4ACA126A9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198" y="2701067"/>
                <a:ext cx="14692511" cy="985591"/>
              </a:xfrm>
              <a:prstGeom prst="rect">
                <a:avLst/>
              </a:prstGeom>
              <a:blipFill>
                <a:blip r:embed="rId3"/>
                <a:stretch>
                  <a:fillRect l="-170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672" y="4295360"/>
            <a:ext cx="4359728" cy="244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647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14"/>
          <p:cNvSpPr txBox="1">
            <a:spLocks noChangeArrowheads="1"/>
          </p:cNvSpPr>
          <p:nvPr/>
        </p:nvSpPr>
        <p:spPr bwMode="auto">
          <a:xfrm>
            <a:off x="4343402" y="8458872"/>
            <a:ext cx="7314530" cy="97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vi-VN" altLang="en-US" sz="5448"/>
          </a:p>
        </p:txBody>
      </p:sp>
      <p:pic>
        <p:nvPicPr>
          <p:cNvPr id="35" name="Picture 43" descr="Tdodo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73" y="3843297"/>
            <a:ext cx="7431177" cy="454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Tdodo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800" y="3857375"/>
            <a:ext cx="7431176" cy="454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45" descr="Tdodo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6314">
            <a:off x="7060455" y="231284"/>
            <a:ext cx="4541163" cy="742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3" name="Group 58"/>
          <p:cNvGrpSpPr>
            <a:grpSpLocks/>
          </p:cNvGrpSpPr>
          <p:nvPr/>
        </p:nvGrpSpPr>
        <p:grpSpPr bwMode="auto">
          <a:xfrm>
            <a:off x="6292199" y="3429002"/>
            <a:ext cx="5786061" cy="4201278"/>
            <a:chOff x="2669678" y="2285992"/>
            <a:chExt cx="3857652" cy="2800922"/>
          </a:xfrm>
        </p:grpSpPr>
        <p:cxnSp>
          <p:nvCxnSpPr>
            <p:cNvPr id="45" name="Straight Connector 44"/>
            <p:cNvCxnSpPr/>
            <p:nvPr/>
          </p:nvCxnSpPr>
          <p:spPr>
            <a:xfrm rot="5400000">
              <a:off x="1825003" y="3142736"/>
              <a:ext cx="2786174" cy="107268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669678" y="5085574"/>
              <a:ext cx="3857652" cy="134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3729022" y="2285926"/>
              <a:ext cx="2786174" cy="2786305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4" name="Text Box 7"/>
          <p:cNvSpPr txBox="1">
            <a:spLocks noChangeArrowheads="1"/>
          </p:cNvSpPr>
          <p:nvPr/>
        </p:nvSpPr>
        <p:spPr bwMode="auto">
          <a:xfrm>
            <a:off x="7498884" y="2353040"/>
            <a:ext cx="1313277" cy="97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48" b="1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035" name="Text Box 8"/>
          <p:cNvSpPr txBox="1">
            <a:spLocks noChangeArrowheads="1"/>
          </p:cNvSpPr>
          <p:nvPr/>
        </p:nvSpPr>
        <p:spPr bwMode="auto">
          <a:xfrm>
            <a:off x="5270539" y="7268274"/>
            <a:ext cx="786359" cy="97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48" b="1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036" name="Text Box 9"/>
          <p:cNvSpPr txBox="1">
            <a:spLocks noChangeArrowheads="1"/>
          </p:cNvSpPr>
          <p:nvPr/>
        </p:nvSpPr>
        <p:spPr bwMode="auto">
          <a:xfrm>
            <a:off x="12275352" y="7238108"/>
            <a:ext cx="1182552" cy="97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48" b="1">
                <a:solidFill>
                  <a:schemeClr val="accent2"/>
                </a:solidFill>
              </a:rPr>
              <a:t>C</a:t>
            </a:r>
          </a:p>
        </p:txBody>
      </p:sp>
      <p:graphicFrame>
        <p:nvGraphicFramePr>
          <p:cNvPr id="48" name="Object 2"/>
          <p:cNvGraphicFramePr>
            <a:graphicFrameLocks noChangeAspect="1"/>
          </p:cNvGraphicFramePr>
          <p:nvPr/>
        </p:nvGraphicFramePr>
        <p:xfrm>
          <a:off x="6630071" y="6743366"/>
          <a:ext cx="844680" cy="709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195" imgH="203112" progId="Equation.DSMT4">
                  <p:embed/>
                </p:oleObj>
              </mc:Choice>
              <mc:Fallback>
                <p:oleObj name="Equation" r:id="rId5" imgW="241195" imgH="203112" progId="Equation.DSMT4">
                  <p:embed/>
                  <p:pic>
                    <p:nvPicPr>
                      <p:cNvPr id="4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071" y="6743366"/>
                        <a:ext cx="844680" cy="709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0515600" y="6858000"/>
          <a:ext cx="844680" cy="709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1195" imgH="203112" progId="Equation.DSMT4">
                  <p:embed/>
                </p:oleObj>
              </mc:Choice>
              <mc:Fallback>
                <p:oleObj name="Equation" r:id="rId7" imgW="241195" imgH="203112" progId="Equation.DSMT4">
                  <p:embed/>
                  <p:pic>
                    <p:nvPicPr>
                      <p:cNvPr id="358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15600" y="6858000"/>
                        <a:ext cx="844680" cy="7099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7657766" y="3791008"/>
          <a:ext cx="844680" cy="709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41195" imgH="203112" progId="Equation.DSMT4">
                  <p:embed/>
                </p:oleObj>
              </mc:Choice>
              <mc:Fallback>
                <p:oleObj name="Equation" r:id="rId9" imgW="241195" imgH="203112" progId="Equation.DSMT4">
                  <p:embed/>
                  <p:pic>
                    <p:nvPicPr>
                      <p:cNvPr id="358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7766" y="3791008"/>
                        <a:ext cx="844680" cy="709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745002" y="8587585"/>
            <a:ext cx="2908113" cy="781879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57150" cmpd="thinThick">
            <a:solidFill>
              <a:srgbClr val="008000"/>
            </a:solidFill>
            <a:miter lim="800000"/>
            <a:headEnd/>
            <a:tailEnd/>
          </a:ln>
        </p:spPr>
        <p:txBody>
          <a:bodyPr wrap="square"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r>
              <a:rPr lang="en-US" altLang="en-US" sz="4181" b="1" i="1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</a:t>
            </a:r>
            <a:endParaRPr lang="en-US" altLang="en-US" sz="4181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Box 23"/>
          <p:cNvSpPr txBox="1">
            <a:spLocks noChangeArrowheads="1"/>
          </p:cNvSpPr>
          <p:nvPr/>
        </p:nvSpPr>
        <p:spPr bwMode="auto">
          <a:xfrm>
            <a:off x="5308749" y="8580956"/>
            <a:ext cx="8551383" cy="7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7157" tIns="68579" rIns="137157" bIns="68579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altLang="en-US" sz="4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alt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53" name="Text Box 24"/>
          <p:cNvSpPr txBox="1">
            <a:spLocks noChangeArrowheads="1"/>
          </p:cNvSpPr>
          <p:nvPr/>
        </p:nvSpPr>
        <p:spPr bwMode="auto">
          <a:xfrm>
            <a:off x="13488071" y="8597225"/>
            <a:ext cx="2970461" cy="78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181" b="1" dirty="0" err="1">
                <a:solidFill>
                  <a:srgbClr val="FF3300"/>
                </a:solidFill>
              </a:rPr>
              <a:t>bằng</a:t>
            </a:r>
            <a:r>
              <a:rPr lang="en-US" altLang="en-US" sz="4181" b="1" dirty="0">
                <a:solidFill>
                  <a:srgbClr val="FF3300"/>
                </a:solidFill>
              </a:rPr>
              <a:t> 180</a:t>
            </a:r>
            <a:r>
              <a:rPr lang="en-US" altLang="en-US" sz="4181" b="1" baseline="30000" dirty="0">
                <a:solidFill>
                  <a:srgbClr val="FF3300"/>
                </a:solidFill>
              </a:rPr>
              <a:t>0</a:t>
            </a:r>
            <a:endParaRPr lang="en-US" altLang="en-US" sz="4181" b="1" dirty="0">
              <a:solidFill>
                <a:srgbClr val="FF3300"/>
              </a:solidFill>
            </a:endParaRPr>
          </a:p>
        </p:txBody>
      </p:sp>
      <p:sp>
        <p:nvSpPr>
          <p:cNvPr id="55" name="Text Box 26"/>
          <p:cNvSpPr txBox="1">
            <a:spLocks noChangeArrowheads="1"/>
          </p:cNvSpPr>
          <p:nvPr/>
        </p:nvSpPr>
        <p:spPr bwMode="auto">
          <a:xfrm>
            <a:off x="13488071" y="8694176"/>
            <a:ext cx="1027695" cy="78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181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870230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  <p:bldP spid="53" grpId="0"/>
      <p:bldP spid="55" grpId="0"/>
      <p:bldP spid="5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762000" y="1811404"/>
                <a:ext cx="16764000" cy="29215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Cắt một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bằng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giấy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bất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kì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Đánh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dấu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3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Symbol" panose="05050102010706020507" pitchFamily="18" charset="2"/>
                  <a:buChar char="-"/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Cắt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ghép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lên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như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vẽ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đó,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hãy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dự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đoạn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số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ban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đầu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811404"/>
                <a:ext cx="16764000" cy="2921505"/>
              </a:xfrm>
              <a:prstGeom prst="rect">
                <a:avLst/>
              </a:prstGeom>
              <a:blipFill>
                <a:blip r:embed="rId2"/>
                <a:stretch>
                  <a:fillRect l="-2036" r="-2000" b="-10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F7CC9741-4F4E-9F37-0D8B-509333F3C4DE}"/>
              </a:ext>
            </a:extLst>
          </p:cNvPr>
          <p:cNvGrpSpPr/>
          <p:nvPr/>
        </p:nvGrpSpPr>
        <p:grpSpPr>
          <a:xfrm>
            <a:off x="7901804" y="610911"/>
            <a:ext cx="1177633" cy="1177633"/>
            <a:chOff x="892401" y="2355727"/>
            <a:chExt cx="1177633" cy="1177633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16CEA043-7DFE-5D54-2475-89C90B0E9ADB}"/>
                </a:ext>
              </a:extLst>
            </p:cNvPr>
            <p:cNvGrpSpPr/>
            <p:nvPr/>
          </p:nvGrpSpPr>
          <p:grpSpPr>
            <a:xfrm>
              <a:off x="892401" y="2355727"/>
              <a:ext cx="1177633" cy="1177633"/>
              <a:chOff x="0" y="0"/>
              <a:chExt cx="6350000" cy="6350000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82EAA7E-07D0-BEB1-42DD-9FBD8B87C04C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16" name="Picture 35">
              <a:extLst>
                <a:ext uri="{FF2B5EF4-FFF2-40B4-BE49-F238E27FC236}">
                  <a16:creationId xmlns:a16="http://schemas.microsoft.com/office/drawing/2014/main" id="{1D73769C-AA69-3C9D-FE31-7108DF414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239575" y="2700584"/>
              <a:ext cx="577015" cy="487917"/>
            </a:xfrm>
            <a:prstGeom prst="rect">
              <a:avLst/>
            </a:prstGeom>
          </p:spPr>
        </p:pic>
      </p:grp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70B6066-E4D7-0682-E6AB-6DDAA22E6D5D}"/>
              </a:ext>
            </a:extLst>
          </p:cNvPr>
          <p:cNvSpPr/>
          <p:nvPr/>
        </p:nvSpPr>
        <p:spPr>
          <a:xfrm>
            <a:off x="8202410" y="10835932"/>
            <a:ext cx="2492780" cy="792097"/>
          </a:xfrm>
          <a:prstGeom prst="rightArrow">
            <a:avLst>
              <a:gd name="adj1" fmla="val 32382"/>
              <a:gd name="adj2" fmla="val 12280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C73BB5FB-C915-905F-8941-1143E5986827}"/>
              </a:ext>
            </a:extLst>
          </p:cNvPr>
          <p:cNvSpPr txBox="1"/>
          <p:nvPr/>
        </p:nvSpPr>
        <p:spPr>
          <a:xfrm>
            <a:off x="9144000" y="806473"/>
            <a:ext cx="14897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D35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  <a:r>
              <a:rPr lang="en-US" sz="4400" dirty="0">
                <a:solidFill>
                  <a:srgbClr val="D35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/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88CBA92E-4DB6-D8D1-6F4B-CE7490C60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5535682"/>
            <a:ext cx="8785438" cy="47084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C475F992-E6C3-58DD-D855-2B488DA4EC3F}"/>
                  </a:ext>
                </a:extLst>
              </p:cNvPr>
              <p:cNvSpPr txBox="1"/>
              <p:nvPr/>
            </p:nvSpPr>
            <p:spPr>
              <a:xfrm>
                <a:off x="11582400" y="6219857"/>
                <a:ext cx="5393875" cy="29215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Tổng số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ban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đầu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180</m:t>
                    </m:r>
                    <m:r>
                      <a:rPr lang="en-US" sz="4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4400" dirty="0">
                    <a:solidFill>
                      <a:schemeClr val="accent6">
                        <a:lumMod val="7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C475F992-E6C3-58DD-D855-2B488DA4E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2400" y="6219857"/>
                <a:ext cx="5393875" cy="2921505"/>
              </a:xfrm>
              <a:prstGeom prst="rect">
                <a:avLst/>
              </a:prstGeom>
              <a:blipFill>
                <a:blip r:embed="rId11"/>
                <a:stretch>
                  <a:fillRect l="-6215" r="-621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ũi tên: Xuống 7">
            <a:extLst>
              <a:ext uri="{FF2B5EF4-FFF2-40B4-BE49-F238E27FC236}">
                <a16:creationId xmlns:a16="http://schemas.microsoft.com/office/drawing/2014/main" id="{027E0FF4-01FA-45CB-0098-BE1CE05EAE76}"/>
              </a:ext>
            </a:extLst>
          </p:cNvPr>
          <p:cNvSpPr/>
          <p:nvPr/>
        </p:nvSpPr>
        <p:spPr>
          <a:xfrm>
            <a:off x="14279337" y="5143500"/>
            <a:ext cx="685800" cy="1044660"/>
          </a:xfrm>
          <a:prstGeom prst="downArrow">
            <a:avLst/>
          </a:prstGeom>
          <a:solidFill>
            <a:srgbClr val="F2DA66"/>
          </a:solidFill>
          <a:ln>
            <a:solidFill>
              <a:srgbClr val="F2D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954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1" name="Text Box 73"/>
          <p:cNvSpPr txBox="1">
            <a:spLocks noChangeArrowheads="1"/>
          </p:cNvSpPr>
          <p:nvPr/>
        </p:nvSpPr>
        <p:spPr bwMode="auto">
          <a:xfrm>
            <a:off x="1143000" y="2476500"/>
            <a:ext cx="4298157" cy="7386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3716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2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Tam giác ABC.</a:t>
            </a:r>
          </a:p>
        </p:txBody>
      </p:sp>
      <p:sp>
        <p:nvSpPr>
          <p:cNvPr id="12362" name="Text Box 74"/>
          <p:cNvSpPr txBox="1">
            <a:spLocks noChangeArrowheads="1"/>
          </p:cNvSpPr>
          <p:nvPr/>
        </p:nvSpPr>
        <p:spPr bwMode="auto">
          <a:xfrm>
            <a:off x="914400" y="3543300"/>
            <a:ext cx="4950620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3716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2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+ Cắt rời góc B rồi </a:t>
            </a:r>
            <a:r>
              <a:rPr lang="en-US" sz="4200" dirty="0">
                <a:latin typeface="Times New Roman" panose="02020603050405020304" pitchFamily="18" charset="0"/>
              </a:rPr>
              <a:t>ghép lên </a:t>
            </a:r>
            <a:r>
              <a:rPr lang="en-US" sz="42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góc A.</a:t>
            </a:r>
          </a:p>
        </p:txBody>
      </p:sp>
      <p:sp>
        <p:nvSpPr>
          <p:cNvPr id="12363" name="Text Box 75"/>
          <p:cNvSpPr txBox="1">
            <a:spLocks noChangeArrowheads="1"/>
          </p:cNvSpPr>
          <p:nvPr/>
        </p:nvSpPr>
        <p:spPr bwMode="auto">
          <a:xfrm>
            <a:off x="533400" y="4991100"/>
            <a:ext cx="5003007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13716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2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+ Cắt rời góc C rồi </a:t>
            </a:r>
            <a:r>
              <a:rPr lang="en-US" sz="4200" dirty="0">
                <a:latin typeface="Times New Roman" panose="02020603050405020304" pitchFamily="18" charset="0"/>
              </a:rPr>
              <a:t>ghép lên</a:t>
            </a:r>
            <a:r>
              <a:rPr lang="en-US" sz="4200" dirty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góc A.</a:t>
            </a:r>
          </a:p>
        </p:txBody>
      </p:sp>
      <p:sp>
        <p:nvSpPr>
          <p:cNvPr id="12370" name="Text Box 82"/>
          <p:cNvSpPr txBox="1"/>
          <p:nvPr/>
        </p:nvSpPr>
        <p:spPr>
          <a:xfrm>
            <a:off x="228600" y="8115301"/>
            <a:ext cx="13365957" cy="73866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sz="42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Dự đoán gì về tổng ba góc A, B, C của tam giác ABC</a:t>
            </a:r>
          </a:p>
        </p:txBody>
      </p:sp>
      <p:sp>
        <p:nvSpPr>
          <p:cNvPr id="22557" name="Rectangle 29"/>
          <p:cNvSpPr/>
          <p:nvPr/>
        </p:nvSpPr>
        <p:spPr>
          <a:xfrm>
            <a:off x="3200400" y="190500"/>
            <a:ext cx="12801600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sz="4200" dirty="0">
                <a:latin typeface="Times New Roman" panose="02020603050405020304" pitchFamily="18" charset="0"/>
              </a:rPr>
              <a:t>Cắt một tấm bìa hình tam giác ABC. Cắt rời góc B ra rồi </a:t>
            </a:r>
            <a:r>
              <a:rPr lang="en-US" sz="4200" dirty="0">
                <a:latin typeface="Times New Roman" panose="02020603050405020304" pitchFamily="18" charset="0"/>
              </a:rPr>
              <a:t>ghép lên</a:t>
            </a:r>
            <a:r>
              <a:rPr sz="4200" dirty="0">
                <a:latin typeface="Times New Roman" panose="02020603050405020304" pitchFamily="18" charset="0"/>
              </a:rPr>
              <a:t> góc A, cắt rời góc C ra rồi </a:t>
            </a:r>
            <a:r>
              <a:rPr lang="en-US" sz="4200" dirty="0">
                <a:latin typeface="Times New Roman" panose="02020603050405020304" pitchFamily="18" charset="0"/>
              </a:rPr>
              <a:t>ghép lên</a:t>
            </a:r>
            <a:r>
              <a:rPr sz="4200" dirty="0">
                <a:latin typeface="Times New Roman" panose="02020603050405020304" pitchFamily="18" charset="0"/>
              </a:rPr>
              <a:t> góc A. Hãy nêu dự đoán về tổng ba góc A, B, C của tam giác ABC.</a:t>
            </a:r>
          </a:p>
        </p:txBody>
      </p:sp>
      <p:sp>
        <p:nvSpPr>
          <p:cNvPr id="30" name="Hộp Văn bản 2">
            <a:extLst>
              <a:ext uri="{FF2B5EF4-FFF2-40B4-BE49-F238E27FC236}">
                <a16:creationId xmlns:a16="http://schemas.microsoft.com/office/drawing/2014/main" id="{C73BB5FB-C915-905F-8941-1143E5986827}"/>
              </a:ext>
            </a:extLst>
          </p:cNvPr>
          <p:cNvSpPr txBox="1"/>
          <p:nvPr/>
        </p:nvSpPr>
        <p:spPr>
          <a:xfrm>
            <a:off x="990600" y="571500"/>
            <a:ext cx="14897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D35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  <a:r>
              <a:rPr lang="en-US" sz="4400" dirty="0">
                <a:solidFill>
                  <a:srgbClr val="D35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45252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2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30"/>
          <p:cNvSpPr>
            <a:spLocks/>
          </p:cNvSpPr>
          <p:nvPr/>
        </p:nvSpPr>
        <p:spPr bwMode="auto">
          <a:xfrm>
            <a:off x="5258471" y="1942766"/>
            <a:ext cx="9601200" cy="5259141"/>
          </a:xfrm>
          <a:custGeom>
            <a:avLst/>
            <a:gdLst>
              <a:gd name="T0" fmla="*/ 2147483647 w 4032"/>
              <a:gd name="T1" fmla="*/ 0 h 2208"/>
              <a:gd name="T2" fmla="*/ 0 w 4032"/>
              <a:gd name="T3" fmla="*/ 2147483647 h 2208"/>
              <a:gd name="T4" fmla="*/ 2147483647 w 4032"/>
              <a:gd name="T5" fmla="*/ 2147483647 h 2208"/>
              <a:gd name="T6" fmla="*/ 2147483647 w 4032"/>
              <a:gd name="T7" fmla="*/ 0 h 2208"/>
              <a:gd name="T8" fmla="*/ 0 60000 65536"/>
              <a:gd name="T9" fmla="*/ 0 60000 65536"/>
              <a:gd name="T10" fmla="*/ 0 60000 65536"/>
              <a:gd name="T11" fmla="*/ 0 60000 65536"/>
              <a:gd name="T12" fmla="*/ 0 w 4032"/>
              <a:gd name="T13" fmla="*/ 0 h 2208"/>
              <a:gd name="T14" fmla="*/ 4032 w 4032"/>
              <a:gd name="T15" fmla="*/ 2208 h 22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32" h="2208">
                <a:moveTo>
                  <a:pt x="1152" y="0"/>
                </a:moveTo>
                <a:lnTo>
                  <a:pt x="0" y="2208"/>
                </a:lnTo>
                <a:lnTo>
                  <a:pt x="4032" y="2208"/>
                </a:lnTo>
                <a:lnTo>
                  <a:pt x="1152" y="0"/>
                </a:lnTo>
                <a:close/>
              </a:path>
            </a:pathLst>
          </a:cu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7157" tIns="68579" rIns="137157" bIns="68579"/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/>
            <a:endParaRPr lang="en-US" altLang="en-US" sz="4814"/>
          </a:p>
        </p:txBody>
      </p:sp>
      <p:sp>
        <p:nvSpPr>
          <p:cNvPr id="11268" name="Text Box 32"/>
          <p:cNvSpPr txBox="1">
            <a:spLocks noChangeArrowheads="1"/>
          </p:cNvSpPr>
          <p:nvPr/>
        </p:nvSpPr>
        <p:spPr bwMode="auto">
          <a:xfrm>
            <a:off x="7808601" y="1100096"/>
            <a:ext cx="685800" cy="87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14" b="1">
                <a:latin typeface="VNI-Helve" pitchFamily="2" charset="0"/>
              </a:rPr>
              <a:t>A</a:t>
            </a:r>
          </a:p>
        </p:txBody>
      </p:sp>
      <p:sp>
        <p:nvSpPr>
          <p:cNvPr id="11269" name="Text Box 33"/>
          <p:cNvSpPr txBox="1">
            <a:spLocks noChangeArrowheads="1"/>
          </p:cNvSpPr>
          <p:nvPr/>
        </p:nvSpPr>
        <p:spPr bwMode="auto">
          <a:xfrm>
            <a:off x="4542504" y="6902246"/>
            <a:ext cx="685800" cy="87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14" b="1">
                <a:latin typeface="VNI-Helve" pitchFamily="2" charset="0"/>
              </a:rPr>
              <a:t>B</a:t>
            </a:r>
          </a:p>
        </p:txBody>
      </p:sp>
      <p:sp>
        <p:nvSpPr>
          <p:cNvPr id="11270" name="Text Box 34"/>
          <p:cNvSpPr txBox="1">
            <a:spLocks noChangeArrowheads="1"/>
          </p:cNvSpPr>
          <p:nvPr/>
        </p:nvSpPr>
        <p:spPr bwMode="auto">
          <a:xfrm>
            <a:off x="14837549" y="6914312"/>
            <a:ext cx="685800" cy="87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14" b="1">
                <a:latin typeface="VNI-Helve" pitchFamily="2" charset="0"/>
              </a:rPr>
              <a:t>C</a:t>
            </a:r>
          </a:p>
        </p:txBody>
      </p:sp>
      <p:sp>
        <p:nvSpPr>
          <p:cNvPr id="11271" name="Text Box 65"/>
          <p:cNvSpPr txBox="1">
            <a:spLocks noChangeArrowheads="1"/>
          </p:cNvSpPr>
          <p:nvPr/>
        </p:nvSpPr>
        <p:spPr bwMode="auto">
          <a:xfrm>
            <a:off x="5829637" y="8000330"/>
            <a:ext cx="3658271" cy="87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14" b="1">
                <a:latin typeface="VNI-Helve" pitchFamily="2" charset="0"/>
              </a:rPr>
              <a:t>A + B + C =</a:t>
            </a:r>
          </a:p>
        </p:txBody>
      </p: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9144000" y="7700671"/>
            <a:ext cx="1429922" cy="136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57" tIns="68579" rIns="137157" bIns="68579">
            <a:spAutoFit/>
          </a:bodyPr>
          <a:lstStyle>
            <a:lvl1pPr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VNI-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VNI-Times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221" b="1" dirty="0">
                <a:latin typeface="VNI-Helve" pitchFamily="2" charset="0"/>
              </a:rPr>
              <a:t>?</a:t>
            </a:r>
            <a:r>
              <a:rPr lang="en-US" sz="80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en-US" altLang="en-US" sz="7221" b="1" dirty="0">
              <a:latin typeface="VNI-Helve" pitchFamily="2" charset="0"/>
            </a:endParaRPr>
          </a:p>
        </p:txBody>
      </p:sp>
      <p:grpSp>
        <p:nvGrpSpPr>
          <p:cNvPr id="11273" name="Group 69"/>
          <p:cNvGrpSpPr>
            <a:grpSpLocks/>
          </p:cNvGrpSpPr>
          <p:nvPr/>
        </p:nvGrpSpPr>
        <p:grpSpPr bwMode="auto">
          <a:xfrm>
            <a:off x="7086600" y="7962119"/>
            <a:ext cx="448485" cy="249383"/>
            <a:chOff x="432" y="3544"/>
            <a:chExt cx="188" cy="104"/>
          </a:xfrm>
        </p:grpSpPr>
        <p:sp>
          <p:nvSpPr>
            <p:cNvPr id="11301" name="Line 67"/>
            <p:cNvSpPr>
              <a:spLocks noChangeShapeType="1"/>
            </p:cNvSpPr>
            <p:nvPr/>
          </p:nvSpPr>
          <p:spPr bwMode="auto">
            <a:xfrm flipV="1">
              <a:off x="432" y="3552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  <p:sp>
          <p:nvSpPr>
            <p:cNvPr id="11302" name="Line 68"/>
            <p:cNvSpPr>
              <a:spLocks noChangeShapeType="1"/>
            </p:cNvSpPr>
            <p:nvPr/>
          </p:nvSpPr>
          <p:spPr bwMode="auto">
            <a:xfrm flipH="1" flipV="1">
              <a:off x="524" y="3544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grpSp>
        <p:nvGrpSpPr>
          <p:cNvPr id="11274" name="Group 70"/>
          <p:cNvGrpSpPr>
            <a:grpSpLocks/>
          </p:cNvGrpSpPr>
          <p:nvPr/>
        </p:nvGrpSpPr>
        <p:grpSpPr bwMode="auto">
          <a:xfrm>
            <a:off x="5944273" y="8000331"/>
            <a:ext cx="446474" cy="247371"/>
            <a:chOff x="432" y="3544"/>
            <a:chExt cx="188" cy="104"/>
          </a:xfrm>
        </p:grpSpPr>
        <p:sp>
          <p:nvSpPr>
            <p:cNvPr id="11299" name="Line 71"/>
            <p:cNvSpPr>
              <a:spLocks noChangeShapeType="1"/>
            </p:cNvSpPr>
            <p:nvPr/>
          </p:nvSpPr>
          <p:spPr bwMode="auto">
            <a:xfrm flipV="1">
              <a:off x="432" y="3552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  <p:sp>
          <p:nvSpPr>
            <p:cNvPr id="11300" name="Line 72"/>
            <p:cNvSpPr>
              <a:spLocks noChangeShapeType="1"/>
            </p:cNvSpPr>
            <p:nvPr/>
          </p:nvSpPr>
          <p:spPr bwMode="auto">
            <a:xfrm flipH="1" flipV="1">
              <a:off x="524" y="3544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grpSp>
        <p:nvGrpSpPr>
          <p:cNvPr id="11275" name="Group 73"/>
          <p:cNvGrpSpPr>
            <a:grpSpLocks/>
          </p:cNvGrpSpPr>
          <p:nvPr/>
        </p:nvGrpSpPr>
        <p:grpSpPr bwMode="auto">
          <a:xfrm>
            <a:off x="8305353" y="7972175"/>
            <a:ext cx="448485" cy="247371"/>
            <a:chOff x="432" y="3544"/>
            <a:chExt cx="188" cy="104"/>
          </a:xfrm>
        </p:grpSpPr>
        <p:sp>
          <p:nvSpPr>
            <p:cNvPr id="11297" name="Line 74"/>
            <p:cNvSpPr>
              <a:spLocks noChangeShapeType="1"/>
            </p:cNvSpPr>
            <p:nvPr/>
          </p:nvSpPr>
          <p:spPr bwMode="auto">
            <a:xfrm flipV="1">
              <a:off x="432" y="3552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  <p:sp>
          <p:nvSpPr>
            <p:cNvPr id="11298" name="Line 75"/>
            <p:cNvSpPr>
              <a:spLocks noChangeShapeType="1"/>
            </p:cNvSpPr>
            <p:nvPr/>
          </p:nvSpPr>
          <p:spPr bwMode="auto">
            <a:xfrm flipH="1" flipV="1">
              <a:off x="524" y="3544"/>
              <a:ext cx="9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pic>
        <p:nvPicPr>
          <p:cNvPr id="2165" name="Picture 117" descr="go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8243" y="6115890"/>
            <a:ext cx="1771818" cy="1256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25"/>
          <p:cNvGrpSpPr>
            <a:grpSpLocks/>
          </p:cNvGrpSpPr>
          <p:nvPr/>
        </p:nvGrpSpPr>
        <p:grpSpPr bwMode="auto">
          <a:xfrm rot="10800000">
            <a:off x="5244394" y="1799975"/>
            <a:ext cx="2799512" cy="1629027"/>
            <a:chOff x="960" y="720"/>
            <a:chExt cx="1176" cy="684"/>
          </a:xfrm>
        </p:grpSpPr>
        <p:pic>
          <p:nvPicPr>
            <p:cNvPr id="11295" name="Picture 120" descr="goc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720"/>
              <a:ext cx="708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6" name="Line 121"/>
            <p:cNvSpPr>
              <a:spLocks noChangeShapeType="1"/>
            </p:cNvSpPr>
            <p:nvPr/>
          </p:nvSpPr>
          <p:spPr bwMode="auto">
            <a:xfrm>
              <a:off x="984" y="1344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pic>
        <p:nvPicPr>
          <p:cNvPr id="2172" name="Picture 124" descr="go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227" y="5715671"/>
            <a:ext cx="1687350" cy="1629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23"/>
          <p:cNvGrpSpPr>
            <a:grpSpLocks/>
          </p:cNvGrpSpPr>
          <p:nvPr/>
        </p:nvGrpSpPr>
        <p:grpSpPr bwMode="auto">
          <a:xfrm>
            <a:off x="5244394" y="4985627"/>
            <a:ext cx="2799512" cy="2328905"/>
            <a:chOff x="1032" y="1518"/>
            <a:chExt cx="1176" cy="978"/>
          </a:xfrm>
        </p:grpSpPr>
        <p:pic>
          <p:nvPicPr>
            <p:cNvPr id="11292" name="Picture 118" descr="goc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" y="1812"/>
              <a:ext cx="708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3" name="Line 119"/>
            <p:cNvSpPr>
              <a:spLocks noChangeShapeType="1"/>
            </p:cNvSpPr>
            <p:nvPr/>
          </p:nvSpPr>
          <p:spPr bwMode="auto">
            <a:xfrm>
              <a:off x="1056" y="2436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  <p:sp>
          <p:nvSpPr>
            <p:cNvPr id="11294" name="Line 122"/>
            <p:cNvSpPr>
              <a:spLocks noChangeShapeType="1"/>
            </p:cNvSpPr>
            <p:nvPr/>
          </p:nvSpPr>
          <p:spPr bwMode="auto">
            <a:xfrm flipV="1">
              <a:off x="1050" y="1518"/>
              <a:ext cx="492" cy="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grpSp>
        <p:nvGrpSpPr>
          <p:cNvPr id="7" name="Group 131"/>
          <p:cNvGrpSpPr>
            <a:grpSpLocks/>
          </p:cNvGrpSpPr>
          <p:nvPr/>
        </p:nvGrpSpPr>
        <p:grpSpPr bwMode="auto">
          <a:xfrm>
            <a:off x="11929436" y="5500479"/>
            <a:ext cx="3028782" cy="1900530"/>
            <a:chOff x="4032" y="1602"/>
            <a:chExt cx="1272" cy="798"/>
          </a:xfrm>
        </p:grpSpPr>
        <p:pic>
          <p:nvPicPr>
            <p:cNvPr id="11289" name="Picture 126" descr="goc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1872"/>
              <a:ext cx="74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0" name="Line 127"/>
            <p:cNvSpPr>
              <a:spLocks noChangeShapeType="1"/>
            </p:cNvSpPr>
            <p:nvPr/>
          </p:nvSpPr>
          <p:spPr bwMode="auto">
            <a:xfrm flipH="1">
              <a:off x="4032" y="2316"/>
              <a:ext cx="12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  <p:sp>
          <p:nvSpPr>
            <p:cNvPr id="11291" name="Line 128"/>
            <p:cNvSpPr>
              <a:spLocks noChangeShapeType="1"/>
            </p:cNvSpPr>
            <p:nvPr/>
          </p:nvSpPr>
          <p:spPr bwMode="auto">
            <a:xfrm flipH="1" flipV="1">
              <a:off x="4350" y="1602"/>
              <a:ext cx="900" cy="7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grpSp>
        <p:nvGrpSpPr>
          <p:cNvPr id="8" name="Group 132"/>
          <p:cNvGrpSpPr>
            <a:grpSpLocks/>
          </p:cNvGrpSpPr>
          <p:nvPr/>
        </p:nvGrpSpPr>
        <p:grpSpPr bwMode="auto">
          <a:xfrm rot="10800000">
            <a:off x="7901114" y="1743663"/>
            <a:ext cx="3028782" cy="1256964"/>
            <a:chOff x="4128" y="1248"/>
            <a:chExt cx="1272" cy="528"/>
          </a:xfrm>
        </p:grpSpPr>
        <p:pic>
          <p:nvPicPr>
            <p:cNvPr id="11287" name="Picture 129" descr="goc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1248"/>
              <a:ext cx="744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8" name="Line 130"/>
            <p:cNvSpPr>
              <a:spLocks noChangeShapeType="1"/>
            </p:cNvSpPr>
            <p:nvPr/>
          </p:nvSpPr>
          <p:spPr bwMode="auto">
            <a:xfrm flipH="1">
              <a:off x="4128" y="1692"/>
              <a:ext cx="12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280"/>
            </a:p>
          </p:txBody>
        </p:sp>
      </p:grpSp>
      <p:grpSp>
        <p:nvGrpSpPr>
          <p:cNvPr id="9" name="Group 78"/>
          <p:cNvGrpSpPr>
            <a:grpSpLocks/>
          </p:cNvGrpSpPr>
          <p:nvPr/>
        </p:nvGrpSpPr>
        <p:grpSpPr bwMode="auto">
          <a:xfrm>
            <a:off x="7301793" y="1942766"/>
            <a:ext cx="1371600" cy="693845"/>
            <a:chOff x="4416" y="957"/>
            <a:chExt cx="576" cy="291"/>
          </a:xfrm>
        </p:grpSpPr>
        <p:sp>
          <p:nvSpPr>
            <p:cNvPr id="11285" name="Arc 76"/>
            <p:cNvSpPr>
              <a:spLocks/>
            </p:cNvSpPr>
            <p:nvPr/>
          </p:nvSpPr>
          <p:spPr bwMode="auto">
            <a:xfrm flipH="1" flipV="1">
              <a:off x="4416" y="960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4814"/>
            </a:p>
          </p:txBody>
        </p:sp>
        <p:sp>
          <p:nvSpPr>
            <p:cNvPr id="11286" name="Arc 77"/>
            <p:cNvSpPr>
              <a:spLocks/>
            </p:cNvSpPr>
            <p:nvPr/>
          </p:nvSpPr>
          <p:spPr bwMode="auto">
            <a:xfrm flipV="1">
              <a:off x="4704" y="957"/>
              <a:ext cx="288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1pPr>
              <a:lvl2pPr marL="742950" indent="-28575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2pPr>
              <a:lvl3pPr marL="11430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3pPr>
              <a:lvl4pPr marL="16002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4pPr>
              <a:lvl5pPr marL="2057400" indent="-228600" eaLnBrk="0" hangingPunct="0">
                <a:defRPr sz="3800">
                  <a:solidFill>
                    <a:schemeClr val="tx1"/>
                  </a:solidFill>
                  <a:latin typeface="VNI-Times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1"/>
                  </a:solidFill>
                  <a:latin typeface="VNI-Times" pitchFamily="2" charset="0"/>
                </a:defRPr>
              </a:lvl9pPr>
            </a:lstStyle>
            <a:p>
              <a:pPr eaLnBrk="1" hangingPunct="1"/>
              <a:endParaRPr lang="en-US" altLang="en-US" sz="4814"/>
            </a:p>
          </p:txBody>
        </p:sp>
      </p:grpSp>
      <p:sp>
        <p:nvSpPr>
          <p:cNvPr id="2181" name="Line 133"/>
          <p:cNvSpPr>
            <a:spLocks noChangeShapeType="1"/>
          </p:cNvSpPr>
          <p:nvPr/>
        </p:nvSpPr>
        <p:spPr bwMode="auto">
          <a:xfrm>
            <a:off x="5029201" y="1156409"/>
            <a:ext cx="7087271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37157" tIns="68579" rIns="137157" bIns="68579"/>
          <a:lstStyle/>
          <a:p>
            <a:endParaRPr lang="en-US" sz="2280"/>
          </a:p>
        </p:txBody>
      </p:sp>
      <p:sp>
        <p:nvSpPr>
          <p:cNvPr id="2" name="Rectangle 1"/>
          <p:cNvSpPr/>
          <p:nvPr/>
        </p:nvSpPr>
        <p:spPr>
          <a:xfrm>
            <a:off x="7535085" y="2628900"/>
            <a:ext cx="1622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180</a:t>
            </a:r>
            <a:r>
              <a:rPr lang="en-US" altLang="en-US" b="1" baseline="300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753600" y="8093214"/>
                <a:ext cx="142378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𝟏𝟖𝟎</m:t>
                      </m:r>
                      <m:r>
                        <a:rPr lang="en-US" sz="40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US" sz="4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0" y="8093214"/>
                <a:ext cx="1423787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7935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-0.03854 -0.16667 L 0.01458 -0.29584 " pathEditMode="relative" ptsTypes="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2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0.14739 -0.26666 L -0.27187 -0.36041 " pathEditMode="relative" rAng="0" ptsTypes="A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94" y="-1803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38778E-17 L 0.00018 0.0763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4" grpId="0"/>
      <p:bldP spid="2114" grpId="1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C0791798-4674-DEDA-3D70-A5FCFC06916D}"/>
                  </a:ext>
                </a:extLst>
              </p:cNvPr>
              <p:cNvSpPr/>
              <p:nvPr/>
            </p:nvSpPr>
            <p:spPr>
              <a:xfrm>
                <a:off x="1173033" y="495300"/>
                <a:ext cx="15107468" cy="1401934"/>
              </a:xfrm>
              <a:prstGeom prst="roundRect">
                <a:avLst>
                  <a:gd name="adj" fmla="val 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just"/>
                <a:endParaRPr lang="en-US" sz="3600" b="1" dirty="0">
                  <a:solidFill>
                    <a:srgbClr val="E87B6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en-US" sz="3600" b="1" dirty="0">
                    <a:solidFill>
                      <a:srgbClr val="D1508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US" sz="4800" b="1" dirty="0" err="1">
                    <a:solidFill>
                      <a:srgbClr val="D1508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Định</a:t>
                </a:r>
                <a:r>
                  <a:rPr lang="en-US" sz="4800" b="1" dirty="0">
                    <a:solidFill>
                      <a:srgbClr val="D1508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b="1" dirty="0" err="1">
                    <a:solidFill>
                      <a:srgbClr val="D1508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lí</a:t>
                </a:r>
                <a:r>
                  <a:rPr lang="en-US" sz="4800" b="1" dirty="0">
                    <a:solidFill>
                      <a:srgbClr val="D1508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4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Tổng 3 </a:t>
                </a:r>
                <a:r>
                  <a:rPr lang="en-US" sz="48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trong một tam </a:t>
                </a:r>
                <a:r>
                  <a:rPr lang="en-US" sz="48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bằng </a:t>
                </a:r>
                <a14:m>
                  <m:oMath xmlns:m="http://schemas.openxmlformats.org/officeDocument/2006/math">
                    <m:r>
                      <a:rPr lang="en-US" sz="4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𝟏𝟖𝟎</m:t>
                    </m:r>
                    <m:r>
                      <a:rPr lang="en-US" sz="4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4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4800" dirty="0">
                  <a:solidFill>
                    <a:srgbClr val="E87B6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en-US" sz="3600" dirty="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C0791798-4674-DEDA-3D70-A5FCFC0691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033" y="495300"/>
                <a:ext cx="15107468" cy="1401934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38158A74-BA40-522F-AD32-958AEABBF87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0800997"/>
                  </p:ext>
                </p:extLst>
              </p:nvPr>
            </p:nvGraphicFramePr>
            <p:xfrm>
              <a:off x="836881" y="3218023"/>
              <a:ext cx="5801658" cy="19964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3458">
                      <a:extLst>
                        <a:ext uri="{9D8B030D-6E8A-4147-A177-3AD203B41FA5}">
                          <a16:colId xmlns:a16="http://schemas.microsoft.com/office/drawing/2014/main" val="3123671541"/>
                        </a:ext>
                      </a:extLst>
                    </a:gridCol>
                    <a:gridCol w="4648200">
                      <a:extLst>
                        <a:ext uri="{9D8B030D-6E8A-4147-A177-3AD203B41FA5}">
                          <a16:colId xmlns:a16="http://schemas.microsoft.com/office/drawing/2014/main" val="1886027217"/>
                        </a:ext>
                      </a:extLst>
                    </a:gridCol>
                  </a:tblGrid>
                  <a:tr h="69098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GT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 </m:t>
                                </m:r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𝐴𝐵𝐶</m:t>
                                </m:r>
                              </m:oMath>
                            </m:oMathPara>
                          </a14:m>
                          <a:endParaRPr lang="en-US" sz="4400" b="0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7548699"/>
                      </a:ext>
                    </a:extLst>
                  </a:tr>
                  <a:tr h="12344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KL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44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lang="nl-NL" sz="44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nl-NL" sz="4400" b="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44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lang="nl-NL" sz="44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nl-NL" sz="4400" b="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44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lang="nl-NL" sz="44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𝐶</m:t>
                                    </m:r>
                                  </m:e>
                                </m:acc>
                                <m:r>
                                  <a:rPr lang="nl-NL" sz="4400" b="0" i="1" kern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en-US" sz="44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180</m:t>
                                </m:r>
                                <m:r>
                                  <a:rPr lang="en-US" sz="44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US" sz="4400" b="0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507503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4">
                <a:extLst>
                  <a:ext uri="{FF2B5EF4-FFF2-40B4-BE49-F238E27FC236}">
                    <a16:creationId xmlns:a16="http://schemas.microsoft.com/office/drawing/2014/main" id="{38158A74-BA40-522F-AD32-958AEABBF87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0800997"/>
                  </p:ext>
                </p:extLst>
              </p:nvPr>
            </p:nvGraphicFramePr>
            <p:xfrm>
              <a:off x="836881" y="3218023"/>
              <a:ext cx="5801658" cy="19964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3458">
                      <a:extLst>
                        <a:ext uri="{9D8B030D-6E8A-4147-A177-3AD203B41FA5}">
                          <a16:colId xmlns:a16="http://schemas.microsoft.com/office/drawing/2014/main" val="3123671541"/>
                        </a:ext>
                      </a:extLst>
                    </a:gridCol>
                    <a:gridCol w="4648200">
                      <a:extLst>
                        <a:ext uri="{9D8B030D-6E8A-4147-A177-3AD203B41FA5}">
                          <a16:colId xmlns:a16="http://schemas.microsoft.com/office/drawing/2014/main" val="188602721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GT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4771" t="-16667" r="-262" b="-16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7548699"/>
                      </a:ext>
                    </a:extLst>
                  </a:tr>
                  <a:tr h="12344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b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KL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24771" t="-72414" r="-262" b="-39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507503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F444DBE-8D11-9BFD-1C8E-E8725536809A}"/>
                  </a:ext>
                </a:extLst>
              </p:cNvPr>
              <p:cNvSpPr txBox="1"/>
              <p:nvPr/>
            </p:nvSpPr>
            <p:spPr>
              <a:xfrm>
                <a:off x="2138696" y="6395818"/>
                <a:ext cx="14273171" cy="3472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Qua </a:t>
                </a: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 kẻ đường thẳng </a:t>
                </a: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𝑥𝑦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 song song với </a:t>
                </a: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𝐵𝐶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. </a:t>
                </a:r>
                <a:endParaRPr lang="en-US" sz="4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𝑥𝑦</m:t>
                    </m:r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//</m:t>
                    </m:r>
                    <m:r>
                      <a:rPr lang="nl-NL" sz="44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𝐵𝐶</m:t>
                    </m:r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𝐵𝐴𝑥</m:t>
                        </m:r>
                      </m:e>
                    </m:acc>
                    <m:r>
                      <a:rPr lang="en-US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;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nl-NL" sz="44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𝐶𝐴𝑦</m:t>
                        </m:r>
                      </m:e>
                    </m:acc>
                    <m:r>
                      <a:rPr lang="en-US" sz="4400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 (các cặp góc so le trong)</a:t>
                </a:r>
                <a:endParaRPr lang="en-US" sz="4400" dirty="0">
                  <a:solidFill>
                    <a:schemeClr val="tx1"/>
                  </a:solidFill>
                  <a:effectLst/>
                  <a:latin typeface="+mj-lt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nl-NL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Do đó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𝐶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𝐵𝐴𝐶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𝐵𝐴𝑥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𝐶𝐴𝑦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𝑥𝐴𝑦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=180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F444DBE-8D11-9BFD-1C8E-E87255368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696" y="6395818"/>
                <a:ext cx="14273171" cy="3472041"/>
              </a:xfrm>
              <a:prstGeom prst="rect">
                <a:avLst/>
              </a:prstGeom>
              <a:blipFill>
                <a:blip r:embed="rId10"/>
                <a:stretch>
                  <a:fillRect l="-1751" b="-6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ECEB10BE-57C4-A476-A338-6E57585398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618" y="2586222"/>
            <a:ext cx="7848599" cy="40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9764AE88-A894-F74C-34AF-3A166A34555F}"/>
              </a:ext>
            </a:extLst>
          </p:cNvPr>
          <p:cNvSpPr/>
          <p:nvPr/>
        </p:nvSpPr>
        <p:spPr>
          <a:xfrm>
            <a:off x="8001000" y="2324100"/>
            <a:ext cx="8254631" cy="4573392"/>
          </a:xfrm>
          <a:prstGeom prst="wedgeEllipseCallout">
            <a:avLst>
              <a:gd name="adj1" fmla="val 14404"/>
              <a:gd name="adj2" fmla="val 68089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Tổng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3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góc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trong một tam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giác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là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tổng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số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đo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3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góc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trong tam </a:t>
            </a:r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giác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 đó.</a:t>
            </a:r>
          </a:p>
        </p:txBody>
      </p:sp>
      <p:pic>
        <p:nvPicPr>
          <p:cNvPr id="4" name="Picture 19" descr="Shape, polygon&#10;&#10;Description automatically generated">
            <a:extLst>
              <a:ext uri="{FF2B5EF4-FFF2-40B4-BE49-F238E27FC236}">
                <a16:creationId xmlns:a16="http://schemas.microsoft.com/office/drawing/2014/main" id="{47121102-D0BD-8AE5-A268-07EA1BB01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62100"/>
            <a:ext cx="6208857" cy="485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65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Right 20">
            <a:extLst>
              <a:ext uri="{FF2B5EF4-FFF2-40B4-BE49-F238E27FC236}">
                <a16:creationId xmlns:a16="http://schemas.microsoft.com/office/drawing/2014/main" id="{370B6066-E4D7-0682-E6AB-6DDAA22E6D5D}"/>
              </a:ext>
            </a:extLst>
          </p:cNvPr>
          <p:cNvSpPr/>
          <p:nvPr/>
        </p:nvSpPr>
        <p:spPr>
          <a:xfrm>
            <a:off x="8202410" y="10835932"/>
            <a:ext cx="2492780" cy="792097"/>
          </a:xfrm>
          <a:prstGeom prst="rightArrow">
            <a:avLst>
              <a:gd name="adj1" fmla="val 32382"/>
              <a:gd name="adj2" fmla="val 122805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Nhóm 1">
            <a:extLst>
              <a:ext uri="{FF2B5EF4-FFF2-40B4-BE49-F238E27FC236}">
                <a16:creationId xmlns:a16="http://schemas.microsoft.com/office/drawing/2014/main" id="{FC596C93-8113-BD20-A993-F19A3A22CDAC}"/>
              </a:ext>
            </a:extLst>
          </p:cNvPr>
          <p:cNvGrpSpPr/>
          <p:nvPr/>
        </p:nvGrpSpPr>
        <p:grpSpPr>
          <a:xfrm>
            <a:off x="1240307" y="670904"/>
            <a:ext cx="1365986" cy="1464107"/>
            <a:chOff x="796552" y="413592"/>
            <a:chExt cx="1365986" cy="1464107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16CEA043-7DFE-5D54-2475-89C90B0E9ADB}"/>
                </a:ext>
              </a:extLst>
            </p:cNvPr>
            <p:cNvGrpSpPr/>
            <p:nvPr/>
          </p:nvGrpSpPr>
          <p:grpSpPr>
            <a:xfrm>
              <a:off x="796552" y="413592"/>
              <a:ext cx="1365986" cy="1464107"/>
              <a:chOff x="-11935" y="-2635947"/>
              <a:chExt cx="6321663" cy="6350000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82EAA7E-07D0-BEB1-42DD-9FBD8B87C04C}"/>
                  </a:ext>
                </a:extLst>
              </p:cNvPr>
              <p:cNvSpPr/>
              <p:nvPr/>
            </p:nvSpPr>
            <p:spPr>
              <a:xfrm>
                <a:off x="-11935" y="-2635947"/>
                <a:ext cx="6321663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5" name="Graphic 4" descr="Badge Question Mark with solid fill">
              <a:extLst>
                <a:ext uri="{FF2B5EF4-FFF2-40B4-BE49-F238E27FC236}">
                  <a16:creationId xmlns:a16="http://schemas.microsoft.com/office/drawing/2014/main" id="{73A9A115-3572-C816-2A9E-E60779E2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2345" y="692842"/>
              <a:ext cx="914400" cy="9144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77538B83-34AB-8824-9E1D-D39A6E8A927F}"/>
                  </a:ext>
                </a:extLst>
              </p:cNvPr>
              <p:cNvSpPr txBox="1"/>
              <p:nvPr/>
            </p:nvSpPr>
            <p:spPr>
              <a:xfrm>
                <a:off x="2291191" y="6891891"/>
                <a:ext cx="14315215" cy="30138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4800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rả</a:t>
                </a:r>
                <a:r>
                  <a:rPr lang="en-US" sz="4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b="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lời</a:t>
                </a:r>
                <a:r>
                  <a:rPr lang="en-US" sz="4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3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đỉnh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chung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3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180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Ba điểm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hàng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77538B83-34AB-8824-9E1D-D39A6E8A9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191" y="6891891"/>
                <a:ext cx="14315215" cy="3013838"/>
              </a:xfrm>
              <a:prstGeom prst="rect">
                <a:avLst/>
              </a:prstGeom>
              <a:blipFill>
                <a:blip r:embed="rId8"/>
                <a:stretch>
                  <a:fillRect l="-2385" r="-1150" b="-10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3">
                <a:extLst>
                  <a:ext uri="{FF2B5EF4-FFF2-40B4-BE49-F238E27FC236}">
                    <a16:creationId xmlns:a16="http://schemas.microsoft.com/office/drawing/2014/main" id="{D194F485-A7DC-91D1-63E7-8B56BC907163}"/>
                  </a:ext>
                </a:extLst>
              </p:cNvPr>
              <p:cNvSpPr txBox="1"/>
              <p:nvPr/>
            </p:nvSpPr>
            <p:spPr>
              <a:xfrm>
                <a:off x="3061801" y="228384"/>
                <a:ext cx="12415623" cy="30138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Tổng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3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góc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mỗi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đỉnh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chung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của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3 tam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giác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chẳng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hạn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tại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)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bằng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bao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nhiêu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độ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? Ba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điểm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𝐴</m:t>
                    </m:r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𝐵</m:t>
                    </m:r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sz="4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có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thẳng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hàng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4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không</a:t>
                </a:r>
                <a:r>
                  <a:rPr kumimoji="0" lang="en-US" sz="4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? </a:t>
                </a:r>
                <a:endPara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Hộp Văn bản 3">
                <a:extLst>
                  <a:ext uri="{FF2B5EF4-FFF2-40B4-BE49-F238E27FC236}">
                    <a16:creationId xmlns:a16="http://schemas.microsoft.com/office/drawing/2014/main" id="{D194F485-A7DC-91D1-63E7-8B56BC907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801" y="228384"/>
                <a:ext cx="12415623" cy="3013838"/>
              </a:xfrm>
              <a:prstGeom prst="rect">
                <a:avLst/>
              </a:prstGeom>
              <a:blipFill>
                <a:blip r:embed="rId9"/>
                <a:stretch>
                  <a:fillRect l="-1964" r="-2013" b="-8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Hình ảnh 7">
            <a:extLst>
              <a:ext uri="{FF2B5EF4-FFF2-40B4-BE49-F238E27FC236}">
                <a16:creationId xmlns:a16="http://schemas.microsoft.com/office/drawing/2014/main" id="{539AD298-0692-9CBF-6ABC-83E6D9519D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4344" y="3535654"/>
            <a:ext cx="12768907" cy="29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190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EA19373-521D-E186-6082-FBA9C72EBF9A}"/>
                  </a:ext>
                </a:extLst>
              </p:cNvPr>
              <p:cNvSpPr txBox="1"/>
              <p:nvPr/>
            </p:nvSpPr>
            <p:spPr>
              <a:xfrm>
                <a:off x="1098369" y="1719141"/>
                <a:ext cx="11582400" cy="106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800" dirty="0" err="1">
                    <a:latin typeface="+mj-lt"/>
                  </a:rPr>
                  <a:t>Tính</a:t>
                </a:r>
                <a:r>
                  <a:rPr lang="en-US" sz="4800" dirty="0">
                    <a:latin typeface="+mj-lt"/>
                  </a:rPr>
                  <a:t> số </a:t>
                </a:r>
                <a:r>
                  <a:rPr lang="en-US" sz="4800" dirty="0" err="1">
                    <a:latin typeface="+mj-lt"/>
                  </a:rPr>
                  <a:t>đo</a:t>
                </a:r>
                <a:r>
                  <a:rPr lang="en-US" sz="4800" dirty="0">
                    <a:latin typeface="+mj-lt"/>
                  </a:rPr>
                  <a:t> </a:t>
                </a:r>
                <a:r>
                  <a:rPr lang="en-US" sz="4800" dirty="0" err="1">
                    <a:latin typeface="+mj-lt"/>
                  </a:rPr>
                  <a:t>các</a:t>
                </a:r>
                <a:r>
                  <a:rPr lang="en-US" sz="4800" dirty="0">
                    <a:latin typeface="+mj-lt"/>
                  </a:rPr>
                  <a:t> </a:t>
                </a:r>
                <a:r>
                  <a:rPr lang="en-US" sz="4800" dirty="0" err="1">
                    <a:latin typeface="+mj-lt"/>
                  </a:rPr>
                  <a:t>góc</a:t>
                </a:r>
                <a:r>
                  <a:rPr lang="en-US" sz="48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48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4800" dirty="0">
                    <a:latin typeface="+mj-lt"/>
                  </a:rPr>
                  <a:t> </a:t>
                </a:r>
                <a:r>
                  <a:rPr lang="en-US" sz="4800" dirty="0" err="1">
                    <a:latin typeface="+mj-lt"/>
                  </a:rPr>
                  <a:t>trong</a:t>
                </a:r>
                <a:r>
                  <a:rPr lang="en-US" sz="4800" dirty="0">
                    <a:latin typeface="+mj-lt"/>
                  </a:rPr>
                  <a:t> </a:t>
                </a:r>
                <a:r>
                  <a:rPr lang="en-US" sz="4800" dirty="0" err="1">
                    <a:latin typeface="+mj-lt"/>
                  </a:rPr>
                  <a:t>hình</a:t>
                </a:r>
                <a:r>
                  <a:rPr lang="en-US" sz="4800" dirty="0">
                    <a:latin typeface="+mj-lt"/>
                  </a:rPr>
                  <a:t> </a:t>
                </a:r>
                <a:r>
                  <a:rPr lang="en-US" sz="4800" dirty="0" err="1">
                    <a:latin typeface="+mj-lt"/>
                  </a:rPr>
                  <a:t>sau</a:t>
                </a:r>
                <a:r>
                  <a:rPr lang="en-US" sz="4800" dirty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EA19373-521D-E186-6082-FBA9C72EB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369" y="1719141"/>
                <a:ext cx="11582400" cy="1063433"/>
              </a:xfrm>
              <a:prstGeom prst="rect">
                <a:avLst/>
              </a:prstGeom>
              <a:blipFill>
                <a:blip r:embed="rId6"/>
                <a:stretch>
                  <a:fillRect l="-2368" r="-1158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F8E2AC5-2ACA-4EDB-85AB-B7FE020348E7}"/>
              </a:ext>
            </a:extLst>
          </p:cNvPr>
          <p:cNvGrpSpPr/>
          <p:nvPr/>
        </p:nvGrpSpPr>
        <p:grpSpPr>
          <a:xfrm>
            <a:off x="160280" y="3308953"/>
            <a:ext cx="18127720" cy="4242200"/>
            <a:chOff x="98201" y="2735848"/>
            <a:chExt cx="18127720" cy="424220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F9566B4-9AC9-20B1-4597-DA8F928D2F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4567"/>
            <a:stretch/>
          </p:blipFill>
          <p:spPr>
            <a:xfrm>
              <a:off x="5564760" y="2868396"/>
              <a:ext cx="6079909" cy="3676589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13594A2B-3E71-2C97-7340-17DE550323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944"/>
            <a:stretch/>
          </p:blipFill>
          <p:spPr>
            <a:xfrm>
              <a:off x="11963399" y="3371971"/>
              <a:ext cx="6262522" cy="3155321"/>
            </a:xfrm>
            <a:prstGeom prst="rect">
              <a:avLst/>
            </a:prstGeom>
          </p:spPr>
        </p:pic>
        <p:pic>
          <p:nvPicPr>
            <p:cNvPr id="40" name="Picture 39" descr="Chart, line chart&#10;&#10;Description automatically generated">
              <a:extLst>
                <a:ext uri="{FF2B5EF4-FFF2-40B4-BE49-F238E27FC236}">
                  <a16:creationId xmlns:a16="http://schemas.microsoft.com/office/drawing/2014/main" id="{428C39D2-4F63-A173-AEE9-290494DD1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27" t="22576" r="40316" b="34181"/>
            <a:stretch/>
          </p:blipFill>
          <p:spPr>
            <a:xfrm>
              <a:off x="98201" y="2735848"/>
              <a:ext cx="5147829" cy="4242200"/>
            </a:xfrm>
            <a:prstGeom prst="rect">
              <a:avLst/>
            </a:prstGeom>
          </p:spPr>
        </p:pic>
      </p:grpSp>
      <p:sp>
        <p:nvSpPr>
          <p:cNvPr id="4" name="Hình Bầu dục 3">
            <a:extLst>
              <a:ext uri="{FF2B5EF4-FFF2-40B4-BE49-F238E27FC236}">
                <a16:creationId xmlns:a16="http://schemas.microsoft.com/office/drawing/2014/main" id="{A2374291-72E8-8FD1-3161-344C3235BFCB}"/>
              </a:ext>
            </a:extLst>
          </p:cNvPr>
          <p:cNvSpPr/>
          <p:nvPr/>
        </p:nvSpPr>
        <p:spPr>
          <a:xfrm>
            <a:off x="4386266" y="330429"/>
            <a:ext cx="3799120" cy="1574626"/>
          </a:xfrm>
          <a:prstGeom prst="ellipse">
            <a:avLst/>
          </a:prstGeom>
          <a:solidFill>
            <a:srgbClr val="E87B69"/>
          </a:solidFill>
          <a:ln>
            <a:solidFill>
              <a:srgbClr val="E87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+mj-lt"/>
              </a:rPr>
              <a:t>Ví</a:t>
            </a:r>
            <a:r>
              <a:rPr lang="en-US" sz="4800" b="1" dirty="0">
                <a:latin typeface="+mj-lt"/>
              </a:rPr>
              <a:t> </a:t>
            </a:r>
            <a:r>
              <a:rPr lang="en-US" sz="4800" b="1" dirty="0" err="1">
                <a:latin typeface="+mj-lt"/>
              </a:rPr>
              <a:t>dụ</a:t>
            </a:r>
            <a:endParaRPr lang="en-US" sz="4800" b="1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Chart, line chart&#10;&#10;Description automatically generated">
            <a:extLst>
              <a:ext uri="{FF2B5EF4-FFF2-40B4-BE49-F238E27FC236}">
                <a16:creationId xmlns:a16="http://schemas.microsoft.com/office/drawing/2014/main" id="{428C39D2-4F63-A173-AEE9-290494DD1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7" t="22576" r="40316" b="34181"/>
          <a:stretch/>
        </p:blipFill>
        <p:spPr>
          <a:xfrm>
            <a:off x="838200" y="3652660"/>
            <a:ext cx="5315180" cy="438011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F9566B4-9AC9-20B1-4597-DA8F928D2F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67"/>
          <a:stretch/>
        </p:blipFill>
        <p:spPr>
          <a:xfrm>
            <a:off x="6719584" y="11591873"/>
            <a:ext cx="6079909" cy="367658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3594A2B-3E71-2C97-7340-17DE550323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44"/>
          <a:stretch/>
        </p:blipFill>
        <p:spPr>
          <a:xfrm>
            <a:off x="16078200" y="11920488"/>
            <a:ext cx="5992675" cy="30193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41DA6F4-415C-7CE7-4CA6-C5A0ACB3A8D3}"/>
                  </a:ext>
                </a:extLst>
              </p:cNvPr>
              <p:cNvSpPr txBox="1"/>
              <p:nvPr/>
            </p:nvSpPr>
            <p:spPr>
              <a:xfrm>
                <a:off x="7010400" y="3205743"/>
                <a:ext cx="9700028" cy="5273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solidFill>
                      <a:schemeClr val="tx1"/>
                    </a:solidFill>
                    <a:latin typeface="+mj-lt"/>
                  </a:rPr>
                  <a:t>Trong tam </a:t>
                </a:r>
                <a:r>
                  <a:rPr lang="en-US" sz="4400" dirty="0" err="1">
                    <a:solidFill>
                      <a:schemeClr val="tx1"/>
                    </a:solidFill>
                    <a:latin typeface="+mj-lt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+mj-lt"/>
                  </a:rPr>
                  <a:t> ta có: </a:t>
                </a:r>
                <a:endParaRPr lang="en-US" sz="4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400" dirty="0">
                    <a:solidFill>
                      <a:schemeClr val="tx1"/>
                    </a:solidFill>
                    <a:latin typeface="+mj-lt"/>
                  </a:rPr>
                  <a:t>  Do đó: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44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−60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=70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41DA6F4-415C-7CE7-4CA6-C5A0ACB3A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3205743"/>
                <a:ext cx="9700028" cy="5273944"/>
              </a:xfrm>
              <a:prstGeom prst="rect">
                <a:avLst/>
              </a:prstGeom>
              <a:blipFill>
                <a:blip r:embed="rId9"/>
                <a:stretch>
                  <a:fillRect l="-2514" b="-1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ong bóng Lời nói: Hình bầu dục 3">
            <a:extLst>
              <a:ext uri="{FF2B5EF4-FFF2-40B4-BE49-F238E27FC236}">
                <a16:creationId xmlns:a16="http://schemas.microsoft.com/office/drawing/2014/main" id="{B9EB06E8-0F80-27FB-2D9F-E6FF54B5F736}"/>
              </a:ext>
            </a:extLst>
          </p:cNvPr>
          <p:cNvSpPr/>
          <p:nvPr/>
        </p:nvSpPr>
        <p:spPr>
          <a:xfrm>
            <a:off x="8464138" y="279233"/>
            <a:ext cx="2590800" cy="1503827"/>
          </a:xfrm>
          <a:prstGeom prst="wedgeEllipseCallou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+mj-lt"/>
              </a:rPr>
              <a:t>Giải</a:t>
            </a:r>
            <a:endParaRPr lang="en-US" sz="4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5020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3F9566B4-9AC9-20B1-4597-DA8F928D2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93" t="3377" r="-2717" b="1190"/>
          <a:stretch/>
        </p:blipFill>
        <p:spPr>
          <a:xfrm>
            <a:off x="1423956" y="2881843"/>
            <a:ext cx="7175163" cy="452331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3594A2B-3E71-2C97-7340-17DE55032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4"/>
          <a:stretch/>
        </p:blipFill>
        <p:spPr>
          <a:xfrm>
            <a:off x="16537843" y="11399397"/>
            <a:ext cx="5992675" cy="3019361"/>
          </a:xfrm>
          <a:prstGeom prst="rect">
            <a:avLst/>
          </a:prstGeom>
        </p:spPr>
      </p:pic>
      <p:pic>
        <p:nvPicPr>
          <p:cNvPr id="40" name="Picture 39" descr="Chart, line chart&#10;&#10;Description automatically generated">
            <a:extLst>
              <a:ext uri="{FF2B5EF4-FFF2-40B4-BE49-F238E27FC236}">
                <a16:creationId xmlns:a16="http://schemas.microsoft.com/office/drawing/2014/main" id="{428C39D2-4F63-A173-AEE9-290494DD1F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7" t="22576" r="40316" b="34181"/>
          <a:stretch/>
        </p:blipFill>
        <p:spPr>
          <a:xfrm>
            <a:off x="-4295169" y="10879214"/>
            <a:ext cx="4295169" cy="35395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EAD2B3-5452-D65C-10B0-2870F3BA1EDD}"/>
                  </a:ext>
                </a:extLst>
              </p:cNvPr>
              <p:cNvSpPr txBox="1"/>
              <p:nvPr/>
            </p:nvSpPr>
            <p:spPr>
              <a:xfrm>
                <a:off x="9222209" y="2227457"/>
                <a:ext cx="7379037" cy="6715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Trong tam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giác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𝐷𝐸𝐹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ta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có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=180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Do đó,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−50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=100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EAD2B3-5452-D65C-10B0-2870F3BA1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2209" y="2227457"/>
                <a:ext cx="7379037" cy="6715108"/>
              </a:xfrm>
              <a:prstGeom prst="rect">
                <a:avLst/>
              </a:prstGeom>
              <a:blipFill>
                <a:blip r:embed="rId9"/>
                <a:stretch>
                  <a:fillRect l="-3802" r="-2231" b="-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0213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13594A2B-3E71-2C97-7340-17DE550323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4"/>
          <a:stretch/>
        </p:blipFill>
        <p:spPr>
          <a:xfrm>
            <a:off x="685800" y="3088874"/>
            <a:ext cx="7167422" cy="3611248"/>
          </a:xfrm>
          <a:prstGeom prst="rect">
            <a:avLst/>
          </a:prstGeom>
        </p:spPr>
      </p:pic>
      <p:pic>
        <p:nvPicPr>
          <p:cNvPr id="40" name="Picture 39" descr="Chart, line chart&#10;&#10;Description automatically generated">
            <a:extLst>
              <a:ext uri="{FF2B5EF4-FFF2-40B4-BE49-F238E27FC236}">
                <a16:creationId xmlns:a16="http://schemas.microsoft.com/office/drawing/2014/main" id="{428C39D2-4F63-A173-AEE9-290494DD1F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7" t="22576" r="40316" b="34181"/>
          <a:stretch/>
        </p:blipFill>
        <p:spPr>
          <a:xfrm>
            <a:off x="-3609369" y="11391900"/>
            <a:ext cx="4295169" cy="353954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F9566B4-9AC9-20B1-4597-DA8F928D2F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67"/>
          <a:stretch/>
        </p:blipFill>
        <p:spPr>
          <a:xfrm>
            <a:off x="8382000" y="12553528"/>
            <a:ext cx="5607166" cy="33907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A25AC6-12B0-037F-6A89-44594233EAB8}"/>
                  </a:ext>
                </a:extLst>
              </p:cNvPr>
              <p:cNvSpPr txBox="1"/>
              <p:nvPr/>
            </p:nvSpPr>
            <p:spPr>
              <a:xfrm>
                <a:off x="9079634" y="2227457"/>
                <a:ext cx="7469367" cy="6715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Trong tam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giác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𝑀𝑁𝑃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ta có: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=180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48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Do đó,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−90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−60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A25AC6-12B0-037F-6A89-44594233E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9634" y="2227457"/>
                <a:ext cx="7469367" cy="6715108"/>
              </a:xfrm>
              <a:prstGeom prst="rect">
                <a:avLst/>
              </a:prstGeom>
              <a:blipFill>
                <a:blip r:embed="rId9"/>
                <a:stretch>
                  <a:fillRect l="-3670" r="-3100" b="-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2108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613400" y="-12809"/>
            <a:ext cx="3113316" cy="1100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4800" b="1" dirty="0" err="1">
                <a:solidFill>
                  <a:srgbClr val="FF0000"/>
                </a:solidFill>
                <a:latin typeface="+mj-lt"/>
              </a:rPr>
              <a:t>Chú</a:t>
            </a:r>
            <a:r>
              <a:rPr lang="en-US" sz="4800" b="1" dirty="0">
                <a:solidFill>
                  <a:srgbClr val="FF0000"/>
                </a:solidFill>
                <a:latin typeface="+mj-lt"/>
              </a:rPr>
              <a:t> ý: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625804" y="5725578"/>
            <a:ext cx="250040" cy="15593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95CC00B-345C-419A-5955-47E0854D4DF6}"/>
              </a:ext>
            </a:extLst>
          </p:cNvPr>
          <p:cNvGrpSpPr/>
          <p:nvPr/>
        </p:nvGrpSpPr>
        <p:grpSpPr>
          <a:xfrm>
            <a:off x="970270" y="610815"/>
            <a:ext cx="14969987" cy="3607162"/>
            <a:chOff x="854657" y="881128"/>
            <a:chExt cx="14969987" cy="3607162"/>
          </a:xfrm>
        </p:grpSpPr>
        <p:sp>
          <p:nvSpPr>
            <p:cNvPr id="7" name="TextBox 7"/>
            <p:cNvSpPr txBox="1"/>
            <p:nvPr/>
          </p:nvSpPr>
          <p:spPr>
            <a:xfrm>
              <a:off x="854657" y="1959554"/>
              <a:ext cx="9554254" cy="19058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096843" lvl="1" indent="-57150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4400" dirty="0">
                  <a:latin typeface="+mj-lt"/>
                </a:rPr>
                <a:t>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có 3 </a:t>
              </a:r>
              <a:r>
                <a:rPr lang="en-US" sz="4400" dirty="0" err="1">
                  <a:latin typeface="+mj-lt"/>
                </a:rPr>
                <a:t>góc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đều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nhọn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là</a:t>
              </a:r>
              <a:r>
                <a:rPr lang="en-US" sz="4400" dirty="0">
                  <a:latin typeface="+mj-lt"/>
                </a:rPr>
                <a:t> 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nhọn</a:t>
              </a:r>
              <a:r>
                <a:rPr lang="en-US" sz="4400" dirty="0">
                  <a:latin typeface="+mj-lt"/>
                </a:rPr>
                <a:t>.</a:t>
              </a:r>
            </a:p>
          </p:txBody>
        </p:sp>
        <p:pic>
          <p:nvPicPr>
            <p:cNvPr id="32" name="Picture 31" descr="Shape&#10;&#10;Description automatically generated">
              <a:extLst>
                <a:ext uri="{FF2B5EF4-FFF2-40B4-BE49-F238E27FC236}">
                  <a16:creationId xmlns:a16="http://schemas.microsoft.com/office/drawing/2014/main" id="{09FE41B5-32D7-E965-3311-715AD17E8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966" y="881128"/>
              <a:ext cx="5506678" cy="3607162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0804562-642B-C80B-2ABC-DECB029D0D1F}"/>
              </a:ext>
            </a:extLst>
          </p:cNvPr>
          <p:cNvGrpSpPr/>
          <p:nvPr/>
        </p:nvGrpSpPr>
        <p:grpSpPr>
          <a:xfrm>
            <a:off x="1163936" y="3701414"/>
            <a:ext cx="15220911" cy="3415860"/>
            <a:chOff x="1163936" y="4199028"/>
            <a:chExt cx="15220911" cy="3415860"/>
          </a:xfrm>
        </p:grpSpPr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36020BAE-A20E-1243-EF09-ADE7CA864A5A}"/>
                </a:ext>
              </a:extLst>
            </p:cNvPr>
            <p:cNvSpPr txBox="1"/>
            <p:nvPr/>
          </p:nvSpPr>
          <p:spPr>
            <a:xfrm>
              <a:off x="8689384" y="5051070"/>
              <a:ext cx="7695463" cy="19058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096843" lvl="1" indent="-57150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4400" dirty="0">
                  <a:latin typeface="+mj-lt"/>
                </a:rPr>
                <a:t>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có 1 </a:t>
              </a:r>
              <a:r>
                <a:rPr lang="en-US" sz="4400" dirty="0" err="1">
                  <a:latin typeface="+mj-lt"/>
                </a:rPr>
                <a:t>góc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tù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là</a:t>
              </a:r>
              <a:r>
                <a:rPr lang="en-US" sz="4400" dirty="0">
                  <a:latin typeface="+mj-lt"/>
                </a:rPr>
                <a:t> 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tù</a:t>
              </a:r>
              <a:r>
                <a:rPr lang="en-US" sz="4400" dirty="0">
                  <a:latin typeface="+mj-lt"/>
                </a:rPr>
                <a:t>.</a:t>
              </a:r>
            </a:p>
          </p:txBody>
        </p:sp>
        <p:pic>
          <p:nvPicPr>
            <p:cNvPr id="35" name="Picture 34" descr="Background pattern&#10;&#10;Description automatically generated with medium confidence">
              <a:extLst>
                <a:ext uri="{FF2B5EF4-FFF2-40B4-BE49-F238E27FC236}">
                  <a16:creationId xmlns:a16="http://schemas.microsoft.com/office/drawing/2014/main" id="{3F58EEE7-C3F2-FDAB-EB05-B7C4FE082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936" y="4199028"/>
              <a:ext cx="7914796" cy="341586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7E261C-CD32-7E48-6430-901D46652028}"/>
              </a:ext>
            </a:extLst>
          </p:cNvPr>
          <p:cNvGrpSpPr/>
          <p:nvPr/>
        </p:nvGrpSpPr>
        <p:grpSpPr>
          <a:xfrm>
            <a:off x="2313202" y="7103768"/>
            <a:ext cx="14071645" cy="3183232"/>
            <a:chOff x="2313202" y="7212737"/>
            <a:chExt cx="14071645" cy="3183232"/>
          </a:xfrm>
        </p:grpSpPr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CF383821-2ED5-C2C9-08B8-34A514620297}"/>
                </a:ext>
              </a:extLst>
            </p:cNvPr>
            <p:cNvSpPr txBox="1"/>
            <p:nvPr/>
          </p:nvSpPr>
          <p:spPr>
            <a:xfrm>
              <a:off x="2313202" y="7847639"/>
              <a:ext cx="7914796" cy="19058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096843" lvl="1" indent="-571500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4400" dirty="0">
                  <a:latin typeface="+mj-lt"/>
                </a:rPr>
                <a:t>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có 1 </a:t>
              </a:r>
              <a:r>
                <a:rPr lang="en-US" sz="4400" dirty="0" err="1">
                  <a:latin typeface="+mj-lt"/>
                </a:rPr>
                <a:t>góc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vuông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là</a:t>
              </a:r>
              <a:r>
                <a:rPr lang="en-US" sz="4400" dirty="0">
                  <a:latin typeface="+mj-lt"/>
                </a:rPr>
                <a:t> tam </a:t>
              </a:r>
              <a:r>
                <a:rPr lang="en-US" sz="4400" dirty="0" err="1">
                  <a:latin typeface="+mj-lt"/>
                </a:rPr>
                <a:t>giác</a:t>
              </a:r>
              <a:r>
                <a:rPr lang="en-US" sz="4400" dirty="0">
                  <a:latin typeface="+mj-lt"/>
                </a:rPr>
                <a:t> </a:t>
              </a:r>
              <a:r>
                <a:rPr lang="en-US" sz="4400" dirty="0" err="1">
                  <a:latin typeface="+mj-lt"/>
                </a:rPr>
                <a:t>vuông</a:t>
              </a:r>
              <a:r>
                <a:rPr lang="en-US" sz="4400" dirty="0">
                  <a:latin typeface="+mj-lt"/>
                </a:rPr>
                <a:t>.</a:t>
              </a:r>
            </a:p>
          </p:txBody>
        </p:sp>
        <p:pic>
          <p:nvPicPr>
            <p:cNvPr id="38" name="Picture 37" descr="Background pattern&#10;&#10;Description automatically generated">
              <a:extLst>
                <a:ext uri="{FF2B5EF4-FFF2-40B4-BE49-F238E27FC236}">
                  <a16:creationId xmlns:a16="http://schemas.microsoft.com/office/drawing/2014/main" id="{575AF877-EBDD-557D-0E39-EF08335C0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6716" y="7212737"/>
              <a:ext cx="5658131" cy="318323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7CC9741-4F4E-9F37-0D8B-509333F3C4DE}"/>
              </a:ext>
            </a:extLst>
          </p:cNvPr>
          <p:cNvGrpSpPr/>
          <p:nvPr/>
        </p:nvGrpSpPr>
        <p:grpSpPr>
          <a:xfrm>
            <a:off x="5867400" y="599908"/>
            <a:ext cx="5638800" cy="1034522"/>
            <a:chOff x="895029" y="2355727"/>
            <a:chExt cx="3690821" cy="117763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0791798-4674-DEDA-3D70-A5FCFC06916D}"/>
                </a:ext>
              </a:extLst>
            </p:cNvPr>
            <p:cNvSpPr/>
            <p:nvPr/>
          </p:nvSpPr>
          <p:spPr>
            <a:xfrm>
              <a:off x="1661070" y="2355728"/>
              <a:ext cx="2924780" cy="1134635"/>
            </a:xfrm>
            <a:prstGeom prst="roundRect">
              <a:avLst>
                <a:gd name="adj" fmla="val 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E87B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 TẬP</a:t>
              </a:r>
              <a:r>
                <a:rPr lang="en-US" sz="4000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sz="4000" dirty="0">
                  <a:solidFill>
                    <a:srgbClr val="E87B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endParaRPr lang="en-US" sz="3600" dirty="0"/>
            </a:p>
          </p:txBody>
        </p:sp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16CEA043-7DFE-5D54-2475-89C90B0E9ADB}"/>
                </a:ext>
              </a:extLst>
            </p:cNvPr>
            <p:cNvGrpSpPr/>
            <p:nvPr/>
          </p:nvGrpSpPr>
          <p:grpSpPr>
            <a:xfrm>
              <a:off x="895029" y="2355727"/>
              <a:ext cx="921561" cy="1177632"/>
              <a:chOff x="14169" y="0"/>
              <a:chExt cx="4969214" cy="6349995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82EAA7E-07D0-BEB1-42DD-9FBD8B87C04C}"/>
                  </a:ext>
                </a:extLst>
              </p:cNvPr>
              <p:cNvSpPr/>
              <p:nvPr/>
            </p:nvSpPr>
            <p:spPr>
              <a:xfrm>
                <a:off x="14169" y="0"/>
                <a:ext cx="4969214" cy="6349995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16" name="Picture 35">
              <a:extLst>
                <a:ext uri="{FF2B5EF4-FFF2-40B4-BE49-F238E27FC236}">
                  <a16:creationId xmlns:a16="http://schemas.microsoft.com/office/drawing/2014/main" id="{1D73769C-AA69-3C9D-FE31-7108DF414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103889" y="2588924"/>
              <a:ext cx="424104" cy="58937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E2E2984C-EA91-5B29-2D48-37B79B8EA966}"/>
                  </a:ext>
                </a:extLst>
              </p:cNvPr>
              <p:cNvSpPr txBox="1"/>
              <p:nvPr/>
            </p:nvSpPr>
            <p:spPr>
              <a:xfrm>
                <a:off x="2140808" y="5347938"/>
                <a:ext cx="8364950" cy="32951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nl-NL" sz="4800" dirty="0">
                    <a:solidFill>
                      <a:schemeClr val="tx1"/>
                    </a:solidFill>
                    <a:latin typeface="+mj-lt"/>
                  </a:rPr>
                  <a:t>Xét tam giác </a:t>
                </a:r>
                <a14:m>
                  <m:oMath xmlns:m="http://schemas.openxmlformats.org/officeDocument/2006/math">
                    <m:r>
                      <a:rPr lang="nl-NL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nl-NL" sz="4800" dirty="0">
                    <a:solidFill>
                      <a:schemeClr val="tx1"/>
                    </a:solidFill>
                    <a:latin typeface="+mj-lt"/>
                  </a:rPr>
                  <a:t> ta có: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nl-NL" sz="4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=180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48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8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acc>
                    <m:r>
                      <a:rPr lang="en-US" sz="4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acc>
                    <m:r>
                      <a:rPr lang="en-US" sz="4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</m:t>
                    </m:r>
                    <m:r>
                      <a:rPr lang="en-US" sz="4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a:rPr lang="en-US" sz="4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acc>
                    <m:r>
                      <a:rPr lang="en-US" sz="4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=90</m:t>
                    </m:r>
                    <m:r>
                      <a:rPr lang="en-US" sz="4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endParaRPr lang="en-US" sz="4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E2E2984C-EA91-5B29-2D48-37B79B8EA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808" y="5347938"/>
                <a:ext cx="8364950" cy="3295197"/>
              </a:xfrm>
              <a:prstGeom prst="rect">
                <a:avLst/>
              </a:prstGeom>
              <a:blipFill>
                <a:blip r:embed="rId8"/>
                <a:stretch>
                  <a:fillRect l="-4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2007228" y="2274578"/>
                <a:ext cx="14273544" cy="89018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Cho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228" y="2274578"/>
                <a:ext cx="14273544" cy="890180"/>
              </a:xfrm>
              <a:prstGeom prst="rect">
                <a:avLst/>
              </a:prstGeom>
              <a:blipFill>
                <a:blip r:embed="rId9"/>
                <a:stretch>
                  <a:fillRect l="-2348" r="-811" b="-36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9B7CB1F5-2C6E-632B-1765-741D0700ED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39541" y="5174859"/>
            <a:ext cx="7479158" cy="3390715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2DDC5697-4C6A-662D-25E3-7CA2CDEC99EB}"/>
              </a:ext>
            </a:extLst>
          </p:cNvPr>
          <p:cNvSpPr txBox="1"/>
          <p:nvPr/>
        </p:nvSpPr>
        <p:spPr>
          <a:xfrm>
            <a:off x="7467600" y="3681278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+mj-lt"/>
              </a:rPr>
              <a:t>Giải</a:t>
            </a:r>
            <a:endParaRPr lang="en-US" sz="4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1450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90765EE5-F77E-D399-AFC0-475E7DA58DAE}"/>
                  </a:ext>
                </a:extLst>
              </p:cNvPr>
              <p:cNvSpPr txBox="1"/>
              <p:nvPr/>
            </p:nvSpPr>
            <p:spPr>
              <a:xfrm>
                <a:off x="685800" y="2077944"/>
                <a:ext cx="16611600" cy="3830836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5400" b="1" dirty="0">
                    <a:solidFill>
                      <a:srgbClr val="002060"/>
                    </a:solidFill>
                    <a:latin typeface="+mj-lt"/>
                  </a:rPr>
                  <a:t>Nhận </a:t>
                </a:r>
                <a:r>
                  <a:rPr lang="en-US" sz="5400" b="1" dirty="0" err="1">
                    <a:solidFill>
                      <a:srgbClr val="002060"/>
                    </a:solidFill>
                    <a:latin typeface="+mj-lt"/>
                  </a:rPr>
                  <a:t>xét</a:t>
                </a:r>
                <a:endParaRPr lang="en-US" sz="5400" b="1" dirty="0">
                  <a:solidFill>
                    <a:srgbClr val="002060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Hai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góc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có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tổng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bằng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gọi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hai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góc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phụ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nhau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Vậy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trong tam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giác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vuông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,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hai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góc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nhọn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phụ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+mj-lt"/>
                  </a:rPr>
                  <a:t>nhau</a:t>
                </a:r>
                <a:r>
                  <a:rPr lang="en-US" sz="4800" dirty="0">
                    <a:solidFill>
                      <a:schemeClr val="tx1"/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1" name="TextBox 9">
                <a:extLst>
                  <a:ext uri="{FF2B5EF4-FFF2-40B4-BE49-F238E27FC236}">
                    <a16:creationId xmlns:a16="http://schemas.microsoft.com/office/drawing/2014/main" id="{90765EE5-F77E-D399-AFC0-475E7DA58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077944"/>
                <a:ext cx="16611600" cy="383083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6900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6D53BE-32E8-2C88-6B18-C5AC77D7BB03}"/>
              </a:ext>
            </a:extLst>
          </p:cNvPr>
          <p:cNvGrpSpPr/>
          <p:nvPr/>
        </p:nvGrpSpPr>
        <p:grpSpPr>
          <a:xfrm>
            <a:off x="2821967" y="357512"/>
            <a:ext cx="12227871" cy="1342435"/>
            <a:chOff x="577157" y="643052"/>
            <a:chExt cx="11566014" cy="2564414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FB6AA57-8B5D-0054-270B-D2023627D1BB}"/>
                </a:ext>
              </a:extLst>
            </p:cNvPr>
            <p:cNvSpPr/>
            <p:nvPr/>
          </p:nvSpPr>
          <p:spPr>
            <a:xfrm>
              <a:off x="577157" y="643052"/>
              <a:ext cx="11071869" cy="2564414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1302" y="806717"/>
              <a:ext cx="11071869" cy="18550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Góc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ngoài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một tam </a:t>
              </a:r>
              <a:r>
                <a:rPr lang="en-US" sz="4800" b="1" dirty="0" err="1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endParaRPr lang="en-US" sz="4800" b="1" dirty="0">
                <a:solidFill>
                  <a:srgbClr val="D1508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2966403" y="3692926"/>
                <a:ext cx="12355193" cy="210634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 tam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𝐶𝑥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đối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𝐶𝐵</m:t>
                    </m:r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Chứng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mình </a:t>
                </a:r>
                <a:r>
                  <a:rPr lang="en-US" sz="4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rằng</a:t>
                </a:r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𝐴𝐶𝑥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𝐵𝐴𝐶</m:t>
                        </m:r>
                      </m:e>
                    </m:acc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𝐶𝐵𝐴</m:t>
                        </m:r>
                      </m:e>
                    </m:acc>
                  </m:oMath>
                </a14:m>
                <a:r>
                  <a:rPr lang="en-US" sz="4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403" y="3692926"/>
                <a:ext cx="12355193" cy="2106346"/>
              </a:xfrm>
              <a:prstGeom prst="rect">
                <a:avLst/>
              </a:prstGeom>
              <a:blipFill>
                <a:blip r:embed="rId2"/>
                <a:stretch>
                  <a:fillRect l="-3011" r="-1481" b="-1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F7CC9741-4F4E-9F37-0D8B-509333F3C4DE}"/>
              </a:ext>
            </a:extLst>
          </p:cNvPr>
          <p:cNvGrpSpPr/>
          <p:nvPr/>
        </p:nvGrpSpPr>
        <p:grpSpPr>
          <a:xfrm>
            <a:off x="2966403" y="2195595"/>
            <a:ext cx="5591270" cy="1253033"/>
            <a:chOff x="892401" y="2355728"/>
            <a:chExt cx="3481549" cy="100842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0791798-4674-DEDA-3D70-A5FCFC06916D}"/>
                </a:ext>
              </a:extLst>
            </p:cNvPr>
            <p:cNvSpPr/>
            <p:nvPr/>
          </p:nvSpPr>
          <p:spPr>
            <a:xfrm>
              <a:off x="1816589" y="2355728"/>
              <a:ext cx="2557361" cy="1003588"/>
            </a:xfrm>
            <a:prstGeom prst="roundRect">
              <a:avLst>
                <a:gd name="adj" fmla="val 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5400" b="1" dirty="0">
                <a:solidFill>
                  <a:srgbClr val="E87B6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4800" b="1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VẬN DỤNG</a:t>
              </a:r>
              <a:r>
                <a:rPr lang="en-US" sz="4800" dirty="0">
                  <a:solidFill>
                    <a:srgbClr val="D1508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sz="4800" dirty="0">
                  <a:solidFill>
                    <a:srgbClr val="E87B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endParaRPr lang="en-US" sz="5400" dirty="0"/>
            </a:p>
          </p:txBody>
        </p:sp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16CEA043-7DFE-5D54-2475-89C90B0E9ADB}"/>
                </a:ext>
              </a:extLst>
            </p:cNvPr>
            <p:cNvGrpSpPr/>
            <p:nvPr/>
          </p:nvGrpSpPr>
          <p:grpSpPr>
            <a:xfrm>
              <a:off x="892401" y="2360568"/>
              <a:ext cx="1075805" cy="1003588"/>
              <a:chOff x="0" y="26104"/>
              <a:chExt cx="5800924" cy="5411521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82EAA7E-07D0-BEB1-42DD-9FBD8B87C04C}"/>
                  </a:ext>
                </a:extLst>
              </p:cNvPr>
              <p:cNvSpPr/>
              <p:nvPr/>
            </p:nvSpPr>
            <p:spPr>
              <a:xfrm>
                <a:off x="0" y="26104"/>
                <a:ext cx="5800924" cy="5411521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16" name="Picture 35">
              <a:extLst>
                <a:ext uri="{FF2B5EF4-FFF2-40B4-BE49-F238E27FC236}">
                  <a16:creationId xmlns:a16="http://schemas.microsoft.com/office/drawing/2014/main" id="{1D73769C-AA69-3C9D-FE31-7108DF414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206322" y="2454992"/>
              <a:ext cx="537433" cy="695696"/>
            </a:xfrm>
            <a:prstGeom prst="rect">
              <a:avLst/>
            </a:prstGeom>
          </p:spPr>
        </p:pic>
      </p:grpSp>
      <p:pic>
        <p:nvPicPr>
          <p:cNvPr id="19" name="Picture 18" descr="A picture containing chart&#10;&#10;Description automatically generated">
            <a:extLst>
              <a:ext uri="{FF2B5EF4-FFF2-40B4-BE49-F238E27FC236}">
                <a16:creationId xmlns:a16="http://schemas.microsoft.com/office/drawing/2014/main" id="{E6D760DA-E3D7-BBEC-B395-07DC0CCA8A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5089" b="14388"/>
          <a:stretch/>
        </p:blipFill>
        <p:spPr>
          <a:xfrm>
            <a:off x="5257800" y="6160994"/>
            <a:ext cx="9308917" cy="382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821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E2E2984C-EA91-5B29-2D48-37B79B8EA966}"/>
                  </a:ext>
                </a:extLst>
              </p:cNvPr>
              <p:cNvSpPr txBox="1"/>
              <p:nvPr/>
            </p:nvSpPr>
            <p:spPr>
              <a:xfrm>
                <a:off x="1568844" y="5832002"/>
                <a:ext cx="15482234" cy="406431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buFont typeface="Arial" panose="020B0604020202020204" pitchFamily="34" charset="0"/>
                  <a:buChar char="+"/>
                </a:pPr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Vì </a:t>
                </a: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𝐶𝑥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 là tia đối của tia </a:t>
                </a:r>
                <a14:m>
                  <m:oMath xmlns:m="http://schemas.openxmlformats.org/officeDocument/2006/math">
                    <m:r>
                      <a:rPr lang="nl-NL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𝐶𝐵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 nên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𝐴𝐶𝐵</m:t>
                        </m:r>
                      </m:e>
                    </m:acc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𝐴𝐶𝑥</m:t>
                        </m:r>
                      </m:e>
                    </m:acc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 là hai góc kề bù.</a:t>
                </a:r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𝐴𝐶𝐵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𝐴𝐶𝑥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=180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 (1)</a:t>
                </a:r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  <a:p>
                <a:pPr marL="571500" indent="-571500" algn="just">
                  <a:lnSpc>
                    <a:spcPct val="150000"/>
                  </a:lnSpc>
                  <a:buFont typeface="Arial" panose="020B0604020202020204" pitchFamily="34" charset="0"/>
                  <a:buChar char="+"/>
                </a:pPr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Xét tam giác ABC có: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𝐵𝐴𝐶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𝐶𝐵𝐴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𝐴𝐶𝐵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=18</m:t>
                    </m:r>
                    <m:sSup>
                      <m:sSupPr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 (2)</a:t>
                </a:r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Từ (1) và (2) suy ra: </a:t>
                </a:r>
                <a:r>
                  <a:rPr lang="en-US" sz="4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𝐴𝐶𝑥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𝐵𝐴𝐶</m:t>
                        </m:r>
                      </m:e>
                    </m:acc>
                    <m:r>
                      <a:rPr lang="nl-NL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𝐶𝐵𝐴</m:t>
                        </m:r>
                      </m:e>
                    </m:acc>
                  </m:oMath>
                </a14:m>
                <a:r>
                  <a:rPr lang="nl-NL" sz="4400" dirty="0">
                    <a:solidFill>
                      <a:schemeClr val="tx1"/>
                    </a:solidFill>
                    <a:latin typeface="+mj-lt"/>
                  </a:rPr>
                  <a:t>.</a:t>
                </a:r>
                <a:endParaRPr lang="en-US" sz="44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9">
                <a:extLst>
                  <a:ext uri="{FF2B5EF4-FFF2-40B4-BE49-F238E27FC236}">
                    <a16:creationId xmlns:a16="http://schemas.microsoft.com/office/drawing/2014/main" id="{E2E2984C-EA91-5B29-2D48-37B79B8EA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844" y="5832002"/>
                <a:ext cx="15482234" cy="4064318"/>
              </a:xfrm>
              <a:prstGeom prst="rect">
                <a:avLst/>
              </a:prstGeom>
              <a:blipFill>
                <a:blip r:embed="rId6"/>
                <a:stretch>
                  <a:fillRect l="-2165" r="-551" b="-7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329C0B3-D022-11C1-7666-228D0EE2D542}"/>
              </a:ext>
            </a:extLst>
          </p:cNvPr>
          <p:cNvSpPr/>
          <p:nvPr/>
        </p:nvSpPr>
        <p:spPr>
          <a:xfrm>
            <a:off x="1402883" y="526127"/>
            <a:ext cx="2956124" cy="11230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E87B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3600" dirty="0"/>
          </a:p>
        </p:txBody>
      </p:sp>
      <p:pic>
        <p:nvPicPr>
          <p:cNvPr id="27" name="Picture 26" descr="A picture containing chart&#10;&#10;Description automatically generated">
            <a:extLst>
              <a:ext uri="{FF2B5EF4-FFF2-40B4-BE49-F238E27FC236}">
                <a16:creationId xmlns:a16="http://schemas.microsoft.com/office/drawing/2014/main" id="{7F7BDC3F-07D4-09CB-68E7-1043969B0F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0" t="5864" r="1944" b="14668"/>
          <a:stretch/>
        </p:blipFill>
        <p:spPr>
          <a:xfrm>
            <a:off x="5344528" y="1784096"/>
            <a:ext cx="9106238" cy="381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67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1070459" y="1562852"/>
                <a:ext cx="16147081" cy="30138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800" b="1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Nhận</a:t>
                </a:r>
                <a:r>
                  <a:rPr lang="en-US" sz="4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800" b="1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US" sz="48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Wingdings" panose="05000000000000000000" pitchFamily="2" charset="2"/>
                  <a:buChar char="ü"/>
                </a:pP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𝐴𝐶𝑥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gọi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ngoài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Wingdings" panose="05000000000000000000" pitchFamily="2" charset="2"/>
                  <a:buChar char="ü"/>
                </a:pP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𝐴𝐶𝑥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không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với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59" y="1562852"/>
                <a:ext cx="16147081" cy="3013838"/>
              </a:xfrm>
              <a:prstGeom prst="rect">
                <a:avLst/>
              </a:prstGeom>
              <a:blipFill>
                <a:blip r:embed="rId2"/>
                <a:stretch>
                  <a:fillRect l="-1964" b="-10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9">
            <a:extLst>
              <a:ext uri="{FF2B5EF4-FFF2-40B4-BE49-F238E27FC236}">
                <a16:creationId xmlns:a16="http://schemas.microsoft.com/office/drawing/2014/main" id="{E2E2984C-EA91-5B29-2D48-37B79B8EA966}"/>
              </a:ext>
            </a:extLst>
          </p:cNvPr>
          <p:cNvSpPr txBox="1"/>
          <p:nvPr/>
        </p:nvSpPr>
        <p:spPr>
          <a:xfrm>
            <a:off x="1070460" y="5753100"/>
            <a:ext cx="15544800" cy="24517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dirty="0" err="1">
                <a:solidFill>
                  <a:schemeClr val="tx1"/>
                </a:solidFill>
                <a:latin typeface="+mj-lt"/>
              </a:rPr>
              <a:t>Mỗi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góc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ngoài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của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một tam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giác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có số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đo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bằng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tổng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số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đo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hai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góc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trong không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kề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với nó.</a:t>
            </a:r>
            <a:endParaRPr lang="en-US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12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>
            <a:extLst>
              <a:ext uri="{FF2B5EF4-FFF2-40B4-BE49-F238E27FC236}">
                <a16:creationId xmlns:a16="http://schemas.microsoft.com/office/drawing/2014/main" id="{E054A822-D7C2-4C77-A8D3-F7943FA40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1" y="1600201"/>
            <a:ext cx="109704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Tổng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góc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của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một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tam </a:t>
            </a:r>
            <a:r>
              <a:rPr lang="en-US" altLang="en-US" sz="4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giác</a:t>
            </a:r>
            <a:r>
              <a:rPr lang="en-US" altLang="en-US" sz="4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3E6D0EAC-5348-4FA5-9031-D98A4468F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628901"/>
            <a:ext cx="12382500" cy="91916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200"/>
              <a:t>Tổng ba góc của một tam giác bằng 180</a:t>
            </a:r>
            <a:r>
              <a:rPr lang="en-US" altLang="en-US" sz="4200" baseline="30000"/>
              <a:t>0</a:t>
            </a:r>
            <a:endParaRPr lang="en-US" altLang="en-US" sz="4200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3F87BCD0-9B4B-4863-8125-74CF42EA8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4000501"/>
            <a:ext cx="1064895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4200" b="1" dirty="0">
                <a:solidFill>
                  <a:srgbClr val="CC0000"/>
                </a:solidFill>
              </a:rPr>
              <a:t>2. Trong tam giác vuông.</a:t>
            </a:r>
          </a:p>
        </p:txBody>
      </p:sp>
      <p:sp>
        <p:nvSpPr>
          <p:cNvPr id="25608" name="Rectangle 8">
            <a:extLst>
              <a:ext uri="{FF2B5EF4-FFF2-40B4-BE49-F238E27FC236}">
                <a16:creationId xmlns:a16="http://schemas.microsoft.com/office/drawing/2014/main" id="{B0FFC8C8-2567-4916-A80A-8E71DF04D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143500"/>
            <a:ext cx="12382500" cy="107870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200"/>
              <a:t>Trong một tam giác vuông, hai góc nhọn phụ nhau</a:t>
            </a:r>
          </a:p>
        </p:txBody>
      </p:sp>
      <p:sp>
        <p:nvSpPr>
          <p:cNvPr id="25609" name="Rectangle 9">
            <a:extLst>
              <a:ext uri="{FF2B5EF4-FFF2-40B4-BE49-F238E27FC236}">
                <a16:creationId xmlns:a16="http://schemas.microsoft.com/office/drawing/2014/main" id="{AF724692-461E-421B-87C0-04DBC5E6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6629401"/>
            <a:ext cx="78105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200" b="1" dirty="0">
                <a:solidFill>
                  <a:srgbClr val="CC0000"/>
                </a:solidFill>
              </a:rPr>
              <a:t>3. Góc ngoài của tam giác.</a:t>
            </a:r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92624D5A-8ED0-4400-9A93-AF5859717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7543801"/>
            <a:ext cx="12382500" cy="16740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200"/>
              <a:t>Mỗi góc ngoài của một tam giác </a:t>
            </a:r>
          </a:p>
          <a:p>
            <a:pPr algn="ctr" eaLnBrk="1" hangingPunct="1"/>
            <a:r>
              <a:rPr lang="en-US" altLang="en-US" sz="4200"/>
              <a:t>bằng tổng hai góc trong không kề với nó.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22660D60-1717-4E66-B811-EFDAA14C4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731045"/>
            <a:ext cx="2800350" cy="83099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FF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800" b="1"/>
              <a:t>Ghi nhớ:</a:t>
            </a:r>
          </a:p>
        </p:txBody>
      </p:sp>
    </p:spTree>
    <p:extLst>
      <p:ext uri="{BB962C8B-B14F-4D97-AF65-F5344CB8AC3E}">
        <p14:creationId xmlns:p14="http://schemas.microsoft.com/office/powerpoint/2010/main" val="10043299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40"/>
                                        <p:tgtEl>
                                          <p:spTgt spid="2560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40"/>
                                        <p:tgtEl>
                                          <p:spTgt spid="2560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40"/>
                                        <p:tgtEl>
                                          <p:spTgt spid="2560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4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4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4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40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40"/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40"/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40"/>
                                        <p:tgtEl>
                                          <p:spTgt spid="25608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4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4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4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40"/>
                                        <p:tgtEl>
                                          <p:spTgt spid="25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40"/>
                                        <p:tgtEl>
                                          <p:spTgt spid="25610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40"/>
                                        <p:tgtEl>
                                          <p:spTgt spid="25610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40"/>
                                        <p:tgtEl>
                                          <p:spTgt spid="25610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40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40"/>
                                        <p:tgtEl>
                                          <p:spTgt spid="25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allAtOnce" animBg="1"/>
      <p:bldP spid="25608" grpId="0" build="allAtOnce" animBg="1"/>
      <p:bldP spid="25610" grpId="0" build="allAtOnce" animBg="1"/>
      <p:bldP spid="2867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754" y="4230710"/>
            <a:ext cx="3620148" cy="376641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4263723" y="1468749"/>
            <a:ext cx="6817917" cy="241173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Cho tam </a:t>
            </a:r>
            <a:r>
              <a:rPr lang="en-US" sz="4800" dirty="0" err="1">
                <a:solidFill>
                  <a:srgbClr val="FFFF00"/>
                </a:solidFill>
              </a:rPr>
              <a:t>giác</a:t>
            </a:r>
            <a:r>
              <a:rPr lang="en-US" sz="4800" dirty="0">
                <a:solidFill>
                  <a:srgbClr val="FFFF00"/>
                </a:solidFill>
              </a:rPr>
              <a:t> ABC   </a:t>
            </a:r>
          </a:p>
          <a:p>
            <a:pPr algn="ctr"/>
            <a:r>
              <a:rPr lang="en-US" sz="4800" dirty="0" err="1">
                <a:solidFill>
                  <a:srgbClr val="FFFF00"/>
                </a:solidFill>
              </a:rPr>
              <a:t>Khi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đó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số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đo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góc</a:t>
            </a:r>
            <a:r>
              <a:rPr lang="en-US" sz="4800" dirty="0">
                <a:solidFill>
                  <a:srgbClr val="FFFF00"/>
                </a:solidFill>
              </a:rPr>
              <a:t> B</a:t>
            </a:r>
          </a:p>
          <a:p>
            <a:pPr algn="ctr"/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bằng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bao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nhiêu</a:t>
            </a:r>
            <a:r>
              <a:rPr lang="en-US" sz="4800" dirty="0">
                <a:solidFill>
                  <a:srgbClr val="FFFF00"/>
                </a:solidFill>
              </a:rPr>
              <a:t> ?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52" y="4095482"/>
            <a:ext cx="2087999" cy="124764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870140" y="7962659"/>
            <a:ext cx="2387732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36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943" y="4095482"/>
            <a:ext cx="3648035" cy="39016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843938" y="7962659"/>
            <a:ext cx="2412470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717" y="4095482"/>
            <a:ext cx="3629156" cy="39016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9807619" y="7962659"/>
            <a:ext cx="2506184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7740" y="3888996"/>
            <a:ext cx="3575030" cy="4090785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12857191" y="7962659"/>
            <a:ext cx="2545583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1465459" y="1222765"/>
            <a:ext cx="5235907" cy="2719049"/>
            <a:chOff x="613183" y="4845844"/>
            <a:chExt cx="3918870" cy="1812699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1544761" y="6465196"/>
              <a:ext cx="2726502" cy="38637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953037" y="5090294"/>
              <a:ext cx="604603" cy="1399296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927280" y="5084536"/>
              <a:ext cx="3343983" cy="138066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201873" y="6217513"/>
              <a:ext cx="330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12784" y="6289211"/>
              <a:ext cx="3457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3183" y="4845844"/>
              <a:ext cx="330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260785" y="6134501"/>
              <a:ext cx="483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r>
                <a:rPr lang="en-US" sz="2700" baseline="300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10019" y="6134501"/>
              <a:ext cx="5869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110</a:t>
              </a:r>
              <a:r>
                <a:rPr lang="en-US" sz="2700" baseline="30000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54776" y="7009"/>
            <a:ext cx="2864887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Câu1</a:t>
            </a:r>
          </a:p>
        </p:txBody>
      </p:sp>
      <p:sp>
        <p:nvSpPr>
          <p:cNvPr id="3" name="Action Button: Beginning 2">
            <a:hlinkClick r:id="rId6" action="ppaction://hlinksldjump" highlightClick="1"/>
          </p:cNvPr>
          <p:cNvSpPr/>
          <p:nvPr/>
        </p:nvSpPr>
        <p:spPr>
          <a:xfrm>
            <a:off x="15982769" y="8984567"/>
            <a:ext cx="1072185" cy="658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24499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69" y="4163096"/>
            <a:ext cx="3620148" cy="376641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4263723" y="1468749"/>
            <a:ext cx="7945449" cy="241173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Khoanh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6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44" y="3983613"/>
            <a:ext cx="2087999" cy="124764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885031" y="7728338"/>
            <a:ext cx="3369554" cy="2297865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533" y="3913164"/>
            <a:ext cx="3648035" cy="39016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9622826" y="7707303"/>
            <a:ext cx="3113871" cy="2275500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tù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74" y="3811611"/>
            <a:ext cx="3575030" cy="4090785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5871665" y="7745940"/>
            <a:ext cx="3108978" cy="2299581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4776" y="7009"/>
            <a:ext cx="3182281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9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801" y="3983613"/>
            <a:ext cx="3648035" cy="3901644"/>
          </a:xfrm>
          <a:prstGeom prst="rect">
            <a:avLst/>
          </a:prstGeom>
        </p:spPr>
      </p:pic>
      <p:sp>
        <p:nvSpPr>
          <p:cNvPr id="32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13392413" y="7707303"/>
            <a:ext cx="3113871" cy="2345949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" name="Action Button: Beginning 32">
            <a:hlinkClick r:id="rId6" action="ppaction://hlinksldjump" highlightClick="1"/>
          </p:cNvPr>
          <p:cNvSpPr/>
          <p:nvPr/>
        </p:nvSpPr>
        <p:spPr>
          <a:xfrm>
            <a:off x="16665896" y="9324429"/>
            <a:ext cx="1072185" cy="658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11743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5" grpId="0" animBg="1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472" y="4327302"/>
            <a:ext cx="3620148" cy="376641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3172754" y="1468749"/>
            <a:ext cx="7908887" cy="241173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FF00"/>
                </a:solidFill>
              </a:rPr>
              <a:t>Cho tam giác MNP vuông ở M, góc N bằng </a:t>
            </a:r>
            <a:r>
              <a:rPr lang="en-US" sz="4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4200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800" b="1" baseline="30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solidFill>
                  <a:srgbClr val="FFFF00"/>
                </a:solidFill>
              </a:rPr>
              <a:t>. </a:t>
            </a:r>
            <a:r>
              <a:rPr lang="en-US" sz="4800" dirty="0" err="1">
                <a:solidFill>
                  <a:srgbClr val="FFFF00"/>
                </a:solidFill>
              </a:rPr>
              <a:t>Góc</a:t>
            </a:r>
            <a:r>
              <a:rPr lang="en-US" sz="4800" dirty="0">
                <a:solidFill>
                  <a:srgbClr val="FFFF00"/>
                </a:solidFill>
              </a:rPr>
              <a:t> P </a:t>
            </a:r>
            <a:r>
              <a:rPr lang="en-US" sz="4800" dirty="0" err="1">
                <a:solidFill>
                  <a:srgbClr val="FFFF00"/>
                </a:solidFill>
              </a:rPr>
              <a:t>bằng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bao</a:t>
            </a:r>
            <a:r>
              <a:rPr lang="en-US" sz="4800" dirty="0">
                <a:solidFill>
                  <a:srgbClr val="FFFF00"/>
                </a:solidFill>
              </a:rPr>
              <a:t> </a:t>
            </a:r>
            <a:r>
              <a:rPr lang="en-US" sz="4800" dirty="0" err="1">
                <a:solidFill>
                  <a:srgbClr val="FFFF00"/>
                </a:solidFill>
              </a:rPr>
              <a:t>nhiêu</a:t>
            </a:r>
            <a:r>
              <a:rPr lang="en-US" sz="4800" dirty="0">
                <a:solidFill>
                  <a:srgbClr val="FFFF00"/>
                </a:solidFill>
              </a:rPr>
              <a:t> ?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52" y="4095482"/>
            <a:ext cx="2087999" cy="124764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3082903" y="7962659"/>
            <a:ext cx="2387732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14" y="4192074"/>
            <a:ext cx="3648035" cy="39016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785983" y="7962659"/>
            <a:ext cx="2412470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035" y="4211393"/>
            <a:ext cx="3629156" cy="39016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9949472" y="7962659"/>
            <a:ext cx="2506184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83" y="4192074"/>
            <a:ext cx="3575030" cy="3978489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3477923" y="7960256"/>
            <a:ext cx="2545583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4776" y="7009"/>
            <a:ext cx="3182281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9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1772139" y="1308471"/>
            <a:ext cx="5153891" cy="2606561"/>
            <a:chOff x="8273704" y="2976535"/>
            <a:chExt cx="3435927" cy="1534312"/>
          </a:xfrm>
        </p:grpSpPr>
        <p:grpSp>
          <p:nvGrpSpPr>
            <p:cNvPr id="32" name="Group 31"/>
            <p:cNvGrpSpPr/>
            <p:nvPr/>
          </p:nvGrpSpPr>
          <p:grpSpPr>
            <a:xfrm>
              <a:off x="8273704" y="2976535"/>
              <a:ext cx="3435927" cy="1534312"/>
              <a:chOff x="6146611" y="5061527"/>
              <a:chExt cx="3435927" cy="1534312"/>
            </a:xfrm>
          </p:grpSpPr>
          <p:sp>
            <p:nvSpPr>
              <p:cNvPr id="34" name="Right Triangle 33"/>
              <p:cNvSpPr/>
              <p:nvPr/>
            </p:nvSpPr>
            <p:spPr>
              <a:xfrm>
                <a:off x="6526142" y="5196524"/>
                <a:ext cx="2759092" cy="1348461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146611" y="6239781"/>
                <a:ext cx="350737" cy="326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M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176366" y="5061527"/>
                <a:ext cx="307991" cy="326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N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9317294" y="6269737"/>
                <a:ext cx="265244" cy="3261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 dirty="0"/>
                  <a:t>P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253836" y="6168083"/>
                <a:ext cx="123154" cy="217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700" baseline="300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526142" y="5325064"/>
                <a:ext cx="123154" cy="217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700" baseline="30000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8660439" y="4240018"/>
              <a:ext cx="206062" cy="206062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41" name="Action Button: Beginning 40">
            <a:hlinkClick r:id="rId6" action="ppaction://hlinksldjump" highlightClick="1"/>
          </p:cNvPr>
          <p:cNvSpPr/>
          <p:nvPr/>
        </p:nvSpPr>
        <p:spPr>
          <a:xfrm>
            <a:off x="16097882" y="9019248"/>
            <a:ext cx="1072185" cy="658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43062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472" y="4327302"/>
            <a:ext cx="3620148" cy="376641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952695" y="1541506"/>
            <a:ext cx="8126379" cy="2858553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6">
              <a:lumMod val="5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200" dirty="0">
                <a:solidFill>
                  <a:srgbClr val="FFFF00"/>
                </a:solidFill>
              </a:rPr>
              <a:t>Cho tam giác ABC có số đo các góc ở hình bên, góc ngoài ở đỉnh B tam giác có số đo bằng bao nhiêu ?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29191" y="4176344"/>
            <a:ext cx="2087999" cy="124764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3160177" y="7962659"/>
            <a:ext cx="2387732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714" y="4192074"/>
            <a:ext cx="3648035" cy="390164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785983" y="7962659"/>
            <a:ext cx="2412470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035" y="4211393"/>
            <a:ext cx="3629156" cy="3901644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9949472" y="7962659"/>
            <a:ext cx="2506184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83" y="4327302"/>
            <a:ext cx="3575030" cy="3843261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3477923" y="7960256"/>
            <a:ext cx="2545583" cy="1717367"/>
          </a:xfrm>
          <a:prstGeom prst="roundRect">
            <a:avLst/>
          </a:prstGeom>
          <a:solidFill>
            <a:srgbClr val="FFC00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 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r>
              <a:rPr lang="en-US" sz="42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4776" y="7009"/>
            <a:ext cx="3182281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9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1506200" y="957844"/>
            <a:ext cx="4971825" cy="3176316"/>
            <a:chOff x="241051" y="2766410"/>
            <a:chExt cx="3574788" cy="2365113"/>
          </a:xfrm>
        </p:grpSpPr>
        <p:cxnSp>
          <p:nvCxnSpPr>
            <p:cNvPr id="27" name="Straight Connector 26"/>
            <p:cNvCxnSpPr/>
            <p:nvPr/>
          </p:nvCxnSpPr>
          <p:spPr>
            <a:xfrm flipH="1">
              <a:off x="566671" y="3181082"/>
              <a:ext cx="1545463" cy="17772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40913" y="4945487"/>
              <a:ext cx="2907069" cy="12879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2112135" y="3181082"/>
              <a:ext cx="1335848" cy="17772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1942356" y="2766410"/>
              <a:ext cx="372512" cy="48126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41051" y="4650259"/>
              <a:ext cx="354071" cy="48126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61768" y="4606066"/>
              <a:ext cx="354071" cy="481264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67274" y="4586854"/>
              <a:ext cx="703108" cy="41251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000" dirty="0"/>
                <a:t>50</a:t>
              </a:r>
              <a:r>
                <a:rPr lang="en-US" sz="3000" baseline="30000" dirty="0"/>
                <a:t>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88016" y="4586854"/>
              <a:ext cx="501600" cy="41251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000" dirty="0"/>
                <a:t>60</a:t>
              </a:r>
              <a:r>
                <a:rPr lang="en-US" sz="3000" baseline="30000" dirty="0"/>
                <a:t>0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832669" y="3425751"/>
              <a:ext cx="501600" cy="412512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3000" dirty="0"/>
                <a:t>70</a:t>
              </a:r>
              <a:r>
                <a:rPr lang="en-US" sz="3000" baseline="30000" dirty="0"/>
                <a:t>0</a:t>
              </a:r>
            </a:p>
          </p:txBody>
        </p:sp>
      </p:grpSp>
      <p:sp>
        <p:nvSpPr>
          <p:cNvPr id="45" name="Action Button: Beginning 44">
            <a:hlinkClick r:id="rId6" action="ppaction://hlinksldjump" highlightClick="1"/>
          </p:cNvPr>
          <p:cNvSpPr/>
          <p:nvPr/>
        </p:nvSpPr>
        <p:spPr>
          <a:xfrm>
            <a:off x="16144337" y="9019248"/>
            <a:ext cx="1072185" cy="658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42367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9"/>
              <p:cNvSpPr txBox="1"/>
              <p:nvPr/>
            </p:nvSpPr>
            <p:spPr>
              <a:xfrm>
                <a:off x="953493" y="2264244"/>
                <a:ext cx="15596412" cy="89018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4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4.1 (SGK – tr.62)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số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93" y="2264244"/>
                <a:ext cx="15596412" cy="890180"/>
              </a:xfrm>
              <a:prstGeom prst="rect">
                <a:avLst/>
              </a:prstGeom>
              <a:blipFill>
                <a:blip r:embed="rId2"/>
                <a:stretch>
                  <a:fillRect l="-2149" r="-782" b="-36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EFDE16AD-5440-1D86-CF4C-C59AAA77D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3" t="5992"/>
          <a:stretch/>
        </p:blipFill>
        <p:spPr>
          <a:xfrm>
            <a:off x="11995666" y="3984509"/>
            <a:ext cx="6292334" cy="29862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A774EE-A7C5-AB91-A959-4755687E8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487" y="3863844"/>
            <a:ext cx="5660653" cy="34766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392D07-85D7-196A-33DA-C67620904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257409"/>
            <a:ext cx="4373928" cy="40463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235143FA-43B1-46D0-E6ED-4E48A37EDC71}"/>
                  </a:ext>
                </a:extLst>
              </p:cNvPr>
              <p:cNvSpPr txBox="1"/>
              <p:nvPr/>
            </p:nvSpPr>
            <p:spPr>
              <a:xfrm>
                <a:off x="355771" y="8073725"/>
                <a:ext cx="5669545" cy="19058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=180°−120°−35°</m:t>
                    </m:r>
                  </m:oMath>
                </a14:m>
                <a:r>
                  <a:rPr lang="en-US" sz="44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=25°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235143FA-43B1-46D0-E6ED-4E48A37ED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71" y="8073725"/>
                <a:ext cx="5669545" cy="19058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/>
              <p:nvPr/>
            </p:nvSpPr>
            <p:spPr>
              <a:xfrm>
                <a:off x="6465718" y="8097393"/>
                <a:ext cx="5257763" cy="19058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=180°−70°−60°</m:t>
                    </m:r>
                  </m:oMath>
                </a14:m>
                <a:r>
                  <a:rPr lang="en-US" sz="44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=50°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718" y="8097393"/>
                <a:ext cx="5257763" cy="1905843"/>
              </a:xfrm>
              <a:prstGeom prst="rect">
                <a:avLst/>
              </a:prstGeom>
              <a:blipFill>
                <a:blip r:embed="rId11"/>
                <a:stretch>
                  <a:fillRect l="-116" b="-16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76EEDC5-74D3-F608-713D-697BA7EE0440}"/>
                  </a:ext>
                </a:extLst>
              </p:cNvPr>
              <p:cNvSpPr txBox="1"/>
              <p:nvPr/>
            </p:nvSpPr>
            <p:spPr>
              <a:xfrm>
                <a:off x="12488650" y="8193915"/>
                <a:ext cx="5306366" cy="190584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=180°−90°−55°</m:t>
                    </m:r>
                  </m:oMath>
                </a14:m>
                <a:r>
                  <a:rPr lang="en-US" sz="44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=35°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76EEDC5-74D3-F608-713D-697BA7EE0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8650" y="8193915"/>
                <a:ext cx="5306366" cy="1905843"/>
              </a:xfrm>
              <a:prstGeom prst="rect">
                <a:avLst/>
              </a:prstGeom>
              <a:blipFill>
                <a:blip r:embed="rId12"/>
                <a:stretch>
                  <a:fillRect b="-16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A9710568-FEE5-5A55-2187-F0834125D876}"/>
              </a:ext>
            </a:extLst>
          </p:cNvPr>
          <p:cNvSpPr txBox="1"/>
          <p:nvPr/>
        </p:nvSpPr>
        <p:spPr>
          <a:xfrm>
            <a:off x="5732582" y="532133"/>
            <a:ext cx="6822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+mj-lt"/>
              </a:rPr>
              <a:t>LUYỆN TẬP</a:t>
            </a:r>
          </a:p>
        </p:txBody>
      </p:sp>
      <p:sp>
        <p:nvSpPr>
          <p:cNvPr id="4" name="Mũi tên: Xuống 3">
            <a:extLst>
              <a:ext uri="{FF2B5EF4-FFF2-40B4-BE49-F238E27FC236}">
                <a16:creationId xmlns:a16="http://schemas.microsoft.com/office/drawing/2014/main" id="{92E1A9FF-A4CD-F62F-8E7A-2CAFBA26993B}"/>
              </a:ext>
            </a:extLst>
          </p:cNvPr>
          <p:cNvSpPr/>
          <p:nvPr/>
        </p:nvSpPr>
        <p:spPr>
          <a:xfrm>
            <a:off x="2514600" y="7340466"/>
            <a:ext cx="685800" cy="853449"/>
          </a:xfrm>
          <a:prstGeom prst="downArrow">
            <a:avLst/>
          </a:prstGeom>
          <a:solidFill>
            <a:srgbClr val="FFD2B3"/>
          </a:solidFill>
          <a:ln>
            <a:solidFill>
              <a:srgbClr val="FFD2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̃i tên: Xuống 4">
            <a:extLst>
              <a:ext uri="{FF2B5EF4-FFF2-40B4-BE49-F238E27FC236}">
                <a16:creationId xmlns:a16="http://schemas.microsoft.com/office/drawing/2014/main" id="{F7CCC013-264A-A6CC-2BE8-2252CA54C112}"/>
              </a:ext>
            </a:extLst>
          </p:cNvPr>
          <p:cNvSpPr/>
          <p:nvPr/>
        </p:nvSpPr>
        <p:spPr>
          <a:xfrm>
            <a:off x="8751699" y="7340466"/>
            <a:ext cx="685800" cy="853449"/>
          </a:xfrm>
          <a:prstGeom prst="downArrow">
            <a:avLst/>
          </a:prstGeom>
          <a:solidFill>
            <a:srgbClr val="DEBCAC"/>
          </a:solidFill>
          <a:ln>
            <a:solidFill>
              <a:srgbClr val="DEBC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̃i tên: Xuống 5">
            <a:extLst>
              <a:ext uri="{FF2B5EF4-FFF2-40B4-BE49-F238E27FC236}">
                <a16:creationId xmlns:a16="http://schemas.microsoft.com/office/drawing/2014/main" id="{AB1A6BBB-2E6F-F214-F6A4-A98BA25BDAC0}"/>
              </a:ext>
            </a:extLst>
          </p:cNvPr>
          <p:cNvSpPr/>
          <p:nvPr/>
        </p:nvSpPr>
        <p:spPr>
          <a:xfrm>
            <a:off x="14798933" y="7220276"/>
            <a:ext cx="685800" cy="853449"/>
          </a:xfrm>
          <a:prstGeom prst="downArrow">
            <a:avLst/>
          </a:prstGeom>
          <a:solidFill>
            <a:srgbClr val="FFA66B"/>
          </a:solidFill>
          <a:ln>
            <a:solidFill>
              <a:srgbClr val="FFA6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1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/>
      <p:bldP spid="2" grpId="0"/>
      <p:bldP spid="4" grpId="0" animBg="1"/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598335" y="1691801"/>
            <a:ext cx="13091329" cy="2921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4.2 (SGK – tr.62)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Trong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tam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nhọn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? Tam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vuông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? Tam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tù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E063657-FF76-6F10-2CC3-FCF09CD1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47" y="5107148"/>
            <a:ext cx="17150103" cy="394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759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235143FA-43B1-46D0-E6ED-4E48A37EDC71}"/>
                  </a:ext>
                </a:extLst>
              </p:cNvPr>
              <p:cNvSpPr txBox="1"/>
              <p:nvPr/>
            </p:nvSpPr>
            <p:spPr>
              <a:xfrm>
                <a:off x="8229600" y="4924899"/>
                <a:ext cx="8729109" cy="19332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𝐵</m:t>
                          </m:r>
                        </m:e>
                      </m:acc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=180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−50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90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235143FA-43B1-46D0-E6ED-4E48A37ED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4924899"/>
                <a:ext cx="8729109" cy="1933286"/>
              </a:xfrm>
              <a:prstGeom prst="rect">
                <a:avLst/>
              </a:prstGeom>
              <a:blipFill>
                <a:blip r:embed="rId6"/>
                <a:stretch>
                  <a:fillRect l="-3841" b="-16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D76AD2E-6A22-95BB-8D0C-AEF4BF5EBC5E}"/>
              </a:ext>
            </a:extLst>
          </p:cNvPr>
          <p:cNvSpPr/>
          <p:nvPr/>
        </p:nvSpPr>
        <p:spPr>
          <a:xfrm>
            <a:off x="8382000" y="1545798"/>
            <a:ext cx="2956124" cy="11230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E87B6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3600" dirty="0"/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16A395F8-79C1-EAA0-4663-44CFCD8C8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2129" y="2857500"/>
            <a:ext cx="4648200" cy="449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48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/>
              <p:nvPr/>
            </p:nvSpPr>
            <p:spPr>
              <a:xfrm>
                <a:off x="7329957" y="1379465"/>
                <a:ext cx="8001000" cy="19332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</m:acc>
                      <m:r>
                        <a:rPr lang="en-US" sz="4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180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−55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−63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62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𝐷𝐸𝐹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nhọn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957" y="1379465"/>
                <a:ext cx="8001000" cy="1933286"/>
              </a:xfrm>
              <a:prstGeom prst="rect">
                <a:avLst/>
              </a:prstGeom>
              <a:blipFill>
                <a:blip r:embed="rId6"/>
                <a:stretch>
                  <a:fillRect l="-4189" r="-3046" b="-1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76EEDC5-74D3-F608-713D-697BA7EE0440}"/>
                  </a:ext>
                </a:extLst>
              </p:cNvPr>
              <p:cNvSpPr txBox="1"/>
              <p:nvPr/>
            </p:nvSpPr>
            <p:spPr>
              <a:xfrm>
                <a:off x="9829800" y="6974249"/>
                <a:ext cx="7467600" cy="19332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sz="4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e>
                      </m:acc>
                      <m:r>
                        <a:rPr lang="en-US" sz="4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=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180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−50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−30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  <m:r>
                        <a:rPr lang="en-US" sz="4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100</m:t>
                      </m:r>
                      <m:r>
                        <a:rPr lang="en-US" sz="4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US" sz="4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𝑀𝑁𝑃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tam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tù</a:t>
                </a:r>
                <a:r>
                  <a:rPr lang="en-US" sz="4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3" name="TextBox 9">
                <a:extLst>
                  <a:ext uri="{FF2B5EF4-FFF2-40B4-BE49-F238E27FC236}">
                    <a16:creationId xmlns:a16="http://schemas.microsoft.com/office/drawing/2014/main" id="{476EEDC5-74D3-F608-713D-697BA7EE0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800" y="6974249"/>
                <a:ext cx="7467600" cy="1933286"/>
              </a:xfrm>
              <a:prstGeom prst="rect">
                <a:avLst/>
              </a:prstGeom>
              <a:blipFill>
                <a:blip r:embed="rId7"/>
                <a:stretch>
                  <a:fillRect l="-4571" r="-1959" b="-1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Hình ảnh 3">
            <a:extLst>
              <a:ext uri="{FF2B5EF4-FFF2-40B4-BE49-F238E27FC236}">
                <a16:creationId xmlns:a16="http://schemas.microsoft.com/office/drawing/2014/main" id="{705264D0-884C-CFA2-31FF-B9EABDA9F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266700"/>
            <a:ext cx="4876800" cy="4248949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FCBAED9C-7E91-F037-1938-BC31C5F4F2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0519" y="5521693"/>
            <a:ext cx="6179197" cy="396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936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ình ảnh 13">
            <a:extLst>
              <a:ext uri="{FF2B5EF4-FFF2-40B4-BE49-F238E27FC236}">
                <a16:creationId xmlns:a16="http://schemas.microsoft.com/office/drawing/2014/main" id="{208D1BC0-9539-EA6F-8444-27C09DC6E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4251478"/>
            <a:ext cx="7484099" cy="42766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/>
              <p:nvPr/>
            </p:nvSpPr>
            <p:spPr>
              <a:xfrm>
                <a:off x="741483" y="4474447"/>
                <a:ext cx="9982200" cy="58125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120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=180°</m:t>
                    </m:r>
                  </m:oMath>
                </a14:m>
                <a:endParaRPr lang="en-US" sz="42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en-US" sz="4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−120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4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4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8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=180°</m:t>
                    </m:r>
                  </m:oMath>
                </a14:m>
                <a:endParaRPr lang="en-US" sz="4200" b="0" i="1" dirty="0">
                  <a:solidFill>
                    <a:schemeClr val="tx1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2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sz="4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US" sz="42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−80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−60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4200" b="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marL="571500" indent="-571500" algn="just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𝐸𝐶𝐷</m:t>
                        </m:r>
                      </m:e>
                    </m:acc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4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200" b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4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=40°+70°=110°</m:t>
                    </m:r>
                  </m:oMath>
                </a14:m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</a:t>
                </a:r>
                <a:r>
                  <a:rPr lang="en-US" sz="4200" b="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góc</a:t>
                </a:r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4200" b="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ngoài</a:t>
                </a:r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sz="4200" b="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của</a:t>
                </a:r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tam </a:t>
                </a:r>
                <a:r>
                  <a:rPr lang="en-US" sz="4200" b="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giác</a:t>
                </a:r>
                <a:r>
                  <a:rPr lang="en-US" sz="4200" b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2" name="TextBox 9">
                <a:extLst>
                  <a:ext uri="{FF2B5EF4-FFF2-40B4-BE49-F238E27FC236}">
                    <a16:creationId xmlns:a16="http://schemas.microsoft.com/office/drawing/2014/main" id="{EE45B8E8-457F-8AA1-72EC-921E71F0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83" y="4474447"/>
                <a:ext cx="9982200" cy="5812553"/>
              </a:xfrm>
              <a:prstGeom prst="rect">
                <a:avLst/>
              </a:prstGeom>
              <a:blipFill>
                <a:blip r:embed="rId8"/>
                <a:stretch>
                  <a:fillRect l="-3299" b="-3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9">
                <a:extLst>
                  <a:ext uri="{FF2B5EF4-FFF2-40B4-BE49-F238E27FC236}">
                    <a16:creationId xmlns:a16="http://schemas.microsoft.com/office/drawing/2014/main" id="{BFDED64A-7C07-5BD7-47A7-496E61B23E10}"/>
                  </a:ext>
                </a:extLst>
              </p:cNvPr>
              <p:cNvSpPr txBox="1"/>
              <p:nvPr/>
            </p:nvSpPr>
            <p:spPr>
              <a:xfrm>
                <a:off x="1767828" y="1879256"/>
                <a:ext cx="14752341" cy="89018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4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4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4.3 (SGK – tr.62)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số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sz="4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4.8.</a:t>
                </a:r>
              </a:p>
            </p:txBody>
          </p:sp>
        </mc:Choice>
        <mc:Fallback xmlns="">
          <p:sp>
            <p:nvSpPr>
              <p:cNvPr id="4" name="TextBox 9">
                <a:extLst>
                  <a:ext uri="{FF2B5EF4-FFF2-40B4-BE49-F238E27FC236}">
                    <a16:creationId xmlns:a16="http://schemas.microsoft.com/office/drawing/2014/main" id="{BFDED64A-7C07-5BD7-47A7-496E61B23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828" y="1879256"/>
                <a:ext cx="14752341" cy="890180"/>
              </a:xfrm>
              <a:prstGeom prst="rect">
                <a:avLst/>
              </a:prstGeom>
              <a:blipFill>
                <a:blip r:embed="rId9"/>
                <a:stretch>
                  <a:fillRect l="-2314" r="-372" b="-36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D8707A64-074D-9F3B-5D82-0BA2B444E80D}"/>
              </a:ext>
            </a:extLst>
          </p:cNvPr>
          <p:cNvSpPr txBox="1"/>
          <p:nvPr/>
        </p:nvSpPr>
        <p:spPr>
          <a:xfrm>
            <a:off x="5732583" y="491284"/>
            <a:ext cx="6822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+mj-lt"/>
              </a:rPr>
              <a:t>VẬN DỤNG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E5B45AE5-1F1D-CB32-CECA-0C0275E45ECB}"/>
              </a:ext>
            </a:extLst>
          </p:cNvPr>
          <p:cNvSpPr txBox="1"/>
          <p:nvPr/>
        </p:nvSpPr>
        <p:spPr>
          <a:xfrm>
            <a:off x="8382000" y="316230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+mj-lt"/>
              </a:rPr>
              <a:t>Giải</a:t>
            </a:r>
            <a:endParaRPr lang="en-US" sz="4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76123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3973646" y="886594"/>
            <a:ext cx="10265633" cy="1104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21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D150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F974AF-62F9-64FC-6AC5-470C77BF8756}"/>
              </a:ext>
            </a:extLst>
          </p:cNvPr>
          <p:cNvGrpSpPr/>
          <p:nvPr/>
        </p:nvGrpSpPr>
        <p:grpSpPr>
          <a:xfrm>
            <a:off x="968302" y="3390900"/>
            <a:ext cx="5299610" cy="6664164"/>
            <a:chOff x="2570309" y="3635349"/>
            <a:chExt cx="4924345" cy="5662373"/>
          </a:xfrm>
        </p:grpSpPr>
        <p:grpSp>
          <p:nvGrpSpPr>
            <p:cNvPr id="2" name="Group 2"/>
            <p:cNvGrpSpPr/>
            <p:nvPr/>
          </p:nvGrpSpPr>
          <p:grpSpPr>
            <a:xfrm>
              <a:off x="2570309" y="3635349"/>
              <a:ext cx="4924345" cy="5662373"/>
              <a:chOff x="-49277" y="0"/>
              <a:chExt cx="1862156" cy="2141244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92710" y="106680"/>
                <a:ext cx="1685778" cy="1943229"/>
              </a:xfrm>
              <a:custGeom>
                <a:avLst/>
                <a:gdLst/>
                <a:ahLst/>
                <a:cxnLst/>
                <a:rect l="l" t="t" r="r" b="b"/>
                <a:pathLst>
                  <a:path w="1570990" h="1797840">
                    <a:moveTo>
                      <a:pt x="1544320" y="1608610"/>
                    </a:moveTo>
                    <a:cubicBezTo>
                      <a:pt x="1544320" y="1696240"/>
                      <a:pt x="1468120" y="1767360"/>
                      <a:pt x="1386840" y="1767360"/>
                    </a:cubicBezTo>
                    <a:lnTo>
                      <a:pt x="66040" y="1767360"/>
                    </a:lnTo>
                    <a:cubicBezTo>
                      <a:pt x="43180" y="1767360"/>
                      <a:pt x="20320" y="1762280"/>
                      <a:pt x="0" y="1753390"/>
                    </a:cubicBezTo>
                    <a:cubicBezTo>
                      <a:pt x="26670" y="1781330"/>
                      <a:pt x="63500" y="1797840"/>
                      <a:pt x="104140" y="1797840"/>
                    </a:cubicBezTo>
                    <a:lnTo>
                      <a:pt x="1424940" y="1797840"/>
                    </a:lnTo>
                    <a:cubicBezTo>
                      <a:pt x="1504950" y="1797840"/>
                      <a:pt x="1570990" y="1731800"/>
                      <a:pt x="1570990" y="1651790"/>
                    </a:cubicBezTo>
                    <a:lnTo>
                      <a:pt x="1570990" y="95250"/>
                    </a:lnTo>
                    <a:cubicBezTo>
                      <a:pt x="1570990" y="58420"/>
                      <a:pt x="1557020" y="25400"/>
                      <a:pt x="1535430" y="0"/>
                    </a:cubicBezTo>
                    <a:cubicBezTo>
                      <a:pt x="1541780" y="16510"/>
                      <a:pt x="1544320" y="34290"/>
                      <a:pt x="1544320" y="52070"/>
                    </a:cubicBezTo>
                    <a:lnTo>
                      <a:pt x="1544320" y="1608610"/>
                    </a:lnTo>
                    <a:lnTo>
                      <a:pt x="1544320" y="1608610"/>
                    </a:lnTo>
                    <a:close/>
                  </a:path>
                </a:pathLst>
              </a:custGeom>
              <a:solidFill>
                <a:srgbClr val="E87B69"/>
              </a:solidFill>
            </p:spPr>
          </p:sp>
          <p:sp>
            <p:nvSpPr>
              <p:cNvPr id="4" name="Freeform 4"/>
              <p:cNvSpPr/>
              <p:nvPr/>
            </p:nvSpPr>
            <p:spPr>
              <a:xfrm>
                <a:off x="-49277" y="279"/>
                <a:ext cx="1682041" cy="2022255"/>
              </a:xfrm>
              <a:custGeom>
                <a:avLst/>
                <a:gdLst/>
                <a:ahLst/>
                <a:cxnLst/>
                <a:rect l="l" t="t" r="r" b="b"/>
                <a:pathLst>
                  <a:path w="1610360" h="1848640">
                    <a:moveTo>
                      <a:pt x="146050" y="1848640"/>
                    </a:moveTo>
                    <a:lnTo>
                      <a:pt x="1464310" y="1848640"/>
                    </a:lnTo>
                    <a:cubicBezTo>
                      <a:pt x="1544320" y="1848640"/>
                      <a:pt x="1610360" y="1782600"/>
                      <a:pt x="1610360" y="1702590"/>
                    </a:cubicBezTo>
                    <a:lnTo>
                      <a:pt x="1610360" y="146050"/>
                    </a:lnTo>
                    <a:cubicBezTo>
                      <a:pt x="1610360" y="66040"/>
                      <a:pt x="1544320" y="0"/>
                      <a:pt x="1464310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702590"/>
                    </a:lnTo>
                    <a:cubicBezTo>
                      <a:pt x="0" y="1783870"/>
                      <a:pt x="66040" y="1848640"/>
                      <a:pt x="146050" y="184864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" name="Freeform 5"/>
              <p:cNvSpPr/>
              <p:nvPr/>
            </p:nvSpPr>
            <p:spPr>
              <a:xfrm>
                <a:off x="0" y="0"/>
                <a:ext cx="1812879" cy="2141244"/>
              </a:xfrm>
              <a:custGeom>
                <a:avLst/>
                <a:gdLst/>
                <a:ahLst/>
                <a:cxnLst/>
                <a:rect l="l" t="t" r="r" b="b"/>
                <a:pathLst>
                  <a:path w="1675130" h="1917220">
                    <a:moveTo>
                      <a:pt x="1611630" y="74930"/>
                    </a:moveTo>
                    <a:cubicBezTo>
                      <a:pt x="1583690" y="30480"/>
                      <a:pt x="1534160" y="0"/>
                      <a:pt x="1477010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715290"/>
                    </a:lnTo>
                    <a:cubicBezTo>
                      <a:pt x="0" y="1767360"/>
                      <a:pt x="25400" y="1813080"/>
                      <a:pt x="63500" y="1842290"/>
                    </a:cubicBezTo>
                    <a:cubicBezTo>
                      <a:pt x="91440" y="1886740"/>
                      <a:pt x="140970" y="1917220"/>
                      <a:pt x="198120" y="1917220"/>
                    </a:cubicBezTo>
                    <a:lnTo>
                      <a:pt x="1516380" y="1917220"/>
                    </a:lnTo>
                    <a:cubicBezTo>
                      <a:pt x="1604010" y="1917220"/>
                      <a:pt x="1675130" y="1846100"/>
                      <a:pt x="1675130" y="1758470"/>
                    </a:cubicBezTo>
                    <a:lnTo>
                      <a:pt x="1675130" y="201930"/>
                    </a:lnTo>
                    <a:cubicBezTo>
                      <a:pt x="1675130" y="149860"/>
                      <a:pt x="1649730" y="104140"/>
                      <a:pt x="1611630" y="74930"/>
                    </a:cubicBezTo>
                    <a:close/>
                    <a:moveTo>
                      <a:pt x="12700" y="1715290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477010" y="12700"/>
                    </a:lnTo>
                    <a:cubicBezTo>
                      <a:pt x="1557020" y="12700"/>
                      <a:pt x="1623060" y="78740"/>
                      <a:pt x="1623060" y="158750"/>
                    </a:cubicBezTo>
                    <a:lnTo>
                      <a:pt x="1623060" y="1715290"/>
                    </a:lnTo>
                    <a:cubicBezTo>
                      <a:pt x="1623060" y="1795300"/>
                      <a:pt x="1557020" y="1861340"/>
                      <a:pt x="1477010" y="1861340"/>
                    </a:cubicBezTo>
                    <a:lnTo>
                      <a:pt x="158750" y="1861340"/>
                    </a:lnTo>
                    <a:cubicBezTo>
                      <a:pt x="78740" y="1861340"/>
                      <a:pt x="12700" y="1796570"/>
                      <a:pt x="12700" y="1715290"/>
                    </a:cubicBezTo>
                    <a:close/>
                    <a:moveTo>
                      <a:pt x="1663700" y="1758470"/>
                    </a:moveTo>
                    <a:cubicBezTo>
                      <a:pt x="1663700" y="1838480"/>
                      <a:pt x="1596390" y="1904520"/>
                      <a:pt x="1516380" y="1904520"/>
                    </a:cubicBezTo>
                    <a:lnTo>
                      <a:pt x="198120" y="1904520"/>
                    </a:lnTo>
                    <a:cubicBezTo>
                      <a:pt x="157480" y="1904520"/>
                      <a:pt x="120650" y="1888010"/>
                      <a:pt x="93980" y="1860070"/>
                    </a:cubicBezTo>
                    <a:cubicBezTo>
                      <a:pt x="114300" y="1868960"/>
                      <a:pt x="135890" y="1874040"/>
                      <a:pt x="160020" y="1874040"/>
                    </a:cubicBezTo>
                    <a:lnTo>
                      <a:pt x="1478280" y="1874040"/>
                    </a:lnTo>
                    <a:cubicBezTo>
                      <a:pt x="1565910" y="1874040"/>
                      <a:pt x="1637030" y="1802920"/>
                      <a:pt x="1637030" y="1715290"/>
                    </a:cubicBezTo>
                    <a:lnTo>
                      <a:pt x="1637030" y="158750"/>
                    </a:lnTo>
                    <a:cubicBezTo>
                      <a:pt x="1637030" y="140970"/>
                      <a:pt x="1633220" y="123190"/>
                      <a:pt x="1628140" y="106680"/>
                    </a:cubicBezTo>
                    <a:cubicBezTo>
                      <a:pt x="1649730" y="132080"/>
                      <a:pt x="1663700" y="165100"/>
                      <a:pt x="1663700" y="201930"/>
                    </a:cubicBezTo>
                    <a:lnTo>
                      <a:pt x="1663700" y="1758470"/>
                    </a:lnTo>
                    <a:cubicBezTo>
                      <a:pt x="1663700" y="1758470"/>
                      <a:pt x="1663700" y="1758470"/>
                      <a:pt x="1663700" y="175847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4805577" y="4308324"/>
              <a:ext cx="613584" cy="63434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3905163" y="5214937"/>
              <a:ext cx="2234227" cy="5344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  <a:spcBef>
                  <a:spcPct val="0"/>
                </a:spcBef>
              </a:pPr>
              <a:r>
                <a:rPr lang="en-US" sz="5400" b="1" dirty="0">
                  <a:latin typeface="+mj-lt"/>
                </a:rPr>
                <a:t>01</a:t>
              </a:r>
              <a:endParaRPr lang="en-US" sz="6000" b="1" dirty="0">
                <a:latin typeface="+mj-lt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216056" y="6220725"/>
              <a:ext cx="3612439" cy="16193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Ôn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học.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937E96-E9A1-1099-03C9-10A8FDC7CAE0}"/>
              </a:ext>
            </a:extLst>
          </p:cNvPr>
          <p:cNvGrpSpPr/>
          <p:nvPr/>
        </p:nvGrpSpPr>
        <p:grpSpPr>
          <a:xfrm>
            <a:off x="6666475" y="3315049"/>
            <a:ext cx="5299610" cy="6664164"/>
            <a:chOff x="2570309" y="3635349"/>
            <a:chExt cx="4924345" cy="5662373"/>
          </a:xfrm>
        </p:grpSpPr>
        <p:grpSp>
          <p:nvGrpSpPr>
            <p:cNvPr id="32" name="Group 2">
              <a:extLst>
                <a:ext uri="{FF2B5EF4-FFF2-40B4-BE49-F238E27FC236}">
                  <a16:creationId xmlns:a16="http://schemas.microsoft.com/office/drawing/2014/main" id="{635B36A2-76C6-864C-64D6-460D23899D06}"/>
                </a:ext>
              </a:extLst>
            </p:cNvPr>
            <p:cNvGrpSpPr/>
            <p:nvPr/>
          </p:nvGrpSpPr>
          <p:grpSpPr>
            <a:xfrm>
              <a:off x="2570309" y="3635349"/>
              <a:ext cx="4924345" cy="5662373"/>
              <a:chOff x="-49277" y="0"/>
              <a:chExt cx="1862156" cy="2141244"/>
            </a:xfrm>
          </p:grpSpPr>
          <p:sp>
            <p:nvSpPr>
              <p:cNvPr id="36" name="Freeform 3">
                <a:extLst>
                  <a:ext uri="{FF2B5EF4-FFF2-40B4-BE49-F238E27FC236}">
                    <a16:creationId xmlns:a16="http://schemas.microsoft.com/office/drawing/2014/main" id="{38088BD7-8C85-99DA-E426-3A32A31F5B44}"/>
                  </a:ext>
                </a:extLst>
              </p:cNvPr>
              <p:cNvSpPr/>
              <p:nvPr/>
            </p:nvSpPr>
            <p:spPr>
              <a:xfrm>
                <a:off x="92710" y="106680"/>
                <a:ext cx="1685778" cy="1943229"/>
              </a:xfrm>
              <a:custGeom>
                <a:avLst/>
                <a:gdLst/>
                <a:ahLst/>
                <a:cxnLst/>
                <a:rect l="l" t="t" r="r" b="b"/>
                <a:pathLst>
                  <a:path w="1570990" h="1797840">
                    <a:moveTo>
                      <a:pt x="1544320" y="1608610"/>
                    </a:moveTo>
                    <a:cubicBezTo>
                      <a:pt x="1544320" y="1696240"/>
                      <a:pt x="1468120" y="1767360"/>
                      <a:pt x="1386840" y="1767360"/>
                    </a:cubicBezTo>
                    <a:lnTo>
                      <a:pt x="66040" y="1767360"/>
                    </a:lnTo>
                    <a:cubicBezTo>
                      <a:pt x="43180" y="1767360"/>
                      <a:pt x="20320" y="1762280"/>
                      <a:pt x="0" y="1753390"/>
                    </a:cubicBezTo>
                    <a:cubicBezTo>
                      <a:pt x="26670" y="1781330"/>
                      <a:pt x="63500" y="1797840"/>
                      <a:pt x="104140" y="1797840"/>
                    </a:cubicBezTo>
                    <a:lnTo>
                      <a:pt x="1424940" y="1797840"/>
                    </a:lnTo>
                    <a:cubicBezTo>
                      <a:pt x="1504950" y="1797840"/>
                      <a:pt x="1570990" y="1731800"/>
                      <a:pt x="1570990" y="1651790"/>
                    </a:cubicBezTo>
                    <a:lnTo>
                      <a:pt x="1570990" y="95250"/>
                    </a:lnTo>
                    <a:cubicBezTo>
                      <a:pt x="1570990" y="58420"/>
                      <a:pt x="1557020" y="25400"/>
                      <a:pt x="1535430" y="0"/>
                    </a:cubicBezTo>
                    <a:cubicBezTo>
                      <a:pt x="1541780" y="16510"/>
                      <a:pt x="1544320" y="34290"/>
                      <a:pt x="1544320" y="52070"/>
                    </a:cubicBezTo>
                    <a:lnTo>
                      <a:pt x="1544320" y="1608610"/>
                    </a:lnTo>
                    <a:lnTo>
                      <a:pt x="1544320" y="1608610"/>
                    </a:lnTo>
                    <a:close/>
                  </a:path>
                </a:pathLst>
              </a:custGeom>
              <a:solidFill>
                <a:srgbClr val="E87B69"/>
              </a:solidFill>
            </p:spPr>
          </p:sp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381B1806-4847-61E2-81E9-8AD0A23597C1}"/>
                  </a:ext>
                </a:extLst>
              </p:cNvPr>
              <p:cNvSpPr/>
              <p:nvPr/>
            </p:nvSpPr>
            <p:spPr>
              <a:xfrm>
                <a:off x="-49277" y="279"/>
                <a:ext cx="1682041" cy="2022255"/>
              </a:xfrm>
              <a:custGeom>
                <a:avLst/>
                <a:gdLst/>
                <a:ahLst/>
                <a:cxnLst/>
                <a:rect l="l" t="t" r="r" b="b"/>
                <a:pathLst>
                  <a:path w="1610360" h="1848640">
                    <a:moveTo>
                      <a:pt x="146050" y="1848640"/>
                    </a:moveTo>
                    <a:lnTo>
                      <a:pt x="1464310" y="1848640"/>
                    </a:lnTo>
                    <a:cubicBezTo>
                      <a:pt x="1544320" y="1848640"/>
                      <a:pt x="1610360" y="1782600"/>
                      <a:pt x="1610360" y="1702590"/>
                    </a:cubicBezTo>
                    <a:lnTo>
                      <a:pt x="1610360" y="146050"/>
                    </a:lnTo>
                    <a:cubicBezTo>
                      <a:pt x="1610360" y="66040"/>
                      <a:pt x="1544320" y="0"/>
                      <a:pt x="1464310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702590"/>
                    </a:lnTo>
                    <a:cubicBezTo>
                      <a:pt x="0" y="1783870"/>
                      <a:pt x="66040" y="1848640"/>
                      <a:pt x="146050" y="184864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F8A37D8D-D612-5FF1-A51D-7AC17D0B8775}"/>
                  </a:ext>
                </a:extLst>
              </p:cNvPr>
              <p:cNvSpPr/>
              <p:nvPr/>
            </p:nvSpPr>
            <p:spPr>
              <a:xfrm>
                <a:off x="0" y="0"/>
                <a:ext cx="1812879" cy="2141244"/>
              </a:xfrm>
              <a:custGeom>
                <a:avLst/>
                <a:gdLst/>
                <a:ahLst/>
                <a:cxnLst/>
                <a:rect l="l" t="t" r="r" b="b"/>
                <a:pathLst>
                  <a:path w="1675130" h="1917220">
                    <a:moveTo>
                      <a:pt x="1611630" y="74930"/>
                    </a:moveTo>
                    <a:cubicBezTo>
                      <a:pt x="1583690" y="30480"/>
                      <a:pt x="1534160" y="0"/>
                      <a:pt x="1477010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715290"/>
                    </a:lnTo>
                    <a:cubicBezTo>
                      <a:pt x="0" y="1767360"/>
                      <a:pt x="25400" y="1813080"/>
                      <a:pt x="63500" y="1842290"/>
                    </a:cubicBezTo>
                    <a:cubicBezTo>
                      <a:pt x="91440" y="1886740"/>
                      <a:pt x="140970" y="1917220"/>
                      <a:pt x="198120" y="1917220"/>
                    </a:cubicBezTo>
                    <a:lnTo>
                      <a:pt x="1516380" y="1917220"/>
                    </a:lnTo>
                    <a:cubicBezTo>
                      <a:pt x="1604010" y="1917220"/>
                      <a:pt x="1675130" y="1846100"/>
                      <a:pt x="1675130" y="1758470"/>
                    </a:cubicBezTo>
                    <a:lnTo>
                      <a:pt x="1675130" y="201930"/>
                    </a:lnTo>
                    <a:cubicBezTo>
                      <a:pt x="1675130" y="149860"/>
                      <a:pt x="1649730" y="104140"/>
                      <a:pt x="1611630" y="74930"/>
                    </a:cubicBezTo>
                    <a:close/>
                    <a:moveTo>
                      <a:pt x="12700" y="1715290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477010" y="12700"/>
                    </a:lnTo>
                    <a:cubicBezTo>
                      <a:pt x="1557020" y="12700"/>
                      <a:pt x="1623060" y="78740"/>
                      <a:pt x="1623060" y="158750"/>
                    </a:cubicBezTo>
                    <a:lnTo>
                      <a:pt x="1623060" y="1715290"/>
                    </a:lnTo>
                    <a:cubicBezTo>
                      <a:pt x="1623060" y="1795300"/>
                      <a:pt x="1557020" y="1861340"/>
                      <a:pt x="1477010" y="1861340"/>
                    </a:cubicBezTo>
                    <a:lnTo>
                      <a:pt x="158750" y="1861340"/>
                    </a:lnTo>
                    <a:cubicBezTo>
                      <a:pt x="78740" y="1861340"/>
                      <a:pt x="12700" y="1796570"/>
                      <a:pt x="12700" y="1715290"/>
                    </a:cubicBezTo>
                    <a:close/>
                    <a:moveTo>
                      <a:pt x="1663700" y="1758470"/>
                    </a:moveTo>
                    <a:cubicBezTo>
                      <a:pt x="1663700" y="1838480"/>
                      <a:pt x="1596390" y="1904520"/>
                      <a:pt x="1516380" y="1904520"/>
                    </a:cubicBezTo>
                    <a:lnTo>
                      <a:pt x="198120" y="1904520"/>
                    </a:lnTo>
                    <a:cubicBezTo>
                      <a:pt x="157480" y="1904520"/>
                      <a:pt x="120650" y="1888010"/>
                      <a:pt x="93980" y="1860070"/>
                    </a:cubicBezTo>
                    <a:cubicBezTo>
                      <a:pt x="114300" y="1868960"/>
                      <a:pt x="135890" y="1874040"/>
                      <a:pt x="160020" y="1874040"/>
                    </a:cubicBezTo>
                    <a:lnTo>
                      <a:pt x="1478280" y="1874040"/>
                    </a:lnTo>
                    <a:cubicBezTo>
                      <a:pt x="1565910" y="1874040"/>
                      <a:pt x="1637030" y="1802920"/>
                      <a:pt x="1637030" y="1715290"/>
                    </a:cubicBezTo>
                    <a:lnTo>
                      <a:pt x="1637030" y="158750"/>
                    </a:lnTo>
                    <a:cubicBezTo>
                      <a:pt x="1637030" y="140970"/>
                      <a:pt x="1633220" y="123190"/>
                      <a:pt x="1628140" y="106680"/>
                    </a:cubicBezTo>
                    <a:cubicBezTo>
                      <a:pt x="1649730" y="132080"/>
                      <a:pt x="1663700" y="165100"/>
                      <a:pt x="1663700" y="201930"/>
                    </a:cubicBezTo>
                    <a:lnTo>
                      <a:pt x="1663700" y="1758470"/>
                    </a:lnTo>
                    <a:cubicBezTo>
                      <a:pt x="1663700" y="1758470"/>
                      <a:pt x="1663700" y="1758470"/>
                      <a:pt x="1663700" y="175847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33" name="Picture 18">
              <a:extLst>
                <a:ext uri="{FF2B5EF4-FFF2-40B4-BE49-F238E27FC236}">
                  <a16:creationId xmlns:a16="http://schemas.microsoft.com/office/drawing/2014/main" id="{DC18CD2A-36E1-6140-1189-E32177F3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4805577" y="4308324"/>
              <a:ext cx="613584" cy="634344"/>
            </a:xfrm>
            <a:prstGeom prst="rect">
              <a:avLst/>
            </a:prstGeom>
          </p:spPr>
        </p:pic>
        <p:sp>
          <p:nvSpPr>
            <p:cNvPr id="34" name="TextBox 21">
              <a:extLst>
                <a:ext uri="{FF2B5EF4-FFF2-40B4-BE49-F238E27FC236}">
                  <a16:creationId xmlns:a16="http://schemas.microsoft.com/office/drawing/2014/main" id="{BF8FA408-DD8D-7FF8-D39F-8246D1E4E2F7}"/>
                </a:ext>
              </a:extLst>
            </p:cNvPr>
            <p:cNvSpPr txBox="1"/>
            <p:nvPr/>
          </p:nvSpPr>
          <p:spPr>
            <a:xfrm>
              <a:off x="3905163" y="5214937"/>
              <a:ext cx="2234227" cy="54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  <a:spcBef>
                  <a:spcPct val="0"/>
                </a:spcBef>
              </a:pPr>
              <a:r>
                <a:rPr lang="en-US" sz="5400" b="1" dirty="0">
                  <a:latin typeface="+mj-lt"/>
                </a:rPr>
                <a:t>02</a:t>
              </a:r>
              <a:endParaRPr lang="en-US" sz="6000" b="1" dirty="0">
                <a:latin typeface="+mj-lt"/>
              </a:endParaRPr>
            </a:p>
          </p:txBody>
        </p: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7D382221-64E2-79BD-1537-0B9B43B436F5}"/>
                </a:ext>
              </a:extLst>
            </p:cNvPr>
            <p:cNvSpPr txBox="1"/>
            <p:nvPr/>
          </p:nvSpPr>
          <p:spPr>
            <a:xfrm>
              <a:off x="2805139" y="6285174"/>
              <a:ext cx="4457925" cy="16193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Hoàn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thành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tập trong SBT</a:t>
              </a:r>
              <a:r>
                <a:rPr lang="en-US" sz="4400" dirty="0">
                  <a:solidFill>
                    <a:srgbClr val="E87B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08E7B4-1CFA-4989-3FBD-57CEC611D223}"/>
              </a:ext>
            </a:extLst>
          </p:cNvPr>
          <p:cNvGrpSpPr/>
          <p:nvPr/>
        </p:nvGrpSpPr>
        <p:grpSpPr>
          <a:xfrm>
            <a:off x="12224721" y="3315049"/>
            <a:ext cx="5299610" cy="6664164"/>
            <a:chOff x="2570309" y="3635349"/>
            <a:chExt cx="4924345" cy="5662373"/>
          </a:xfrm>
        </p:grpSpPr>
        <p:grpSp>
          <p:nvGrpSpPr>
            <p:cNvPr id="40" name="Group 2">
              <a:extLst>
                <a:ext uri="{FF2B5EF4-FFF2-40B4-BE49-F238E27FC236}">
                  <a16:creationId xmlns:a16="http://schemas.microsoft.com/office/drawing/2014/main" id="{B4D39B1B-EC8B-5723-54CA-0B924CC91F78}"/>
                </a:ext>
              </a:extLst>
            </p:cNvPr>
            <p:cNvGrpSpPr/>
            <p:nvPr/>
          </p:nvGrpSpPr>
          <p:grpSpPr>
            <a:xfrm>
              <a:off x="2570309" y="3635349"/>
              <a:ext cx="4924345" cy="5662373"/>
              <a:chOff x="-49277" y="0"/>
              <a:chExt cx="1862156" cy="2141244"/>
            </a:xfrm>
          </p:grpSpPr>
          <p:sp>
            <p:nvSpPr>
              <p:cNvPr id="44" name="Freeform 3">
                <a:extLst>
                  <a:ext uri="{FF2B5EF4-FFF2-40B4-BE49-F238E27FC236}">
                    <a16:creationId xmlns:a16="http://schemas.microsoft.com/office/drawing/2014/main" id="{4AE30FD9-1A05-4CB4-EB98-CD7239DF5D2E}"/>
                  </a:ext>
                </a:extLst>
              </p:cNvPr>
              <p:cNvSpPr/>
              <p:nvPr/>
            </p:nvSpPr>
            <p:spPr>
              <a:xfrm>
                <a:off x="92710" y="106680"/>
                <a:ext cx="1685778" cy="1943229"/>
              </a:xfrm>
              <a:custGeom>
                <a:avLst/>
                <a:gdLst/>
                <a:ahLst/>
                <a:cxnLst/>
                <a:rect l="l" t="t" r="r" b="b"/>
                <a:pathLst>
                  <a:path w="1570990" h="1797840">
                    <a:moveTo>
                      <a:pt x="1544320" y="1608610"/>
                    </a:moveTo>
                    <a:cubicBezTo>
                      <a:pt x="1544320" y="1696240"/>
                      <a:pt x="1468120" y="1767360"/>
                      <a:pt x="1386840" y="1767360"/>
                    </a:cubicBezTo>
                    <a:lnTo>
                      <a:pt x="66040" y="1767360"/>
                    </a:lnTo>
                    <a:cubicBezTo>
                      <a:pt x="43180" y="1767360"/>
                      <a:pt x="20320" y="1762280"/>
                      <a:pt x="0" y="1753390"/>
                    </a:cubicBezTo>
                    <a:cubicBezTo>
                      <a:pt x="26670" y="1781330"/>
                      <a:pt x="63500" y="1797840"/>
                      <a:pt x="104140" y="1797840"/>
                    </a:cubicBezTo>
                    <a:lnTo>
                      <a:pt x="1424940" y="1797840"/>
                    </a:lnTo>
                    <a:cubicBezTo>
                      <a:pt x="1504950" y="1797840"/>
                      <a:pt x="1570990" y="1731800"/>
                      <a:pt x="1570990" y="1651790"/>
                    </a:cubicBezTo>
                    <a:lnTo>
                      <a:pt x="1570990" y="95250"/>
                    </a:lnTo>
                    <a:cubicBezTo>
                      <a:pt x="1570990" y="58420"/>
                      <a:pt x="1557020" y="25400"/>
                      <a:pt x="1535430" y="0"/>
                    </a:cubicBezTo>
                    <a:cubicBezTo>
                      <a:pt x="1541780" y="16510"/>
                      <a:pt x="1544320" y="34290"/>
                      <a:pt x="1544320" y="52070"/>
                    </a:cubicBezTo>
                    <a:lnTo>
                      <a:pt x="1544320" y="1608610"/>
                    </a:lnTo>
                    <a:lnTo>
                      <a:pt x="1544320" y="1608610"/>
                    </a:lnTo>
                    <a:close/>
                  </a:path>
                </a:pathLst>
              </a:custGeom>
              <a:solidFill>
                <a:srgbClr val="E87B69"/>
              </a:solidFill>
            </p:spPr>
          </p:sp>
          <p:sp>
            <p:nvSpPr>
              <p:cNvPr id="45" name="Freeform 4">
                <a:extLst>
                  <a:ext uri="{FF2B5EF4-FFF2-40B4-BE49-F238E27FC236}">
                    <a16:creationId xmlns:a16="http://schemas.microsoft.com/office/drawing/2014/main" id="{CD657D32-B4E7-F834-63F7-108EBD77B123}"/>
                  </a:ext>
                </a:extLst>
              </p:cNvPr>
              <p:cNvSpPr/>
              <p:nvPr/>
            </p:nvSpPr>
            <p:spPr>
              <a:xfrm>
                <a:off x="-49277" y="279"/>
                <a:ext cx="1682041" cy="2022255"/>
              </a:xfrm>
              <a:custGeom>
                <a:avLst/>
                <a:gdLst/>
                <a:ahLst/>
                <a:cxnLst/>
                <a:rect l="l" t="t" r="r" b="b"/>
                <a:pathLst>
                  <a:path w="1610360" h="1848640">
                    <a:moveTo>
                      <a:pt x="146050" y="1848640"/>
                    </a:moveTo>
                    <a:lnTo>
                      <a:pt x="1464310" y="1848640"/>
                    </a:lnTo>
                    <a:cubicBezTo>
                      <a:pt x="1544320" y="1848640"/>
                      <a:pt x="1610360" y="1782600"/>
                      <a:pt x="1610360" y="1702590"/>
                    </a:cubicBezTo>
                    <a:lnTo>
                      <a:pt x="1610360" y="146050"/>
                    </a:lnTo>
                    <a:cubicBezTo>
                      <a:pt x="1610360" y="66040"/>
                      <a:pt x="1544320" y="0"/>
                      <a:pt x="1464310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702590"/>
                    </a:lnTo>
                    <a:cubicBezTo>
                      <a:pt x="0" y="1783870"/>
                      <a:pt x="66040" y="1848640"/>
                      <a:pt x="146050" y="184864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id="{CB444518-A32C-43B4-930E-66026FA7C66B}"/>
                  </a:ext>
                </a:extLst>
              </p:cNvPr>
              <p:cNvSpPr/>
              <p:nvPr/>
            </p:nvSpPr>
            <p:spPr>
              <a:xfrm>
                <a:off x="0" y="0"/>
                <a:ext cx="1812879" cy="2141244"/>
              </a:xfrm>
              <a:custGeom>
                <a:avLst/>
                <a:gdLst/>
                <a:ahLst/>
                <a:cxnLst/>
                <a:rect l="l" t="t" r="r" b="b"/>
                <a:pathLst>
                  <a:path w="1675130" h="1917220">
                    <a:moveTo>
                      <a:pt x="1611630" y="74930"/>
                    </a:moveTo>
                    <a:cubicBezTo>
                      <a:pt x="1583690" y="30480"/>
                      <a:pt x="1534160" y="0"/>
                      <a:pt x="1477010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715290"/>
                    </a:lnTo>
                    <a:cubicBezTo>
                      <a:pt x="0" y="1767360"/>
                      <a:pt x="25400" y="1813080"/>
                      <a:pt x="63500" y="1842290"/>
                    </a:cubicBezTo>
                    <a:cubicBezTo>
                      <a:pt x="91440" y="1886740"/>
                      <a:pt x="140970" y="1917220"/>
                      <a:pt x="198120" y="1917220"/>
                    </a:cubicBezTo>
                    <a:lnTo>
                      <a:pt x="1516380" y="1917220"/>
                    </a:lnTo>
                    <a:cubicBezTo>
                      <a:pt x="1604010" y="1917220"/>
                      <a:pt x="1675130" y="1846100"/>
                      <a:pt x="1675130" y="1758470"/>
                    </a:cubicBezTo>
                    <a:lnTo>
                      <a:pt x="1675130" y="201930"/>
                    </a:lnTo>
                    <a:cubicBezTo>
                      <a:pt x="1675130" y="149860"/>
                      <a:pt x="1649730" y="104140"/>
                      <a:pt x="1611630" y="74930"/>
                    </a:cubicBezTo>
                    <a:close/>
                    <a:moveTo>
                      <a:pt x="12700" y="1715290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477010" y="12700"/>
                    </a:lnTo>
                    <a:cubicBezTo>
                      <a:pt x="1557020" y="12700"/>
                      <a:pt x="1623060" y="78740"/>
                      <a:pt x="1623060" y="158750"/>
                    </a:cubicBezTo>
                    <a:lnTo>
                      <a:pt x="1623060" y="1715290"/>
                    </a:lnTo>
                    <a:cubicBezTo>
                      <a:pt x="1623060" y="1795300"/>
                      <a:pt x="1557020" y="1861340"/>
                      <a:pt x="1477010" y="1861340"/>
                    </a:cubicBezTo>
                    <a:lnTo>
                      <a:pt x="158750" y="1861340"/>
                    </a:lnTo>
                    <a:cubicBezTo>
                      <a:pt x="78740" y="1861340"/>
                      <a:pt x="12700" y="1796570"/>
                      <a:pt x="12700" y="1715290"/>
                    </a:cubicBezTo>
                    <a:close/>
                    <a:moveTo>
                      <a:pt x="1663700" y="1758470"/>
                    </a:moveTo>
                    <a:cubicBezTo>
                      <a:pt x="1663700" y="1838480"/>
                      <a:pt x="1596390" y="1904520"/>
                      <a:pt x="1516380" y="1904520"/>
                    </a:cubicBezTo>
                    <a:lnTo>
                      <a:pt x="198120" y="1904520"/>
                    </a:lnTo>
                    <a:cubicBezTo>
                      <a:pt x="157480" y="1904520"/>
                      <a:pt x="120650" y="1888010"/>
                      <a:pt x="93980" y="1860070"/>
                    </a:cubicBezTo>
                    <a:cubicBezTo>
                      <a:pt x="114300" y="1868960"/>
                      <a:pt x="135890" y="1874040"/>
                      <a:pt x="160020" y="1874040"/>
                    </a:cubicBezTo>
                    <a:lnTo>
                      <a:pt x="1478280" y="1874040"/>
                    </a:lnTo>
                    <a:cubicBezTo>
                      <a:pt x="1565910" y="1874040"/>
                      <a:pt x="1637030" y="1802920"/>
                      <a:pt x="1637030" y="1715290"/>
                    </a:cubicBezTo>
                    <a:lnTo>
                      <a:pt x="1637030" y="158750"/>
                    </a:lnTo>
                    <a:cubicBezTo>
                      <a:pt x="1637030" y="140970"/>
                      <a:pt x="1633220" y="123190"/>
                      <a:pt x="1628140" y="106680"/>
                    </a:cubicBezTo>
                    <a:cubicBezTo>
                      <a:pt x="1649730" y="132080"/>
                      <a:pt x="1663700" y="165100"/>
                      <a:pt x="1663700" y="201930"/>
                    </a:cubicBezTo>
                    <a:lnTo>
                      <a:pt x="1663700" y="1758470"/>
                    </a:lnTo>
                    <a:cubicBezTo>
                      <a:pt x="1663700" y="1758470"/>
                      <a:pt x="1663700" y="1758470"/>
                      <a:pt x="1663700" y="1758470"/>
                    </a:cubicBezTo>
                    <a:close/>
                  </a:path>
                </a:pathLst>
              </a:custGeom>
              <a:solidFill>
                <a:srgbClr val="D15081"/>
              </a:solidFill>
            </p:spPr>
          </p:sp>
        </p:grpSp>
        <p:pic>
          <p:nvPicPr>
            <p:cNvPr id="41" name="Picture 18">
              <a:extLst>
                <a:ext uri="{FF2B5EF4-FFF2-40B4-BE49-F238E27FC236}">
                  <a16:creationId xmlns:a16="http://schemas.microsoft.com/office/drawing/2014/main" id="{0F88906C-8C62-0E59-76E1-7FEA5305F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4805577" y="4308324"/>
              <a:ext cx="613584" cy="634344"/>
            </a:xfrm>
            <a:prstGeom prst="rect">
              <a:avLst/>
            </a:prstGeom>
          </p:spPr>
        </p:pic>
        <p:sp>
          <p:nvSpPr>
            <p:cNvPr id="42" name="TextBox 21">
              <a:extLst>
                <a:ext uri="{FF2B5EF4-FFF2-40B4-BE49-F238E27FC236}">
                  <a16:creationId xmlns:a16="http://schemas.microsoft.com/office/drawing/2014/main" id="{1CDD8CE2-6319-6D63-0D51-1E113DC2DBB3}"/>
                </a:ext>
              </a:extLst>
            </p:cNvPr>
            <p:cNvSpPr txBox="1"/>
            <p:nvPr/>
          </p:nvSpPr>
          <p:spPr>
            <a:xfrm>
              <a:off x="3905163" y="5214937"/>
              <a:ext cx="2234227" cy="54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  <a:spcBef>
                  <a:spcPct val="0"/>
                </a:spcBef>
              </a:pPr>
              <a:r>
                <a:rPr lang="en-US" sz="5400" b="1" dirty="0">
                  <a:latin typeface="+mj-lt"/>
                </a:rPr>
                <a:t>03</a:t>
              </a:r>
              <a:endParaRPr lang="en-US" sz="6000" b="1" dirty="0">
                <a:latin typeface="+mj-lt"/>
              </a:endParaRPr>
            </a:p>
          </p:txBody>
        </p:sp>
        <p:sp>
          <p:nvSpPr>
            <p:cNvPr id="43" name="TextBox 23">
              <a:extLst>
                <a:ext uri="{FF2B5EF4-FFF2-40B4-BE49-F238E27FC236}">
                  <a16:creationId xmlns:a16="http://schemas.microsoft.com/office/drawing/2014/main" id="{AE196C1C-53FE-816A-93B2-860C4E6BFC35}"/>
                </a:ext>
              </a:extLst>
            </p:cNvPr>
            <p:cNvSpPr txBox="1"/>
            <p:nvPr/>
          </p:nvSpPr>
          <p:spPr>
            <a:xfrm>
              <a:off x="3716953" y="6285174"/>
              <a:ext cx="2761366" cy="16193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4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idutech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1557</Words>
  <Application>Microsoft Office PowerPoint</Application>
  <PresentationFormat>Custom</PresentationFormat>
  <Paragraphs>216</Paragraphs>
  <Slides>34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Cambria Math</vt:lpstr>
      <vt:lpstr>Wingdings</vt:lpstr>
      <vt:lpstr>Arial</vt:lpstr>
      <vt:lpstr>Calibri</vt:lpstr>
      <vt:lpstr>Symbol</vt:lpstr>
      <vt:lpstr>Times New Roman</vt:lpstr>
      <vt:lpstr>VNI-Helve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Thảo</dc:creator>
  <cp:lastModifiedBy>laptop</cp:lastModifiedBy>
  <cp:revision>45</cp:revision>
  <dcterms:created xsi:type="dcterms:W3CDTF">2006-08-16T00:00:00Z</dcterms:created>
  <dcterms:modified xsi:type="dcterms:W3CDTF">2026-05-28T23:55:03Z</dcterms:modified>
  <dc:identifier>DAFOoZpgCq0</dc:identifier>
</cp:coreProperties>
</file>