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9" r:id="rId3"/>
    <p:sldId id="260" r:id="rId4"/>
    <p:sldId id="261" r:id="rId5"/>
    <p:sldId id="262" r:id="rId6"/>
    <p:sldId id="263" r:id="rId7"/>
    <p:sldId id="264" r:id="rId8"/>
    <p:sldId id="265" r:id="rId9"/>
    <p:sldId id="266" r:id="rId10"/>
    <p:sldId id="267" r:id="rId11"/>
    <p:sldId id="268" r:id="rId12"/>
    <p:sldId id="270" r:id="rId13"/>
    <p:sldId id="271" r:id="rId14"/>
    <p:sldId id="272" r:id="rId15"/>
    <p:sldId id="273" r:id="rId16"/>
    <p:sldId id="274" r:id="rId17"/>
    <p:sldId id="275" r:id="rId18"/>
    <p:sldId id="276" r:id="rId19"/>
    <p:sldId id="277" r:id="rId20"/>
    <p:sldId id="278" r:id="rId21"/>
    <p:sldId id="279" r:id="rId22"/>
    <p:sldId id="304" r:id="rId23"/>
    <p:sldId id="280" r:id="rId24"/>
    <p:sldId id="282" r:id="rId25"/>
    <p:sldId id="284" r:id="rId26"/>
    <p:sldId id="286" r:id="rId27"/>
    <p:sldId id="287" r:id="rId28"/>
    <p:sldId id="289" r:id="rId29"/>
    <p:sldId id="290" r:id="rId30"/>
    <p:sldId id="291" r:id="rId31"/>
    <p:sldId id="292" r:id="rId32"/>
    <p:sldId id="293" r:id="rId33"/>
    <p:sldId id="294" r:id="rId34"/>
    <p:sldId id="295" r:id="rId35"/>
    <p:sldId id="296" r:id="rId36"/>
    <p:sldId id="298" r:id="rId37"/>
    <p:sldId id="299" r:id="rId38"/>
    <p:sldId id="303" r:id="rId39"/>
  </p:sldIdLst>
  <p:sldSz cx="18288000" cy="10287000"/>
  <p:notesSz cx="6858000" cy="9144000"/>
  <p:embeddedFontLst>
    <p:embeddedFont>
      <p:font typeface="Cambria Math" panose="02040503050406030204" pitchFamily="18" charset="0"/>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6947"/>
    <a:srgbClr val="F4BA92"/>
    <a:srgbClr val="FFFF66"/>
    <a:srgbClr val="CC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77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7" Type="http://schemas.openxmlformats.org/officeDocument/2006/relationships/image" Target="../media/image39.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svg"/><Relationship Id="rId10" Type="http://schemas.openxmlformats.org/officeDocument/2006/relationships/image" Target="../media/image6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20.svg"/><Relationship Id="rId4" Type="http://schemas.openxmlformats.org/officeDocument/2006/relationships/image" Target="../media/image19.png"/><Relationship Id="rId9" Type="http://schemas.openxmlformats.org/officeDocument/2006/relationships/image" Target="../media/image73.png"/></Relationships>
</file>

<file path=ppt/slides/_rels/slide6.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svg"/><Relationship Id="rId4" Type="http://schemas.openxmlformats.org/officeDocument/2006/relationships/image" Target="../media/image23.png"/><Relationship Id="rId9" Type="http://schemas.openxmlformats.org/officeDocument/2006/relationships/image" Target="../media/image81.png"/></Relationships>
</file>

<file path=ppt/slides/_rels/slide7.xml.rels><?xml version="1.0" encoding="UTF-8" standalone="yes"?>
<Relationships xmlns="http://schemas.openxmlformats.org/package/2006/relationships"><Relationship Id="rId3" Type="http://schemas.openxmlformats.org/officeDocument/2006/relationships/image" Target="../media/image26.svg"/><Relationship Id="rId12" Type="http://schemas.openxmlformats.org/officeDocument/2006/relationships/image" Target="../media/image90.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94.png"/></Relationships>
</file>

<file path=ppt/slides/_rels/slide9.xml.rels><?xml version="1.0" encoding="UTF-8" standalone="yes"?>
<Relationships xmlns="http://schemas.openxmlformats.org/package/2006/relationships"><Relationship Id="rId13" Type="http://schemas.openxmlformats.org/officeDocument/2006/relationships/image" Target="../media/image102.png"/><Relationship Id="rId3" Type="http://schemas.openxmlformats.org/officeDocument/2006/relationships/image" Target="../media/image35.svg"/><Relationship Id="rId12" Type="http://schemas.openxmlformats.org/officeDocument/2006/relationships/image" Target="../media/image101.png"/><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9.sv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7.svg"/><Relationship Id="rId3" Type="http://schemas.openxmlformats.org/officeDocument/2006/relationships/image" Target="../media/image41.svg"/><Relationship Id="rId7" Type="http://schemas.openxmlformats.org/officeDocument/2006/relationships/image" Target="../media/image45.svg"/><Relationship Id="rId12" Type="http://schemas.openxmlformats.org/officeDocument/2006/relationships/image" Target="../media/image36.png"/><Relationship Id="rId2" Type="http://schemas.openxmlformats.org/officeDocument/2006/relationships/image" Target="../media/image40.png"/><Relationship Id="rId1" Type="http://schemas.openxmlformats.org/officeDocument/2006/relationships/slideLayout" Target="../slideLayouts/slideLayout7.xml"/><Relationship Id="rId6" Type="http://schemas.openxmlformats.org/officeDocument/2006/relationships/image" Target="../media/image44.png"/><Relationship Id="rId11" Type="http://schemas.openxmlformats.org/officeDocument/2006/relationships/image" Target="../media/image46.png"/><Relationship Id="rId5" Type="http://schemas.openxmlformats.org/officeDocument/2006/relationships/image" Target="../media/image43.svg"/><Relationship Id="rId15" Type="http://schemas.openxmlformats.org/officeDocument/2006/relationships/image" Target="../media/image48.svg"/><Relationship Id="rId10" Type="http://schemas.openxmlformats.org/officeDocument/2006/relationships/image" Target="../media/image113.png"/><Relationship Id="rId4" Type="http://schemas.openxmlformats.org/officeDocument/2006/relationships/image" Target="../media/image42.png"/><Relationship Id="rId9" Type="http://schemas.openxmlformats.org/officeDocument/2006/relationships/image" Target="../media/image30.svg"/><Relationship Id="rId14" Type="http://schemas.openxmlformats.org/officeDocument/2006/relationships/image" Target="../media/image47.png"/></Relationships>
</file>

<file path=ppt/slides/_rels/slide13.xml.rels><?xml version="1.0" encoding="UTF-8" standalone="yes"?>
<Relationships xmlns="http://schemas.openxmlformats.org/package/2006/relationships"><Relationship Id="rId8" Type="http://schemas.openxmlformats.org/officeDocument/2006/relationships/image" Target="../media/image51.png"/><Relationship Id="rId18" Type="http://schemas.openxmlformats.org/officeDocument/2006/relationships/image" Target="../media/image117.png"/><Relationship Id="rId3" Type="http://schemas.openxmlformats.org/officeDocument/2006/relationships/image" Target="../media/image50.svg"/><Relationship Id="rId7" Type="http://schemas.openxmlformats.org/officeDocument/2006/relationships/image" Target="../media/image39.sv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38.png"/><Relationship Id="rId11" Type="http://schemas.openxmlformats.org/officeDocument/2006/relationships/image" Target="../media/image32.svg"/><Relationship Id="rId5" Type="http://schemas.openxmlformats.org/officeDocument/2006/relationships/image" Target="../media/image37.svg"/><Relationship Id="rId10" Type="http://schemas.openxmlformats.org/officeDocument/2006/relationships/image" Target="../media/image31.png"/><Relationship Id="rId19" Type="http://schemas.openxmlformats.org/officeDocument/2006/relationships/image" Target="../media/image118.png"/><Relationship Id="rId4" Type="http://schemas.openxmlformats.org/officeDocument/2006/relationships/image" Target="../media/image36.png"/><Relationship Id="rId9" Type="http://schemas.openxmlformats.org/officeDocument/2006/relationships/image" Target="../media/image52.svg"/></Relationships>
</file>

<file path=ppt/slides/_rels/slide14.xml.rels><?xml version="1.0" encoding="UTF-8" standalone="yes"?>
<Relationships xmlns="http://schemas.openxmlformats.org/package/2006/relationships"><Relationship Id="rId13" Type="http://schemas.openxmlformats.org/officeDocument/2006/relationships/image" Target="../media/image120.png"/><Relationship Id="rId3" Type="http://schemas.openxmlformats.org/officeDocument/2006/relationships/image" Target="../media/image54.svg"/><Relationship Id="rId12" Type="http://schemas.openxmlformats.org/officeDocument/2006/relationships/image" Target="../media/image119.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15.png"/><Relationship Id="rId7"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16.svg"/></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3.png"/><Relationship Id="rId16" Type="http://schemas.openxmlformats.org/officeDocument/2006/relationships/image" Target="../media/image122.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s/_rels/slide17.xml.rels><?xml version="1.0" encoding="UTF-8" standalone="yes"?>
<Relationships xmlns="http://schemas.openxmlformats.org/package/2006/relationships"><Relationship Id="rId3" Type="http://schemas.openxmlformats.org/officeDocument/2006/relationships/image" Target="../media/image14.svg"/><Relationship Id="rId12" Type="http://schemas.openxmlformats.org/officeDocument/2006/relationships/image" Target="../media/image125.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6.svg"/><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8.png"/><Relationship Id="rId1" Type="http://schemas.openxmlformats.org/officeDocument/2006/relationships/slideLayout" Target="../slideLayouts/slideLayout7.xml"/><Relationship Id="rId11" Type="http://schemas.openxmlformats.org/officeDocument/2006/relationships/image" Target="../media/image127.png"/><Relationship Id="rId4" Type="http://schemas.openxmlformats.org/officeDocument/2006/relationships/image" Target="../media/image18.svg"/></Relationships>
</file>

<file path=ppt/slides/_rels/slide19.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24.sv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3" Type="http://schemas.openxmlformats.org/officeDocument/2006/relationships/image" Target="../media/image129.png"/><Relationship Id="rId3" Type="http://schemas.openxmlformats.org/officeDocument/2006/relationships/image" Target="../media/image26.svg"/><Relationship Id="rId7" Type="http://schemas.openxmlformats.org/officeDocument/2006/relationships/image" Target="../media/image62.svg"/><Relationship Id="rId2" Type="http://schemas.openxmlformats.org/officeDocument/2006/relationships/image" Target="../media/image25.png"/><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svg"/><Relationship Id="rId4" Type="http://schemas.openxmlformats.org/officeDocument/2006/relationships/image" Target="../media/image59.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63.png"/><Relationship Id="rId1" Type="http://schemas.openxmlformats.org/officeDocument/2006/relationships/slideLayout" Target="../slideLayouts/slideLayout7.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28.svg"/><Relationship Id="rId9" Type="http://schemas.openxmlformats.org/officeDocument/2006/relationships/image" Target="../media/image131.png"/></Relationships>
</file>

<file path=ppt/slides/_rels/slide22.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0.png"/></Relationships>
</file>

<file path=ppt/slides/_rels/slide25.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65.png"/><Relationship Id="rId5" Type="http://schemas.openxmlformats.org/officeDocument/2006/relationships/image" Target="../media/image490.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13" Type="http://schemas.openxmlformats.org/officeDocument/2006/relationships/image" Target="../media/image142.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3" Type="http://schemas.openxmlformats.org/officeDocument/2006/relationships/image" Target="../media/image52.png"/><Relationship Id="rId3" Type="http://schemas.openxmlformats.org/officeDocument/2006/relationships/image" Target="../media/image30.svg"/><Relationship Id="rId12" Type="http://schemas.openxmlformats.org/officeDocument/2006/relationships/image" Target="../media/image510.png"/><Relationship Id="rId2" Type="http://schemas.openxmlformats.org/officeDocument/2006/relationships/image" Target="../media/image29.png"/><Relationship Id="rId16" Type="http://schemas.openxmlformats.org/officeDocument/2006/relationships/image" Target="../media/image550.png"/><Relationship Id="rId1" Type="http://schemas.openxmlformats.org/officeDocument/2006/relationships/slideLayout" Target="../slideLayouts/slideLayout7.xml"/><Relationship Id="rId15" Type="http://schemas.openxmlformats.org/officeDocument/2006/relationships/image" Target="../media/image68.png"/><Relationship Id="rId14" Type="http://schemas.openxmlformats.org/officeDocument/2006/relationships/image" Target="../media/image530.png"/></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560.png"/><Relationship Id="rId1" Type="http://schemas.openxmlformats.org/officeDocument/2006/relationships/slideLayout" Target="../slideLayouts/slideLayout7.xml"/><Relationship Id="rId4" Type="http://schemas.openxmlformats.org/officeDocument/2006/relationships/image" Target="../media/image580.png"/></Relationships>
</file>

<file path=ppt/slides/_rels/slide2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69.png"/><Relationship Id="rId9" Type="http://schemas.openxmlformats.org/officeDocument/2006/relationships/image" Target="../media/image152.png"/></Relationships>
</file>

<file path=ppt/slides/_rels/slide30.xml.rels><?xml version="1.0" encoding="UTF-8" standalone="yes"?>
<Relationships xmlns="http://schemas.openxmlformats.org/package/2006/relationships"><Relationship Id="rId8" Type="http://schemas.openxmlformats.org/officeDocument/2006/relationships/image" Target="../media/image153.png"/><Relationship Id="rId1" Type="http://schemas.openxmlformats.org/officeDocument/2006/relationships/slideLayout" Target="../slideLayouts/slideLayout7.xml"/><Relationship Id="rId10" Type="http://schemas.openxmlformats.org/officeDocument/2006/relationships/image" Target="../media/image70.png"/><Relationship Id="rId9" Type="http://schemas.openxmlformats.org/officeDocument/2006/relationships/image" Target="../media/image590.png"/></Relationships>
</file>

<file path=ppt/slides/_rels/slide3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28.svg"/><Relationship Id="rId7" Type="http://schemas.openxmlformats.org/officeDocument/2006/relationships/image" Target="../media/image32.sv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svg"/><Relationship Id="rId4" Type="http://schemas.openxmlformats.org/officeDocument/2006/relationships/image" Target="../media/image29.png"/><Relationship Id="rId9" Type="http://schemas.openxmlformats.org/officeDocument/2006/relationships/image" Target="../media/image157.png"/></Relationships>
</file>

<file path=ppt/slides/_rels/slide33.xml.rels><?xml version="1.0" encoding="UTF-8" standalone="yes"?>
<Relationships xmlns="http://schemas.openxmlformats.org/package/2006/relationships"><Relationship Id="rId12" Type="http://schemas.openxmlformats.org/officeDocument/2006/relationships/image" Target="../media/image15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76.svg"/><Relationship Id="rId3" Type="http://schemas.openxmlformats.org/officeDocument/2006/relationships/image" Target="../media/image16.svg"/><Relationship Id="rId7" Type="http://schemas.openxmlformats.org/officeDocument/2006/relationships/image" Target="../media/image75.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74.png"/><Relationship Id="rId5" Type="http://schemas.openxmlformats.org/officeDocument/2006/relationships/image" Target="../media/image73.svg"/><Relationship Id="rId4" Type="http://schemas.openxmlformats.org/officeDocument/2006/relationships/image" Target="../media/image72.png"/><Relationship Id="rId9" Type="http://schemas.openxmlformats.org/officeDocument/2006/relationships/image" Target="../media/image160.png"/></Relationships>
</file>

<file path=ppt/slides/_rels/slide35.xml.rels><?xml version="1.0" encoding="UTF-8" standalone="yes"?>
<Relationships xmlns="http://schemas.openxmlformats.org/package/2006/relationships"><Relationship Id="rId2" Type="http://schemas.openxmlformats.org/officeDocument/2006/relationships/image" Target="../media/image65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6" Type="http://schemas.openxmlformats.org/officeDocument/2006/relationships/image" Target="../media/image162.png"/><Relationship Id="rId1" Type="http://schemas.openxmlformats.org/officeDocument/2006/relationships/slideLayout" Target="../slideLayouts/slideLayout7.xml"/><Relationship Id="rId5" Type="http://schemas.openxmlformats.org/officeDocument/2006/relationships/image" Target="../media/image39.svg"/><Relationship Id="rId4" Type="http://schemas.openxmlformats.org/officeDocument/2006/relationships/image" Target="../media/image3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10" Type="http://schemas.openxmlformats.org/officeDocument/2006/relationships/image" Target="../media/image163.png"/></Relationships>
</file>

<file path=ppt/slides/_rels/slide3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 Id="rId9" Type="http://schemas.openxmlformats.org/officeDocument/2006/relationships/image" Target="../media/image16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7B366422-3256-413D-82E7-6F09A2EA2B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01177" y="3156321"/>
            <a:ext cx="6529423" cy="6124947"/>
          </a:xfrm>
          <a:prstGeom prst="rect">
            <a:avLst/>
          </a:prstGeom>
        </p:spPr>
      </p:pic>
      <p:grpSp>
        <p:nvGrpSpPr>
          <p:cNvPr id="17" name="Group 16">
            <a:extLst>
              <a:ext uri="{FF2B5EF4-FFF2-40B4-BE49-F238E27FC236}">
                <a16:creationId xmlns:a16="http://schemas.microsoft.com/office/drawing/2014/main" id="{A5D16D85-6CBF-41D8-9664-4F782828B097}"/>
              </a:ext>
            </a:extLst>
          </p:cNvPr>
          <p:cNvGrpSpPr/>
          <p:nvPr/>
        </p:nvGrpSpPr>
        <p:grpSpPr>
          <a:xfrm>
            <a:off x="4667250" y="674960"/>
            <a:ext cx="8953500" cy="2082135"/>
            <a:chOff x="1028700" y="2974142"/>
            <a:chExt cx="8953500" cy="2082135"/>
          </a:xfrm>
        </p:grpSpPr>
        <p:grpSp>
          <p:nvGrpSpPr>
            <p:cNvPr id="7" name="Group 7"/>
            <p:cNvGrpSpPr/>
            <p:nvPr/>
          </p:nvGrpSpPr>
          <p:grpSpPr>
            <a:xfrm>
              <a:off x="1221238" y="3126542"/>
              <a:ext cx="8760962" cy="1929735"/>
              <a:chOff x="0" y="0"/>
              <a:chExt cx="4224016" cy="1102569"/>
            </a:xfrm>
          </p:grpSpPr>
          <p:sp>
            <p:nvSpPr>
              <p:cNvPr id="8" name="Freeform 8"/>
              <p:cNvSpPr/>
              <p:nvPr/>
            </p:nvSpPr>
            <p:spPr>
              <a:xfrm>
                <a:off x="0" y="0"/>
                <a:ext cx="4224016" cy="1102569"/>
              </a:xfrm>
              <a:custGeom>
                <a:avLst/>
                <a:gdLst/>
                <a:ahLst/>
                <a:cxnLst/>
                <a:rect l="l" t="t" r="r" b="b"/>
                <a:pathLst>
                  <a:path w="4224016" h="1102569">
                    <a:moveTo>
                      <a:pt x="19309" y="0"/>
                    </a:moveTo>
                    <a:lnTo>
                      <a:pt x="4204707" y="0"/>
                    </a:lnTo>
                    <a:cubicBezTo>
                      <a:pt x="4209828" y="0"/>
                      <a:pt x="4214740" y="2034"/>
                      <a:pt x="4218361" y="5655"/>
                    </a:cubicBezTo>
                    <a:cubicBezTo>
                      <a:pt x="4221982" y="9277"/>
                      <a:pt x="4224016" y="14188"/>
                      <a:pt x="4224016" y="19309"/>
                    </a:cubicBezTo>
                    <a:lnTo>
                      <a:pt x="4224016" y="1083260"/>
                    </a:lnTo>
                    <a:cubicBezTo>
                      <a:pt x="4224016" y="1088381"/>
                      <a:pt x="4221982" y="1093292"/>
                      <a:pt x="4218361" y="1096913"/>
                    </a:cubicBezTo>
                    <a:cubicBezTo>
                      <a:pt x="4214740" y="1100535"/>
                      <a:pt x="4209828" y="1102569"/>
                      <a:pt x="4204707" y="1102569"/>
                    </a:cubicBezTo>
                    <a:lnTo>
                      <a:pt x="19309" y="1102569"/>
                    </a:lnTo>
                    <a:cubicBezTo>
                      <a:pt x="14188" y="1102569"/>
                      <a:pt x="9277" y="1100535"/>
                      <a:pt x="5655" y="1096913"/>
                    </a:cubicBezTo>
                    <a:cubicBezTo>
                      <a:pt x="2034" y="1093292"/>
                      <a:pt x="0" y="1088381"/>
                      <a:pt x="0" y="1083260"/>
                    </a:cubicBezTo>
                    <a:lnTo>
                      <a:pt x="0" y="19309"/>
                    </a:lnTo>
                    <a:cubicBezTo>
                      <a:pt x="0" y="14188"/>
                      <a:pt x="2034" y="9277"/>
                      <a:pt x="5655" y="5655"/>
                    </a:cubicBezTo>
                    <a:cubicBezTo>
                      <a:pt x="9277" y="2034"/>
                      <a:pt x="14188" y="0"/>
                      <a:pt x="19309" y="0"/>
                    </a:cubicBezTo>
                    <a:close/>
                  </a:path>
                </a:pathLst>
              </a:custGeom>
              <a:solidFill>
                <a:srgbClr val="E66947"/>
              </a:solidFill>
              <a:ln w="57150">
                <a:solidFill>
                  <a:srgbClr val="383838"/>
                </a:solidFill>
              </a:ln>
            </p:spPr>
          </p:sp>
          <p:sp>
            <p:nvSpPr>
              <p:cNvPr id="9" name="TextBox 9"/>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grpSp>
          <p:nvGrpSpPr>
            <p:cNvPr id="10" name="Group 10"/>
            <p:cNvGrpSpPr/>
            <p:nvPr/>
          </p:nvGrpSpPr>
          <p:grpSpPr>
            <a:xfrm>
              <a:off x="1028700" y="2974142"/>
              <a:ext cx="8782888" cy="1929735"/>
              <a:chOff x="0" y="0"/>
              <a:chExt cx="4234588" cy="1102569"/>
            </a:xfrm>
          </p:grpSpPr>
          <p:sp>
            <p:nvSpPr>
              <p:cNvPr id="11" name="Freeform 11"/>
              <p:cNvSpPr/>
              <p:nvPr/>
            </p:nvSpPr>
            <p:spPr>
              <a:xfrm>
                <a:off x="0" y="0"/>
                <a:ext cx="4234588" cy="1102569"/>
              </a:xfrm>
              <a:custGeom>
                <a:avLst/>
                <a:gdLst/>
                <a:ahLst/>
                <a:cxnLst/>
                <a:rect l="l" t="t" r="r" b="b"/>
                <a:pathLst>
                  <a:path w="4234588" h="1102569">
                    <a:moveTo>
                      <a:pt x="19261" y="0"/>
                    </a:moveTo>
                    <a:lnTo>
                      <a:pt x="4215327" y="0"/>
                    </a:lnTo>
                    <a:cubicBezTo>
                      <a:pt x="4225965" y="0"/>
                      <a:pt x="4234588" y="8623"/>
                      <a:pt x="4234588" y="19261"/>
                    </a:cubicBezTo>
                    <a:lnTo>
                      <a:pt x="4234588" y="1083308"/>
                    </a:lnTo>
                    <a:cubicBezTo>
                      <a:pt x="4234588" y="1093946"/>
                      <a:pt x="4225965" y="1102569"/>
                      <a:pt x="4215327" y="1102569"/>
                    </a:cubicBezTo>
                    <a:lnTo>
                      <a:pt x="19261" y="1102569"/>
                    </a:lnTo>
                    <a:cubicBezTo>
                      <a:pt x="8623" y="1102569"/>
                      <a:pt x="0" y="1093946"/>
                      <a:pt x="0" y="1083308"/>
                    </a:cubicBezTo>
                    <a:lnTo>
                      <a:pt x="0" y="19261"/>
                    </a:lnTo>
                    <a:cubicBezTo>
                      <a:pt x="0" y="8623"/>
                      <a:pt x="8623" y="0"/>
                      <a:pt x="19261" y="0"/>
                    </a:cubicBezTo>
                    <a:close/>
                  </a:path>
                </a:pathLst>
              </a:custGeom>
              <a:solidFill>
                <a:srgbClr val="B1E1D2"/>
              </a:solidFill>
              <a:ln w="57150">
                <a:solidFill>
                  <a:srgbClr val="383838"/>
                </a:solidFill>
              </a:ln>
            </p:spPr>
          </p:sp>
          <p:sp>
            <p:nvSpPr>
              <p:cNvPr id="12" name="TextBox 12"/>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grpSp>
      <p:sp>
        <p:nvSpPr>
          <p:cNvPr id="18" name="TextBox 17">
            <a:extLst>
              <a:ext uri="{FF2B5EF4-FFF2-40B4-BE49-F238E27FC236}">
                <a16:creationId xmlns:a16="http://schemas.microsoft.com/office/drawing/2014/main" id="{CBDC615B-46C3-40C7-B589-1CF2A490C9BD}"/>
              </a:ext>
            </a:extLst>
          </p:cNvPr>
          <p:cNvSpPr txBox="1"/>
          <p:nvPr/>
        </p:nvSpPr>
        <p:spPr>
          <a:xfrm>
            <a:off x="5029200" y="1028700"/>
            <a:ext cx="7848600" cy="1107996"/>
          </a:xfrm>
          <a:prstGeom prst="rect">
            <a:avLst/>
          </a:prstGeom>
          <a:noFill/>
        </p:spPr>
        <p:txBody>
          <a:bodyPr wrap="square" rtlCol="0">
            <a:spAutoFit/>
          </a:bodyPr>
          <a:lstStyle/>
          <a:p>
            <a:pPr algn="ctr"/>
            <a:r>
              <a:rPr lang="en-US" sz="6600" b="1" dirty="0">
                <a:latin typeface="Arial" panose="020B0604020202020204" pitchFamily="34" charset="0"/>
                <a:cs typeface="Arial" panose="020B0604020202020204" pitchFamily="34" charset="0"/>
              </a:rPr>
              <a:t>KHỞI ĐỘNG</a:t>
            </a:r>
          </a:p>
        </p:txBody>
      </p:sp>
      <p:sp>
        <p:nvSpPr>
          <p:cNvPr id="21" name="TextBox 20">
            <a:extLst>
              <a:ext uri="{FF2B5EF4-FFF2-40B4-BE49-F238E27FC236}">
                <a16:creationId xmlns:a16="http://schemas.microsoft.com/office/drawing/2014/main" id="{E0399013-3C45-4C68-B389-834603C4B617}"/>
              </a:ext>
            </a:extLst>
          </p:cNvPr>
          <p:cNvSpPr txBox="1"/>
          <p:nvPr/>
        </p:nvSpPr>
        <p:spPr>
          <a:xfrm>
            <a:off x="1468786" y="3296584"/>
            <a:ext cx="7016484" cy="6441572"/>
          </a:xfrm>
          <a:prstGeom prst="rect">
            <a:avLst/>
          </a:prstGeom>
          <a:noFill/>
        </p:spPr>
        <p:txBody>
          <a:bodyPr wrap="square">
            <a:spAutoFit/>
          </a:bodyPr>
          <a:lstStyle/>
          <a:p>
            <a:pPr marL="0" marR="0" algn="just">
              <a:lnSpc>
                <a:spcPct val="150000"/>
              </a:lnSpc>
              <a:spcBef>
                <a:spcPts val="600"/>
              </a:spcBef>
              <a:spcAft>
                <a:spcPts val="8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Quan sát hai chiếc cột dựng thẳng đứng, cạnh nhau và cao bằng nhau. Vì Mặt Trời rất xa Trái Đất, nên vào buổi chiều các tia nắng Mặt Trời tạo với hai chiếc cột các góc xem như bằng nhau.</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randombar(horizontal)">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fade">
                                      <p:cBhvr>
                                        <p:cTn id="12" dur="500"/>
                                        <p:tgtEl>
                                          <p:spTgt spid="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circle(in)">
                                      <p:cBhvr>
                                        <p:cTn id="1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19247ABA-DF60-40EE-AFBB-E7365F1B0431}"/>
              </a:ext>
            </a:extLst>
          </p:cNvPr>
          <p:cNvGrpSpPr/>
          <p:nvPr/>
        </p:nvGrpSpPr>
        <p:grpSpPr>
          <a:xfrm>
            <a:off x="10210800" y="762005"/>
            <a:ext cx="7134655" cy="4381495"/>
            <a:chOff x="10723106" y="1028700"/>
            <a:chExt cx="6472993" cy="4009181"/>
          </a:xfrm>
        </p:grpSpPr>
        <p:grpSp>
          <p:nvGrpSpPr>
            <p:cNvPr id="2" name="Group 2"/>
            <p:cNvGrpSpPr/>
            <p:nvPr/>
          </p:nvGrpSpPr>
          <p:grpSpPr>
            <a:xfrm>
              <a:off x="10849507" y="1155101"/>
              <a:ext cx="6346592" cy="3882780"/>
              <a:chOff x="0" y="0"/>
              <a:chExt cx="2015341" cy="1232965"/>
            </a:xfrm>
          </p:grpSpPr>
          <p:sp>
            <p:nvSpPr>
              <p:cNvPr id="3" name="Freeform 3"/>
              <p:cNvSpPr/>
              <p:nvPr/>
            </p:nvSpPr>
            <p:spPr>
              <a:xfrm>
                <a:off x="0" y="0"/>
                <a:ext cx="2015341" cy="1232965"/>
              </a:xfrm>
              <a:custGeom>
                <a:avLst/>
                <a:gdLst/>
                <a:ahLst/>
                <a:cxnLst/>
                <a:rect l="l" t="t" r="r" b="b"/>
                <a:pathLst>
                  <a:path w="2015341" h="1232965">
                    <a:moveTo>
                      <a:pt x="48794" y="0"/>
                    </a:moveTo>
                    <a:lnTo>
                      <a:pt x="1966547" y="0"/>
                    </a:lnTo>
                    <a:cubicBezTo>
                      <a:pt x="1979488" y="0"/>
                      <a:pt x="1991899" y="5141"/>
                      <a:pt x="2001049" y="14291"/>
                    </a:cubicBezTo>
                    <a:cubicBezTo>
                      <a:pt x="2010200" y="23442"/>
                      <a:pt x="2015341" y="35853"/>
                      <a:pt x="2015341" y="48794"/>
                    </a:cubicBezTo>
                    <a:lnTo>
                      <a:pt x="2015341" y="1184171"/>
                    </a:lnTo>
                    <a:cubicBezTo>
                      <a:pt x="2015341" y="1197112"/>
                      <a:pt x="2010200" y="1209523"/>
                      <a:pt x="2001049" y="1218673"/>
                    </a:cubicBezTo>
                    <a:cubicBezTo>
                      <a:pt x="1991899" y="1227824"/>
                      <a:pt x="1979488" y="1232965"/>
                      <a:pt x="1966547" y="1232965"/>
                    </a:cubicBezTo>
                    <a:lnTo>
                      <a:pt x="48794" y="1232965"/>
                    </a:lnTo>
                    <a:cubicBezTo>
                      <a:pt x="35853" y="1232965"/>
                      <a:pt x="23442" y="1227824"/>
                      <a:pt x="14291" y="1218673"/>
                    </a:cubicBezTo>
                    <a:cubicBezTo>
                      <a:pt x="5141" y="1209523"/>
                      <a:pt x="0" y="1197112"/>
                      <a:pt x="0" y="1184171"/>
                    </a:cubicBezTo>
                    <a:lnTo>
                      <a:pt x="0" y="48794"/>
                    </a:lnTo>
                    <a:cubicBezTo>
                      <a:pt x="0" y="35853"/>
                      <a:pt x="5141" y="23442"/>
                      <a:pt x="14291" y="14291"/>
                    </a:cubicBezTo>
                    <a:cubicBezTo>
                      <a:pt x="23442" y="5141"/>
                      <a:pt x="35853" y="0"/>
                      <a:pt x="48794" y="0"/>
                    </a:cubicBezTo>
                    <a:close/>
                  </a:path>
                </a:pathLst>
              </a:custGeom>
              <a:solidFill>
                <a:srgbClr val="63B5DF"/>
              </a:solidFill>
              <a:ln w="57150">
                <a:solidFill>
                  <a:srgbClr val="383838"/>
                </a:solidFill>
              </a:ln>
            </p:spPr>
          </p:sp>
          <p:sp>
            <p:nvSpPr>
              <p:cNvPr id="4" name="TextBox 4"/>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grpSp>
          <p:nvGrpSpPr>
            <p:cNvPr id="5" name="Group 5"/>
            <p:cNvGrpSpPr/>
            <p:nvPr/>
          </p:nvGrpSpPr>
          <p:grpSpPr>
            <a:xfrm>
              <a:off x="10723106" y="1028700"/>
              <a:ext cx="6346592" cy="3882780"/>
              <a:chOff x="0" y="0"/>
              <a:chExt cx="2015341" cy="1232965"/>
            </a:xfrm>
          </p:grpSpPr>
          <p:sp>
            <p:nvSpPr>
              <p:cNvPr id="6" name="Freeform 6"/>
              <p:cNvSpPr/>
              <p:nvPr/>
            </p:nvSpPr>
            <p:spPr>
              <a:xfrm>
                <a:off x="0" y="0"/>
                <a:ext cx="2015341" cy="1232965"/>
              </a:xfrm>
              <a:custGeom>
                <a:avLst/>
                <a:gdLst/>
                <a:ahLst/>
                <a:cxnLst/>
                <a:rect l="l" t="t" r="r" b="b"/>
                <a:pathLst>
                  <a:path w="2015341" h="1232965">
                    <a:moveTo>
                      <a:pt x="48794" y="0"/>
                    </a:moveTo>
                    <a:lnTo>
                      <a:pt x="1966547" y="0"/>
                    </a:lnTo>
                    <a:cubicBezTo>
                      <a:pt x="1979488" y="0"/>
                      <a:pt x="1991899" y="5141"/>
                      <a:pt x="2001049" y="14291"/>
                    </a:cubicBezTo>
                    <a:cubicBezTo>
                      <a:pt x="2010200" y="23442"/>
                      <a:pt x="2015341" y="35853"/>
                      <a:pt x="2015341" y="48794"/>
                    </a:cubicBezTo>
                    <a:lnTo>
                      <a:pt x="2015341" y="1184171"/>
                    </a:lnTo>
                    <a:cubicBezTo>
                      <a:pt x="2015341" y="1197112"/>
                      <a:pt x="2010200" y="1209523"/>
                      <a:pt x="2001049" y="1218673"/>
                    </a:cubicBezTo>
                    <a:cubicBezTo>
                      <a:pt x="1991899" y="1227824"/>
                      <a:pt x="1979488" y="1232965"/>
                      <a:pt x="1966547" y="1232965"/>
                    </a:cubicBezTo>
                    <a:lnTo>
                      <a:pt x="48794" y="1232965"/>
                    </a:lnTo>
                    <a:cubicBezTo>
                      <a:pt x="35853" y="1232965"/>
                      <a:pt x="23442" y="1227824"/>
                      <a:pt x="14291" y="1218673"/>
                    </a:cubicBezTo>
                    <a:cubicBezTo>
                      <a:pt x="5141" y="1209523"/>
                      <a:pt x="0" y="1197112"/>
                      <a:pt x="0" y="1184171"/>
                    </a:cubicBezTo>
                    <a:lnTo>
                      <a:pt x="0" y="48794"/>
                    </a:lnTo>
                    <a:cubicBezTo>
                      <a:pt x="0" y="35853"/>
                      <a:pt x="5141" y="23442"/>
                      <a:pt x="14291" y="14291"/>
                    </a:cubicBezTo>
                    <a:cubicBezTo>
                      <a:pt x="23442" y="5141"/>
                      <a:pt x="35853" y="0"/>
                      <a:pt x="48794" y="0"/>
                    </a:cubicBezTo>
                    <a:close/>
                  </a:path>
                </a:pathLst>
              </a:custGeom>
              <a:solidFill>
                <a:srgbClr val="EFEFEF"/>
              </a:solidFill>
              <a:ln w="57150">
                <a:solidFill>
                  <a:srgbClr val="383838"/>
                </a:solidFill>
              </a:ln>
            </p:spPr>
          </p:sp>
          <p:sp>
            <p:nvSpPr>
              <p:cNvPr id="7" name="TextBox 7"/>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grpSp>
      <p:grpSp>
        <p:nvGrpSpPr>
          <p:cNvPr id="25" name="Group 24">
            <a:extLst>
              <a:ext uri="{FF2B5EF4-FFF2-40B4-BE49-F238E27FC236}">
                <a16:creationId xmlns:a16="http://schemas.microsoft.com/office/drawing/2014/main" id="{1E68263E-8515-4E4C-A968-7355C2FA8C77}"/>
              </a:ext>
            </a:extLst>
          </p:cNvPr>
          <p:cNvGrpSpPr/>
          <p:nvPr/>
        </p:nvGrpSpPr>
        <p:grpSpPr>
          <a:xfrm>
            <a:off x="9144001" y="6021579"/>
            <a:ext cx="7991028" cy="4096860"/>
            <a:chOff x="10786307" y="5249119"/>
            <a:chExt cx="6472993" cy="4009181"/>
          </a:xfrm>
        </p:grpSpPr>
        <p:grpSp>
          <p:nvGrpSpPr>
            <p:cNvPr id="11" name="Group 11"/>
            <p:cNvGrpSpPr/>
            <p:nvPr/>
          </p:nvGrpSpPr>
          <p:grpSpPr>
            <a:xfrm>
              <a:off x="10912708" y="5375520"/>
              <a:ext cx="6346592" cy="3882780"/>
              <a:chOff x="0" y="0"/>
              <a:chExt cx="2015341" cy="1232965"/>
            </a:xfrm>
          </p:grpSpPr>
          <p:sp>
            <p:nvSpPr>
              <p:cNvPr id="12" name="Freeform 12"/>
              <p:cNvSpPr/>
              <p:nvPr/>
            </p:nvSpPr>
            <p:spPr>
              <a:xfrm>
                <a:off x="0" y="0"/>
                <a:ext cx="2015341" cy="1232965"/>
              </a:xfrm>
              <a:custGeom>
                <a:avLst/>
                <a:gdLst/>
                <a:ahLst/>
                <a:cxnLst/>
                <a:rect l="l" t="t" r="r" b="b"/>
                <a:pathLst>
                  <a:path w="2015341" h="1232965">
                    <a:moveTo>
                      <a:pt x="48794" y="0"/>
                    </a:moveTo>
                    <a:lnTo>
                      <a:pt x="1966547" y="0"/>
                    </a:lnTo>
                    <a:cubicBezTo>
                      <a:pt x="1979488" y="0"/>
                      <a:pt x="1991899" y="5141"/>
                      <a:pt x="2001049" y="14291"/>
                    </a:cubicBezTo>
                    <a:cubicBezTo>
                      <a:pt x="2010200" y="23442"/>
                      <a:pt x="2015341" y="35853"/>
                      <a:pt x="2015341" y="48794"/>
                    </a:cubicBezTo>
                    <a:lnTo>
                      <a:pt x="2015341" y="1184171"/>
                    </a:lnTo>
                    <a:cubicBezTo>
                      <a:pt x="2015341" y="1197112"/>
                      <a:pt x="2010200" y="1209523"/>
                      <a:pt x="2001049" y="1218673"/>
                    </a:cubicBezTo>
                    <a:cubicBezTo>
                      <a:pt x="1991899" y="1227824"/>
                      <a:pt x="1979488" y="1232965"/>
                      <a:pt x="1966547" y="1232965"/>
                    </a:cubicBezTo>
                    <a:lnTo>
                      <a:pt x="48794" y="1232965"/>
                    </a:lnTo>
                    <a:cubicBezTo>
                      <a:pt x="35853" y="1232965"/>
                      <a:pt x="23442" y="1227824"/>
                      <a:pt x="14291" y="1218673"/>
                    </a:cubicBezTo>
                    <a:cubicBezTo>
                      <a:pt x="5141" y="1209523"/>
                      <a:pt x="0" y="1197112"/>
                      <a:pt x="0" y="1184171"/>
                    </a:cubicBezTo>
                    <a:lnTo>
                      <a:pt x="0" y="48794"/>
                    </a:lnTo>
                    <a:cubicBezTo>
                      <a:pt x="0" y="35853"/>
                      <a:pt x="5141" y="23442"/>
                      <a:pt x="14291" y="14291"/>
                    </a:cubicBezTo>
                    <a:cubicBezTo>
                      <a:pt x="23442" y="5141"/>
                      <a:pt x="35853" y="0"/>
                      <a:pt x="48794" y="0"/>
                    </a:cubicBezTo>
                    <a:close/>
                  </a:path>
                </a:pathLst>
              </a:custGeom>
              <a:solidFill>
                <a:srgbClr val="F4BA92"/>
              </a:solidFill>
              <a:ln w="57150">
                <a:solidFill>
                  <a:srgbClr val="383838"/>
                </a:solidFill>
              </a:ln>
            </p:spPr>
          </p:sp>
          <p:sp>
            <p:nvSpPr>
              <p:cNvPr id="13" name="TextBox 13"/>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grpSp>
          <p:nvGrpSpPr>
            <p:cNvPr id="14" name="Group 14"/>
            <p:cNvGrpSpPr/>
            <p:nvPr/>
          </p:nvGrpSpPr>
          <p:grpSpPr>
            <a:xfrm>
              <a:off x="10786307" y="5249119"/>
              <a:ext cx="6346592" cy="3882780"/>
              <a:chOff x="0" y="0"/>
              <a:chExt cx="2015341" cy="1232965"/>
            </a:xfrm>
          </p:grpSpPr>
          <p:sp>
            <p:nvSpPr>
              <p:cNvPr id="15" name="Freeform 15"/>
              <p:cNvSpPr/>
              <p:nvPr/>
            </p:nvSpPr>
            <p:spPr>
              <a:xfrm>
                <a:off x="0" y="0"/>
                <a:ext cx="2015341" cy="1232965"/>
              </a:xfrm>
              <a:custGeom>
                <a:avLst/>
                <a:gdLst/>
                <a:ahLst/>
                <a:cxnLst/>
                <a:rect l="l" t="t" r="r" b="b"/>
                <a:pathLst>
                  <a:path w="2015341" h="1232965">
                    <a:moveTo>
                      <a:pt x="48794" y="0"/>
                    </a:moveTo>
                    <a:lnTo>
                      <a:pt x="1966547" y="0"/>
                    </a:lnTo>
                    <a:cubicBezTo>
                      <a:pt x="1979488" y="0"/>
                      <a:pt x="1991899" y="5141"/>
                      <a:pt x="2001049" y="14291"/>
                    </a:cubicBezTo>
                    <a:cubicBezTo>
                      <a:pt x="2010200" y="23442"/>
                      <a:pt x="2015341" y="35853"/>
                      <a:pt x="2015341" y="48794"/>
                    </a:cubicBezTo>
                    <a:lnTo>
                      <a:pt x="2015341" y="1184171"/>
                    </a:lnTo>
                    <a:cubicBezTo>
                      <a:pt x="2015341" y="1197112"/>
                      <a:pt x="2010200" y="1209523"/>
                      <a:pt x="2001049" y="1218673"/>
                    </a:cubicBezTo>
                    <a:cubicBezTo>
                      <a:pt x="1991899" y="1227824"/>
                      <a:pt x="1979488" y="1232965"/>
                      <a:pt x="1966547" y="1232965"/>
                    </a:cubicBezTo>
                    <a:lnTo>
                      <a:pt x="48794" y="1232965"/>
                    </a:lnTo>
                    <a:cubicBezTo>
                      <a:pt x="35853" y="1232965"/>
                      <a:pt x="23442" y="1227824"/>
                      <a:pt x="14291" y="1218673"/>
                    </a:cubicBezTo>
                    <a:cubicBezTo>
                      <a:pt x="5141" y="1209523"/>
                      <a:pt x="0" y="1197112"/>
                      <a:pt x="0" y="1184171"/>
                    </a:cubicBezTo>
                    <a:lnTo>
                      <a:pt x="0" y="48794"/>
                    </a:lnTo>
                    <a:cubicBezTo>
                      <a:pt x="0" y="35853"/>
                      <a:pt x="5141" y="23442"/>
                      <a:pt x="14291" y="14291"/>
                    </a:cubicBezTo>
                    <a:cubicBezTo>
                      <a:pt x="23442" y="5141"/>
                      <a:pt x="35853" y="0"/>
                      <a:pt x="48794" y="0"/>
                    </a:cubicBezTo>
                    <a:close/>
                  </a:path>
                </a:pathLst>
              </a:custGeom>
              <a:solidFill>
                <a:srgbClr val="EFEFEF"/>
              </a:solidFill>
              <a:ln w="57150">
                <a:solidFill>
                  <a:srgbClr val="383838"/>
                </a:solidFill>
              </a:ln>
            </p:spPr>
          </p:sp>
          <p:sp>
            <p:nvSpPr>
              <p:cNvPr id="16" name="TextBox 16"/>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grpSp>
      <p:pic>
        <p:nvPicPr>
          <p:cNvPr id="26" name="Picture 25">
            <a:extLst>
              <a:ext uri="{FF2B5EF4-FFF2-40B4-BE49-F238E27FC236}">
                <a16:creationId xmlns:a16="http://schemas.microsoft.com/office/drawing/2014/main" id="{4E7E0831-43BD-4EAF-9BBE-6B4AF609B8AE}"/>
              </a:ext>
            </a:extLst>
          </p:cNvPr>
          <p:cNvPicPr>
            <a:picLocks noChangeAspect="1"/>
          </p:cNvPicPr>
          <p:nvPr/>
        </p:nvPicPr>
        <p:blipFill>
          <a:blip r:embed="rId2"/>
          <a:stretch>
            <a:fillRect/>
          </a:stretch>
        </p:blipFill>
        <p:spPr>
          <a:xfrm>
            <a:off x="10535170" y="791123"/>
            <a:ext cx="6346592" cy="4214238"/>
          </a:xfrm>
          <a:prstGeom prst="rect">
            <a:avLst/>
          </a:prstGeom>
        </p:spPr>
      </p:pic>
      <p:sp>
        <p:nvSpPr>
          <p:cNvPr id="29" name="TextBox 28">
            <a:extLst>
              <a:ext uri="{FF2B5EF4-FFF2-40B4-BE49-F238E27FC236}">
                <a16:creationId xmlns:a16="http://schemas.microsoft.com/office/drawing/2014/main" id="{48D51657-0BA5-4721-8CCF-6631892161FD}"/>
              </a:ext>
            </a:extLst>
          </p:cNvPr>
          <p:cNvSpPr txBox="1"/>
          <p:nvPr/>
        </p:nvSpPr>
        <p:spPr>
          <a:xfrm>
            <a:off x="939615" y="900144"/>
            <a:ext cx="7791025" cy="3013838"/>
          </a:xfrm>
          <a:prstGeom prst="rect">
            <a:avLst/>
          </a:prstGeom>
          <a:noFill/>
        </p:spPr>
        <p:txBody>
          <a:bodyPr wrap="square">
            <a:spAutoFit/>
          </a:bodyPr>
          <a:lstStyle/>
          <a:p>
            <a:pPr marL="0" marR="0" algn="just">
              <a:lnSpc>
                <a:spcPct val="150000"/>
              </a:lnSpc>
              <a:spcBef>
                <a:spcPts val="600"/>
              </a:spcBef>
              <a:spcAft>
                <a:spcPts val="800"/>
              </a:spcAft>
            </a:pPr>
            <a:r>
              <a:rPr lang="nl-NL" sz="4400" dirty="0">
                <a:effectLst/>
                <a:latin typeface="Arial" panose="020B0604020202020204" pitchFamily="34" charset="0"/>
                <a:ea typeface="Times New Roman" panose="02020603050405020304" pitchFamily="18" charset="0"/>
                <a:cs typeface="Arial" panose="020B0604020202020204" pitchFamily="34" charset="0"/>
              </a:rPr>
              <a:t>Chiếc cột và bóng chiếc cột tạo thành hai cạnh góc vuông của một tam giác vuông.</a:t>
            </a:r>
            <a:endParaRPr lang="en-US" sz="4400" dirty="0">
              <a:effectLst/>
              <a:latin typeface="Arial" panose="020B0604020202020204" pitchFamily="34" charset="0"/>
              <a:ea typeface="Times New Roman" panose="02020603050405020304" pitchFamily="18" charset="0"/>
              <a:cs typeface="Arial" panose="020B0604020202020204" pitchFamily="34" charset="0"/>
            </a:endParaRPr>
          </a:p>
        </p:txBody>
      </p:sp>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47409A6D-4AC6-4EFE-AEFF-C7DB9DF65B30}"/>
                  </a:ext>
                </a:extLst>
              </p:cNvPr>
              <p:cNvSpPr txBox="1"/>
              <p:nvPr/>
            </p:nvSpPr>
            <p:spPr>
              <a:xfrm>
                <a:off x="10014611" y="6163444"/>
                <a:ext cx="6414998" cy="3671583"/>
              </a:xfrm>
              <a:prstGeom prst="rect">
                <a:avLst/>
              </a:prstGeom>
              <a:noFill/>
            </p:spPr>
            <p:txBody>
              <a:bodyPr wrap="square">
                <a:spAutoFit/>
              </a:bodyPr>
              <a:lstStyle/>
              <a:p>
                <a:pPr algn="just">
                  <a:lnSpc>
                    <a:spcPct val="150000"/>
                  </a:lnSpc>
                </a:pP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𝐴𝐵</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và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là chiều cao hai chiếc cột, bóng của hai chiếc cột lần lượt là đoạn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𝐴𝐶</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và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a:t>
                </a:r>
                <a:endParaRPr lang="en-US" sz="4000" dirty="0">
                  <a:latin typeface="Arial" panose="020B0604020202020204" pitchFamily="34" charset="0"/>
                  <a:cs typeface="Arial" panose="020B0604020202020204" pitchFamily="34" charset="0"/>
                </a:endParaRPr>
              </a:p>
            </p:txBody>
          </p:sp>
        </mc:Choice>
        <mc:Fallback xmlns="">
          <p:sp>
            <p:nvSpPr>
              <p:cNvPr id="32" name="TextBox 31">
                <a:extLst>
                  <a:ext uri="{FF2B5EF4-FFF2-40B4-BE49-F238E27FC236}">
                    <a16:creationId xmlns:a16="http://schemas.microsoft.com/office/drawing/2014/main" id="{47409A6D-4AC6-4EFE-AEFF-C7DB9DF65B30}"/>
                  </a:ext>
                </a:extLst>
              </p:cNvPr>
              <p:cNvSpPr txBox="1">
                <a:spLocks noRot="1" noChangeAspect="1" noMove="1" noResize="1" noEditPoints="1" noAdjustHandles="1" noChangeArrowheads="1" noChangeShapeType="1" noTextEdit="1"/>
              </p:cNvSpPr>
              <p:nvPr/>
            </p:nvSpPr>
            <p:spPr>
              <a:xfrm>
                <a:off x="10014611" y="6163444"/>
                <a:ext cx="6414998" cy="3671583"/>
              </a:xfrm>
              <a:prstGeom prst="rect">
                <a:avLst/>
              </a:prstGeom>
              <a:blipFill>
                <a:blip r:embed="rId17"/>
                <a:stretch>
                  <a:fillRect l="-3422" r="-5608" b="-6312"/>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nodeType="click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barn(inVertical)">
                                      <p:cBhvr>
                                        <p:cTn id="11" dur="500"/>
                                        <p:tgtEl>
                                          <p:spTgt spid="26"/>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32">
                                            <p:txEl>
                                              <p:pRg st="0" end="0"/>
                                            </p:txEl>
                                          </p:spTgt>
                                        </p:tgtEl>
                                        <p:attrNameLst>
                                          <p:attrName>style.visibility</p:attrName>
                                        </p:attrNameLst>
                                      </p:cBhvr>
                                      <p:to>
                                        <p:strVal val="visible"/>
                                      </p:to>
                                    </p:set>
                                    <p:animEffect transition="in" filter="randombar(horizontal)">
                                      <p:cBhvr>
                                        <p:cTn id="16"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1E1D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26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897393" y="-335791"/>
            <a:ext cx="22082785" cy="10958582"/>
          </a:xfrm>
          <a:prstGeom prst="rect">
            <a:avLst/>
          </a:prstGeom>
        </p:spPr>
      </p:pic>
      <p:grpSp>
        <p:nvGrpSpPr>
          <p:cNvPr id="11" name="Group 10">
            <a:extLst>
              <a:ext uri="{FF2B5EF4-FFF2-40B4-BE49-F238E27FC236}">
                <a16:creationId xmlns:a16="http://schemas.microsoft.com/office/drawing/2014/main" id="{1DB68B49-C0F8-4A3C-B4B2-3C0B631B05FF}"/>
              </a:ext>
            </a:extLst>
          </p:cNvPr>
          <p:cNvGrpSpPr/>
          <p:nvPr/>
        </p:nvGrpSpPr>
        <p:grpSpPr>
          <a:xfrm>
            <a:off x="1371600" y="853073"/>
            <a:ext cx="15544800" cy="8382000"/>
            <a:chOff x="2424604" y="1683011"/>
            <a:chExt cx="13591193" cy="7073378"/>
          </a:xfrm>
        </p:grpSpPr>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577004" y="1835411"/>
              <a:ext cx="13438793" cy="6920978"/>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424604" y="1683011"/>
              <a:ext cx="13438793" cy="6920978"/>
            </a:xfrm>
            <a:prstGeom prst="rect">
              <a:avLst/>
            </a:prstGeom>
          </p:spPr>
        </p:pic>
      </p:grpSp>
      <p:pic>
        <p:nvPicPr>
          <p:cNvPr id="8" name="Picture 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83187" y="6572354"/>
            <a:ext cx="5550303" cy="4167773"/>
          </a:xfrm>
          <a:prstGeom prst="rect">
            <a:avLst/>
          </a:prstGeom>
        </p:spPr>
      </p:pic>
      <p:pic>
        <p:nvPicPr>
          <p:cNvPr id="9" name="Picture 9"/>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2191964" y="7171715"/>
            <a:ext cx="1653126" cy="1452685"/>
          </a:xfrm>
          <a:prstGeom prst="rect">
            <a:avLst/>
          </a:prstGeom>
        </p:spPr>
      </p:pic>
      <p:pic>
        <p:nvPicPr>
          <p:cNvPr id="10" name="Picture 10"/>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4399831" y="1113903"/>
            <a:ext cx="1653126" cy="1452685"/>
          </a:xfrm>
          <a:prstGeom prst="rect">
            <a:avLst/>
          </a:prstGeom>
        </p:spPr>
      </p:pic>
      <p:sp>
        <p:nvSpPr>
          <p:cNvPr id="12" name="TextBox 11">
            <a:extLst>
              <a:ext uri="{FF2B5EF4-FFF2-40B4-BE49-F238E27FC236}">
                <a16:creationId xmlns:a16="http://schemas.microsoft.com/office/drawing/2014/main" id="{4E73F614-9AA0-43E1-A2EA-35BFDBC85DC7}"/>
              </a:ext>
            </a:extLst>
          </p:cNvPr>
          <p:cNvSpPr txBox="1"/>
          <p:nvPr/>
        </p:nvSpPr>
        <p:spPr>
          <a:xfrm>
            <a:off x="1936677" y="2375852"/>
            <a:ext cx="14414643" cy="5935343"/>
          </a:xfrm>
          <a:prstGeom prst="rect">
            <a:avLst/>
          </a:prstGeom>
          <a:noFill/>
        </p:spPr>
        <p:txBody>
          <a:bodyPr wrap="square" rtlCol="0">
            <a:spAutoFit/>
          </a:bodyPr>
          <a:lstStyle/>
          <a:p>
            <a:pPr algn="ctr">
              <a:lnSpc>
                <a:spcPct val="150000"/>
              </a:lnSpc>
            </a:pPr>
            <a:r>
              <a:rPr lang="en-US" sz="8800" b="1" dirty="0">
                <a:latin typeface="Arial" panose="020B0604020202020204" pitchFamily="34" charset="0"/>
                <a:cs typeface="Arial" panose="020B0604020202020204" pitchFamily="34" charset="0"/>
              </a:rPr>
              <a:t>BÀI 15: CÁC TRƯỜNG HỢP BẰNG NHAU CỦA TAM GIÁC VUÔNG</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 calcmode="lin" valueType="num">
                                      <p:cBhvr>
                                        <p:cTn id="7"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1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9" name="Picture 9"/>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54202">
            <a:off x="-2001204" y="6489779"/>
            <a:ext cx="5989989" cy="6102815"/>
          </a:xfrm>
          <a:prstGeom prst="rect">
            <a:avLst/>
          </a:prstGeom>
        </p:spPr>
      </p:pic>
      <p:pic>
        <p:nvPicPr>
          <p:cNvPr id="10" name="Picture 1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703315" y="7627902"/>
            <a:ext cx="9826011" cy="3260796"/>
          </a:xfrm>
          <a:prstGeom prst="rect">
            <a:avLst/>
          </a:prstGeom>
        </p:spPr>
      </p:pic>
      <p:sp>
        <p:nvSpPr>
          <p:cNvPr id="15" name="TextBox 14">
            <a:extLst>
              <a:ext uri="{FF2B5EF4-FFF2-40B4-BE49-F238E27FC236}">
                <a16:creationId xmlns:a16="http://schemas.microsoft.com/office/drawing/2014/main" id="{32059E50-B97F-49EE-B252-B52AAA0CDDBE}"/>
              </a:ext>
            </a:extLst>
          </p:cNvPr>
          <p:cNvSpPr txBox="1"/>
          <p:nvPr/>
        </p:nvSpPr>
        <p:spPr>
          <a:xfrm>
            <a:off x="525561" y="517426"/>
            <a:ext cx="17236878" cy="830997"/>
          </a:xfrm>
          <a:prstGeom prst="rect">
            <a:avLst/>
          </a:prstGeom>
          <a:noFill/>
        </p:spPr>
        <p:txBody>
          <a:bodyPr wrap="square" rtlCol="0">
            <a:spAutoFit/>
          </a:bodyPr>
          <a:lstStyle/>
          <a:p>
            <a:pPr algn="just"/>
            <a:r>
              <a:rPr lang="en-US" sz="4800" b="1" dirty="0">
                <a:solidFill>
                  <a:schemeClr val="accent2">
                    <a:lumMod val="75000"/>
                  </a:schemeClr>
                </a:solidFill>
                <a:latin typeface="Arial" panose="020B0604020202020204" pitchFamily="34" charset="0"/>
                <a:cs typeface="Arial" panose="020B0604020202020204" pitchFamily="34" charset="0"/>
              </a:rPr>
              <a:t>I. BA TRƯỜNG HỢP BẰNG NHAU CỦA TAM GIÁC VUÔNG</a:t>
            </a:r>
          </a:p>
        </p:txBody>
      </p:sp>
      <p:sp>
        <p:nvSpPr>
          <p:cNvPr id="16" name="Rectangle: Rounded Corners 15">
            <a:extLst>
              <a:ext uri="{FF2B5EF4-FFF2-40B4-BE49-F238E27FC236}">
                <a16:creationId xmlns:a16="http://schemas.microsoft.com/office/drawing/2014/main" id="{27B09D54-6AE0-4B02-9B73-0B30FAD42D9C}"/>
              </a:ext>
            </a:extLst>
          </p:cNvPr>
          <p:cNvSpPr/>
          <p:nvPr/>
        </p:nvSpPr>
        <p:spPr>
          <a:xfrm>
            <a:off x="8182159" y="1766437"/>
            <a:ext cx="1920082" cy="1076751"/>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b="1" dirty="0">
                <a:solidFill>
                  <a:schemeClr val="tx1"/>
                </a:solidFill>
                <a:latin typeface="Arial" panose="020B0604020202020204" pitchFamily="34" charset="0"/>
                <a:cs typeface="Arial" panose="020B0604020202020204" pitchFamily="34" charset="0"/>
              </a:rPr>
              <a:t>HĐ1</a:t>
            </a:r>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D2987C71-882C-4754-8033-5A1EE47606BE}"/>
                  </a:ext>
                </a:extLst>
              </p:cNvPr>
              <p:cNvSpPr txBox="1"/>
              <p:nvPr/>
            </p:nvSpPr>
            <p:spPr>
              <a:xfrm>
                <a:off x="1255500" y="3168149"/>
                <a:ext cx="15773400" cy="5045164"/>
              </a:xfrm>
              <a:prstGeom prst="rect">
                <a:avLst/>
              </a:prstGeom>
              <a:noFill/>
            </p:spPr>
            <p:txBody>
              <a:bodyPr wrap="square" rtlCol="0">
                <a:spAutoFit/>
              </a:bodyPr>
              <a:lstStyle/>
              <a:p>
                <a:pPr algn="just">
                  <a:lnSpc>
                    <a:spcPct val="150000"/>
                  </a:lnSpc>
                </a:pPr>
                <a:r>
                  <a:rPr lang="en-US" sz="4400" dirty="0">
                    <a:latin typeface="Arial" panose="020B0604020202020204" pitchFamily="34" charset="0"/>
                    <a:cs typeface="Arial" panose="020B0604020202020204" pitchFamily="34" charset="0"/>
                  </a:rPr>
                  <a:t>Hai tam </a:t>
                </a:r>
                <a:r>
                  <a:rPr lang="en-US" sz="4400" dirty="0" err="1">
                    <a:latin typeface="Arial" panose="020B0604020202020204" pitchFamily="34" charset="0"/>
                    <a:cs typeface="Arial" panose="020B0604020202020204" pitchFamily="34" charset="0"/>
                  </a:rPr>
                  <a:t>giác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𝐴𝐵𝐶</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tại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đỉnh</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và</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𝐵</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𝐶</m:t>
                    </m:r>
                    <m:r>
                      <a:rPr lang="en-US" sz="4400" i="1" dirty="0" smtClean="0">
                        <a:latin typeface="Cambria Math" panose="02040503050406030204" pitchFamily="18" charset="0"/>
                        <a:cs typeface="Arial" panose="020B0604020202020204" pitchFamily="34" charset="0"/>
                      </a:rPr>
                      <m:t>’</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tại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đỉnh</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m:t>
                    </m:r>
                    <m:r>
                      <a:rPr lang="en-US" sz="4400" i="1" dirty="0" smtClean="0">
                        <a:latin typeface="Cambria Math" panose="02040503050406030204" pitchFamily="18" charset="0"/>
                        <a:cs typeface="Arial" panose="020B0604020202020204" pitchFamily="34" charset="0"/>
                      </a:rPr>
                      <m:t>’</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có</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các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cặp</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cạnh</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bằng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nhau</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𝐴𝐵</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𝐴</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𝐵</m:t>
                    </m:r>
                    <m:r>
                      <a:rPr lang="en-US" sz="4400" i="1" dirty="0" smtClean="0">
                        <a:latin typeface="Cambria Math" panose="02040503050406030204" pitchFamily="18" charset="0"/>
                        <a:cs typeface="Arial" panose="020B0604020202020204" pitchFamily="34" charset="0"/>
                      </a:rPr>
                      <m:t>’</m:t>
                    </m:r>
                  </m:oMath>
                </a14:m>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𝐴𝐶</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𝐴</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𝐶</m:t>
                    </m:r>
                    <m:r>
                      <a:rPr lang="en-US" sz="4400" i="1" dirty="0" smtClean="0">
                        <a:latin typeface="Cambria Math" panose="02040503050406030204" pitchFamily="18" charset="0"/>
                        <a:cs typeface="Arial" panose="020B0604020202020204" pitchFamily="34" charset="0"/>
                      </a:rPr>
                      <m:t>’</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Dựa</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vào</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trường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hợp</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bằng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nhau</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cạnh</a:t>
                </a:r>
                <a:r>
                  <a:rPr lang="en-US" sz="4400" dirty="0">
                    <a:latin typeface="Arial" panose="020B0604020202020204" pitchFamily="34" charset="0"/>
                    <a:cs typeface="Arial" panose="020B0604020202020204" pitchFamily="34" charset="0"/>
                  </a:rPr>
                  <a:t> –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 </a:t>
                </a:r>
                <a:r>
                  <a:rPr lang="en-US" sz="4400" dirty="0" err="1">
                    <a:latin typeface="Arial" panose="020B0604020202020204" pitchFamily="34" charset="0"/>
                    <a:cs typeface="Arial" panose="020B0604020202020204" pitchFamily="34" charset="0"/>
                  </a:rPr>
                  <a:t>cạnh</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của</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hai</a:t>
                </a:r>
                <a:r>
                  <a:rPr lang="en-US" sz="4400" dirty="0">
                    <a:latin typeface="Arial" panose="020B0604020202020204" pitchFamily="34" charset="0"/>
                    <a:cs typeface="Arial" panose="020B0604020202020204" pitchFamily="34" charset="0"/>
                  </a:rPr>
                  <a:t> tam </a:t>
                </a:r>
                <a:r>
                  <a:rPr lang="en-US" sz="4400" dirty="0" err="1">
                    <a:latin typeface="Arial" panose="020B0604020202020204" pitchFamily="34" charset="0"/>
                    <a:cs typeface="Arial" panose="020B0604020202020204" pitchFamily="34" charset="0"/>
                  </a:rPr>
                  <a:t>giác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hãy</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giải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thích</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vì</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sao</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hai</a:t>
                </a:r>
                <a:r>
                  <a:rPr lang="en-US" sz="4400" dirty="0">
                    <a:latin typeface="Arial" panose="020B0604020202020204" pitchFamily="34" charset="0"/>
                    <a:cs typeface="Arial" panose="020B0604020202020204" pitchFamily="34" charset="0"/>
                  </a:rPr>
                  <a:t> tam </a:t>
                </a:r>
                <a:r>
                  <a:rPr lang="en-US" sz="4400" dirty="0" err="1">
                    <a:latin typeface="Arial" panose="020B0604020202020204" pitchFamily="34" charset="0"/>
                    <a:cs typeface="Arial" panose="020B0604020202020204" pitchFamily="34" charset="0"/>
                  </a:rPr>
                  <a:t>giác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𝐴𝐵𝐶</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và</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𝐵</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𝐶</m:t>
                    </m:r>
                    <m:r>
                      <a:rPr lang="en-US" sz="4400" i="1" dirty="0" smtClean="0">
                        <a:latin typeface="Cambria Math" panose="02040503050406030204" pitchFamily="18" charset="0"/>
                        <a:cs typeface="Arial" panose="020B0604020202020204" pitchFamily="34" charset="0"/>
                      </a:rPr>
                      <m:t>’</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bằng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nhau</a:t>
                </a:r>
                <a:r>
                  <a:rPr lang="en-US" sz="4400" dirty="0">
                    <a:latin typeface="Arial" panose="020B0604020202020204" pitchFamily="34" charset="0"/>
                    <a:cs typeface="Arial" panose="020B0604020202020204" pitchFamily="34" charset="0"/>
                  </a:rPr>
                  <a:t>. </a:t>
                </a:r>
              </a:p>
            </p:txBody>
          </p:sp>
        </mc:Choice>
        <mc:Fallback xmlns="">
          <p:sp>
            <p:nvSpPr>
              <p:cNvPr id="17" name="TextBox 16">
                <a:extLst>
                  <a:ext uri="{FF2B5EF4-FFF2-40B4-BE49-F238E27FC236}">
                    <a16:creationId xmlns:a16="http://schemas.microsoft.com/office/drawing/2014/main" id="{D2987C71-882C-4754-8033-5A1EE47606BE}"/>
                  </a:ext>
                </a:extLst>
              </p:cNvPr>
              <p:cNvSpPr txBox="1">
                <a:spLocks noRot="1" noChangeAspect="1" noMove="1" noResize="1" noEditPoints="1" noAdjustHandles="1" noChangeArrowheads="1" noChangeShapeType="1" noTextEdit="1"/>
              </p:cNvSpPr>
              <p:nvPr/>
            </p:nvSpPr>
            <p:spPr>
              <a:xfrm>
                <a:off x="1255500" y="3168149"/>
                <a:ext cx="15773400" cy="5045164"/>
              </a:xfrm>
              <a:prstGeom prst="rect">
                <a:avLst/>
              </a:prstGeom>
              <a:blipFill>
                <a:blip r:embed="rId10"/>
                <a:stretch>
                  <a:fillRect l="-1585" r="-1546" b="-4837"/>
                </a:stretch>
              </a:blipFill>
            </p:spPr>
            <p:txBody>
              <a:bodyPr/>
              <a:lstStyle/>
              <a:p>
                <a:r>
                  <a:rPr lang="en-US">
                    <a:noFill/>
                  </a:rPr>
                  <a:t> </a:t>
                </a:r>
              </a:p>
            </p:txBody>
          </p:sp>
        </mc:Fallback>
      </mc:AlternateContent>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17">
                                            <p:txEl>
                                              <p:pRg st="0" end="0"/>
                                            </p:txEl>
                                          </p:spTgt>
                                        </p:tgtEl>
                                        <p:attrNameLst>
                                          <p:attrName>style.visibility</p:attrName>
                                        </p:attrNameLst>
                                      </p:cBhvr>
                                      <p:to>
                                        <p:strVal val="visible"/>
                                      </p:to>
                                    </p:set>
                                    <p:animEffect transition="in" filter="circle(in)">
                                      <p:cBhvr>
                                        <p:cTn id="16" dur="500"/>
                                        <p:tgtEl>
                                          <p:spTgt spid="1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91651" y="5974838"/>
            <a:ext cx="7546257" cy="5666553"/>
          </a:xfrm>
          <a:prstGeom prst="rect">
            <a:avLst/>
          </a:prstGeom>
        </p:spPr>
      </p:pic>
      <p:grpSp>
        <p:nvGrpSpPr>
          <p:cNvPr id="23" name="Group 22">
            <a:extLst>
              <a:ext uri="{FF2B5EF4-FFF2-40B4-BE49-F238E27FC236}">
                <a16:creationId xmlns:a16="http://schemas.microsoft.com/office/drawing/2014/main" id="{8DE20AC7-6B2C-43A4-AC97-4FE01E3F5EFF}"/>
              </a:ext>
            </a:extLst>
          </p:cNvPr>
          <p:cNvGrpSpPr/>
          <p:nvPr/>
        </p:nvGrpSpPr>
        <p:grpSpPr>
          <a:xfrm>
            <a:off x="1276350" y="812177"/>
            <a:ext cx="15735300" cy="8662646"/>
            <a:chOff x="1028700" y="976654"/>
            <a:chExt cx="14439900" cy="6153116"/>
          </a:xfrm>
        </p:grpSpPr>
        <p:grpSp>
          <p:nvGrpSpPr>
            <p:cNvPr id="3" name="Group 3"/>
            <p:cNvGrpSpPr/>
            <p:nvPr/>
          </p:nvGrpSpPr>
          <p:grpSpPr>
            <a:xfrm>
              <a:off x="1181100" y="1129054"/>
              <a:ext cx="14287500" cy="6000716"/>
              <a:chOff x="0" y="0"/>
              <a:chExt cx="2473295" cy="383360"/>
            </a:xfrm>
          </p:grpSpPr>
          <p:sp>
            <p:nvSpPr>
              <p:cNvPr id="4" name="Freeform 4"/>
              <p:cNvSpPr/>
              <p:nvPr/>
            </p:nvSpPr>
            <p:spPr>
              <a:xfrm>
                <a:off x="0" y="0"/>
                <a:ext cx="2473295" cy="383360"/>
              </a:xfrm>
              <a:custGeom>
                <a:avLst/>
                <a:gdLst/>
                <a:ahLst/>
                <a:cxnLst/>
                <a:rect l="l" t="t" r="r" b="b"/>
                <a:pathLst>
                  <a:path w="2473295" h="383360">
                    <a:moveTo>
                      <a:pt x="32977" y="0"/>
                    </a:moveTo>
                    <a:lnTo>
                      <a:pt x="2440319" y="0"/>
                    </a:lnTo>
                    <a:cubicBezTo>
                      <a:pt x="2449065" y="0"/>
                      <a:pt x="2457452" y="3474"/>
                      <a:pt x="2463637" y="9659"/>
                    </a:cubicBezTo>
                    <a:cubicBezTo>
                      <a:pt x="2469821" y="15843"/>
                      <a:pt x="2473295" y="24231"/>
                      <a:pt x="2473295" y="32977"/>
                    </a:cubicBezTo>
                    <a:lnTo>
                      <a:pt x="2473295" y="350384"/>
                    </a:lnTo>
                    <a:cubicBezTo>
                      <a:pt x="2473295" y="368596"/>
                      <a:pt x="2458531" y="383360"/>
                      <a:pt x="2440319" y="383360"/>
                    </a:cubicBezTo>
                    <a:lnTo>
                      <a:pt x="32977" y="383360"/>
                    </a:lnTo>
                    <a:cubicBezTo>
                      <a:pt x="14764" y="383360"/>
                      <a:pt x="0" y="368596"/>
                      <a:pt x="0" y="350384"/>
                    </a:cubicBezTo>
                    <a:lnTo>
                      <a:pt x="0" y="32977"/>
                    </a:lnTo>
                    <a:cubicBezTo>
                      <a:pt x="0" y="14764"/>
                      <a:pt x="14764" y="0"/>
                      <a:pt x="32977" y="0"/>
                    </a:cubicBezTo>
                    <a:close/>
                  </a:path>
                </a:pathLst>
              </a:custGeom>
              <a:solidFill>
                <a:srgbClr val="E66947"/>
              </a:solidFill>
              <a:ln w="57150">
                <a:solidFill>
                  <a:srgbClr val="383838"/>
                </a:solidFill>
              </a:ln>
            </p:spPr>
          </p:sp>
          <p:sp>
            <p:nvSpPr>
              <p:cNvPr id="5" name="TextBox 5"/>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sp>
          <p:nvSpPr>
            <p:cNvPr id="7" name="Freeform 7"/>
            <p:cNvSpPr/>
            <p:nvPr/>
          </p:nvSpPr>
          <p:spPr>
            <a:xfrm>
              <a:off x="1028700" y="976654"/>
              <a:ext cx="14287500" cy="6000716"/>
            </a:xfrm>
            <a:custGeom>
              <a:avLst/>
              <a:gdLst/>
              <a:ahLst/>
              <a:cxnLst/>
              <a:rect l="l" t="t" r="r" b="b"/>
              <a:pathLst>
                <a:path w="2473295" h="383360">
                  <a:moveTo>
                    <a:pt x="32977" y="0"/>
                  </a:moveTo>
                  <a:lnTo>
                    <a:pt x="2440319" y="0"/>
                  </a:lnTo>
                  <a:cubicBezTo>
                    <a:pt x="2449065" y="0"/>
                    <a:pt x="2457452" y="3474"/>
                    <a:pt x="2463637" y="9659"/>
                  </a:cubicBezTo>
                  <a:cubicBezTo>
                    <a:pt x="2469821" y="15843"/>
                    <a:pt x="2473295" y="24231"/>
                    <a:pt x="2473295" y="32977"/>
                  </a:cubicBezTo>
                  <a:lnTo>
                    <a:pt x="2473295" y="350384"/>
                  </a:lnTo>
                  <a:cubicBezTo>
                    <a:pt x="2473295" y="368596"/>
                    <a:pt x="2458531" y="383360"/>
                    <a:pt x="2440319" y="383360"/>
                  </a:cubicBezTo>
                  <a:lnTo>
                    <a:pt x="32977" y="383360"/>
                  </a:lnTo>
                  <a:cubicBezTo>
                    <a:pt x="14764" y="383360"/>
                    <a:pt x="0" y="368596"/>
                    <a:pt x="0" y="350384"/>
                  </a:cubicBezTo>
                  <a:lnTo>
                    <a:pt x="0" y="32977"/>
                  </a:lnTo>
                  <a:cubicBezTo>
                    <a:pt x="0" y="14764"/>
                    <a:pt x="14764" y="0"/>
                    <a:pt x="32977" y="0"/>
                  </a:cubicBezTo>
                  <a:close/>
                </a:path>
              </a:pathLst>
            </a:custGeom>
            <a:solidFill>
              <a:schemeClr val="bg1"/>
            </a:solidFill>
            <a:ln w="57150">
              <a:solidFill>
                <a:srgbClr val="383838"/>
              </a:solidFill>
            </a:ln>
          </p:spPr>
        </p:sp>
      </p:grpSp>
      <p:pic>
        <p:nvPicPr>
          <p:cNvPr id="21" name="Picture 21"/>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764000" y="876300"/>
            <a:ext cx="704605" cy="2072367"/>
          </a:xfrm>
          <a:prstGeom prst="rect">
            <a:avLst/>
          </a:prstGeom>
        </p:spPr>
      </p:pic>
      <p:pic>
        <p:nvPicPr>
          <p:cNvPr id="22" name="Picture 2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269478" y="642916"/>
            <a:ext cx="704605" cy="2072367"/>
          </a:xfrm>
          <a:prstGeom prst="rect">
            <a:avLst/>
          </a:prstGeom>
        </p:spPr>
      </p:pic>
      <p:pic>
        <p:nvPicPr>
          <p:cNvPr id="24" name="Picture 23">
            <a:extLst>
              <a:ext uri="{FF2B5EF4-FFF2-40B4-BE49-F238E27FC236}">
                <a16:creationId xmlns:a16="http://schemas.microsoft.com/office/drawing/2014/main" id="{FD842DC1-1F1C-4E38-A3BC-C9A17DD6977D}"/>
              </a:ext>
            </a:extLst>
          </p:cNvPr>
          <p:cNvPicPr>
            <a:picLocks noChangeAspect="1"/>
          </p:cNvPicPr>
          <p:nvPr/>
        </p:nvPicPr>
        <p:blipFill>
          <a:blip r:embed="rId6"/>
          <a:stretch>
            <a:fillRect/>
          </a:stretch>
        </p:blipFill>
        <p:spPr>
          <a:xfrm>
            <a:off x="10210800" y="3572255"/>
            <a:ext cx="6346592" cy="4214238"/>
          </a:xfrm>
          <a:prstGeom prst="rect">
            <a:avLst/>
          </a:prstGeom>
        </p:spPr>
      </p:pic>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329D8692-CA3F-48B5-BCF4-624BB899DDC9}"/>
                  </a:ext>
                </a:extLst>
              </p:cNvPr>
              <p:cNvSpPr txBox="1"/>
              <p:nvPr/>
            </p:nvSpPr>
            <p:spPr>
              <a:xfrm>
                <a:off x="2444131" y="2636738"/>
                <a:ext cx="7165100" cy="5260351"/>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Xét tam giác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𝐴𝐵𝐶</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và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có:</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600"/>
                  </a:spcBef>
                  <a:spcAft>
                    <a:spcPts val="800"/>
                  </a:spcAft>
                  <a:tabLst>
                    <a:tab pos="360045" algn="l"/>
                    <a:tab pos="720090" algn="l"/>
                  </a:tabLst>
                </a:pPr>
                <a:r>
                  <a:rPr lang="nl-NL" sz="4000" dirty="0">
                    <a:effectLst/>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4000" dirty="0">
                    <a:effectLst/>
                    <a:latin typeface="Arial" panose="020B0604020202020204" pitchFamily="34" charset="0"/>
                    <a:ea typeface="Times New Roman" panose="02020603050405020304" pitchFamily="18" charset="0"/>
                    <a:cs typeface="Arial" panose="020B0604020202020204" pitchFamily="34" charset="0"/>
                  </a:rPr>
                  <a:t>;</a:t>
                </a:r>
              </a:p>
              <a:p>
                <a:pPr marL="0" marR="0" algn="just">
                  <a:lnSpc>
                    <a:spcPct val="150000"/>
                  </a:lnSpc>
                  <a:spcBef>
                    <a:spcPts val="0"/>
                  </a:spcBef>
                  <a:spcAft>
                    <a:spcPts val="800"/>
                  </a:spcAft>
                </a:pPr>
                <a:r>
                  <a:rPr lang="en-US" sz="4000" dirty="0">
                    <a:ea typeface="Cambria Math" panose="02040503050406030204" pitchFamily="18" charset="0"/>
                    <a:cs typeface="Cambria Math" panose="02040503050406030204" pitchFamily="18" charset="0"/>
                  </a:rPr>
                  <a:t>	</a:t>
                </a: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𝐵𝐴𝐶</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e>
                    </m:acc>
                  </m:oMath>
                </a14:m>
                <a:r>
                  <a:rPr lang="en-US" sz="4000" dirty="0">
                    <a:effectLst/>
                    <a:latin typeface="Arial" panose="020B0604020202020204" pitchFamily="34" charset="0"/>
                    <a:ea typeface="Times New Roman" panose="02020603050405020304" pitchFamily="18" charset="0"/>
                    <a:cs typeface="Arial" panose="020B0604020202020204" pitchFamily="34" charset="0"/>
                  </a:rPr>
                  <a:t>;</a:t>
                </a:r>
              </a:p>
              <a:p>
                <a:pPr marL="0" marR="0" algn="just">
                  <a:lnSpc>
                    <a:spcPct val="150000"/>
                  </a:lnSpc>
                  <a:spcBef>
                    <a:spcPts val="600"/>
                  </a:spcBef>
                  <a:spcAft>
                    <a:spcPts val="800"/>
                  </a:spcAft>
                  <a:tabLst>
                    <a:tab pos="360045" algn="l"/>
                    <a:tab pos="720090" algn="l"/>
                  </a:tabLst>
                </a:pPr>
                <a:r>
                  <a:rPr lang="nl-NL" sz="4000" dirty="0">
                    <a:effectLst/>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14:m>
                  <m:oMath xmlns:m="http://schemas.openxmlformats.org/officeDocument/2006/math">
                    <m:r>
                      <a:rPr lang="nl-NL" sz="4000" i="1">
                        <a:effectLst/>
                        <a:latin typeface="Cambria Math" panose="02040503050406030204" pitchFamily="18" charset="0"/>
                        <a:ea typeface="Times New Roman" panose="02020603050405020304" pitchFamily="18" charset="0"/>
                        <a:cs typeface="Times New Roman" panose="02020603050405020304" pitchFamily="18" charset="0"/>
                      </a:rPr>
                      <m:t>⇒</m:t>
                    </m:r>
                    <m:r>
                      <a:rPr lang="nl-NL" sz="4000" i="1">
                        <a:effectLst/>
                        <a:latin typeface="Cambria Math" panose="02040503050406030204" pitchFamily="18" charset="0"/>
                        <a:ea typeface="Times New Roman" panose="02020603050405020304" pitchFamily="18" charset="0"/>
                        <a:cs typeface="Times New Roman" panose="020206030504050203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𝐴𝐵𝐶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(c.g.c)</a:t>
                </a:r>
                <a:endParaRPr lang="en-US" sz="4000" dirty="0">
                  <a:latin typeface="Arial" panose="020B0604020202020204" pitchFamily="34" charset="0"/>
                  <a:cs typeface="Arial" panose="020B0604020202020204" pitchFamily="34" charset="0"/>
                </a:endParaRPr>
              </a:p>
            </p:txBody>
          </p:sp>
        </mc:Choice>
        <mc:Fallback xmlns="">
          <p:sp>
            <p:nvSpPr>
              <p:cNvPr id="27" name="TextBox 26">
                <a:extLst>
                  <a:ext uri="{FF2B5EF4-FFF2-40B4-BE49-F238E27FC236}">
                    <a16:creationId xmlns:a16="http://schemas.microsoft.com/office/drawing/2014/main" id="{329D8692-CA3F-48B5-BCF4-624BB899DDC9}"/>
                  </a:ext>
                </a:extLst>
              </p:cNvPr>
              <p:cNvSpPr txBox="1">
                <a:spLocks noRot="1" noChangeAspect="1" noMove="1" noResize="1" noEditPoints="1" noAdjustHandles="1" noChangeArrowheads="1" noChangeShapeType="1" noTextEdit="1"/>
              </p:cNvSpPr>
              <p:nvPr/>
            </p:nvSpPr>
            <p:spPr>
              <a:xfrm>
                <a:off x="2444131" y="2636738"/>
                <a:ext cx="7165100" cy="5260351"/>
              </a:xfrm>
              <a:prstGeom prst="rect">
                <a:avLst/>
              </a:prstGeom>
              <a:blipFill>
                <a:blip r:embed="rId9"/>
                <a:stretch>
                  <a:fillRect l="-3064" r="-1617" b="-4176"/>
                </a:stretch>
              </a:blipFill>
            </p:spPr>
            <p:txBody>
              <a:bodyPr/>
              <a:lstStyle/>
              <a:p>
                <a:r>
                  <a:rPr lang="en-US">
                    <a:noFill/>
                  </a:rPr>
                  <a:t> </a:t>
                </a:r>
              </a:p>
            </p:txBody>
          </p:sp>
        </mc:Fallback>
      </mc:AlternateContent>
      <p:sp>
        <p:nvSpPr>
          <p:cNvPr id="28" name="Rectangle: Rounded Corners 27">
            <a:extLst>
              <a:ext uri="{FF2B5EF4-FFF2-40B4-BE49-F238E27FC236}">
                <a16:creationId xmlns:a16="http://schemas.microsoft.com/office/drawing/2014/main" id="{9B185C90-6285-437E-B76B-133F3381C54D}"/>
              </a:ext>
            </a:extLst>
          </p:cNvPr>
          <p:cNvSpPr/>
          <p:nvPr/>
        </p:nvSpPr>
        <p:spPr>
          <a:xfrm>
            <a:off x="7611102" y="1143225"/>
            <a:ext cx="2899724" cy="1071748"/>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rgbClr val="FF0000"/>
                </a:solidFill>
                <a:latin typeface="Arial" panose="020B0604020202020204" pitchFamily="34" charset="0"/>
                <a:cs typeface="Arial" panose="020B0604020202020204" pitchFamily="34" charset="0"/>
              </a:rPr>
              <a:t>Trả</a:t>
            </a:r>
            <a:r>
              <a:rPr lang="en-US" sz="4400" b="1" dirty="0">
                <a:solidFill>
                  <a:srgbClr val="FF0000"/>
                </a:solidFill>
                <a:latin typeface="Arial" panose="020B0604020202020204" pitchFamily="34" charset="0"/>
                <a:cs typeface="Arial" panose="020B0604020202020204" pitchFamily="34" charset="0"/>
              </a:rPr>
              <a:t> </a:t>
            </a:r>
            <a:r>
              <a:rPr lang="en-US" sz="4400" b="1" dirty="0" err="1">
                <a:solidFill>
                  <a:srgbClr val="FF0000"/>
                </a:solidFill>
                <a:latin typeface="Arial" panose="020B0604020202020204" pitchFamily="34" charset="0"/>
                <a:cs typeface="Arial" panose="020B0604020202020204" pitchFamily="34" charset="0"/>
              </a:rPr>
              <a:t>lời</a:t>
            </a:r>
            <a:endParaRPr lang="en-US" sz="4400" b="1" dirty="0">
              <a:solidFill>
                <a:srgbClr val="FF0000"/>
              </a:solidFill>
              <a:latin typeface="Arial" panose="020B0604020202020204" pitchFamily="34" charset="0"/>
              <a:cs typeface="Arial" panose="020B0604020202020204" pitchFamily="34" charset="0"/>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7" presetClass="entr" presetSubtype="10"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strVal val="#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27">
                                            <p:txEl>
                                              <p:pRg st="0" end="0"/>
                                            </p:txEl>
                                          </p:spTgt>
                                        </p:tgtEl>
                                        <p:attrNameLst>
                                          <p:attrName>style.visibility</p:attrName>
                                        </p:attrNameLst>
                                      </p:cBhvr>
                                      <p:to>
                                        <p:strVal val="visible"/>
                                      </p:to>
                                    </p:set>
                                    <p:animEffect transition="in" filter="wipe(down)">
                                      <p:cBhvr>
                                        <p:cTn id="18" dur="500"/>
                                        <p:tgtEl>
                                          <p:spTgt spid="27">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27">
                                            <p:txEl>
                                              <p:pRg st="1" end="1"/>
                                            </p:txEl>
                                          </p:spTgt>
                                        </p:tgtEl>
                                        <p:attrNameLst>
                                          <p:attrName>style.visibility</p:attrName>
                                        </p:attrNameLst>
                                      </p:cBhvr>
                                      <p:to>
                                        <p:strVal val="visible"/>
                                      </p:to>
                                    </p:set>
                                    <p:animEffect transition="in" filter="wipe(down)">
                                      <p:cBhvr>
                                        <p:cTn id="23" dur="500"/>
                                        <p:tgtEl>
                                          <p:spTgt spid="27">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7">
                                            <p:txEl>
                                              <p:pRg st="2" end="2"/>
                                            </p:txEl>
                                          </p:spTgt>
                                        </p:tgtEl>
                                        <p:attrNameLst>
                                          <p:attrName>style.visibility</p:attrName>
                                        </p:attrNameLst>
                                      </p:cBhvr>
                                      <p:to>
                                        <p:strVal val="visible"/>
                                      </p:to>
                                    </p:set>
                                    <p:animEffect transition="in" filter="wipe(down)">
                                      <p:cBhvr>
                                        <p:cTn id="28" dur="500"/>
                                        <p:tgtEl>
                                          <p:spTgt spid="27">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27">
                                            <p:txEl>
                                              <p:pRg st="3" end="3"/>
                                            </p:txEl>
                                          </p:spTgt>
                                        </p:tgtEl>
                                        <p:attrNameLst>
                                          <p:attrName>style.visibility</p:attrName>
                                        </p:attrNameLst>
                                      </p:cBhvr>
                                      <p:to>
                                        <p:strVal val="visible"/>
                                      </p:to>
                                    </p:set>
                                    <p:animEffect transition="in" filter="wipe(down)">
                                      <p:cBhvr>
                                        <p:cTn id="33" dur="500"/>
                                        <p:tgtEl>
                                          <p:spTgt spid="27">
                                            <p:txEl>
                                              <p:pRg st="3" end="3"/>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27">
                                            <p:txEl>
                                              <p:pRg st="4" end="4"/>
                                            </p:txEl>
                                          </p:spTgt>
                                        </p:tgtEl>
                                        <p:attrNameLst>
                                          <p:attrName>style.visibility</p:attrName>
                                        </p:attrNameLst>
                                      </p:cBhvr>
                                      <p:to>
                                        <p:strVal val="visible"/>
                                      </p:to>
                                    </p:set>
                                    <p:animEffect transition="in" filter="wipe(down)">
                                      <p:cBhvr>
                                        <p:cTn id="38" dur="500"/>
                                        <p:tgtEl>
                                          <p:spTgt spid="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488686" y="6184807"/>
            <a:ext cx="6299218" cy="6146987"/>
          </a:xfrm>
          <a:prstGeom prst="rect">
            <a:avLst/>
          </a:prstGeom>
        </p:spPr>
      </p:pic>
      <p:pic>
        <p:nvPicPr>
          <p:cNvPr id="10" name="Picture 1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299454" y="5143500"/>
            <a:ext cx="6552792" cy="6446309"/>
          </a:xfrm>
          <a:prstGeom prst="rect">
            <a:avLst/>
          </a:prstGeom>
        </p:spPr>
      </p:pic>
      <p:grpSp>
        <p:nvGrpSpPr>
          <p:cNvPr id="33" name="Group 32">
            <a:extLst>
              <a:ext uri="{FF2B5EF4-FFF2-40B4-BE49-F238E27FC236}">
                <a16:creationId xmlns:a16="http://schemas.microsoft.com/office/drawing/2014/main" id="{0C917A18-5CE4-475A-9AA3-8A48D1AABDF3}"/>
              </a:ext>
            </a:extLst>
          </p:cNvPr>
          <p:cNvGrpSpPr/>
          <p:nvPr/>
        </p:nvGrpSpPr>
        <p:grpSpPr>
          <a:xfrm>
            <a:off x="952500" y="266700"/>
            <a:ext cx="16383000" cy="9265351"/>
            <a:chOff x="11994654" y="2228232"/>
            <a:chExt cx="4311211" cy="6797392"/>
          </a:xfrm>
        </p:grpSpPr>
        <p:grpSp>
          <p:nvGrpSpPr>
            <p:cNvPr id="11" name="Group 11"/>
            <p:cNvGrpSpPr/>
            <p:nvPr/>
          </p:nvGrpSpPr>
          <p:grpSpPr>
            <a:xfrm>
              <a:off x="12147054" y="2597623"/>
              <a:ext cx="4158811" cy="6428001"/>
              <a:chOff x="0" y="0"/>
              <a:chExt cx="1095325" cy="1692972"/>
            </a:xfrm>
          </p:grpSpPr>
          <p:sp>
            <p:nvSpPr>
              <p:cNvPr id="12" name="Freeform 12"/>
              <p:cNvSpPr/>
              <p:nvPr/>
            </p:nvSpPr>
            <p:spPr>
              <a:xfrm>
                <a:off x="0" y="0"/>
                <a:ext cx="1095325" cy="1692971"/>
              </a:xfrm>
              <a:custGeom>
                <a:avLst/>
                <a:gdLst/>
                <a:ahLst/>
                <a:cxnLst/>
                <a:rect l="l" t="t" r="r" b="b"/>
                <a:pathLst>
                  <a:path w="1095325" h="1692971">
                    <a:moveTo>
                      <a:pt x="74463" y="0"/>
                    </a:moveTo>
                    <a:lnTo>
                      <a:pt x="1020862" y="0"/>
                    </a:lnTo>
                    <a:cubicBezTo>
                      <a:pt x="1061986" y="0"/>
                      <a:pt x="1095325" y="33338"/>
                      <a:pt x="1095325" y="74463"/>
                    </a:cubicBezTo>
                    <a:lnTo>
                      <a:pt x="1095325" y="1618509"/>
                    </a:lnTo>
                    <a:cubicBezTo>
                      <a:pt x="1095325" y="1638257"/>
                      <a:pt x="1087479" y="1657197"/>
                      <a:pt x="1073515" y="1671162"/>
                    </a:cubicBezTo>
                    <a:cubicBezTo>
                      <a:pt x="1059550" y="1685126"/>
                      <a:pt x="1040611" y="1692971"/>
                      <a:pt x="1020862" y="1692971"/>
                    </a:cubicBezTo>
                    <a:lnTo>
                      <a:pt x="74463" y="1692971"/>
                    </a:lnTo>
                    <a:cubicBezTo>
                      <a:pt x="54714" y="1692971"/>
                      <a:pt x="35774" y="1685126"/>
                      <a:pt x="21810" y="1671162"/>
                    </a:cubicBezTo>
                    <a:cubicBezTo>
                      <a:pt x="7845" y="1657197"/>
                      <a:pt x="0" y="1638257"/>
                      <a:pt x="0" y="1618509"/>
                    </a:cubicBezTo>
                    <a:lnTo>
                      <a:pt x="0" y="74463"/>
                    </a:lnTo>
                    <a:cubicBezTo>
                      <a:pt x="0" y="54714"/>
                      <a:pt x="7845" y="35774"/>
                      <a:pt x="21810" y="21810"/>
                    </a:cubicBezTo>
                    <a:cubicBezTo>
                      <a:pt x="35774" y="7845"/>
                      <a:pt x="54714" y="0"/>
                      <a:pt x="74463" y="0"/>
                    </a:cubicBezTo>
                    <a:close/>
                  </a:path>
                </a:pathLst>
              </a:custGeom>
              <a:solidFill>
                <a:srgbClr val="B1E1D2"/>
              </a:solidFill>
              <a:ln w="57150">
                <a:solidFill>
                  <a:srgbClr val="383838"/>
                </a:solidFill>
              </a:ln>
            </p:spPr>
          </p:sp>
          <p:sp>
            <p:nvSpPr>
              <p:cNvPr id="13" name="TextBox 13"/>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grpSp>
          <p:nvGrpSpPr>
            <p:cNvPr id="20" name="Group 20"/>
            <p:cNvGrpSpPr/>
            <p:nvPr/>
          </p:nvGrpSpPr>
          <p:grpSpPr>
            <a:xfrm>
              <a:off x="11994654" y="2228232"/>
              <a:ext cx="4253828" cy="6752562"/>
              <a:chOff x="0" y="-57150"/>
              <a:chExt cx="1120350" cy="1778453"/>
            </a:xfrm>
          </p:grpSpPr>
          <p:sp>
            <p:nvSpPr>
              <p:cNvPr id="21" name="Freeform 21"/>
              <p:cNvSpPr/>
              <p:nvPr/>
            </p:nvSpPr>
            <p:spPr>
              <a:xfrm>
                <a:off x="25025" y="28332"/>
                <a:ext cx="1095325" cy="1692971"/>
              </a:xfrm>
              <a:custGeom>
                <a:avLst/>
                <a:gdLst/>
                <a:ahLst/>
                <a:cxnLst/>
                <a:rect l="l" t="t" r="r" b="b"/>
                <a:pathLst>
                  <a:path w="1095325" h="1692971">
                    <a:moveTo>
                      <a:pt x="74463" y="0"/>
                    </a:moveTo>
                    <a:lnTo>
                      <a:pt x="1020862" y="0"/>
                    </a:lnTo>
                    <a:cubicBezTo>
                      <a:pt x="1061986" y="0"/>
                      <a:pt x="1095325" y="33338"/>
                      <a:pt x="1095325" y="74463"/>
                    </a:cubicBezTo>
                    <a:lnTo>
                      <a:pt x="1095325" y="1618509"/>
                    </a:lnTo>
                    <a:cubicBezTo>
                      <a:pt x="1095325" y="1638257"/>
                      <a:pt x="1087479" y="1657197"/>
                      <a:pt x="1073515" y="1671162"/>
                    </a:cubicBezTo>
                    <a:cubicBezTo>
                      <a:pt x="1059550" y="1685126"/>
                      <a:pt x="1040611" y="1692971"/>
                      <a:pt x="1020862" y="1692971"/>
                    </a:cubicBezTo>
                    <a:lnTo>
                      <a:pt x="74463" y="1692971"/>
                    </a:lnTo>
                    <a:cubicBezTo>
                      <a:pt x="54714" y="1692971"/>
                      <a:pt x="35774" y="1685126"/>
                      <a:pt x="21810" y="1671162"/>
                    </a:cubicBezTo>
                    <a:cubicBezTo>
                      <a:pt x="7845" y="1657197"/>
                      <a:pt x="0" y="1638257"/>
                      <a:pt x="0" y="1618509"/>
                    </a:cubicBezTo>
                    <a:lnTo>
                      <a:pt x="0" y="74463"/>
                    </a:lnTo>
                    <a:cubicBezTo>
                      <a:pt x="0" y="54714"/>
                      <a:pt x="7845" y="35774"/>
                      <a:pt x="21810" y="21810"/>
                    </a:cubicBezTo>
                    <a:cubicBezTo>
                      <a:pt x="35774" y="7845"/>
                      <a:pt x="54714" y="0"/>
                      <a:pt x="74463" y="0"/>
                    </a:cubicBezTo>
                    <a:close/>
                  </a:path>
                </a:pathLst>
              </a:custGeom>
              <a:solidFill>
                <a:srgbClr val="EFEFEF"/>
              </a:solidFill>
              <a:ln w="57150">
                <a:solidFill>
                  <a:srgbClr val="383838"/>
                </a:solidFill>
              </a:ln>
            </p:spPr>
          </p:sp>
          <p:sp>
            <p:nvSpPr>
              <p:cNvPr id="22" name="TextBox 22"/>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grpSp>
      <p:sp>
        <p:nvSpPr>
          <p:cNvPr id="30" name="Freeform 30"/>
          <p:cNvSpPr/>
          <p:nvPr/>
        </p:nvSpPr>
        <p:spPr>
          <a:xfrm>
            <a:off x="7619371" y="1088792"/>
            <a:ext cx="3049255" cy="1031447"/>
          </a:xfrm>
          <a:custGeom>
            <a:avLst/>
            <a:gdLst/>
            <a:ahLst/>
            <a:cxnLst/>
            <a:rect l="l" t="t" r="r" b="b"/>
            <a:pathLst>
              <a:path w="803096" h="271657">
                <a:moveTo>
                  <a:pt x="135828" y="0"/>
                </a:moveTo>
                <a:lnTo>
                  <a:pt x="667268" y="0"/>
                </a:lnTo>
                <a:cubicBezTo>
                  <a:pt x="703291" y="0"/>
                  <a:pt x="737840" y="14310"/>
                  <a:pt x="763313" y="39783"/>
                </a:cubicBezTo>
                <a:cubicBezTo>
                  <a:pt x="788785" y="65256"/>
                  <a:pt x="803096" y="99805"/>
                  <a:pt x="803096" y="135828"/>
                </a:cubicBezTo>
                <a:lnTo>
                  <a:pt x="803096" y="135828"/>
                </a:lnTo>
                <a:cubicBezTo>
                  <a:pt x="803096" y="210844"/>
                  <a:pt x="742283" y="271657"/>
                  <a:pt x="667268" y="271657"/>
                </a:cubicBezTo>
                <a:lnTo>
                  <a:pt x="135828" y="271657"/>
                </a:lnTo>
                <a:cubicBezTo>
                  <a:pt x="99805" y="271657"/>
                  <a:pt x="65256" y="257346"/>
                  <a:pt x="39783" y="231874"/>
                </a:cubicBezTo>
                <a:cubicBezTo>
                  <a:pt x="14310" y="206401"/>
                  <a:pt x="0" y="171852"/>
                  <a:pt x="0" y="135828"/>
                </a:cubicBezTo>
                <a:lnTo>
                  <a:pt x="0" y="135828"/>
                </a:lnTo>
                <a:cubicBezTo>
                  <a:pt x="0" y="99805"/>
                  <a:pt x="14310" y="65256"/>
                  <a:pt x="39783" y="39783"/>
                </a:cubicBezTo>
                <a:cubicBezTo>
                  <a:pt x="65256" y="14310"/>
                  <a:pt x="99805" y="0"/>
                  <a:pt x="135828" y="0"/>
                </a:cubicBezTo>
                <a:close/>
              </a:path>
            </a:pathLst>
          </a:custGeom>
          <a:solidFill>
            <a:srgbClr val="B1E1D2"/>
          </a:solidFill>
        </p:spPr>
        <p:txBody>
          <a:bodyPr/>
          <a:lstStyle/>
          <a:p>
            <a:endParaRPr lang="en-US" dirty="0"/>
          </a:p>
        </p:txBody>
      </p:sp>
      <p:sp>
        <p:nvSpPr>
          <p:cNvPr id="36" name="TextBox 35">
            <a:extLst>
              <a:ext uri="{FF2B5EF4-FFF2-40B4-BE49-F238E27FC236}">
                <a16:creationId xmlns:a16="http://schemas.microsoft.com/office/drawing/2014/main" id="{39D5F049-6C38-4AEC-92A4-693209D26137}"/>
              </a:ext>
            </a:extLst>
          </p:cNvPr>
          <p:cNvSpPr txBox="1"/>
          <p:nvPr/>
        </p:nvSpPr>
        <p:spPr>
          <a:xfrm>
            <a:off x="1891217" y="1028282"/>
            <a:ext cx="14505561" cy="4209037"/>
          </a:xfrm>
          <a:prstGeom prst="rect">
            <a:avLst/>
          </a:prstGeom>
          <a:noFill/>
        </p:spPr>
        <p:txBody>
          <a:bodyPr wrap="square">
            <a:spAutoFit/>
          </a:bodyPr>
          <a:lstStyle/>
          <a:p>
            <a:pPr marL="0" marR="0" algn="ctr">
              <a:lnSpc>
                <a:spcPct val="150000"/>
              </a:lnSpc>
              <a:spcBef>
                <a:spcPts val="600"/>
              </a:spcBef>
              <a:spcAft>
                <a:spcPts val="800"/>
              </a:spcAft>
              <a:tabLst>
                <a:tab pos="360045" algn="l"/>
                <a:tab pos="720090" algn="l"/>
              </a:tabLst>
            </a:pPr>
            <a:r>
              <a:rPr lang="nl-NL" sz="4400" b="1" dirty="0">
                <a:effectLst/>
                <a:latin typeface="Arial" panose="020B0604020202020204" pitchFamily="34" charset="0"/>
                <a:ea typeface="Times New Roman" panose="02020603050405020304" pitchFamily="18" charset="0"/>
                <a:cs typeface="Arial" panose="020B0604020202020204" pitchFamily="34" charset="0"/>
              </a:rPr>
              <a:t>Định lí 1: </a:t>
            </a:r>
            <a:endParaRPr lang="en-US" sz="44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600"/>
              </a:spcBef>
              <a:spcAft>
                <a:spcPts val="800"/>
              </a:spcAft>
              <a:tabLst>
                <a:tab pos="360045" algn="l"/>
                <a:tab pos="720090" algn="l"/>
              </a:tabLst>
            </a:pPr>
            <a:r>
              <a:rPr lang="nl-NL" sz="4400" dirty="0">
                <a:effectLst/>
                <a:latin typeface="Arial" panose="020B0604020202020204" pitchFamily="34" charset="0"/>
                <a:ea typeface="Times New Roman" panose="02020603050405020304" pitchFamily="18" charset="0"/>
                <a:cs typeface="Arial" panose="020B0604020202020204" pitchFamily="34" charset="0"/>
              </a:rPr>
              <a:t>Nếu hai cạnh góc vuông của tam giác vuông này lần lượt bằng hai cạnh góc vuông của tam giác vuông kia thì hai tam giác vuông đó bằng nhau.</a:t>
            </a:r>
            <a:endParaRPr lang="en-US" sz="4400" dirty="0">
              <a:effectLst/>
              <a:latin typeface="Arial" panose="020B0604020202020204" pitchFamily="34" charset="0"/>
              <a:ea typeface="Times New Roman" panose="02020603050405020304" pitchFamily="18" charset="0"/>
              <a:cs typeface="Arial" panose="020B0604020202020204" pitchFamily="34" charset="0"/>
            </a:endParaRPr>
          </a:p>
        </p:txBody>
      </p:sp>
      <p:grpSp>
        <p:nvGrpSpPr>
          <p:cNvPr id="51" name="Group 50">
            <a:extLst>
              <a:ext uri="{FF2B5EF4-FFF2-40B4-BE49-F238E27FC236}">
                <a16:creationId xmlns:a16="http://schemas.microsoft.com/office/drawing/2014/main" id="{A245A169-E51A-4DDD-89A9-26C695BE6973}"/>
              </a:ext>
            </a:extLst>
          </p:cNvPr>
          <p:cNvGrpSpPr/>
          <p:nvPr/>
        </p:nvGrpSpPr>
        <p:grpSpPr>
          <a:xfrm>
            <a:off x="6436553" y="5448300"/>
            <a:ext cx="6243409" cy="3747206"/>
            <a:chOff x="6436553" y="5448300"/>
            <a:chExt cx="6243409" cy="3747206"/>
          </a:xfrm>
        </p:grpSpPr>
        <p:cxnSp>
          <p:nvCxnSpPr>
            <p:cNvPr id="38" name="Straight Connector 37">
              <a:extLst>
                <a:ext uri="{FF2B5EF4-FFF2-40B4-BE49-F238E27FC236}">
                  <a16:creationId xmlns:a16="http://schemas.microsoft.com/office/drawing/2014/main" id="{B8B7D562-4006-4927-A564-BB6DF7A8202A}"/>
                </a:ext>
              </a:extLst>
            </p:cNvPr>
            <p:cNvCxnSpPr>
              <a:cxnSpLocks/>
            </p:cNvCxnSpPr>
            <p:nvPr/>
          </p:nvCxnSpPr>
          <p:spPr>
            <a:xfrm flipH="1">
              <a:off x="7598764" y="5448300"/>
              <a:ext cx="20607" cy="3747206"/>
            </a:xfrm>
            <a:prstGeom prst="line">
              <a:avLst/>
            </a:prstGeom>
            <a:ln w="38100"/>
          </p:spPr>
          <p:style>
            <a:lnRef idx="1">
              <a:schemeClr val="dk1"/>
            </a:lnRef>
            <a:fillRef idx="0">
              <a:schemeClr val="dk1"/>
            </a:fillRef>
            <a:effectRef idx="0">
              <a:schemeClr val="dk1"/>
            </a:effectRef>
            <a:fontRef idx="minor">
              <a:schemeClr val="tx1"/>
            </a:fontRef>
          </p:style>
        </p:cxnSp>
        <p:cxnSp>
          <p:nvCxnSpPr>
            <p:cNvPr id="39" name="Straight Connector 38">
              <a:extLst>
                <a:ext uri="{FF2B5EF4-FFF2-40B4-BE49-F238E27FC236}">
                  <a16:creationId xmlns:a16="http://schemas.microsoft.com/office/drawing/2014/main" id="{CACB118B-5CD6-4B23-AF32-3A9A42BE9987}"/>
                </a:ext>
              </a:extLst>
            </p:cNvPr>
            <p:cNvCxnSpPr>
              <a:cxnSpLocks/>
            </p:cNvCxnSpPr>
            <p:nvPr/>
          </p:nvCxnSpPr>
          <p:spPr>
            <a:xfrm>
              <a:off x="6436553" y="8308471"/>
              <a:ext cx="6243409" cy="0"/>
            </a:xfrm>
            <a:prstGeom prst="line">
              <a:avLst/>
            </a:prstGeom>
            <a:ln w="38100"/>
          </p:spPr>
          <p:style>
            <a:lnRef idx="1">
              <a:schemeClr val="dk1"/>
            </a:lnRef>
            <a:fillRef idx="0">
              <a:schemeClr val="dk1"/>
            </a:fillRef>
            <a:effectRef idx="0">
              <a:schemeClr val="dk1"/>
            </a:effectRef>
            <a:fontRef idx="minor">
              <a:schemeClr val="tx1"/>
            </a:fontRef>
          </p:style>
        </p:cxnSp>
        <p:sp>
          <p:nvSpPr>
            <p:cNvPr id="42" name="TextBox 41">
              <a:extLst>
                <a:ext uri="{FF2B5EF4-FFF2-40B4-BE49-F238E27FC236}">
                  <a16:creationId xmlns:a16="http://schemas.microsoft.com/office/drawing/2014/main" id="{25F69F8D-36ED-401D-A011-C39D89156F47}"/>
                </a:ext>
              </a:extLst>
            </p:cNvPr>
            <p:cNvSpPr txBox="1"/>
            <p:nvPr/>
          </p:nvSpPr>
          <p:spPr>
            <a:xfrm>
              <a:off x="6487828" y="6587536"/>
              <a:ext cx="1024005"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GT</a:t>
              </a:r>
            </a:p>
          </p:txBody>
        </p:sp>
        <p:sp>
          <p:nvSpPr>
            <p:cNvPr id="43" name="TextBox 42">
              <a:extLst>
                <a:ext uri="{FF2B5EF4-FFF2-40B4-BE49-F238E27FC236}">
                  <a16:creationId xmlns:a16="http://schemas.microsoft.com/office/drawing/2014/main" id="{D48F20D1-CFD4-4CF8-9D03-E63B0FF2EB0A}"/>
                </a:ext>
              </a:extLst>
            </p:cNvPr>
            <p:cNvSpPr txBox="1"/>
            <p:nvPr/>
          </p:nvSpPr>
          <p:spPr>
            <a:xfrm>
              <a:off x="6487827" y="8405306"/>
              <a:ext cx="1024005"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KL</a:t>
              </a:r>
            </a:p>
          </p:txBody>
        </p:sp>
      </p:gr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3272E1E7-4D2E-426F-AB1D-A74EA61F3DBE}"/>
                  </a:ext>
                </a:extLst>
              </p:cNvPr>
              <p:cNvSpPr txBox="1"/>
              <p:nvPr/>
            </p:nvSpPr>
            <p:spPr>
              <a:xfrm>
                <a:off x="7784169" y="5251131"/>
                <a:ext cx="5029197" cy="3054619"/>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14:m>
                  <m:oMath xmlns:m="http://schemas.openxmlformats.org/officeDocument/2006/math">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𝐴𝐵𝐶</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𝐵</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𝐶</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oMath>
                </a14:m>
                <a:r>
                  <a:rPr lang="en-US" sz="4000" i="1" dirty="0">
                    <a:effectLst/>
                    <a:latin typeface="Cambria Math" panose="02040503050406030204" pitchFamily="18" charset="0"/>
                    <a:ea typeface="Cambria Math" panose="02040503050406030204" pitchFamily="18" charset="0"/>
                    <a:cs typeface="Cambria Math" panose="02040503050406030204" pitchFamily="18" charset="0"/>
                  </a:rPr>
                  <a:t> </a:t>
                </a:r>
              </a:p>
              <a:p>
                <a:pPr marL="0" marR="0" algn="just">
                  <a:lnSpc>
                    <a:spcPct val="150000"/>
                  </a:lnSpc>
                  <a:spcBef>
                    <a:spcPts val="600"/>
                  </a:spcBef>
                  <a:spcAft>
                    <a:spcPts val="800"/>
                  </a:spcAft>
                  <a:tabLst>
                    <a:tab pos="360045" algn="l"/>
                    <a:tab pos="720090" algn="l"/>
                  </a:tabLst>
                </a:pPr>
                <a14:m>
                  <m:oMathPara xmlns:m="http://schemas.openxmlformats.org/officeDocument/2006/math">
                    <m:oMathParaPr>
                      <m:jc m:val="centerGroup"/>
                    </m:oMathParaPr>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𝐵𝐴𝐶</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=90</m:t>
                      </m:r>
                      <m:r>
                        <a:rPr lang="en-US" sz="4000" b="0" i="1" smtClean="0">
                          <a:effectLst/>
                          <a:latin typeface="Cambria Math" panose="02040503050406030204" pitchFamily="18" charset="0"/>
                          <a:ea typeface="Cambria Math" panose="02040503050406030204" pitchFamily="18" charset="0"/>
                          <a:cs typeface="Cambria Math" panose="02040503050406030204" pitchFamily="18" charset="0"/>
                        </a:rPr>
                        <m:t>°</m:t>
                      </m:r>
                    </m:oMath>
                  </m:oMathPara>
                </a14:m>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endParaRPr lang="en-US" sz="4000" dirty="0">
                  <a:latin typeface="Arial" panose="020B0604020202020204" pitchFamily="34" charset="0"/>
                  <a:cs typeface="Arial" panose="020B0604020202020204" pitchFamily="34" charset="0"/>
                </a:endParaRPr>
              </a:p>
            </p:txBody>
          </p:sp>
        </mc:Choice>
        <mc:Fallback xmlns="">
          <p:sp>
            <p:nvSpPr>
              <p:cNvPr id="46" name="TextBox 45">
                <a:extLst>
                  <a:ext uri="{FF2B5EF4-FFF2-40B4-BE49-F238E27FC236}">
                    <a16:creationId xmlns:a16="http://schemas.microsoft.com/office/drawing/2014/main" id="{3272E1E7-4D2E-426F-AB1D-A74EA61F3DBE}"/>
                  </a:ext>
                </a:extLst>
              </p:cNvPr>
              <p:cNvSpPr txBox="1">
                <a:spLocks noRot="1" noChangeAspect="1" noMove="1" noResize="1" noEditPoints="1" noAdjustHandles="1" noChangeArrowheads="1" noChangeShapeType="1" noTextEdit="1"/>
              </p:cNvSpPr>
              <p:nvPr/>
            </p:nvSpPr>
            <p:spPr>
              <a:xfrm>
                <a:off x="7784169" y="5251131"/>
                <a:ext cx="5029197" cy="3054619"/>
              </a:xfrm>
              <a:prstGeom prst="rect">
                <a:avLst/>
              </a:prstGeom>
              <a:blipFill>
                <a:blip r:embed="rId8"/>
                <a:stretch>
                  <a:fillRect b="-758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297DB93D-7124-48B3-8FAC-355DA66C3D06}"/>
                  </a:ext>
                </a:extLst>
              </p:cNvPr>
              <p:cNvSpPr txBox="1"/>
              <p:nvPr/>
            </p:nvSpPr>
            <p:spPr>
              <a:xfrm>
                <a:off x="7868826" y="8313914"/>
                <a:ext cx="3961771" cy="901465"/>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14:m>
                  <m:oMath xmlns:m="http://schemas.openxmlformats.org/officeDocument/2006/math">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𝐴𝐵𝐶</m:t>
                    </m:r>
                    <m:r>
                      <a:rPr lang="en-US" sz="4000" b="0" i="0" smtClean="0">
                        <a:effectLst/>
                        <a:latin typeface="Cambria Math" panose="02040503050406030204" pitchFamily="18" charset="0"/>
                        <a:ea typeface="Cambria Math" panose="02040503050406030204" pitchFamily="18" charset="0"/>
                        <a:cs typeface="Cambria Math" panose="02040503050406030204" pitchFamily="18" charset="0"/>
                      </a:rPr>
                      <m:t>=</m:t>
                    </m:r>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𝐵</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𝐶</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oMath>
                </a14:m>
                <a:r>
                  <a:rPr lang="en-US" sz="4000" i="1" dirty="0">
                    <a:effectLst/>
                    <a:latin typeface="Cambria Math" panose="02040503050406030204" pitchFamily="18" charset="0"/>
                    <a:ea typeface="Cambria Math" panose="02040503050406030204" pitchFamily="18" charset="0"/>
                    <a:cs typeface="Cambria Math" panose="02040503050406030204" pitchFamily="18" charset="0"/>
                  </a:rPr>
                  <a:t> </a:t>
                </a:r>
              </a:p>
            </p:txBody>
          </p:sp>
        </mc:Choice>
        <mc:Fallback xmlns="">
          <p:sp>
            <p:nvSpPr>
              <p:cNvPr id="49" name="TextBox 48">
                <a:extLst>
                  <a:ext uri="{FF2B5EF4-FFF2-40B4-BE49-F238E27FC236}">
                    <a16:creationId xmlns:a16="http://schemas.microsoft.com/office/drawing/2014/main" id="{297DB93D-7124-48B3-8FAC-355DA66C3D06}"/>
                  </a:ext>
                </a:extLst>
              </p:cNvPr>
              <p:cNvSpPr txBox="1">
                <a:spLocks noRot="1" noChangeAspect="1" noMove="1" noResize="1" noEditPoints="1" noAdjustHandles="1" noChangeArrowheads="1" noChangeShapeType="1" noTextEdit="1"/>
              </p:cNvSpPr>
              <p:nvPr/>
            </p:nvSpPr>
            <p:spPr>
              <a:xfrm>
                <a:off x="7868826" y="8313914"/>
                <a:ext cx="3961771" cy="901465"/>
              </a:xfrm>
              <a:prstGeom prst="rect">
                <a:avLst/>
              </a:prstGeom>
              <a:blipFill>
                <a:blip r:embed="rId9"/>
                <a:stretch>
                  <a:fillRect/>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animEffect transition="in" filter="fade">
                                      <p:cBhvr>
                                        <p:cTn id="7" dur="500"/>
                                        <p:tgtEl>
                                          <p:spTgt spid="3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xEl>
                                              <p:pRg st="1" end="1"/>
                                            </p:txEl>
                                          </p:spTgt>
                                        </p:tgtEl>
                                        <p:attrNameLst>
                                          <p:attrName>style.visibility</p:attrName>
                                        </p:attrNameLst>
                                      </p:cBhvr>
                                      <p:to>
                                        <p:strVal val="visible"/>
                                      </p:to>
                                    </p:set>
                                    <p:animEffect transition="in" filter="fade">
                                      <p:cBhvr>
                                        <p:cTn id="12" dur="500"/>
                                        <p:tgtEl>
                                          <p:spTgt spid="3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500"/>
                                        <p:tgtEl>
                                          <p:spTgt spid="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6">
                                            <p:txEl>
                                              <p:pRg st="0" end="0"/>
                                            </p:txEl>
                                          </p:spTgt>
                                        </p:tgtEl>
                                        <p:attrNameLst>
                                          <p:attrName>style.visibility</p:attrName>
                                        </p:attrNameLst>
                                      </p:cBhvr>
                                      <p:to>
                                        <p:strVal val="visible"/>
                                      </p:to>
                                    </p:set>
                                    <p:animEffect transition="in" filter="fade">
                                      <p:cBhvr>
                                        <p:cTn id="22" dur="500"/>
                                        <p:tgtEl>
                                          <p:spTgt spid="4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6">
                                            <p:txEl>
                                              <p:pRg st="1" end="1"/>
                                            </p:txEl>
                                          </p:spTgt>
                                        </p:tgtEl>
                                        <p:attrNameLst>
                                          <p:attrName>style.visibility</p:attrName>
                                        </p:attrNameLst>
                                      </p:cBhvr>
                                      <p:to>
                                        <p:strVal val="visible"/>
                                      </p:to>
                                    </p:set>
                                    <p:animEffect transition="in" filter="fade">
                                      <p:cBhvr>
                                        <p:cTn id="27" dur="500"/>
                                        <p:tgtEl>
                                          <p:spTgt spid="4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6">
                                            <p:txEl>
                                              <p:pRg st="2" end="2"/>
                                            </p:txEl>
                                          </p:spTgt>
                                        </p:tgtEl>
                                        <p:attrNameLst>
                                          <p:attrName>style.visibility</p:attrName>
                                        </p:attrNameLst>
                                      </p:cBhvr>
                                      <p:to>
                                        <p:strVal val="visible"/>
                                      </p:to>
                                    </p:set>
                                    <p:animEffect transition="in" filter="fade">
                                      <p:cBhvr>
                                        <p:cTn id="32" dur="500"/>
                                        <p:tgtEl>
                                          <p:spTgt spid="46">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9">
                                            <p:txEl>
                                              <p:pRg st="0" end="0"/>
                                            </p:txEl>
                                          </p:spTgt>
                                        </p:tgtEl>
                                        <p:attrNameLst>
                                          <p:attrName>style.visibility</p:attrName>
                                        </p:attrNameLst>
                                      </p:cBhvr>
                                      <p:to>
                                        <p:strVal val="visible"/>
                                      </p:to>
                                    </p:set>
                                    <p:animEffect transition="in" filter="fade">
                                      <p:cBhvr>
                                        <p:cTn id="37" dur="500"/>
                                        <p:tgtEl>
                                          <p:spTgt spid="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682011" y="7475502"/>
            <a:ext cx="9826011" cy="3260796"/>
          </a:xfrm>
          <a:prstGeom prst="rect">
            <a:avLst/>
          </a:prstGeom>
        </p:spPr>
      </p:pic>
      <p:grpSp>
        <p:nvGrpSpPr>
          <p:cNvPr id="19" name="Group 18">
            <a:extLst>
              <a:ext uri="{FF2B5EF4-FFF2-40B4-BE49-F238E27FC236}">
                <a16:creationId xmlns:a16="http://schemas.microsoft.com/office/drawing/2014/main" id="{F86318C7-9ECC-4D04-8F11-0708AC32770A}"/>
              </a:ext>
            </a:extLst>
          </p:cNvPr>
          <p:cNvGrpSpPr/>
          <p:nvPr/>
        </p:nvGrpSpPr>
        <p:grpSpPr>
          <a:xfrm>
            <a:off x="698853" y="518301"/>
            <a:ext cx="15161792" cy="9250398"/>
            <a:chOff x="1028700" y="3901894"/>
            <a:chExt cx="8794592" cy="5356406"/>
          </a:xfrm>
        </p:grpSpPr>
        <p:grpSp>
          <p:nvGrpSpPr>
            <p:cNvPr id="6" name="Group 6"/>
            <p:cNvGrpSpPr/>
            <p:nvPr/>
          </p:nvGrpSpPr>
          <p:grpSpPr>
            <a:xfrm>
              <a:off x="1181100" y="4054294"/>
              <a:ext cx="8642192" cy="5204006"/>
              <a:chOff x="0" y="0"/>
              <a:chExt cx="2276133" cy="1370602"/>
            </a:xfrm>
          </p:grpSpPr>
          <p:sp>
            <p:nvSpPr>
              <p:cNvPr id="7" name="Freeform 7"/>
              <p:cNvSpPr/>
              <p:nvPr/>
            </p:nvSpPr>
            <p:spPr>
              <a:xfrm>
                <a:off x="0" y="0"/>
                <a:ext cx="2276133" cy="1370602"/>
              </a:xfrm>
              <a:custGeom>
                <a:avLst/>
                <a:gdLst/>
                <a:ahLst/>
                <a:cxnLst/>
                <a:rect l="l" t="t" r="r" b="b"/>
                <a:pathLst>
                  <a:path w="2276133" h="1370602">
                    <a:moveTo>
                      <a:pt x="35833" y="0"/>
                    </a:moveTo>
                    <a:lnTo>
                      <a:pt x="2240300" y="0"/>
                    </a:lnTo>
                    <a:cubicBezTo>
                      <a:pt x="2260090" y="0"/>
                      <a:pt x="2276133" y="16043"/>
                      <a:pt x="2276133" y="35833"/>
                    </a:cubicBezTo>
                    <a:lnTo>
                      <a:pt x="2276133" y="1334769"/>
                    </a:lnTo>
                    <a:cubicBezTo>
                      <a:pt x="2276133" y="1354559"/>
                      <a:pt x="2260090" y="1370602"/>
                      <a:pt x="2240300" y="1370602"/>
                    </a:cubicBezTo>
                    <a:lnTo>
                      <a:pt x="35833" y="1370602"/>
                    </a:lnTo>
                    <a:cubicBezTo>
                      <a:pt x="16043" y="1370602"/>
                      <a:pt x="0" y="1354559"/>
                      <a:pt x="0" y="1334769"/>
                    </a:cubicBezTo>
                    <a:lnTo>
                      <a:pt x="0" y="35833"/>
                    </a:lnTo>
                    <a:cubicBezTo>
                      <a:pt x="0" y="16043"/>
                      <a:pt x="16043" y="0"/>
                      <a:pt x="35833" y="0"/>
                    </a:cubicBezTo>
                    <a:close/>
                  </a:path>
                </a:pathLst>
              </a:custGeom>
              <a:solidFill>
                <a:srgbClr val="B1E1D2"/>
              </a:solidFill>
              <a:ln w="57150">
                <a:solidFill>
                  <a:srgbClr val="383838"/>
                </a:solidFill>
              </a:ln>
            </p:spPr>
          </p:sp>
          <p:sp>
            <p:nvSpPr>
              <p:cNvPr id="8" name="TextBox 8"/>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grpSp>
          <p:nvGrpSpPr>
            <p:cNvPr id="9" name="Group 9"/>
            <p:cNvGrpSpPr/>
            <p:nvPr/>
          </p:nvGrpSpPr>
          <p:grpSpPr>
            <a:xfrm>
              <a:off x="1028700" y="3901894"/>
              <a:ext cx="8642192" cy="5204006"/>
              <a:chOff x="0" y="0"/>
              <a:chExt cx="2276133" cy="1370602"/>
            </a:xfrm>
          </p:grpSpPr>
          <p:sp>
            <p:nvSpPr>
              <p:cNvPr id="10" name="Freeform 10"/>
              <p:cNvSpPr/>
              <p:nvPr/>
            </p:nvSpPr>
            <p:spPr>
              <a:xfrm>
                <a:off x="0" y="0"/>
                <a:ext cx="2276133" cy="1370602"/>
              </a:xfrm>
              <a:custGeom>
                <a:avLst/>
                <a:gdLst/>
                <a:ahLst/>
                <a:cxnLst/>
                <a:rect l="l" t="t" r="r" b="b"/>
                <a:pathLst>
                  <a:path w="2276133" h="1370602">
                    <a:moveTo>
                      <a:pt x="35833" y="0"/>
                    </a:moveTo>
                    <a:lnTo>
                      <a:pt x="2240300" y="0"/>
                    </a:lnTo>
                    <a:cubicBezTo>
                      <a:pt x="2260090" y="0"/>
                      <a:pt x="2276133" y="16043"/>
                      <a:pt x="2276133" y="35833"/>
                    </a:cubicBezTo>
                    <a:lnTo>
                      <a:pt x="2276133" y="1334769"/>
                    </a:lnTo>
                    <a:cubicBezTo>
                      <a:pt x="2276133" y="1354559"/>
                      <a:pt x="2260090" y="1370602"/>
                      <a:pt x="2240300" y="1370602"/>
                    </a:cubicBezTo>
                    <a:lnTo>
                      <a:pt x="35833" y="1370602"/>
                    </a:lnTo>
                    <a:cubicBezTo>
                      <a:pt x="16043" y="1370602"/>
                      <a:pt x="0" y="1354559"/>
                      <a:pt x="0" y="1334769"/>
                    </a:cubicBezTo>
                    <a:lnTo>
                      <a:pt x="0" y="35833"/>
                    </a:lnTo>
                    <a:cubicBezTo>
                      <a:pt x="0" y="16043"/>
                      <a:pt x="16043" y="0"/>
                      <a:pt x="35833" y="0"/>
                    </a:cubicBezTo>
                    <a:close/>
                  </a:path>
                </a:pathLst>
              </a:custGeom>
              <a:solidFill>
                <a:srgbClr val="EFEFEF"/>
              </a:solidFill>
              <a:ln w="57150">
                <a:solidFill>
                  <a:srgbClr val="383838"/>
                </a:solidFill>
              </a:ln>
            </p:spPr>
          </p:sp>
          <p:sp>
            <p:nvSpPr>
              <p:cNvPr id="11" name="TextBox 11"/>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grpSp>
      <p:sp>
        <p:nvSpPr>
          <p:cNvPr id="20" name="Rectangle: Rounded Corners 19">
            <a:extLst>
              <a:ext uri="{FF2B5EF4-FFF2-40B4-BE49-F238E27FC236}">
                <a16:creationId xmlns:a16="http://schemas.microsoft.com/office/drawing/2014/main" id="{30EFCC23-9575-4E89-B69E-013B19921AF6}"/>
              </a:ext>
            </a:extLst>
          </p:cNvPr>
          <p:cNvSpPr/>
          <p:nvPr/>
        </p:nvSpPr>
        <p:spPr>
          <a:xfrm>
            <a:off x="7400123" y="1201303"/>
            <a:ext cx="2031609" cy="1035879"/>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b="1" dirty="0">
                <a:solidFill>
                  <a:schemeClr val="tx1"/>
                </a:solidFill>
                <a:latin typeface="Arial" panose="020B0604020202020204" pitchFamily="34" charset="0"/>
                <a:cs typeface="Arial" panose="020B0604020202020204" pitchFamily="34" charset="0"/>
              </a:rPr>
              <a:t>HĐ2</a:t>
            </a:r>
          </a:p>
        </p:txBody>
      </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C600F5B7-C800-4DDA-82F3-F5119D0656A5}"/>
                  </a:ext>
                </a:extLst>
              </p:cNvPr>
              <p:cNvSpPr txBox="1"/>
              <p:nvPr/>
            </p:nvSpPr>
            <p:spPr>
              <a:xfrm>
                <a:off x="1252259" y="2582552"/>
                <a:ext cx="13908300" cy="6182526"/>
              </a:xfrm>
              <a:prstGeom prst="rect">
                <a:avLst/>
              </a:prstGeom>
              <a:noFill/>
            </p:spPr>
            <p:txBody>
              <a:bodyPr wrap="square" rtlCol="0">
                <a:spAutoFit/>
              </a:bodyPr>
              <a:lstStyle/>
              <a:p>
                <a:pPr algn="just">
                  <a:lnSpc>
                    <a:spcPct val="150000"/>
                  </a:lnSpc>
                </a:pPr>
                <a:r>
                  <a:rPr lang="en-US" sz="4400" dirty="0">
                    <a:latin typeface="Arial" panose="020B0604020202020204" pitchFamily="34" charset="0"/>
                    <a:cs typeface="Arial" panose="020B0604020202020204" pitchFamily="34" charset="0"/>
                  </a:rPr>
                  <a:t>Hai tam </a:t>
                </a:r>
                <a:r>
                  <a:rPr lang="en-US" sz="4400" dirty="0" err="1">
                    <a:latin typeface="Arial" panose="020B0604020202020204" pitchFamily="34" charset="0"/>
                    <a:cs typeface="Arial" panose="020B0604020202020204" pitchFamily="34" charset="0"/>
                  </a:rPr>
                  <a:t>giác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𝐴𝐵𝐶</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tại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đỉnh</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và</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𝐵</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𝐶</m:t>
                    </m:r>
                    <m:r>
                      <a:rPr lang="en-US" sz="4400" i="1" dirty="0" smtClean="0">
                        <a:latin typeface="Cambria Math" panose="02040503050406030204" pitchFamily="18" charset="0"/>
                        <a:cs typeface="Arial" panose="020B0604020202020204" pitchFamily="34" charset="0"/>
                      </a:rPr>
                      <m:t>’</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tại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đỉnh</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m:t>
                    </m:r>
                    <m:r>
                      <a:rPr lang="en-US" sz="4400" i="1" dirty="0" smtClean="0">
                        <a:latin typeface="Cambria Math" panose="02040503050406030204" pitchFamily="18" charset="0"/>
                        <a:cs typeface="Arial" panose="020B0604020202020204" pitchFamily="34" charset="0"/>
                      </a:rPr>
                      <m:t>’</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có</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tương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ứng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một</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cạnh</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và</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một</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nhọn</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kề</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với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cạnh</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ấy</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bằng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nhau</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𝐴𝐵</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𝐴</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𝐵</m:t>
                    </m:r>
                    <m:r>
                      <a:rPr lang="en-US" sz="4400" i="1" dirty="0" smtClean="0">
                        <a:latin typeface="Cambria Math" panose="02040503050406030204" pitchFamily="18" charset="0"/>
                        <a:cs typeface="Arial" panose="020B0604020202020204" pitchFamily="34" charset="0"/>
                      </a:rPr>
                      <m:t>’</m:t>
                    </m:r>
                  </m:oMath>
                </a14:m>
                <a:r>
                  <a:rPr lang="en-US" sz="4400" dirty="0">
                    <a:latin typeface="Arial" panose="020B0604020202020204" pitchFamily="34" charset="0"/>
                    <a:cs typeface="Arial" panose="020B0604020202020204" pitchFamily="34" charset="0"/>
                  </a:rPr>
                  <a:t>; </a:t>
                </a:r>
                <a14:m>
                  <m:oMath xmlns:m="http://schemas.openxmlformats.org/officeDocument/2006/math">
                    <m:acc>
                      <m:accPr>
                        <m:chr m:val="̂"/>
                        <m:ctrlPr>
                          <a:rPr lang="en-US" sz="4400" i="1" dirty="0" smtClean="0">
                            <a:latin typeface="Cambria Math" panose="02040503050406030204" pitchFamily="18" charset="0"/>
                            <a:cs typeface="Arial" panose="020B0604020202020204" pitchFamily="34" charset="0"/>
                          </a:rPr>
                        </m:ctrlPr>
                      </m:accPr>
                      <m:e>
                        <m:r>
                          <a:rPr lang="en-US" sz="4400" b="0" i="1" dirty="0" smtClean="0">
                            <a:latin typeface="Cambria Math" panose="02040503050406030204" pitchFamily="18" charset="0"/>
                            <a:cs typeface="Arial" panose="020B0604020202020204" pitchFamily="34" charset="0"/>
                          </a:rPr>
                          <m:t>𝐵</m:t>
                        </m:r>
                      </m:e>
                    </m:acc>
                    <m:r>
                      <a:rPr lang="en-US" sz="4400" i="1" dirty="0" smtClean="0">
                        <a:latin typeface="Cambria Math" panose="02040503050406030204" pitchFamily="18" charset="0"/>
                        <a:cs typeface="Arial" panose="020B0604020202020204" pitchFamily="34" charset="0"/>
                      </a:rPr>
                      <m:t>=</m:t>
                    </m:r>
                    <m:acc>
                      <m:accPr>
                        <m:chr m:val="̂"/>
                        <m:ctrlPr>
                          <a:rPr lang="en-US" sz="4400" i="1" dirty="0" smtClean="0">
                            <a:latin typeface="Cambria Math" panose="02040503050406030204" pitchFamily="18" charset="0"/>
                            <a:cs typeface="Arial" panose="020B0604020202020204" pitchFamily="34" charset="0"/>
                          </a:rPr>
                        </m:ctrlPr>
                      </m:accPr>
                      <m:e>
                        <m:r>
                          <a:rPr lang="en-US" sz="4400" b="0" i="1" dirty="0" smtClean="0">
                            <a:latin typeface="Cambria Math" panose="02040503050406030204" pitchFamily="18" charset="0"/>
                            <a:cs typeface="Arial" panose="020B0604020202020204" pitchFamily="34" charset="0"/>
                          </a:rPr>
                          <m:t>𝐵</m:t>
                        </m:r>
                        <m:r>
                          <a:rPr lang="en-US" sz="4400" b="0" i="1" dirty="0" smtClean="0">
                            <a:latin typeface="Cambria Math" panose="02040503050406030204" pitchFamily="18" charset="0"/>
                            <a:cs typeface="Arial" panose="020B0604020202020204" pitchFamily="34" charset="0"/>
                          </a:rPr>
                          <m:t>′</m:t>
                        </m:r>
                      </m:e>
                    </m:acc>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Dựa</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vào</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trường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hợp</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bằng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nhau</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 </a:t>
                </a:r>
                <a:r>
                  <a:rPr lang="en-US" sz="4400" dirty="0" err="1">
                    <a:latin typeface="Arial" panose="020B0604020202020204" pitchFamily="34" charset="0"/>
                    <a:cs typeface="Arial" panose="020B0604020202020204" pitchFamily="34" charset="0"/>
                  </a:rPr>
                  <a:t>cạnh</a:t>
                </a:r>
                <a:r>
                  <a:rPr lang="en-US" sz="4400" dirty="0">
                    <a:latin typeface="Arial" panose="020B0604020202020204" pitchFamily="34" charset="0"/>
                    <a:cs typeface="Arial" panose="020B0604020202020204" pitchFamily="34" charset="0"/>
                  </a:rPr>
                  <a:t> –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của</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hai</a:t>
                </a:r>
                <a:r>
                  <a:rPr lang="en-US" sz="4400" dirty="0">
                    <a:latin typeface="Arial" panose="020B0604020202020204" pitchFamily="34" charset="0"/>
                    <a:cs typeface="Arial" panose="020B0604020202020204" pitchFamily="34" charset="0"/>
                  </a:rPr>
                  <a:t> tam </a:t>
                </a:r>
                <a:r>
                  <a:rPr lang="en-US" sz="4400" dirty="0" err="1">
                    <a:latin typeface="Arial" panose="020B0604020202020204" pitchFamily="34" charset="0"/>
                    <a:cs typeface="Arial" panose="020B0604020202020204" pitchFamily="34" charset="0"/>
                  </a:rPr>
                  <a:t>giác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hãy</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giải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thích</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vì</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sao</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hai</a:t>
                </a:r>
                <a:r>
                  <a:rPr lang="en-US" sz="4400" dirty="0">
                    <a:latin typeface="Arial" panose="020B0604020202020204" pitchFamily="34" charset="0"/>
                    <a:cs typeface="Arial" panose="020B0604020202020204" pitchFamily="34" charset="0"/>
                  </a:rPr>
                  <a:t> tam </a:t>
                </a:r>
                <a:r>
                  <a:rPr lang="en-US" sz="4400" dirty="0" err="1">
                    <a:latin typeface="Arial" panose="020B0604020202020204" pitchFamily="34" charset="0"/>
                    <a:cs typeface="Arial" panose="020B0604020202020204" pitchFamily="34" charset="0"/>
                  </a:rPr>
                  <a:t>giác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𝐴𝐵𝐶</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và</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𝐵</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𝐶</m:t>
                    </m:r>
                    <m:r>
                      <a:rPr lang="en-US" sz="4400" i="1" dirty="0" smtClean="0">
                        <a:latin typeface="Cambria Math" panose="02040503050406030204" pitchFamily="18" charset="0"/>
                        <a:cs typeface="Arial" panose="020B0604020202020204" pitchFamily="34" charset="0"/>
                      </a:rPr>
                      <m:t>’</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bằng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nhau</a:t>
                </a:r>
                <a:r>
                  <a:rPr lang="en-US" sz="4400" dirty="0">
                    <a:latin typeface="Arial" panose="020B0604020202020204" pitchFamily="34" charset="0"/>
                    <a:cs typeface="Arial" panose="020B0604020202020204" pitchFamily="34" charset="0"/>
                  </a:rPr>
                  <a:t>. </a:t>
                </a:r>
              </a:p>
            </p:txBody>
          </p:sp>
        </mc:Choice>
        <mc:Fallback xmlns="">
          <p:sp>
            <p:nvSpPr>
              <p:cNvPr id="21" name="TextBox 20">
                <a:extLst>
                  <a:ext uri="{FF2B5EF4-FFF2-40B4-BE49-F238E27FC236}">
                    <a16:creationId xmlns:a16="http://schemas.microsoft.com/office/drawing/2014/main" id="{C600F5B7-C800-4DDA-82F3-F5119D0656A5}"/>
                  </a:ext>
                </a:extLst>
              </p:cNvPr>
              <p:cNvSpPr txBox="1">
                <a:spLocks noRot="1" noChangeAspect="1" noMove="1" noResize="1" noEditPoints="1" noAdjustHandles="1" noChangeArrowheads="1" noChangeShapeType="1" noTextEdit="1"/>
              </p:cNvSpPr>
              <p:nvPr/>
            </p:nvSpPr>
            <p:spPr>
              <a:xfrm>
                <a:off x="1252259" y="2582552"/>
                <a:ext cx="13908300" cy="6182526"/>
              </a:xfrm>
              <a:prstGeom prst="rect">
                <a:avLst/>
              </a:prstGeom>
              <a:blipFill>
                <a:blip r:embed="rId12"/>
                <a:stretch>
                  <a:fillRect l="-1753" r="-3944" b="-3550"/>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randombar(horizontal)">
                                      <p:cBhvr>
                                        <p:cTn id="12"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2299454" y="5143500"/>
            <a:ext cx="6552792" cy="6446309"/>
          </a:xfrm>
          <a:prstGeom prst="rect">
            <a:avLst/>
          </a:prstGeom>
        </p:spPr>
      </p:pic>
      <p:pic>
        <p:nvPicPr>
          <p:cNvPr id="36" name="Picture 3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739099" y="5894117"/>
            <a:ext cx="1306778" cy="1148331"/>
          </a:xfrm>
          <a:prstGeom prst="rect">
            <a:avLst/>
          </a:prstGeom>
        </p:spPr>
      </p:pic>
      <p:pic>
        <p:nvPicPr>
          <p:cNvPr id="37" name="Picture 3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582424" y="-607587"/>
            <a:ext cx="2515896" cy="3047892"/>
          </a:xfrm>
          <a:prstGeom prst="rect">
            <a:avLst/>
          </a:prstGeom>
        </p:spPr>
      </p:pic>
      <p:pic>
        <p:nvPicPr>
          <p:cNvPr id="42" name="Picture 41">
            <a:extLst>
              <a:ext uri="{FF2B5EF4-FFF2-40B4-BE49-F238E27FC236}">
                <a16:creationId xmlns:a16="http://schemas.microsoft.com/office/drawing/2014/main" id="{615445A1-819A-47DB-89E1-79F553EDC6E6}"/>
              </a:ext>
            </a:extLst>
          </p:cNvPr>
          <p:cNvPicPr>
            <a:picLocks noChangeAspect="1"/>
          </p:cNvPicPr>
          <p:nvPr/>
        </p:nvPicPr>
        <p:blipFill>
          <a:blip r:embed="rId8"/>
          <a:stretch>
            <a:fillRect/>
          </a:stretch>
        </p:blipFill>
        <p:spPr>
          <a:xfrm>
            <a:off x="1119732" y="3009900"/>
            <a:ext cx="7310437" cy="4964230"/>
          </a:xfrm>
          <a:prstGeom prst="rect">
            <a:avLst/>
          </a:prstGeom>
        </p:spPr>
      </p:pic>
      <p:sp>
        <p:nvSpPr>
          <p:cNvPr id="43" name="Rectangle: Rounded Corners 42">
            <a:extLst>
              <a:ext uri="{FF2B5EF4-FFF2-40B4-BE49-F238E27FC236}">
                <a16:creationId xmlns:a16="http://schemas.microsoft.com/office/drawing/2014/main" id="{58B12881-294E-4082-B64E-57EEBADED056}"/>
              </a:ext>
            </a:extLst>
          </p:cNvPr>
          <p:cNvSpPr/>
          <p:nvPr/>
        </p:nvSpPr>
        <p:spPr>
          <a:xfrm>
            <a:off x="7694138" y="723900"/>
            <a:ext cx="2899724" cy="1071748"/>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rgbClr val="FF0000"/>
                </a:solidFill>
                <a:latin typeface="Arial" panose="020B0604020202020204" pitchFamily="34" charset="0"/>
                <a:cs typeface="Arial" panose="020B0604020202020204" pitchFamily="34" charset="0"/>
              </a:rPr>
              <a:t>Trả</a:t>
            </a:r>
            <a:r>
              <a:rPr lang="en-US" sz="4400" b="1" dirty="0">
                <a:solidFill>
                  <a:srgbClr val="FF0000"/>
                </a:solidFill>
                <a:latin typeface="Arial" panose="020B0604020202020204" pitchFamily="34" charset="0"/>
                <a:cs typeface="Arial" panose="020B0604020202020204" pitchFamily="34" charset="0"/>
              </a:rPr>
              <a:t> </a:t>
            </a:r>
            <a:r>
              <a:rPr lang="en-US" sz="4400" b="1" dirty="0" err="1">
                <a:solidFill>
                  <a:srgbClr val="FF0000"/>
                </a:solidFill>
                <a:latin typeface="Arial" panose="020B0604020202020204" pitchFamily="34" charset="0"/>
                <a:cs typeface="Arial" panose="020B0604020202020204" pitchFamily="34" charset="0"/>
              </a:rPr>
              <a:t>lời</a:t>
            </a:r>
            <a:endParaRPr lang="en-US" sz="4400" b="1" dirty="0">
              <a:solidFill>
                <a:srgbClr val="FF0000"/>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3EF56D60-6A20-4C03-AA7B-2D3A77C5FABB}"/>
                  </a:ext>
                </a:extLst>
              </p:cNvPr>
              <p:cNvSpPr txBox="1"/>
              <p:nvPr/>
            </p:nvSpPr>
            <p:spPr>
              <a:xfrm>
                <a:off x="9118600" y="2501206"/>
                <a:ext cx="7310437" cy="5284588"/>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Xét tam giác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𝐴𝐵𝐶</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và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có:</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r>
                  <a:rPr lang="en-US" sz="4000" dirty="0">
                    <a:effectLst/>
                    <a:ea typeface="Cambria Math" panose="02040503050406030204" pitchFamily="18" charset="0"/>
                    <a:cs typeface="Cambria Math" panose="02040503050406030204" pitchFamily="18" charset="0"/>
                  </a:rPr>
                  <a:t>	</a:t>
                </a: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𝐵𝐴𝐶</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e>
                    </m:acc>
                  </m:oMath>
                </a14:m>
                <a:r>
                  <a:rPr lang="en-US" sz="4000" dirty="0">
                    <a:effectLst/>
                    <a:latin typeface="Arial" panose="020B0604020202020204" pitchFamily="34" charset="0"/>
                    <a:ea typeface="Times New Roman" panose="02020603050405020304" pitchFamily="18" charset="0"/>
                    <a:cs typeface="Arial" panose="020B0604020202020204" pitchFamily="34" charset="0"/>
                  </a:rPr>
                  <a:t> </a:t>
                </a:r>
              </a:p>
              <a:p>
                <a:pPr marL="0" marR="0" algn="just">
                  <a:lnSpc>
                    <a:spcPct val="150000"/>
                  </a:lnSpc>
                  <a:spcBef>
                    <a:spcPts val="600"/>
                  </a:spcBef>
                  <a:spcAft>
                    <a:spcPts val="800"/>
                  </a:spcAft>
                  <a:tabLst>
                    <a:tab pos="360045" algn="l"/>
                    <a:tab pos="720090" algn="l"/>
                  </a:tabLst>
                </a:pPr>
                <a:r>
                  <a:rPr lang="nl-NL" sz="4000" dirty="0">
                    <a:effectLst/>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4000" dirty="0">
                    <a:effectLst/>
                    <a:latin typeface="Arial" panose="020B0604020202020204" pitchFamily="34" charset="0"/>
                    <a:ea typeface="Times New Roman" panose="02020603050405020304" pitchFamily="18" charset="0"/>
                    <a:cs typeface="Arial" panose="020B0604020202020204" pitchFamily="34" charset="0"/>
                  </a:rPr>
                  <a:t> </a:t>
                </a:r>
              </a:p>
              <a:p>
                <a:pPr marL="0" marR="0" algn="just">
                  <a:lnSpc>
                    <a:spcPct val="150000"/>
                  </a:lnSpc>
                  <a:spcBef>
                    <a:spcPts val="0"/>
                  </a:spcBef>
                  <a:spcAft>
                    <a:spcPts val="800"/>
                  </a:spcAft>
                </a:pPr>
                <a:r>
                  <a:rPr lang="en-US" sz="4000" dirty="0">
                    <a:effectLst/>
                    <a:ea typeface="Cambria Math" panose="02040503050406030204" pitchFamily="18" charset="0"/>
                    <a:cs typeface="Cambria Math" panose="02040503050406030204" pitchFamily="18" charset="0"/>
                  </a:rPr>
                  <a:t>	</a:t>
                </a: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𝐴𝐵𝐶</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e>
                    </m:acc>
                  </m:oMath>
                </a14:m>
                <a:r>
                  <a:rPr lang="en-US" sz="4000" dirty="0">
                    <a:effectLst/>
                    <a:latin typeface="Arial" panose="020B0604020202020204" pitchFamily="34" charset="0"/>
                    <a:ea typeface="Times New Roman" panose="02020603050405020304" pitchFamily="18" charset="0"/>
                    <a:cs typeface="Arial" panose="020B0604020202020204" pitchFamily="34" charset="0"/>
                  </a:rPr>
                  <a:t> </a:t>
                </a:r>
              </a:p>
              <a:p>
                <a:pPr algn="just">
                  <a:lnSpc>
                    <a:spcPct val="150000"/>
                  </a:lnSpc>
                </a:pPr>
                <a14:m>
                  <m:oMath xmlns:m="http://schemas.openxmlformats.org/officeDocument/2006/math">
                    <m:r>
                      <a:rPr lang="nl-NL" sz="4000" i="1">
                        <a:effectLst/>
                        <a:latin typeface="Cambria Math" panose="02040503050406030204" pitchFamily="18" charset="0"/>
                        <a:ea typeface="Times New Roman" panose="02020603050405020304" pitchFamily="18" charset="0"/>
                        <a:cs typeface="Times New Roman" panose="02020603050405020304" pitchFamily="18" charset="0"/>
                      </a:rPr>
                      <m:t>⇒</m:t>
                    </m:r>
                    <m:r>
                      <a:rPr lang="nl-NL" sz="4000" i="1">
                        <a:effectLst/>
                        <a:latin typeface="Cambria Math" panose="02040503050406030204" pitchFamily="18" charset="0"/>
                        <a:ea typeface="Times New Roman" panose="02020603050405020304" pitchFamily="18" charset="0"/>
                        <a:cs typeface="Times New Roman" panose="020206030504050203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𝐴𝐵𝐶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(g.c.g)</a:t>
                </a:r>
                <a:endParaRPr lang="en-US" sz="4000" dirty="0">
                  <a:latin typeface="Arial" panose="020B0604020202020204" pitchFamily="34" charset="0"/>
                  <a:cs typeface="Arial" panose="020B0604020202020204" pitchFamily="34" charset="0"/>
                </a:endParaRPr>
              </a:p>
            </p:txBody>
          </p:sp>
        </mc:Choice>
        <mc:Fallback xmlns="">
          <p:sp>
            <p:nvSpPr>
              <p:cNvPr id="46" name="TextBox 45">
                <a:extLst>
                  <a:ext uri="{FF2B5EF4-FFF2-40B4-BE49-F238E27FC236}">
                    <a16:creationId xmlns:a16="http://schemas.microsoft.com/office/drawing/2014/main" id="{3EF56D60-6A20-4C03-AA7B-2D3A77C5FABB}"/>
                  </a:ext>
                </a:extLst>
              </p:cNvPr>
              <p:cNvSpPr txBox="1">
                <a:spLocks noRot="1" noChangeAspect="1" noMove="1" noResize="1" noEditPoints="1" noAdjustHandles="1" noChangeArrowheads="1" noChangeShapeType="1" noTextEdit="1"/>
              </p:cNvSpPr>
              <p:nvPr/>
            </p:nvSpPr>
            <p:spPr>
              <a:xfrm>
                <a:off x="9118600" y="2501206"/>
                <a:ext cx="7310437" cy="5284588"/>
              </a:xfrm>
              <a:prstGeom prst="rect">
                <a:avLst/>
              </a:prstGeom>
              <a:blipFill>
                <a:blip r:embed="rId9"/>
                <a:stretch>
                  <a:fillRect l="-3003" b="-4037"/>
                </a:stretch>
              </a:blipFill>
            </p:spPr>
            <p:txBody>
              <a:bodyPr/>
              <a:lstStyle/>
              <a:p>
                <a:r>
                  <a:rPr lang="en-US">
                    <a:noFill/>
                  </a:rPr>
                  <a:t> </a:t>
                </a:r>
              </a:p>
            </p:txBody>
          </p:sp>
        </mc:Fallback>
      </mc:AlternateContent>
    </p:spTree>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inVertical)">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heel(4)">
                                      <p:cBhvr>
                                        <p:cTn id="12" dur="500"/>
                                        <p:tgtEl>
                                          <p:spTgt spid="42"/>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46">
                                            <p:txEl>
                                              <p:pRg st="0" end="0"/>
                                            </p:txEl>
                                          </p:spTgt>
                                        </p:tgtEl>
                                        <p:attrNameLst>
                                          <p:attrName>style.visibility</p:attrName>
                                        </p:attrNameLst>
                                      </p:cBhvr>
                                      <p:to>
                                        <p:strVal val="visible"/>
                                      </p:to>
                                    </p:set>
                                    <p:animEffect transition="in" filter="randombar(horizontal)">
                                      <p:cBhvr>
                                        <p:cTn id="17" dur="500"/>
                                        <p:tgtEl>
                                          <p:spTgt spid="46">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46">
                                            <p:txEl>
                                              <p:pRg st="1" end="1"/>
                                            </p:txEl>
                                          </p:spTgt>
                                        </p:tgtEl>
                                        <p:attrNameLst>
                                          <p:attrName>style.visibility</p:attrName>
                                        </p:attrNameLst>
                                      </p:cBhvr>
                                      <p:to>
                                        <p:strVal val="visible"/>
                                      </p:to>
                                    </p:set>
                                    <p:animEffect transition="in" filter="randombar(horizontal)">
                                      <p:cBhvr>
                                        <p:cTn id="22" dur="500"/>
                                        <p:tgtEl>
                                          <p:spTgt spid="46">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6">
                                            <p:txEl>
                                              <p:pRg st="2" end="2"/>
                                            </p:txEl>
                                          </p:spTgt>
                                        </p:tgtEl>
                                        <p:attrNameLst>
                                          <p:attrName>style.visibility</p:attrName>
                                        </p:attrNameLst>
                                      </p:cBhvr>
                                      <p:to>
                                        <p:strVal val="visible"/>
                                      </p:to>
                                    </p:set>
                                    <p:animEffect transition="in" filter="randombar(horizontal)">
                                      <p:cBhvr>
                                        <p:cTn id="27" dur="500"/>
                                        <p:tgtEl>
                                          <p:spTgt spid="46">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46">
                                            <p:txEl>
                                              <p:pRg st="3" end="3"/>
                                            </p:txEl>
                                          </p:spTgt>
                                        </p:tgtEl>
                                        <p:attrNameLst>
                                          <p:attrName>style.visibility</p:attrName>
                                        </p:attrNameLst>
                                      </p:cBhvr>
                                      <p:to>
                                        <p:strVal val="visible"/>
                                      </p:to>
                                    </p:set>
                                    <p:animEffect transition="in" filter="randombar(horizontal)">
                                      <p:cBhvr>
                                        <p:cTn id="32" dur="500"/>
                                        <p:tgtEl>
                                          <p:spTgt spid="46">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46">
                                            <p:txEl>
                                              <p:pRg st="4" end="4"/>
                                            </p:txEl>
                                          </p:spTgt>
                                        </p:tgtEl>
                                        <p:attrNameLst>
                                          <p:attrName>style.visibility</p:attrName>
                                        </p:attrNameLst>
                                      </p:cBhvr>
                                      <p:to>
                                        <p:strVal val="visible"/>
                                      </p:to>
                                    </p:set>
                                    <p:animEffect transition="in" filter="randombar(horizontal)">
                                      <p:cBhvr>
                                        <p:cTn id="37" dur="500"/>
                                        <p:tgtEl>
                                          <p:spTgt spid="4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1E1D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352584" y="1260766"/>
            <a:ext cx="10499663" cy="10329043"/>
          </a:xfrm>
          <a:prstGeom prst="rect">
            <a:avLst/>
          </a:prstGeom>
        </p:spPr>
      </p:pic>
      <p:sp>
        <p:nvSpPr>
          <p:cNvPr id="33" name="TextBox 32">
            <a:extLst>
              <a:ext uri="{FF2B5EF4-FFF2-40B4-BE49-F238E27FC236}">
                <a16:creationId xmlns:a16="http://schemas.microsoft.com/office/drawing/2014/main" id="{D475EB2F-E71B-4C87-AE5F-DA476F929AB3}"/>
              </a:ext>
            </a:extLst>
          </p:cNvPr>
          <p:cNvSpPr txBox="1"/>
          <p:nvPr/>
        </p:nvSpPr>
        <p:spPr>
          <a:xfrm>
            <a:off x="92179" y="934025"/>
            <a:ext cx="14662912" cy="3774175"/>
          </a:xfrm>
          <a:prstGeom prst="rect">
            <a:avLst/>
          </a:prstGeom>
          <a:noFill/>
        </p:spPr>
        <p:txBody>
          <a:bodyPr wrap="square">
            <a:spAutoFit/>
          </a:bodyPr>
          <a:lstStyle/>
          <a:p>
            <a:pPr marL="0" marR="0" algn="ctr">
              <a:lnSpc>
                <a:spcPct val="150000"/>
              </a:lnSpc>
              <a:spcBef>
                <a:spcPts val="600"/>
              </a:spcBef>
              <a:spcAft>
                <a:spcPts val="800"/>
              </a:spcAft>
              <a:tabLst>
                <a:tab pos="360045" algn="l"/>
                <a:tab pos="720090" algn="l"/>
              </a:tabLst>
            </a:pPr>
            <a:r>
              <a:rPr lang="nl-NL" sz="4000" b="1" dirty="0">
                <a:effectLst/>
                <a:latin typeface="Arial" panose="020B0604020202020204" pitchFamily="34" charset="0"/>
                <a:ea typeface="Times New Roman" panose="02020603050405020304" pitchFamily="18" charset="0"/>
                <a:cs typeface="Arial" panose="020B0604020202020204" pitchFamily="34" charset="0"/>
              </a:rPr>
              <a:t>Định lí 2:</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nl-NL" sz="4000" dirty="0">
                <a:effectLst/>
                <a:latin typeface="Arial" panose="020B0604020202020204" pitchFamily="34" charset="0"/>
                <a:ea typeface="Times New Roman" panose="02020603050405020304" pitchFamily="18" charset="0"/>
                <a:cs typeface="Arial" panose="020B0604020202020204" pitchFamily="34" charset="0"/>
              </a:rPr>
              <a:t>Nếu một cạnh góc vuông và góc nhọn kề cạnh ấy của tam giác vuông này bằng một cạnh góc vuông và góc nhọn kề cạnh ấy của tam giác vuông kia thì hai tam giác vuông đó bằng nhau.</a:t>
            </a:r>
            <a:endParaRPr lang="en-US" sz="4000" dirty="0">
              <a:latin typeface="Arial" panose="020B0604020202020204" pitchFamily="34" charset="0"/>
              <a:cs typeface="Arial" panose="020B0604020202020204" pitchFamily="34" charset="0"/>
            </a:endParaRPr>
          </a:p>
        </p:txBody>
      </p:sp>
      <p:grpSp>
        <p:nvGrpSpPr>
          <p:cNvPr id="34" name="Group 33">
            <a:extLst>
              <a:ext uri="{FF2B5EF4-FFF2-40B4-BE49-F238E27FC236}">
                <a16:creationId xmlns:a16="http://schemas.microsoft.com/office/drawing/2014/main" id="{7CDBE250-0B38-4EE5-AB37-947CBD69F208}"/>
              </a:ext>
            </a:extLst>
          </p:cNvPr>
          <p:cNvGrpSpPr/>
          <p:nvPr/>
        </p:nvGrpSpPr>
        <p:grpSpPr>
          <a:xfrm>
            <a:off x="3162101" y="5523860"/>
            <a:ext cx="6667699" cy="3747206"/>
            <a:chOff x="6436553" y="5448300"/>
            <a:chExt cx="6667699" cy="3747206"/>
          </a:xfrm>
        </p:grpSpPr>
        <p:cxnSp>
          <p:nvCxnSpPr>
            <p:cNvPr id="35" name="Straight Connector 34">
              <a:extLst>
                <a:ext uri="{FF2B5EF4-FFF2-40B4-BE49-F238E27FC236}">
                  <a16:creationId xmlns:a16="http://schemas.microsoft.com/office/drawing/2014/main" id="{50CDA528-7E50-4410-93B2-58541A1E7CD6}"/>
                </a:ext>
              </a:extLst>
            </p:cNvPr>
            <p:cNvCxnSpPr>
              <a:cxnSpLocks/>
            </p:cNvCxnSpPr>
            <p:nvPr/>
          </p:nvCxnSpPr>
          <p:spPr>
            <a:xfrm flipH="1">
              <a:off x="7598764" y="5448300"/>
              <a:ext cx="20607" cy="3747206"/>
            </a:xfrm>
            <a:prstGeom prst="line">
              <a:avLst/>
            </a:prstGeom>
            <a:ln w="38100"/>
          </p:spPr>
          <p:style>
            <a:lnRef idx="1">
              <a:schemeClr val="dk1"/>
            </a:lnRef>
            <a:fillRef idx="0">
              <a:schemeClr val="dk1"/>
            </a:fillRef>
            <a:effectRef idx="0">
              <a:schemeClr val="dk1"/>
            </a:effectRef>
            <a:fontRef idx="minor">
              <a:schemeClr val="tx1"/>
            </a:fontRef>
          </p:style>
        </p:cxnSp>
        <p:cxnSp>
          <p:nvCxnSpPr>
            <p:cNvPr id="36" name="Straight Connector 35">
              <a:extLst>
                <a:ext uri="{FF2B5EF4-FFF2-40B4-BE49-F238E27FC236}">
                  <a16:creationId xmlns:a16="http://schemas.microsoft.com/office/drawing/2014/main" id="{83A58D34-D632-40FD-A574-AE5C642FE5C1}"/>
                </a:ext>
              </a:extLst>
            </p:cNvPr>
            <p:cNvCxnSpPr>
              <a:cxnSpLocks/>
            </p:cNvCxnSpPr>
            <p:nvPr/>
          </p:nvCxnSpPr>
          <p:spPr>
            <a:xfrm>
              <a:off x="6436553" y="8308471"/>
              <a:ext cx="6667699" cy="0"/>
            </a:xfrm>
            <a:prstGeom prst="line">
              <a:avLst/>
            </a:prstGeom>
            <a:ln w="38100"/>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A25918FB-0D21-42E1-8299-D3B41B280D73}"/>
                </a:ext>
              </a:extLst>
            </p:cNvPr>
            <p:cNvSpPr txBox="1"/>
            <p:nvPr/>
          </p:nvSpPr>
          <p:spPr>
            <a:xfrm>
              <a:off x="6487828" y="6587536"/>
              <a:ext cx="1024005"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GT</a:t>
              </a:r>
            </a:p>
          </p:txBody>
        </p:sp>
        <p:sp>
          <p:nvSpPr>
            <p:cNvPr id="38" name="TextBox 37">
              <a:extLst>
                <a:ext uri="{FF2B5EF4-FFF2-40B4-BE49-F238E27FC236}">
                  <a16:creationId xmlns:a16="http://schemas.microsoft.com/office/drawing/2014/main" id="{7B7F644A-5239-4CCD-8D8A-5AC4D1F71AEB}"/>
                </a:ext>
              </a:extLst>
            </p:cNvPr>
            <p:cNvSpPr txBox="1"/>
            <p:nvPr/>
          </p:nvSpPr>
          <p:spPr>
            <a:xfrm>
              <a:off x="6487827" y="8405306"/>
              <a:ext cx="1024005"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KL</a:t>
              </a:r>
            </a:p>
          </p:txBody>
        </p:sp>
      </p:grpSp>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9090BBAC-CE07-42F8-A861-BA7BF27F4F2A}"/>
                  </a:ext>
                </a:extLst>
              </p:cNvPr>
              <p:cNvSpPr txBox="1"/>
              <p:nvPr/>
            </p:nvSpPr>
            <p:spPr>
              <a:xfrm>
                <a:off x="4424531" y="5187971"/>
                <a:ext cx="5921531" cy="3207032"/>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14:m>
                  <m:oMath xmlns:m="http://schemas.openxmlformats.org/officeDocument/2006/math">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𝐴𝐵𝐶</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𝐵</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𝐶</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oMath>
                </a14:m>
                <a:r>
                  <a:rPr lang="en-US" sz="4000" i="1" dirty="0">
                    <a:effectLst/>
                    <a:latin typeface="Cambria Math" panose="02040503050406030204" pitchFamily="18" charset="0"/>
                    <a:ea typeface="Cambria Math" panose="02040503050406030204" pitchFamily="18" charset="0"/>
                    <a:cs typeface="Cambria Math" panose="02040503050406030204" pitchFamily="18" charset="0"/>
                  </a:rPr>
                  <a:t> </a:t>
                </a:r>
              </a:p>
              <a:p>
                <a:pPr marL="0" marR="0" algn="just">
                  <a:lnSpc>
                    <a:spcPct val="150000"/>
                  </a:lnSpc>
                  <a:spcBef>
                    <a:spcPts val="600"/>
                  </a:spcBef>
                  <a:spcAft>
                    <a:spcPts val="800"/>
                  </a:spcAft>
                  <a:tabLst>
                    <a:tab pos="360045" algn="l"/>
                    <a:tab pos="720090" algn="l"/>
                  </a:tabLst>
                </a:pP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𝐵𝐴𝐶</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=90</m:t>
                    </m:r>
                    <m:r>
                      <a:rPr lang="en-US" sz="4000" b="0" i="1" smtClean="0">
                        <a:effectLst/>
                        <a:latin typeface="Cambria Math" panose="02040503050406030204" pitchFamily="18" charset="0"/>
                        <a:ea typeface="Cambria Math" panose="02040503050406030204" pitchFamily="18" charset="0"/>
                        <a:cs typeface="Cambria Math" panose="02040503050406030204" pitchFamily="18" charset="0"/>
                      </a:rPr>
                      <m:t>°</m:t>
                    </m:r>
                  </m:oMath>
                </a14:m>
                <a:r>
                  <a:rPr lang="en-US" sz="4000" dirty="0">
                    <a:effectLst/>
                    <a:latin typeface="Arial" panose="020B0604020202020204" pitchFamily="34" charset="0"/>
                    <a:ea typeface="Times New Roman" panose="02020603050405020304" pitchFamily="18" charset="0"/>
                    <a:cs typeface="Arial" panose="020B0604020202020204" pitchFamily="34" charset="0"/>
                  </a:rPr>
                  <a:t> </a:t>
                </a:r>
              </a:p>
              <a:p>
                <a:pPr algn="just">
                  <a:lnSpc>
                    <a:spcPct val="150000"/>
                  </a:lnSpc>
                </a:pP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a:t>
                </a:r>
                <a14:m>
                  <m:oMath xmlns:m="http://schemas.openxmlformats.org/officeDocument/2006/math">
                    <m:acc>
                      <m:accPr>
                        <m:chr m:val="̂"/>
                        <m:ctrlPr>
                          <a:rPr lang="en-US" sz="4000" i="1">
                            <a:latin typeface="Cambria Math" panose="02040503050406030204" pitchFamily="18" charset="0"/>
                            <a:ea typeface="Cambria Math" panose="02040503050406030204" pitchFamily="18" charset="0"/>
                            <a:cs typeface="Cambria Math" panose="02040503050406030204" pitchFamily="18" charset="0"/>
                          </a:rPr>
                        </m:ctrlPr>
                      </m:accPr>
                      <m:e>
                        <m:r>
                          <a:rPr lang="en-US" sz="4000" b="0" i="1" smtClean="0">
                            <a:latin typeface="Cambria Math" panose="02040503050406030204" pitchFamily="18" charset="0"/>
                            <a:ea typeface="Cambria Math" panose="02040503050406030204" pitchFamily="18" charset="0"/>
                            <a:cs typeface="Cambria Math" panose="02040503050406030204" pitchFamily="18" charset="0"/>
                          </a:rPr>
                          <m:t>𝐴𝐵</m:t>
                        </m:r>
                        <m:r>
                          <a:rPr lang="nl-NL" sz="4000" i="1">
                            <a:latin typeface="Cambria Math" panose="02040503050406030204" pitchFamily="18" charset="0"/>
                            <a:ea typeface="Cambria Math" panose="02040503050406030204" pitchFamily="18" charset="0"/>
                            <a:cs typeface="Cambria Math" panose="02040503050406030204" pitchFamily="18" charset="0"/>
                          </a:rPr>
                          <m:t>𝐶</m:t>
                        </m:r>
                      </m:e>
                    </m:acc>
                    <m:r>
                      <a:rPr lang="nl-NL" sz="4000" i="1">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latin typeface="Cambria Math" panose="02040503050406030204" pitchFamily="18" charset="0"/>
                            <a:ea typeface="Cambria Math" panose="02040503050406030204" pitchFamily="18" charset="0"/>
                            <a:cs typeface="Cambria Math" panose="02040503050406030204" pitchFamily="18" charset="0"/>
                          </a:rPr>
                        </m:ctrlPr>
                      </m:accPr>
                      <m:e>
                        <m:sSup>
                          <m:sSupPr>
                            <m:ctrlPr>
                              <a:rPr lang="nl-NL" sz="4000" i="1">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a:latin typeface="Cambria Math" panose="02040503050406030204" pitchFamily="18" charset="0"/>
                                <a:ea typeface="Cambria Math" panose="02040503050406030204" pitchFamily="18" charset="0"/>
                                <a:cs typeface="Cambria Math" panose="02040503050406030204" pitchFamily="18" charset="0"/>
                              </a:rPr>
                              <m:t>𝐴</m:t>
                            </m:r>
                          </m:e>
                          <m:sup>
                            <m:r>
                              <a:rPr lang="nl-NL" sz="4000" i="1">
                                <a:latin typeface="Cambria Math" panose="02040503050406030204" pitchFamily="18" charset="0"/>
                                <a:ea typeface="Cambria Math" panose="02040503050406030204" pitchFamily="18" charset="0"/>
                                <a:cs typeface="Cambria Math" panose="02040503050406030204" pitchFamily="18" charset="0"/>
                              </a:rPr>
                              <m:t>′</m:t>
                            </m:r>
                          </m:sup>
                        </m:sSup>
                        <m:r>
                          <a:rPr lang="en-US" sz="4000" b="0" i="1" smtClean="0">
                            <a:latin typeface="Cambria Math" panose="02040503050406030204" pitchFamily="18" charset="0"/>
                            <a:ea typeface="Cambria Math" panose="02040503050406030204" pitchFamily="18" charset="0"/>
                            <a:cs typeface="Cambria Math" panose="02040503050406030204" pitchFamily="18" charset="0"/>
                          </a:rPr>
                          <m:t>𝐵</m:t>
                        </m:r>
                        <m:r>
                          <a:rPr lang="en-US" sz="4000" b="0" i="1" smtClean="0">
                            <a:latin typeface="Cambria Math" panose="02040503050406030204" pitchFamily="18" charset="0"/>
                            <a:ea typeface="Cambria Math" panose="02040503050406030204" pitchFamily="18" charset="0"/>
                            <a:cs typeface="Cambria Math" panose="02040503050406030204" pitchFamily="18" charset="0"/>
                          </a:rPr>
                          <m:t>′</m:t>
                        </m:r>
                        <m:r>
                          <a:rPr lang="nl-NL" sz="4000" i="1">
                            <a:latin typeface="Cambria Math" panose="02040503050406030204" pitchFamily="18" charset="0"/>
                            <a:ea typeface="Cambria Math" panose="02040503050406030204" pitchFamily="18" charset="0"/>
                            <a:cs typeface="Cambria Math" panose="02040503050406030204" pitchFamily="18" charset="0"/>
                          </a:rPr>
                          <m:t>𝐶</m:t>
                        </m:r>
                        <m:r>
                          <a:rPr lang="nl-NL" sz="4000" i="1">
                            <a:latin typeface="Cambria Math" panose="02040503050406030204" pitchFamily="18" charset="0"/>
                            <a:ea typeface="Cambria Math" panose="02040503050406030204" pitchFamily="18" charset="0"/>
                            <a:cs typeface="Cambria Math" panose="02040503050406030204" pitchFamily="18" charset="0"/>
                          </a:rPr>
                          <m:t>′</m:t>
                        </m:r>
                      </m:e>
                    </m:acc>
                  </m:oMath>
                </a14:m>
                <a:endParaRPr lang="en-US" sz="4000" dirty="0">
                  <a:latin typeface="Arial" panose="020B0604020202020204" pitchFamily="34" charset="0"/>
                  <a:cs typeface="Arial" panose="020B0604020202020204" pitchFamily="34" charset="0"/>
                </a:endParaRPr>
              </a:p>
            </p:txBody>
          </p:sp>
        </mc:Choice>
        <mc:Fallback xmlns="">
          <p:sp>
            <p:nvSpPr>
              <p:cNvPr id="39" name="TextBox 38">
                <a:extLst>
                  <a:ext uri="{FF2B5EF4-FFF2-40B4-BE49-F238E27FC236}">
                    <a16:creationId xmlns:a16="http://schemas.microsoft.com/office/drawing/2014/main" id="{9090BBAC-CE07-42F8-A861-BA7BF27F4F2A}"/>
                  </a:ext>
                </a:extLst>
              </p:cNvPr>
              <p:cNvSpPr txBox="1">
                <a:spLocks noRot="1" noChangeAspect="1" noMove="1" noResize="1" noEditPoints="1" noAdjustHandles="1" noChangeArrowheads="1" noChangeShapeType="1" noTextEdit="1"/>
              </p:cNvSpPr>
              <p:nvPr/>
            </p:nvSpPr>
            <p:spPr>
              <a:xfrm>
                <a:off x="4424531" y="5187971"/>
                <a:ext cx="5921531" cy="3207032"/>
              </a:xfrm>
              <a:prstGeom prst="rect">
                <a:avLst/>
              </a:prstGeom>
              <a:blipFill>
                <a:blip r:embed="rId12"/>
                <a:stretch>
                  <a:fillRect b="-72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B3FDC3CB-A873-4637-BAFF-5B063A9C517E}"/>
                  </a:ext>
                </a:extLst>
              </p:cNvPr>
              <p:cNvSpPr txBox="1"/>
              <p:nvPr/>
            </p:nvSpPr>
            <p:spPr>
              <a:xfrm>
                <a:off x="4594374" y="8389474"/>
                <a:ext cx="3961771" cy="901465"/>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14:m>
                  <m:oMath xmlns:m="http://schemas.openxmlformats.org/officeDocument/2006/math">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𝐴𝐵𝐶</m:t>
                    </m:r>
                    <m:r>
                      <a:rPr lang="en-US" sz="4000" b="0" i="0" smtClean="0">
                        <a:effectLst/>
                        <a:latin typeface="Cambria Math" panose="02040503050406030204" pitchFamily="18" charset="0"/>
                        <a:ea typeface="Cambria Math" panose="02040503050406030204" pitchFamily="18" charset="0"/>
                        <a:cs typeface="Cambria Math" panose="02040503050406030204" pitchFamily="18" charset="0"/>
                      </a:rPr>
                      <m:t>=</m:t>
                    </m:r>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𝐵</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𝐶</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oMath>
                </a14:m>
                <a:r>
                  <a:rPr lang="en-US" sz="4000" i="1" dirty="0">
                    <a:effectLst/>
                    <a:latin typeface="Cambria Math" panose="02040503050406030204" pitchFamily="18" charset="0"/>
                    <a:ea typeface="Cambria Math" panose="02040503050406030204" pitchFamily="18" charset="0"/>
                    <a:cs typeface="Cambria Math" panose="02040503050406030204" pitchFamily="18" charset="0"/>
                  </a:rPr>
                  <a:t> </a:t>
                </a:r>
              </a:p>
            </p:txBody>
          </p:sp>
        </mc:Choice>
        <mc:Fallback xmlns="">
          <p:sp>
            <p:nvSpPr>
              <p:cNvPr id="40" name="TextBox 39">
                <a:extLst>
                  <a:ext uri="{FF2B5EF4-FFF2-40B4-BE49-F238E27FC236}">
                    <a16:creationId xmlns:a16="http://schemas.microsoft.com/office/drawing/2014/main" id="{B3FDC3CB-A873-4637-BAFF-5B063A9C517E}"/>
                  </a:ext>
                </a:extLst>
              </p:cNvPr>
              <p:cNvSpPr txBox="1">
                <a:spLocks noRot="1" noChangeAspect="1" noMove="1" noResize="1" noEditPoints="1" noAdjustHandles="1" noChangeArrowheads="1" noChangeShapeType="1" noTextEdit="1"/>
              </p:cNvSpPr>
              <p:nvPr/>
            </p:nvSpPr>
            <p:spPr>
              <a:xfrm>
                <a:off x="4594374" y="8389474"/>
                <a:ext cx="3961771" cy="901465"/>
              </a:xfrm>
              <a:prstGeom prst="rect">
                <a:avLst/>
              </a:prstGeom>
              <a:blipFill>
                <a:blip r:embed="rId13"/>
                <a:stretch>
                  <a:fillRect r="-6308" b="-28378"/>
                </a:stretch>
              </a:blipFill>
            </p:spPr>
            <p:txBody>
              <a:bodyPr/>
              <a:lstStyle/>
              <a:p>
                <a:r>
                  <a:rPr lang="en-US">
                    <a:noFill/>
                  </a:rPr>
                  <a:t> </a:t>
                </a:r>
              </a:p>
            </p:txBody>
          </p:sp>
        </mc:Fallback>
      </mc:AlternateContent>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3">
                                            <p:txEl>
                                              <p:pRg st="0" end="0"/>
                                            </p:txEl>
                                          </p:spTgt>
                                        </p:tgtEl>
                                        <p:attrNameLst>
                                          <p:attrName>style.visibility</p:attrName>
                                        </p:attrNameLst>
                                      </p:cBhvr>
                                      <p:to>
                                        <p:strVal val="visible"/>
                                      </p:to>
                                    </p:set>
                                    <p:animEffect transition="in" filter="wipe(down)">
                                      <p:cBhvr>
                                        <p:cTn id="7" dur="500"/>
                                        <p:tgtEl>
                                          <p:spTgt spid="3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3">
                                            <p:txEl>
                                              <p:pRg st="1" end="1"/>
                                            </p:txEl>
                                          </p:spTgt>
                                        </p:tgtEl>
                                        <p:attrNameLst>
                                          <p:attrName>style.visibility</p:attrName>
                                        </p:attrNameLst>
                                      </p:cBhvr>
                                      <p:to>
                                        <p:strVal val="visible"/>
                                      </p:to>
                                    </p:set>
                                    <p:animEffect transition="in" filter="wipe(down)">
                                      <p:cBhvr>
                                        <p:cTn id="12" dur="500"/>
                                        <p:tgtEl>
                                          <p:spTgt spid="3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wipe(left)">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9">
                                            <p:txEl>
                                              <p:pRg st="0" end="0"/>
                                            </p:txEl>
                                          </p:spTgt>
                                        </p:tgtEl>
                                        <p:attrNameLst>
                                          <p:attrName>style.visibility</p:attrName>
                                        </p:attrNameLst>
                                      </p:cBhvr>
                                      <p:to>
                                        <p:strVal val="visible"/>
                                      </p:to>
                                    </p:set>
                                    <p:animEffect transition="in" filter="wipe(left)">
                                      <p:cBhvr>
                                        <p:cTn id="22" dur="500"/>
                                        <p:tgtEl>
                                          <p:spTgt spid="3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9">
                                            <p:txEl>
                                              <p:pRg st="1" end="1"/>
                                            </p:txEl>
                                          </p:spTgt>
                                        </p:tgtEl>
                                        <p:attrNameLst>
                                          <p:attrName>style.visibility</p:attrName>
                                        </p:attrNameLst>
                                      </p:cBhvr>
                                      <p:to>
                                        <p:strVal val="visible"/>
                                      </p:to>
                                    </p:set>
                                    <p:animEffect transition="in" filter="wipe(left)">
                                      <p:cBhvr>
                                        <p:cTn id="27" dur="500"/>
                                        <p:tgtEl>
                                          <p:spTgt spid="39">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39">
                                            <p:txEl>
                                              <p:pRg st="2" end="2"/>
                                            </p:txEl>
                                          </p:spTgt>
                                        </p:tgtEl>
                                        <p:attrNameLst>
                                          <p:attrName>style.visibility</p:attrName>
                                        </p:attrNameLst>
                                      </p:cBhvr>
                                      <p:to>
                                        <p:strVal val="visible"/>
                                      </p:to>
                                    </p:set>
                                    <p:animEffect transition="in" filter="wipe(left)">
                                      <p:cBhvr>
                                        <p:cTn id="32" dur="500"/>
                                        <p:tgtEl>
                                          <p:spTgt spid="39">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40">
                                            <p:txEl>
                                              <p:pRg st="0" end="0"/>
                                            </p:txEl>
                                          </p:spTgt>
                                        </p:tgtEl>
                                        <p:attrNameLst>
                                          <p:attrName>style.visibility</p:attrName>
                                        </p:attrNameLst>
                                      </p:cBhvr>
                                      <p:to>
                                        <p:strVal val="visible"/>
                                      </p:to>
                                    </p:set>
                                    <p:animEffect transition="in" filter="wipe(left)">
                                      <p:cBhvr>
                                        <p:cTn id="37" dur="500"/>
                                        <p:tgtEl>
                                          <p:spTgt spid="4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24" name="Picture 2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2194809" y="7286956"/>
            <a:ext cx="9826011" cy="3260796"/>
          </a:xfrm>
          <a:prstGeom prst="rect">
            <a:avLst/>
          </a:prstGeom>
        </p:spPr>
      </p:pic>
      <p:grpSp>
        <p:nvGrpSpPr>
          <p:cNvPr id="31" name="Group 30">
            <a:extLst>
              <a:ext uri="{FF2B5EF4-FFF2-40B4-BE49-F238E27FC236}">
                <a16:creationId xmlns:a16="http://schemas.microsoft.com/office/drawing/2014/main" id="{AEB948CC-36C3-42A7-A012-E18D870D0D28}"/>
              </a:ext>
            </a:extLst>
          </p:cNvPr>
          <p:cNvGrpSpPr/>
          <p:nvPr/>
        </p:nvGrpSpPr>
        <p:grpSpPr>
          <a:xfrm>
            <a:off x="6921376" y="580922"/>
            <a:ext cx="4661024" cy="1416180"/>
            <a:chOff x="1892176" y="1365119"/>
            <a:chExt cx="4661024" cy="1416180"/>
          </a:xfrm>
        </p:grpSpPr>
        <p:grpSp>
          <p:nvGrpSpPr>
            <p:cNvPr id="6" name="Group 6"/>
            <p:cNvGrpSpPr/>
            <p:nvPr/>
          </p:nvGrpSpPr>
          <p:grpSpPr>
            <a:xfrm>
              <a:off x="1892176" y="1365119"/>
              <a:ext cx="4661024" cy="1416180"/>
              <a:chOff x="0" y="0"/>
              <a:chExt cx="2015407" cy="675160"/>
            </a:xfrm>
          </p:grpSpPr>
          <p:sp>
            <p:nvSpPr>
              <p:cNvPr id="7" name="Freeform 7"/>
              <p:cNvSpPr/>
              <p:nvPr/>
            </p:nvSpPr>
            <p:spPr>
              <a:xfrm>
                <a:off x="0" y="0"/>
                <a:ext cx="2015407" cy="675160"/>
              </a:xfrm>
              <a:custGeom>
                <a:avLst/>
                <a:gdLst/>
                <a:ahLst/>
                <a:cxnLst/>
                <a:rect l="l" t="t" r="r" b="b"/>
                <a:pathLst>
                  <a:path w="2015407" h="675160">
                    <a:moveTo>
                      <a:pt x="42266" y="0"/>
                    </a:moveTo>
                    <a:lnTo>
                      <a:pt x="1973142" y="0"/>
                    </a:lnTo>
                    <a:cubicBezTo>
                      <a:pt x="1996484" y="0"/>
                      <a:pt x="2015407" y="18923"/>
                      <a:pt x="2015407" y="42266"/>
                    </a:cubicBezTo>
                    <a:lnTo>
                      <a:pt x="2015407" y="632894"/>
                    </a:lnTo>
                    <a:cubicBezTo>
                      <a:pt x="2015407" y="656237"/>
                      <a:pt x="1996484" y="675160"/>
                      <a:pt x="1973142" y="675160"/>
                    </a:cubicBezTo>
                    <a:lnTo>
                      <a:pt x="42266" y="675160"/>
                    </a:lnTo>
                    <a:cubicBezTo>
                      <a:pt x="18923" y="675160"/>
                      <a:pt x="0" y="656237"/>
                      <a:pt x="0" y="632894"/>
                    </a:cubicBezTo>
                    <a:lnTo>
                      <a:pt x="0" y="42266"/>
                    </a:lnTo>
                    <a:cubicBezTo>
                      <a:pt x="0" y="18923"/>
                      <a:pt x="18923" y="0"/>
                      <a:pt x="42266" y="0"/>
                    </a:cubicBezTo>
                    <a:close/>
                  </a:path>
                </a:pathLst>
              </a:custGeom>
              <a:solidFill>
                <a:srgbClr val="F4BA92"/>
              </a:solidFill>
              <a:ln w="57150">
                <a:solidFill>
                  <a:srgbClr val="383838"/>
                </a:solidFill>
              </a:ln>
            </p:spPr>
            <p:txBody>
              <a:bodyPr/>
              <a:lstStyle/>
              <a:p>
                <a:endParaRPr lang="en-US" dirty="0"/>
              </a:p>
            </p:txBody>
          </p:sp>
          <p:sp>
            <p:nvSpPr>
              <p:cNvPr id="8" name="TextBox 8"/>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sp>
          <p:nvSpPr>
            <p:cNvPr id="30" name="TextBox 29">
              <a:extLst>
                <a:ext uri="{FF2B5EF4-FFF2-40B4-BE49-F238E27FC236}">
                  <a16:creationId xmlns:a16="http://schemas.microsoft.com/office/drawing/2014/main" id="{A429E36A-FDB1-46AB-8C43-8028C7406B29}"/>
                </a:ext>
              </a:extLst>
            </p:cNvPr>
            <p:cNvSpPr txBox="1"/>
            <p:nvPr/>
          </p:nvSpPr>
          <p:spPr>
            <a:xfrm>
              <a:off x="2120312" y="1706338"/>
              <a:ext cx="4204751" cy="769441"/>
            </a:xfrm>
            <a:prstGeom prst="rect">
              <a:avLst/>
            </a:prstGeom>
            <a:noFill/>
          </p:spPr>
          <p:txBody>
            <a:bodyPr wrap="square" rtlCol="0">
              <a:spAutoFit/>
            </a:bodyPr>
            <a:lstStyle/>
            <a:p>
              <a:pPr algn="ctr"/>
              <a:r>
                <a:rPr lang="en-US" sz="4400" b="1" dirty="0" err="1">
                  <a:latin typeface="Arial" panose="020B0604020202020204" pitchFamily="34" charset="0"/>
                  <a:cs typeface="Arial" panose="020B0604020202020204" pitchFamily="34" charset="0"/>
                </a:rPr>
                <a:t>Luyện</a:t>
              </a:r>
              <a:r>
                <a:rPr lang="en-US" sz="4400" b="1" dirty="0">
                  <a:latin typeface="Arial" panose="020B0604020202020204" pitchFamily="34" charset="0"/>
                  <a:cs typeface="Arial" panose="020B0604020202020204" pitchFamily="34" charset="0"/>
                </a:rPr>
                <a:t> </a:t>
              </a:r>
              <a:r>
                <a:rPr lang="en-US" sz="4400" b="1" dirty="0" err="1">
                  <a:latin typeface="Arial" panose="020B0604020202020204" pitchFamily="34" charset="0"/>
                  <a:cs typeface="Arial" panose="020B0604020202020204" pitchFamily="34" charset="0"/>
                </a:rPr>
                <a:t>tập</a:t>
              </a:r>
              <a:r>
                <a:rPr lang="en-US" sz="4400" b="1" dirty="0">
                  <a:latin typeface="Arial" panose="020B0604020202020204" pitchFamily="34" charset="0"/>
                  <a:cs typeface="Arial" panose="020B0604020202020204" pitchFamily="34" charset="0"/>
                </a:rPr>
                <a:t> 1</a:t>
              </a:r>
            </a:p>
          </p:txBody>
        </p:sp>
      </p:grpSp>
      <p:sp>
        <p:nvSpPr>
          <p:cNvPr id="32" name="TextBox 31">
            <a:extLst>
              <a:ext uri="{FF2B5EF4-FFF2-40B4-BE49-F238E27FC236}">
                <a16:creationId xmlns:a16="http://schemas.microsoft.com/office/drawing/2014/main" id="{00333056-339B-4F88-A0DD-01C72A7D4EC7}"/>
              </a:ext>
            </a:extLst>
          </p:cNvPr>
          <p:cNvSpPr txBox="1"/>
          <p:nvPr/>
        </p:nvSpPr>
        <p:spPr>
          <a:xfrm>
            <a:off x="1167337" y="2386523"/>
            <a:ext cx="16315875" cy="5045164"/>
          </a:xfrm>
          <a:prstGeom prst="rect">
            <a:avLst/>
          </a:prstGeom>
          <a:noFill/>
        </p:spPr>
        <p:txBody>
          <a:bodyPr wrap="square" rtlCol="0">
            <a:spAutoFit/>
          </a:bodyPr>
          <a:lstStyle/>
          <a:p>
            <a:pPr algn="just">
              <a:lnSpc>
                <a:spcPct val="150000"/>
              </a:lnSpc>
            </a:pPr>
            <a:r>
              <a:rPr lang="en-US" sz="4400" dirty="0">
                <a:latin typeface="Arial" panose="020B0604020202020204" pitchFamily="34" charset="0"/>
                <a:cs typeface="Arial" panose="020B0604020202020204" pitchFamily="34" charset="0"/>
              </a:rPr>
              <a:t>Quay </a:t>
            </a:r>
            <a:r>
              <a:rPr lang="en-US" sz="4400" dirty="0" err="1">
                <a:latin typeface="Arial" panose="020B0604020202020204" pitchFamily="34" charset="0"/>
                <a:cs typeface="Arial" panose="020B0604020202020204" pitchFamily="34" charset="0"/>
              </a:rPr>
              <a:t>lại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tình</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huống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mở</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đầu</a:t>
            </a:r>
            <a:r>
              <a:rPr lang="en-US" sz="4400" dirty="0">
                <a:latin typeface="Arial" panose="020B0604020202020204" pitchFamily="34" charset="0"/>
                <a:cs typeface="Arial" panose="020B0604020202020204" pitchFamily="34" charset="0"/>
              </a:rPr>
              <a:t>, ta </a:t>
            </a:r>
            <a:r>
              <a:rPr lang="en-US" sz="4400" dirty="0" err="1">
                <a:latin typeface="Arial" panose="020B0604020202020204" pitchFamily="34" charset="0"/>
                <a:cs typeface="Arial" panose="020B0604020202020204" pitchFamily="34" charset="0"/>
              </a:rPr>
              <a:t>thấy</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mỗi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chiếc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cột</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với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bóng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của</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nó</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tạo</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thành</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hai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cạnh</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của</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một</a:t>
            </a:r>
            <a:r>
              <a:rPr lang="en-US" sz="4400" dirty="0">
                <a:latin typeface="Arial" panose="020B0604020202020204" pitchFamily="34" charset="0"/>
                <a:cs typeface="Arial" panose="020B0604020202020204" pitchFamily="34" charset="0"/>
              </a:rPr>
              <a:t> tam </a:t>
            </a:r>
            <a:r>
              <a:rPr lang="en-US" sz="4400" dirty="0" err="1">
                <a:latin typeface="Arial" panose="020B0604020202020204" pitchFamily="34" charset="0"/>
                <a:cs typeface="Arial" panose="020B0604020202020204" pitchFamily="34" charset="0"/>
              </a:rPr>
              <a:t>giác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Hai tam </a:t>
            </a:r>
            <a:r>
              <a:rPr lang="en-US" sz="4400" dirty="0" err="1">
                <a:latin typeface="Arial" panose="020B0604020202020204" pitchFamily="34" charset="0"/>
                <a:cs typeface="Arial" panose="020B0604020202020204" pitchFamily="34" charset="0"/>
              </a:rPr>
              <a:t>giác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này</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có</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một</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cặp</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cạnh</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tương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ứng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bằng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nhau</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và</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hai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ở </a:t>
            </a:r>
            <a:r>
              <a:rPr lang="en-US" sz="4400" dirty="0" err="1">
                <a:latin typeface="Arial" panose="020B0604020202020204" pitchFamily="34" charset="0"/>
                <a:cs typeface="Arial" panose="020B0604020202020204" pitchFamily="34" charset="0"/>
              </a:rPr>
              <a:t>đỉnh</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chiếc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cột</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của</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hai</a:t>
            </a:r>
            <a:r>
              <a:rPr lang="en-US" sz="4400" dirty="0">
                <a:latin typeface="Arial" panose="020B0604020202020204" pitchFamily="34" charset="0"/>
                <a:cs typeface="Arial" panose="020B0604020202020204" pitchFamily="34" charset="0"/>
              </a:rPr>
              <a:t> tam </a:t>
            </a:r>
            <a:r>
              <a:rPr lang="en-US" sz="4400" dirty="0" err="1">
                <a:latin typeface="Arial" panose="020B0604020202020204" pitchFamily="34" charset="0"/>
                <a:cs typeface="Arial" panose="020B0604020202020204" pitchFamily="34" charset="0"/>
              </a:rPr>
              <a:t>giác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này</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cũng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bằng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nhau</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Vậy</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lí</a:t>
            </a:r>
            <a:r>
              <a:rPr lang="en-US" sz="4400" dirty="0">
                <a:latin typeface="Arial" panose="020B0604020202020204" pitchFamily="34" charset="0"/>
                <a:cs typeface="Arial" panose="020B0604020202020204" pitchFamily="34" charset="0"/>
              </a:rPr>
              <a:t> do </a:t>
            </a:r>
            <a:r>
              <a:rPr lang="en-US" sz="4400" dirty="0" err="1">
                <a:latin typeface="Arial" panose="020B0604020202020204" pitchFamily="34" charset="0"/>
                <a:cs typeface="Arial" panose="020B0604020202020204" pitchFamily="34" charset="0"/>
              </a:rPr>
              <a:t>mà</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bạn</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Tròn</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đưa</a:t>
            </a:r>
            <a:r>
              <a:rPr lang="en-US" sz="4400" dirty="0">
                <a:latin typeface="Arial" panose="020B0604020202020204" pitchFamily="34" charset="0"/>
                <a:cs typeface="Arial" panose="020B0604020202020204" pitchFamily="34" charset="0"/>
              </a:rPr>
              <a:t> ra </a:t>
            </a:r>
            <a:r>
              <a:rPr lang="en-US" sz="4400" dirty="0" err="1">
                <a:latin typeface="Arial" panose="020B0604020202020204" pitchFamily="34" charset="0"/>
                <a:cs typeface="Arial" panose="020B0604020202020204" pitchFamily="34" charset="0"/>
              </a:rPr>
              <a:t>có</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đúng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không</a:t>
            </a:r>
            <a:r>
              <a:rPr lang="en-US" sz="4400" dirty="0">
                <a:latin typeface="Arial" panose="020B0604020202020204" pitchFamily="34" charset="0"/>
                <a:cs typeface="Arial" panose="020B0604020202020204" pitchFamily="34" charset="0"/>
              </a:rPr>
              <a:t>?</a:t>
            </a:r>
          </a:p>
        </p:txBody>
      </p:sp>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xEl>
                                              <p:pRg st="0" end="0"/>
                                            </p:txEl>
                                          </p:spTgt>
                                        </p:tgtEl>
                                        <p:attrNameLst>
                                          <p:attrName>style.visibility</p:attrName>
                                        </p:attrNameLst>
                                      </p:cBhvr>
                                      <p:to>
                                        <p:strVal val="visible"/>
                                      </p:to>
                                    </p:set>
                                    <p:animEffect transition="in" filter="fade">
                                      <p:cBhvr>
                                        <p:cTn id="12" dur="500"/>
                                        <p:tgtEl>
                                          <p:spTgt spid="3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15081" y="-84149"/>
            <a:ext cx="5155197" cy="3600354"/>
          </a:xfrm>
          <a:prstGeom prst="rect">
            <a:avLst/>
          </a:prstGeom>
        </p:spPr>
      </p:pic>
      <p:pic>
        <p:nvPicPr>
          <p:cNvPr id="3" name="Picture 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86570" flipH="1">
            <a:off x="13803557" y="6716645"/>
            <a:ext cx="5560046" cy="4924208"/>
          </a:xfrm>
          <a:prstGeom prst="rect">
            <a:avLst/>
          </a:prstGeom>
        </p:spPr>
      </p:pic>
      <p:grpSp>
        <p:nvGrpSpPr>
          <p:cNvPr id="27" name="Group 26">
            <a:extLst>
              <a:ext uri="{FF2B5EF4-FFF2-40B4-BE49-F238E27FC236}">
                <a16:creationId xmlns:a16="http://schemas.microsoft.com/office/drawing/2014/main" id="{548A48D0-B098-4DFC-9B7C-C7DA23B783CF}"/>
              </a:ext>
            </a:extLst>
          </p:cNvPr>
          <p:cNvGrpSpPr/>
          <p:nvPr/>
        </p:nvGrpSpPr>
        <p:grpSpPr>
          <a:xfrm>
            <a:off x="1468786" y="2003858"/>
            <a:ext cx="12467564" cy="4967789"/>
            <a:chOff x="1411941" y="1904769"/>
            <a:chExt cx="13557518" cy="5529468"/>
          </a:xfrm>
        </p:grpSpPr>
        <p:grpSp>
          <p:nvGrpSpPr>
            <p:cNvPr id="10" name="Group 10"/>
            <p:cNvGrpSpPr/>
            <p:nvPr/>
          </p:nvGrpSpPr>
          <p:grpSpPr>
            <a:xfrm>
              <a:off x="1482115" y="2076514"/>
              <a:ext cx="13487344" cy="5357723"/>
              <a:chOff x="0" y="0"/>
              <a:chExt cx="2017093" cy="477711"/>
            </a:xfrm>
          </p:grpSpPr>
          <p:sp>
            <p:nvSpPr>
              <p:cNvPr id="11" name="Freeform 11"/>
              <p:cNvSpPr/>
              <p:nvPr/>
            </p:nvSpPr>
            <p:spPr>
              <a:xfrm>
                <a:off x="0" y="0"/>
                <a:ext cx="2017093" cy="477711"/>
              </a:xfrm>
              <a:custGeom>
                <a:avLst/>
                <a:gdLst/>
                <a:ahLst/>
                <a:cxnLst/>
                <a:rect l="l" t="t" r="r" b="b"/>
                <a:pathLst>
                  <a:path w="2017093" h="477711">
                    <a:moveTo>
                      <a:pt x="40435" y="0"/>
                    </a:moveTo>
                    <a:lnTo>
                      <a:pt x="1976658" y="0"/>
                    </a:lnTo>
                    <a:cubicBezTo>
                      <a:pt x="1987382" y="0"/>
                      <a:pt x="1997667" y="4260"/>
                      <a:pt x="2005250" y="11843"/>
                    </a:cubicBezTo>
                    <a:cubicBezTo>
                      <a:pt x="2012833" y="19426"/>
                      <a:pt x="2017093" y="29711"/>
                      <a:pt x="2017093" y="40435"/>
                    </a:cubicBezTo>
                    <a:lnTo>
                      <a:pt x="2017093" y="437276"/>
                    </a:lnTo>
                    <a:cubicBezTo>
                      <a:pt x="2017093" y="448000"/>
                      <a:pt x="2012833" y="458285"/>
                      <a:pt x="2005250" y="465868"/>
                    </a:cubicBezTo>
                    <a:cubicBezTo>
                      <a:pt x="1997667" y="473451"/>
                      <a:pt x="1987382" y="477711"/>
                      <a:pt x="1976658" y="477711"/>
                    </a:cubicBezTo>
                    <a:lnTo>
                      <a:pt x="40435" y="477711"/>
                    </a:lnTo>
                    <a:cubicBezTo>
                      <a:pt x="29711" y="477711"/>
                      <a:pt x="19426" y="473451"/>
                      <a:pt x="11843" y="465868"/>
                    </a:cubicBezTo>
                    <a:cubicBezTo>
                      <a:pt x="4260" y="458285"/>
                      <a:pt x="0" y="448000"/>
                      <a:pt x="0" y="437276"/>
                    </a:cubicBezTo>
                    <a:lnTo>
                      <a:pt x="0" y="40435"/>
                    </a:lnTo>
                    <a:cubicBezTo>
                      <a:pt x="0" y="29711"/>
                      <a:pt x="4260" y="19426"/>
                      <a:pt x="11843" y="11843"/>
                    </a:cubicBezTo>
                    <a:cubicBezTo>
                      <a:pt x="19426" y="4260"/>
                      <a:pt x="29711" y="0"/>
                      <a:pt x="40435" y="0"/>
                    </a:cubicBezTo>
                    <a:close/>
                  </a:path>
                </a:pathLst>
              </a:custGeom>
              <a:solidFill>
                <a:srgbClr val="F4BA92"/>
              </a:solidFill>
              <a:ln w="57150">
                <a:solidFill>
                  <a:srgbClr val="383838"/>
                </a:solidFill>
              </a:ln>
            </p:spPr>
          </p:sp>
          <p:sp>
            <p:nvSpPr>
              <p:cNvPr id="12" name="TextBox 12"/>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sp>
          <p:nvSpPr>
            <p:cNvPr id="17" name="Freeform 17"/>
            <p:cNvSpPr/>
            <p:nvPr/>
          </p:nvSpPr>
          <p:spPr>
            <a:xfrm>
              <a:off x="1411941" y="1904769"/>
              <a:ext cx="13487344" cy="5357722"/>
            </a:xfrm>
            <a:custGeom>
              <a:avLst/>
              <a:gdLst/>
              <a:ahLst/>
              <a:cxnLst/>
              <a:rect l="l" t="t" r="r" b="b"/>
              <a:pathLst>
                <a:path w="2017093" h="477711">
                  <a:moveTo>
                    <a:pt x="40435" y="0"/>
                  </a:moveTo>
                  <a:lnTo>
                    <a:pt x="1976658" y="0"/>
                  </a:lnTo>
                  <a:cubicBezTo>
                    <a:pt x="1987382" y="0"/>
                    <a:pt x="1997667" y="4260"/>
                    <a:pt x="2005250" y="11843"/>
                  </a:cubicBezTo>
                  <a:cubicBezTo>
                    <a:pt x="2012833" y="19426"/>
                    <a:pt x="2017093" y="29711"/>
                    <a:pt x="2017093" y="40435"/>
                  </a:cubicBezTo>
                  <a:lnTo>
                    <a:pt x="2017093" y="437276"/>
                  </a:lnTo>
                  <a:cubicBezTo>
                    <a:pt x="2017093" y="448000"/>
                    <a:pt x="2012833" y="458285"/>
                    <a:pt x="2005250" y="465868"/>
                  </a:cubicBezTo>
                  <a:cubicBezTo>
                    <a:pt x="1997667" y="473451"/>
                    <a:pt x="1987382" y="477711"/>
                    <a:pt x="1976658" y="477711"/>
                  </a:cubicBezTo>
                  <a:lnTo>
                    <a:pt x="40435" y="477711"/>
                  </a:lnTo>
                  <a:cubicBezTo>
                    <a:pt x="29711" y="477711"/>
                    <a:pt x="19426" y="473451"/>
                    <a:pt x="11843" y="465868"/>
                  </a:cubicBezTo>
                  <a:cubicBezTo>
                    <a:pt x="4260" y="458285"/>
                    <a:pt x="0" y="448000"/>
                    <a:pt x="0" y="437276"/>
                  </a:cubicBezTo>
                  <a:lnTo>
                    <a:pt x="0" y="40435"/>
                  </a:lnTo>
                  <a:cubicBezTo>
                    <a:pt x="0" y="29711"/>
                    <a:pt x="4260" y="19426"/>
                    <a:pt x="11843" y="11843"/>
                  </a:cubicBezTo>
                  <a:cubicBezTo>
                    <a:pt x="19426" y="4260"/>
                    <a:pt x="29711" y="0"/>
                    <a:pt x="40435" y="0"/>
                  </a:cubicBezTo>
                  <a:close/>
                </a:path>
              </a:pathLst>
            </a:custGeom>
            <a:solidFill>
              <a:schemeClr val="bg1"/>
            </a:solidFill>
            <a:ln w="57150">
              <a:solidFill>
                <a:srgbClr val="383838"/>
              </a:solidFill>
            </a:ln>
          </p:spPr>
          <p:txBody>
            <a:bodyPr/>
            <a:lstStyle/>
            <a:p>
              <a:endParaRPr lang="en-US" dirty="0"/>
            </a:p>
          </p:txBody>
        </p:sp>
      </p:grpSp>
      <p:sp>
        <p:nvSpPr>
          <p:cNvPr id="30" name="TextBox 29">
            <a:extLst>
              <a:ext uri="{FF2B5EF4-FFF2-40B4-BE49-F238E27FC236}">
                <a16:creationId xmlns:a16="http://schemas.microsoft.com/office/drawing/2014/main" id="{520EF04C-8C0C-4EBD-B108-3DE6C13A504F}"/>
              </a:ext>
            </a:extLst>
          </p:cNvPr>
          <p:cNvSpPr txBox="1"/>
          <p:nvPr/>
        </p:nvSpPr>
        <p:spPr>
          <a:xfrm>
            <a:off x="2209800" y="2921218"/>
            <a:ext cx="11518310" cy="3116431"/>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r>
              <a:rPr lang="nl-NL" sz="4400" dirty="0">
                <a:effectLst/>
                <a:latin typeface="Arial" panose="020B0604020202020204" pitchFamily="34" charset="0"/>
                <a:ea typeface="Times New Roman" panose="02020603050405020304" pitchFamily="18" charset="0"/>
                <a:cs typeface="Arial" panose="020B0604020202020204" pitchFamily="34" charset="0"/>
              </a:rPr>
              <a:t>Hai tam giác vuông này bằng nhau vì có một cặp cạnh góc vuông kề với chúng bằng nhau. </a:t>
            </a:r>
            <a:endParaRPr lang="en-US" sz="4400" dirty="0">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nl-NL" sz="4400" dirty="0">
                <a:effectLst/>
                <a:latin typeface="Arial" panose="020B0604020202020204" pitchFamily="34" charset="0"/>
                <a:ea typeface="Times New Roman" panose="02020603050405020304" pitchFamily="18" charset="0"/>
                <a:cs typeface="Arial" panose="020B0604020202020204" pitchFamily="34" charset="0"/>
              </a:rPr>
              <a:t>Lí do bạn Tròn đưa ra là chính xác.</a:t>
            </a:r>
            <a:endParaRPr lang="en-US" sz="4400" dirty="0">
              <a:latin typeface="Arial" panose="020B0604020202020204" pitchFamily="34" charset="0"/>
              <a:cs typeface="Arial" panose="020B0604020202020204" pitchFamily="34" charset="0"/>
            </a:endParaRPr>
          </a:p>
        </p:txBody>
      </p:sp>
      <p:sp>
        <p:nvSpPr>
          <p:cNvPr id="31" name="Rectangle: Rounded Corners 30">
            <a:extLst>
              <a:ext uri="{FF2B5EF4-FFF2-40B4-BE49-F238E27FC236}">
                <a16:creationId xmlns:a16="http://schemas.microsoft.com/office/drawing/2014/main" id="{6E4683C3-F0DE-452D-910D-E41451758326}"/>
              </a:ext>
            </a:extLst>
          </p:cNvPr>
          <p:cNvSpPr/>
          <p:nvPr/>
        </p:nvSpPr>
        <p:spPr>
          <a:xfrm>
            <a:off x="6220440" y="593445"/>
            <a:ext cx="2899724" cy="1071748"/>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rgbClr val="FF0000"/>
                </a:solidFill>
                <a:latin typeface="Arial" panose="020B0604020202020204" pitchFamily="34" charset="0"/>
                <a:cs typeface="Arial" panose="020B0604020202020204" pitchFamily="34" charset="0"/>
              </a:rPr>
              <a:t>Trả</a:t>
            </a:r>
            <a:r>
              <a:rPr lang="en-US" sz="4400" b="1" dirty="0">
                <a:solidFill>
                  <a:srgbClr val="FF0000"/>
                </a:solidFill>
                <a:latin typeface="Arial" panose="020B0604020202020204" pitchFamily="34" charset="0"/>
                <a:cs typeface="Arial" panose="020B0604020202020204" pitchFamily="34" charset="0"/>
              </a:rPr>
              <a:t> </a:t>
            </a:r>
            <a:r>
              <a:rPr lang="en-US" sz="4400" b="1" dirty="0" err="1">
                <a:solidFill>
                  <a:srgbClr val="FF0000"/>
                </a:solidFill>
                <a:latin typeface="Arial" panose="020B0604020202020204" pitchFamily="34" charset="0"/>
                <a:cs typeface="Arial" panose="020B0604020202020204" pitchFamily="34" charset="0"/>
              </a:rPr>
              <a:t>lời</a:t>
            </a:r>
            <a:endParaRPr lang="en-US" sz="4400" b="1" dirty="0">
              <a:solidFill>
                <a:srgbClr val="FF0000"/>
              </a:solidFill>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grpId="0"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 calcmode="lin" valueType="num">
                                      <p:cBhvr>
                                        <p:cTn id="15" dur="500" fill="hold"/>
                                        <p:tgtEl>
                                          <p:spTgt spid="30"/>
                                        </p:tgtEl>
                                        <p:attrNameLst>
                                          <p:attrName>style.rotation</p:attrName>
                                        </p:attrNameLst>
                                      </p:cBhvr>
                                      <p:tavLst>
                                        <p:tav tm="0">
                                          <p:val>
                                            <p:fltVal val="90"/>
                                          </p:val>
                                        </p:tav>
                                        <p:tav tm="100000">
                                          <p:val>
                                            <p:fltVal val="0"/>
                                          </p:val>
                                        </p:tav>
                                      </p:tavLst>
                                    </p:anim>
                                    <p:animEffect transition="in" filter="fade">
                                      <p:cBhvr>
                                        <p:cTn id="16" dur="500"/>
                                        <p:tgtEl>
                                          <p:spTgt spid="30"/>
                                        </p:tgtEl>
                                      </p:cBhvr>
                                    </p:animEffect>
                                  </p:childTnLst>
                                </p:cTn>
                              </p:par>
                              <p:par>
                                <p:cTn id="17" presetID="3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anim calcmode="lin" valueType="num">
                                      <p:cBhvr>
                                        <p:cTn id="21" dur="500" fill="hold"/>
                                        <p:tgtEl>
                                          <p:spTgt spid="27"/>
                                        </p:tgtEl>
                                        <p:attrNameLst>
                                          <p:attrName>style.rotation</p:attrName>
                                        </p:attrNameLst>
                                      </p:cBhvr>
                                      <p:tavLst>
                                        <p:tav tm="0">
                                          <p:val>
                                            <p:fltVal val="90"/>
                                          </p:val>
                                        </p:tav>
                                        <p:tav tm="100000">
                                          <p:val>
                                            <p:fltVal val="0"/>
                                          </p:val>
                                        </p:tav>
                                      </p:tavLst>
                                    </p:anim>
                                    <p:animEffect transition="in" filter="fade">
                                      <p:cBhvr>
                                        <p:cTn id="2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1"/>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111596" y="6980688"/>
            <a:ext cx="5082217" cy="3816283"/>
          </a:xfrm>
          <a:prstGeom prst="rect">
            <a:avLst/>
          </a:prstGeom>
        </p:spPr>
      </p:pic>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561805" y="-1981125"/>
            <a:ext cx="5659536" cy="4114800"/>
          </a:xfrm>
          <a:prstGeom prst="rect">
            <a:avLst/>
          </a:prstGeom>
        </p:spPr>
      </p:pic>
      <p:pic>
        <p:nvPicPr>
          <p:cNvPr id="14" name="Picture 14"/>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3967532" y="-2933700"/>
            <a:ext cx="4784227" cy="4461332"/>
          </a:xfrm>
          <a:prstGeom prst="rect">
            <a:avLst/>
          </a:prstGeom>
        </p:spPr>
      </p:pic>
      <p:pic>
        <p:nvPicPr>
          <p:cNvPr id="10" name="Picture 10"/>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85800" y="129474"/>
            <a:ext cx="1816518" cy="1596265"/>
          </a:xfrm>
          <a:prstGeom prst="rect">
            <a:avLst/>
          </a:prstGeom>
        </p:spPr>
      </p:pic>
      <p:sp>
        <p:nvSpPr>
          <p:cNvPr id="19" name="Rectangle: Rounded Corners 18">
            <a:extLst>
              <a:ext uri="{FF2B5EF4-FFF2-40B4-BE49-F238E27FC236}">
                <a16:creationId xmlns:a16="http://schemas.microsoft.com/office/drawing/2014/main" id="{1E7BC998-CFF0-469C-ABFF-41A3845854B7}"/>
              </a:ext>
            </a:extLst>
          </p:cNvPr>
          <p:cNvSpPr/>
          <p:nvPr/>
        </p:nvSpPr>
        <p:spPr>
          <a:xfrm>
            <a:off x="8128195" y="605570"/>
            <a:ext cx="2031609" cy="1035879"/>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b="1" dirty="0">
                <a:solidFill>
                  <a:schemeClr val="tx1"/>
                </a:solidFill>
                <a:latin typeface="Arial" panose="020B0604020202020204" pitchFamily="34" charset="0"/>
                <a:cs typeface="Arial" panose="020B0604020202020204" pitchFamily="34" charset="0"/>
              </a:rPr>
              <a:t>HĐ3</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0B2154F8-700C-4777-B5F1-12A123CF1937}"/>
                  </a:ext>
                </a:extLst>
              </p:cNvPr>
              <p:cNvSpPr txBox="1"/>
              <p:nvPr/>
            </p:nvSpPr>
            <p:spPr>
              <a:xfrm>
                <a:off x="273113" y="1765544"/>
                <a:ext cx="17741776" cy="4594912"/>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4.47 </a:t>
                </a:r>
                <a:r>
                  <a:rPr lang="en-US" sz="4000" dirty="0" err="1">
                    <a:latin typeface="Arial" panose="020B0604020202020204" pitchFamily="34" charset="0"/>
                    <a:cs typeface="Arial" panose="020B0604020202020204" pitchFamily="34" charset="0"/>
                  </a:rPr>
                  <a:t>mô</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phỏng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chiều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dài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độ</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dốc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hai</a:t>
                </a:r>
                <a:r>
                  <a:rPr lang="en-US" sz="4000" dirty="0">
                    <a:latin typeface="Arial" panose="020B0604020202020204" pitchFamily="34" charset="0"/>
                    <a:cs typeface="Arial" panose="020B0604020202020204" pitchFamily="34" charset="0"/>
                  </a:rPr>
                  <a:t> con </a:t>
                </a:r>
                <a:r>
                  <a:rPr lang="en-US" sz="4000" dirty="0" err="1">
                    <a:latin typeface="Arial" panose="020B0604020202020204" pitchFamily="34" charset="0"/>
                    <a:cs typeface="Arial" panose="020B0604020202020204" pitchFamily="34" charset="0"/>
                  </a:rPr>
                  <a:t>dốc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bởi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đoạn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thẳng</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𝐵𝐶</m:t>
                    </m:r>
                    <m:r>
                      <a:rPr lang="en-US" sz="4000" i="1" dirty="0" smtClean="0">
                        <a:latin typeface="Cambria Math" panose="02040503050406030204" pitchFamily="18" charset="0"/>
                        <a:cs typeface="Arial" panose="020B0604020202020204" pitchFamily="34" charset="0"/>
                      </a:rPr>
                      <m:t>, </m:t>
                    </m:r>
                    <m:r>
                      <a:rPr lang="en-US" sz="4000" i="1" dirty="0" smtClean="0">
                        <a:latin typeface="Cambria Math" panose="02040503050406030204" pitchFamily="18" charset="0"/>
                        <a:cs typeface="Arial" panose="020B0604020202020204" pitchFamily="34" charset="0"/>
                      </a:rPr>
                      <m:t>𝐵</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𝐶</m:t>
                    </m:r>
                    <m:r>
                      <a:rPr lang="en-US" sz="4000" i="1" dirty="0" smtClean="0">
                        <a:latin typeface="Cambria Math" panose="02040503050406030204" pitchFamily="18" charset="0"/>
                        <a:cs typeface="Arial" panose="020B0604020202020204" pitchFamily="34" charset="0"/>
                      </a:rPr>
                      <m:t>’</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góc</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𝐵</m:t>
                    </m:r>
                    <m:r>
                      <a:rPr lang="en-US" sz="4000" i="1" dirty="0" smtClean="0">
                        <a:latin typeface="Cambria Math" panose="02040503050406030204" pitchFamily="18" charset="0"/>
                        <a:cs typeface="Arial" panose="020B0604020202020204" pitchFamily="34" charset="0"/>
                      </a:rPr>
                      <m:t>, </m:t>
                    </m:r>
                    <m:r>
                      <a:rPr lang="en-US" sz="4000" i="1" dirty="0" smtClean="0">
                        <a:latin typeface="Cambria Math" panose="02040503050406030204" pitchFamily="18" charset="0"/>
                        <a:cs typeface="Arial" panose="020B0604020202020204" pitchFamily="34" charset="0"/>
                      </a:rPr>
                      <m:t>𝐵</m:t>
                    </m:r>
                    <m:r>
                      <a:rPr lang="en-US" sz="4000" i="1" dirty="0" smtClean="0">
                        <a:latin typeface="Cambria Math" panose="02040503050406030204" pitchFamily="18" charset="0"/>
                        <a:cs typeface="Arial" panose="020B0604020202020204" pitchFamily="34" charset="0"/>
                      </a:rPr>
                      <m:t>’</m:t>
                    </m:r>
                  </m:oMath>
                </a14:m>
                <a:r>
                  <a:rPr lang="en-US" sz="4000" dirty="0">
                    <a:latin typeface="Arial" panose="020B0604020202020204" pitchFamily="34" charset="0"/>
                    <a:cs typeface="Arial" panose="020B0604020202020204" pitchFamily="34" charset="0"/>
                  </a:rPr>
                  <a:t>. Khi </a:t>
                </a:r>
                <a:r>
                  <a:rPr lang="en-US" sz="4000" dirty="0" err="1">
                    <a:latin typeface="Arial" panose="020B0604020202020204" pitchFamily="34" charset="0"/>
                    <a:cs typeface="Arial" panose="020B0604020202020204" pitchFamily="34" charset="0"/>
                  </a:rPr>
                  <a:t>đó</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𝐴𝐶</m:t>
                    </m:r>
                    <m:r>
                      <a:rPr lang="en-US" sz="4000" i="1" dirty="0" smtClean="0">
                        <a:latin typeface="Cambria Math" panose="02040503050406030204" pitchFamily="18" charset="0"/>
                        <a:cs typeface="Arial" panose="020B0604020202020204" pitchFamily="34" charset="0"/>
                      </a:rPr>
                      <m:t>, </m:t>
                    </m:r>
                    <m:r>
                      <a:rPr lang="en-US" sz="4000" i="1" dirty="0" smtClean="0">
                        <a:latin typeface="Cambria Math" panose="02040503050406030204" pitchFamily="18" charset="0"/>
                        <a:cs typeface="Arial" panose="020B0604020202020204" pitchFamily="34" charset="0"/>
                      </a:rPr>
                      <m:t>𝐴</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𝐶</m:t>
                    </m:r>
                    <m:r>
                      <a:rPr lang="en-US" sz="4000" i="1" dirty="0" smtClean="0">
                        <a:latin typeface="Cambria Math" panose="02040503050406030204" pitchFamily="18" charset="0"/>
                        <a:cs typeface="Arial" panose="020B0604020202020204" pitchFamily="34" charset="0"/>
                      </a:rPr>
                      <m:t>’</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mô</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tả</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độ</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cao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hai</a:t>
                </a:r>
                <a:r>
                  <a:rPr lang="en-US" sz="4000" dirty="0">
                    <a:latin typeface="Arial" panose="020B0604020202020204" pitchFamily="34" charset="0"/>
                    <a:cs typeface="Arial" panose="020B0604020202020204" pitchFamily="34" charset="0"/>
                  </a:rPr>
                  <a:t> con </a:t>
                </a:r>
                <a:r>
                  <a:rPr lang="en-US" sz="4000" dirty="0" err="1">
                    <a:latin typeface="Arial" panose="020B0604020202020204" pitchFamily="34" charset="0"/>
                    <a:cs typeface="Arial" panose="020B0604020202020204" pitchFamily="34" charset="0"/>
                  </a:rPr>
                  <a:t>dốc</a:t>
                </a:r>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a) </a:t>
                </a:r>
                <a:r>
                  <a:rPr lang="en-US" sz="4000" dirty="0" err="1">
                    <a:latin typeface="Arial" panose="020B0604020202020204" pitchFamily="34" charset="0"/>
                    <a:cs typeface="Arial" panose="020B0604020202020204" pitchFamily="34" charset="0"/>
                  </a:rPr>
                  <a:t>Dựa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trường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hợp</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góc</a:t>
                </a:r>
                <a:r>
                  <a:rPr lang="en-US" sz="4000" dirty="0">
                    <a:latin typeface="Arial" panose="020B0604020202020204" pitchFamily="34" charset="0"/>
                    <a:cs typeface="Arial" panose="020B0604020202020204" pitchFamily="34" charset="0"/>
                  </a:rPr>
                  <a:t> – </a:t>
                </a:r>
                <a:r>
                  <a:rPr lang="en-US" sz="4000" dirty="0" err="1">
                    <a:latin typeface="Arial" panose="020B0604020202020204" pitchFamily="34" charset="0"/>
                    <a:cs typeface="Arial" panose="020B0604020202020204" pitchFamily="34" charset="0"/>
                  </a:rPr>
                  <a:t>cạnh</a:t>
                </a:r>
                <a:r>
                  <a:rPr lang="en-US" sz="4000" dirty="0">
                    <a:latin typeface="Arial" panose="020B0604020202020204" pitchFamily="34" charset="0"/>
                    <a:cs typeface="Arial" panose="020B0604020202020204" pitchFamily="34" charset="0"/>
                  </a:rPr>
                  <a:t> – </a:t>
                </a:r>
                <a:r>
                  <a:rPr lang="en-US" sz="4000" dirty="0" err="1">
                    <a:latin typeface="Arial" panose="020B0604020202020204" pitchFamily="34" charset="0"/>
                    <a:cs typeface="Arial" panose="020B0604020202020204" pitchFamily="34" charset="0"/>
                  </a:rPr>
                  <a:t>góc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hai</a:t>
                </a:r>
                <a:r>
                  <a:rPr lang="en-US" sz="4000" dirty="0">
                    <a:latin typeface="Arial" panose="020B0604020202020204" pitchFamily="34" charset="0"/>
                    <a:cs typeface="Arial" panose="020B0604020202020204" pitchFamily="34" charset="0"/>
                  </a:rPr>
                  <a:t> tam </a:t>
                </a:r>
                <a:r>
                  <a:rPr lang="en-US" sz="4000" dirty="0" err="1">
                    <a:latin typeface="Arial" panose="020B0604020202020204" pitchFamily="34" charset="0"/>
                    <a:cs typeface="Arial" panose="020B0604020202020204" pitchFamily="34" charset="0"/>
                  </a:rPr>
                  <a:t>giác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giải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thích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vì</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hai</a:t>
                </a:r>
                <a:r>
                  <a:rPr lang="en-US" sz="4000" dirty="0">
                    <a:latin typeface="Arial" panose="020B0604020202020204" pitchFamily="34" charset="0"/>
                    <a:cs typeface="Arial" panose="020B0604020202020204" pitchFamily="34" charset="0"/>
                  </a:rPr>
                  <a:t> tam </a:t>
                </a:r>
                <a:r>
                  <a:rPr lang="en-US" sz="4000" dirty="0" err="1">
                    <a:latin typeface="Arial" panose="020B0604020202020204" pitchFamily="34" charset="0"/>
                    <a:cs typeface="Arial" panose="020B0604020202020204" pitchFamily="34" charset="0"/>
                  </a:rPr>
                  <a:t>giác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vuông</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𝐴𝐵𝐶</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𝐵</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𝐶</m:t>
                    </m:r>
                    <m:r>
                      <a:rPr lang="en-US" sz="4000" i="1" dirty="0" smtClean="0">
                        <a:latin typeface="Cambria Math" panose="02040503050406030204" pitchFamily="18" charset="0"/>
                        <a:cs typeface="Arial" panose="020B0604020202020204" pitchFamily="34" charset="0"/>
                      </a:rPr>
                      <m:t>’</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nhau</a:t>
                </a:r>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b) So </a:t>
                </a:r>
                <a:r>
                  <a:rPr lang="en-US" sz="4000" dirty="0" err="1">
                    <a:latin typeface="Arial" panose="020B0604020202020204" pitchFamily="34" charset="0"/>
                    <a:cs typeface="Arial" panose="020B0604020202020204" pitchFamily="34" charset="0"/>
                  </a:rPr>
                  <a:t>sánh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độ</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cao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hai</a:t>
                </a:r>
                <a:r>
                  <a:rPr lang="en-US" sz="4000" dirty="0">
                    <a:latin typeface="Arial" panose="020B0604020202020204" pitchFamily="34" charset="0"/>
                    <a:cs typeface="Arial" panose="020B0604020202020204" pitchFamily="34" charset="0"/>
                  </a:rPr>
                  <a:t> con </a:t>
                </a:r>
                <a:r>
                  <a:rPr lang="en-US" sz="4000" dirty="0" err="1">
                    <a:latin typeface="Arial" panose="020B0604020202020204" pitchFamily="34" charset="0"/>
                    <a:cs typeface="Arial" panose="020B0604020202020204" pitchFamily="34" charset="0"/>
                  </a:rPr>
                  <a:t>dốc</a:t>
                </a:r>
                <a:r>
                  <a:rPr lang="en-US" sz="4000" dirty="0">
                    <a:latin typeface="Arial" panose="020B0604020202020204" pitchFamily="34" charset="0"/>
                    <a:cs typeface="Arial" panose="020B0604020202020204" pitchFamily="34" charset="0"/>
                  </a:rPr>
                  <a:t>.</a:t>
                </a:r>
              </a:p>
            </p:txBody>
          </p:sp>
        </mc:Choice>
        <mc:Fallback xmlns="">
          <p:sp>
            <p:nvSpPr>
              <p:cNvPr id="20" name="TextBox 19">
                <a:extLst>
                  <a:ext uri="{FF2B5EF4-FFF2-40B4-BE49-F238E27FC236}">
                    <a16:creationId xmlns:a16="http://schemas.microsoft.com/office/drawing/2014/main" id="{0B2154F8-700C-4777-B5F1-12A123CF1937}"/>
                  </a:ext>
                </a:extLst>
              </p:cNvPr>
              <p:cNvSpPr txBox="1">
                <a:spLocks noRot="1" noChangeAspect="1" noMove="1" noResize="1" noEditPoints="1" noAdjustHandles="1" noChangeArrowheads="1" noChangeShapeType="1" noTextEdit="1"/>
              </p:cNvSpPr>
              <p:nvPr/>
            </p:nvSpPr>
            <p:spPr>
              <a:xfrm>
                <a:off x="273113" y="1765544"/>
                <a:ext cx="17741776" cy="4594912"/>
              </a:xfrm>
              <a:prstGeom prst="rect">
                <a:avLst/>
              </a:prstGeom>
              <a:blipFill>
                <a:blip r:embed="rId10"/>
                <a:stretch>
                  <a:fillRect l="-1237" r="-1203" b="-4914"/>
                </a:stretch>
              </a:blipFill>
            </p:spPr>
            <p:txBody>
              <a:bodyPr/>
              <a:lstStyle/>
              <a:p>
                <a:r>
                  <a:rPr lang="en-US">
                    <a:noFill/>
                  </a:rPr>
                  <a:t> </a:t>
                </a:r>
              </a:p>
            </p:txBody>
          </p:sp>
        </mc:Fallback>
      </mc:AlternateContent>
      <p:pic>
        <p:nvPicPr>
          <p:cNvPr id="21" name="Picture 20">
            <a:extLst>
              <a:ext uri="{FF2B5EF4-FFF2-40B4-BE49-F238E27FC236}">
                <a16:creationId xmlns:a16="http://schemas.microsoft.com/office/drawing/2014/main" id="{320469AC-2E44-48B9-9C6F-A4F9E5CB4BD8}"/>
              </a:ext>
            </a:extLst>
          </p:cNvPr>
          <p:cNvPicPr>
            <a:picLocks noChangeAspect="1"/>
          </p:cNvPicPr>
          <p:nvPr/>
        </p:nvPicPr>
        <p:blipFill>
          <a:blip r:embed="rId11"/>
          <a:stretch>
            <a:fillRect/>
          </a:stretch>
        </p:blipFill>
        <p:spPr>
          <a:xfrm>
            <a:off x="2270140" y="6980688"/>
            <a:ext cx="13218811" cy="2851116"/>
          </a:xfrm>
          <a:prstGeom prst="rect">
            <a:avLst/>
          </a:prstGeom>
        </p:spPr>
      </p:pic>
      <p:pic>
        <p:nvPicPr>
          <p:cNvPr id="13" name="Picture 13"/>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flipV="1">
            <a:off x="13019435" y="6682170"/>
            <a:ext cx="5891811" cy="4114800"/>
          </a:xfrm>
          <a:prstGeom prst="rect">
            <a:avLst/>
          </a:prstGeom>
        </p:spPr>
      </p:pic>
      <p:grpSp>
        <p:nvGrpSpPr>
          <p:cNvPr id="15" name="Group 15"/>
          <p:cNvGrpSpPr/>
          <p:nvPr/>
        </p:nvGrpSpPr>
        <p:grpSpPr>
          <a:xfrm>
            <a:off x="273113" y="7886700"/>
            <a:ext cx="2546288" cy="1143000"/>
            <a:chOff x="0" y="0"/>
            <a:chExt cx="911283" cy="348050"/>
          </a:xfrm>
        </p:grpSpPr>
        <p:sp>
          <p:nvSpPr>
            <p:cNvPr id="16" name="Freeform 16"/>
            <p:cNvSpPr/>
            <p:nvPr/>
          </p:nvSpPr>
          <p:spPr>
            <a:xfrm>
              <a:off x="0" y="0"/>
              <a:ext cx="911283" cy="348050"/>
            </a:xfrm>
            <a:custGeom>
              <a:avLst/>
              <a:gdLst/>
              <a:ahLst/>
              <a:cxnLst/>
              <a:rect l="l" t="t" r="r" b="b"/>
              <a:pathLst>
                <a:path w="911283" h="348050">
                  <a:moveTo>
                    <a:pt x="174025" y="0"/>
                  </a:moveTo>
                  <a:lnTo>
                    <a:pt x="737258" y="0"/>
                  </a:lnTo>
                  <a:cubicBezTo>
                    <a:pt x="833369" y="0"/>
                    <a:pt x="911283" y="77914"/>
                    <a:pt x="911283" y="174025"/>
                  </a:cubicBezTo>
                  <a:lnTo>
                    <a:pt x="911283" y="174025"/>
                  </a:lnTo>
                  <a:cubicBezTo>
                    <a:pt x="911283" y="220179"/>
                    <a:pt x="892948" y="264443"/>
                    <a:pt x="860312" y="297079"/>
                  </a:cubicBezTo>
                  <a:cubicBezTo>
                    <a:pt x="827676" y="329715"/>
                    <a:pt x="783412" y="348050"/>
                    <a:pt x="737258" y="348050"/>
                  </a:cubicBezTo>
                  <a:lnTo>
                    <a:pt x="174025" y="348050"/>
                  </a:lnTo>
                  <a:cubicBezTo>
                    <a:pt x="77914" y="348050"/>
                    <a:pt x="0" y="270136"/>
                    <a:pt x="0" y="174025"/>
                  </a:cubicBezTo>
                  <a:lnTo>
                    <a:pt x="0" y="174025"/>
                  </a:lnTo>
                  <a:cubicBezTo>
                    <a:pt x="0" y="77914"/>
                    <a:pt x="77914" y="0"/>
                    <a:pt x="174025" y="0"/>
                  </a:cubicBezTo>
                  <a:close/>
                </a:path>
              </a:pathLst>
            </a:custGeom>
            <a:solidFill>
              <a:srgbClr val="F4BA92"/>
            </a:solidFill>
            <a:ln w="57150">
              <a:solidFill>
                <a:srgbClr val="383838"/>
              </a:solidFill>
            </a:ln>
          </p:spPr>
        </p:sp>
        <p:sp>
          <p:nvSpPr>
            <p:cNvPr id="17" name="TextBox 17"/>
            <p:cNvSpPr txBox="1"/>
            <p:nvPr/>
          </p:nvSpPr>
          <p:spPr>
            <a:xfrm>
              <a:off x="0" y="-57150"/>
              <a:ext cx="812800" cy="869950"/>
            </a:xfrm>
            <a:prstGeom prst="rect">
              <a:avLst/>
            </a:prstGeom>
          </p:spPr>
          <p:txBody>
            <a:bodyPr lIns="50800" tIns="50800" rIns="50800" bIns="50800" rtlCol="0" anchor="ctr"/>
            <a:lstStyle/>
            <a:p>
              <a:pPr marL="0" marR="0" lvl="0" indent="0" algn="ctr" defTabSz="914400" rtl="0" eaLnBrk="1" fontAlgn="auto" latinLnBrk="0" hangingPunct="1">
                <a:lnSpc>
                  <a:spcPts val="33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8" name="Picture 18"/>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685800" y="8125906"/>
            <a:ext cx="1584340" cy="762923"/>
          </a:xfrm>
          <a:prstGeom prst="rect">
            <a:avLst/>
          </a:prstGeom>
        </p:spPr>
      </p:pic>
    </p:spTree>
    <p:extLst>
      <p:ext uri="{BB962C8B-B14F-4D97-AF65-F5344CB8AC3E}">
        <p14:creationId xmlns:p14="http://schemas.microsoft.com/office/powerpoint/2010/main" val="291861626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0">
                                            <p:txEl>
                                              <p:pRg st="0" end="0"/>
                                            </p:txEl>
                                          </p:spTgt>
                                        </p:tgtEl>
                                        <p:attrNameLst>
                                          <p:attrName>style.visibility</p:attrName>
                                        </p:attrNameLst>
                                      </p:cBhvr>
                                      <p:to>
                                        <p:strVal val="visible"/>
                                      </p:to>
                                    </p:set>
                                    <p:animEffect transition="in" filter="randombar(horizontal)">
                                      <p:cBhvr>
                                        <p:cTn id="12" dur="500"/>
                                        <p:tgtEl>
                                          <p:spTgt spid="2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0">
                                            <p:txEl>
                                              <p:pRg st="1" end="1"/>
                                            </p:txEl>
                                          </p:spTgt>
                                        </p:tgtEl>
                                        <p:attrNameLst>
                                          <p:attrName>style.visibility</p:attrName>
                                        </p:attrNameLst>
                                      </p:cBhvr>
                                      <p:to>
                                        <p:strVal val="visible"/>
                                      </p:to>
                                    </p:set>
                                    <p:animEffect transition="in" filter="randombar(horizontal)">
                                      <p:cBhvr>
                                        <p:cTn id="17" dur="500"/>
                                        <p:tgtEl>
                                          <p:spTgt spid="20">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0">
                                            <p:txEl>
                                              <p:pRg st="2" end="2"/>
                                            </p:txEl>
                                          </p:spTgt>
                                        </p:tgtEl>
                                        <p:attrNameLst>
                                          <p:attrName>style.visibility</p:attrName>
                                        </p:attrNameLst>
                                      </p:cBhvr>
                                      <p:to>
                                        <p:strVal val="visible"/>
                                      </p:to>
                                    </p:set>
                                    <p:animEffect transition="in" filter="randombar(horizontal)">
                                      <p:cBhvr>
                                        <p:cTn id="22" dur="500"/>
                                        <p:tgtEl>
                                          <p:spTgt spid="2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2" presetClass="entr" presetSubtype="4"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p:tgtEl>
                                          <p:spTgt spid="21"/>
                                        </p:tgtEl>
                                        <p:attrNameLst>
                                          <p:attrName>ppt_y</p:attrName>
                                        </p:attrNameLst>
                                      </p:cBhvr>
                                      <p:tavLst>
                                        <p:tav tm="0">
                                          <p:val>
                                            <p:strVal val="#ppt_y+#ppt_h*1.125000"/>
                                          </p:val>
                                        </p:tav>
                                        <p:tav tm="100000">
                                          <p:val>
                                            <p:strVal val="#ppt_y"/>
                                          </p:val>
                                        </p:tav>
                                      </p:tavLst>
                                    </p:anim>
                                    <p:animEffect transition="in" filter="wipe(up)">
                                      <p:cBhvr>
                                        <p:cTn id="2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36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078338" y="-425585"/>
            <a:ext cx="22444676" cy="11138170"/>
          </a:xfrm>
          <a:prstGeom prst="rect">
            <a:avLst/>
          </a:prstGeom>
        </p:spPr>
      </p:pic>
      <p:pic>
        <p:nvPicPr>
          <p:cNvPr id="3" name="Picture 3"/>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flipH="1">
            <a:off x="-315698" y="-84149"/>
            <a:ext cx="5155197" cy="3600354"/>
          </a:xfrm>
          <a:prstGeom prst="rect">
            <a:avLst/>
          </a:prstGeom>
        </p:spPr>
      </p:pic>
      <p:pic>
        <p:nvPicPr>
          <p:cNvPr id="4" name="Picture 4"/>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486570" flipH="1">
            <a:off x="13803557" y="6716645"/>
            <a:ext cx="5560046" cy="4924208"/>
          </a:xfrm>
          <a:prstGeom prst="rect">
            <a:avLst/>
          </a:prstGeom>
        </p:spPr>
      </p:pic>
      <p:grpSp>
        <p:nvGrpSpPr>
          <p:cNvPr id="15" name="Group 14">
            <a:extLst>
              <a:ext uri="{FF2B5EF4-FFF2-40B4-BE49-F238E27FC236}">
                <a16:creationId xmlns:a16="http://schemas.microsoft.com/office/drawing/2014/main" id="{D7172131-F870-4EC1-A93A-0BE997F5E99C}"/>
              </a:ext>
            </a:extLst>
          </p:cNvPr>
          <p:cNvGrpSpPr/>
          <p:nvPr/>
        </p:nvGrpSpPr>
        <p:grpSpPr>
          <a:xfrm>
            <a:off x="1028700" y="1075991"/>
            <a:ext cx="16230600" cy="7480960"/>
            <a:chOff x="1028700" y="2974142"/>
            <a:chExt cx="16230600" cy="4338716"/>
          </a:xfrm>
        </p:grpSpPr>
        <p:grpSp>
          <p:nvGrpSpPr>
            <p:cNvPr id="7" name="Group 7"/>
            <p:cNvGrpSpPr/>
            <p:nvPr/>
          </p:nvGrpSpPr>
          <p:grpSpPr>
            <a:xfrm>
              <a:off x="1221238" y="3126542"/>
              <a:ext cx="16038062" cy="4186316"/>
              <a:chOff x="0" y="0"/>
              <a:chExt cx="4224016" cy="1102569"/>
            </a:xfrm>
          </p:grpSpPr>
          <p:sp>
            <p:nvSpPr>
              <p:cNvPr id="8" name="Freeform 8"/>
              <p:cNvSpPr/>
              <p:nvPr/>
            </p:nvSpPr>
            <p:spPr>
              <a:xfrm>
                <a:off x="0" y="0"/>
                <a:ext cx="4224016" cy="1102569"/>
              </a:xfrm>
              <a:custGeom>
                <a:avLst/>
                <a:gdLst/>
                <a:ahLst/>
                <a:cxnLst/>
                <a:rect l="l" t="t" r="r" b="b"/>
                <a:pathLst>
                  <a:path w="4224016" h="1102569">
                    <a:moveTo>
                      <a:pt x="19309" y="0"/>
                    </a:moveTo>
                    <a:lnTo>
                      <a:pt x="4204707" y="0"/>
                    </a:lnTo>
                    <a:cubicBezTo>
                      <a:pt x="4209828" y="0"/>
                      <a:pt x="4214740" y="2034"/>
                      <a:pt x="4218361" y="5655"/>
                    </a:cubicBezTo>
                    <a:cubicBezTo>
                      <a:pt x="4221982" y="9277"/>
                      <a:pt x="4224016" y="14188"/>
                      <a:pt x="4224016" y="19309"/>
                    </a:cubicBezTo>
                    <a:lnTo>
                      <a:pt x="4224016" y="1083260"/>
                    </a:lnTo>
                    <a:cubicBezTo>
                      <a:pt x="4224016" y="1088381"/>
                      <a:pt x="4221982" y="1093292"/>
                      <a:pt x="4218361" y="1096913"/>
                    </a:cubicBezTo>
                    <a:cubicBezTo>
                      <a:pt x="4214740" y="1100535"/>
                      <a:pt x="4209828" y="1102569"/>
                      <a:pt x="4204707" y="1102569"/>
                    </a:cubicBezTo>
                    <a:lnTo>
                      <a:pt x="19309" y="1102569"/>
                    </a:lnTo>
                    <a:cubicBezTo>
                      <a:pt x="14188" y="1102569"/>
                      <a:pt x="9277" y="1100535"/>
                      <a:pt x="5655" y="1096913"/>
                    </a:cubicBezTo>
                    <a:cubicBezTo>
                      <a:pt x="2034" y="1093292"/>
                      <a:pt x="0" y="1088381"/>
                      <a:pt x="0" y="1083260"/>
                    </a:cubicBezTo>
                    <a:lnTo>
                      <a:pt x="0" y="19309"/>
                    </a:lnTo>
                    <a:cubicBezTo>
                      <a:pt x="0" y="14188"/>
                      <a:pt x="2034" y="9277"/>
                      <a:pt x="5655" y="5655"/>
                    </a:cubicBezTo>
                    <a:cubicBezTo>
                      <a:pt x="9277" y="2034"/>
                      <a:pt x="14188" y="0"/>
                      <a:pt x="19309" y="0"/>
                    </a:cubicBezTo>
                    <a:close/>
                  </a:path>
                </a:pathLst>
              </a:custGeom>
              <a:solidFill>
                <a:srgbClr val="E66947"/>
              </a:solidFill>
              <a:ln w="57150">
                <a:solidFill>
                  <a:srgbClr val="383838"/>
                </a:solidFill>
              </a:ln>
            </p:spPr>
          </p:sp>
          <p:sp>
            <p:nvSpPr>
              <p:cNvPr id="9" name="TextBox 9"/>
              <p:cNvSpPr txBox="1"/>
              <p:nvPr/>
            </p:nvSpPr>
            <p:spPr>
              <a:xfrm>
                <a:off x="0" y="-57150"/>
                <a:ext cx="812800" cy="869950"/>
              </a:xfrm>
              <a:prstGeom prst="rect">
                <a:avLst/>
              </a:prstGeom>
            </p:spPr>
            <p:txBody>
              <a:bodyPr lIns="50800" tIns="50800" rIns="50800" bIns="50800" rtlCol="0" anchor="ctr"/>
              <a:lstStyle/>
              <a:p>
                <a:pPr marL="0" marR="0" lvl="0" indent="0" algn="ctr" defTabSz="914400" rtl="0" eaLnBrk="1" fontAlgn="auto" latinLnBrk="0" hangingPunct="1">
                  <a:lnSpc>
                    <a:spcPts val="33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1028700" y="2974142"/>
              <a:ext cx="16078200" cy="4186316"/>
              <a:chOff x="0" y="0"/>
              <a:chExt cx="4234588" cy="1102569"/>
            </a:xfrm>
          </p:grpSpPr>
          <p:sp>
            <p:nvSpPr>
              <p:cNvPr id="11" name="Freeform 11"/>
              <p:cNvSpPr/>
              <p:nvPr/>
            </p:nvSpPr>
            <p:spPr>
              <a:xfrm>
                <a:off x="0" y="0"/>
                <a:ext cx="4234588" cy="1102569"/>
              </a:xfrm>
              <a:custGeom>
                <a:avLst/>
                <a:gdLst/>
                <a:ahLst/>
                <a:cxnLst/>
                <a:rect l="l" t="t" r="r" b="b"/>
                <a:pathLst>
                  <a:path w="4234588" h="1102569">
                    <a:moveTo>
                      <a:pt x="19261" y="0"/>
                    </a:moveTo>
                    <a:lnTo>
                      <a:pt x="4215327" y="0"/>
                    </a:lnTo>
                    <a:cubicBezTo>
                      <a:pt x="4225965" y="0"/>
                      <a:pt x="4234588" y="8623"/>
                      <a:pt x="4234588" y="19261"/>
                    </a:cubicBezTo>
                    <a:lnTo>
                      <a:pt x="4234588" y="1083308"/>
                    </a:lnTo>
                    <a:cubicBezTo>
                      <a:pt x="4234588" y="1093946"/>
                      <a:pt x="4225965" y="1102569"/>
                      <a:pt x="4215327" y="1102569"/>
                    </a:cubicBezTo>
                    <a:lnTo>
                      <a:pt x="19261" y="1102569"/>
                    </a:lnTo>
                    <a:cubicBezTo>
                      <a:pt x="8623" y="1102569"/>
                      <a:pt x="0" y="1093946"/>
                      <a:pt x="0" y="1083308"/>
                    </a:cubicBezTo>
                    <a:lnTo>
                      <a:pt x="0" y="19261"/>
                    </a:lnTo>
                    <a:cubicBezTo>
                      <a:pt x="0" y="8623"/>
                      <a:pt x="8623" y="0"/>
                      <a:pt x="19261" y="0"/>
                    </a:cubicBezTo>
                    <a:close/>
                  </a:path>
                </a:pathLst>
              </a:custGeom>
              <a:solidFill>
                <a:srgbClr val="B1E1D2"/>
              </a:solidFill>
              <a:ln w="57150">
                <a:solidFill>
                  <a:srgbClr val="383838"/>
                </a:solidFill>
              </a:ln>
            </p:spPr>
            <p:txBody>
              <a:bodyPr/>
              <a:lstStyle/>
              <a:p>
                <a:endParaRPr lang="en-US" dirty="0"/>
              </a:p>
            </p:txBody>
          </p:sp>
          <p:sp>
            <p:nvSpPr>
              <p:cNvPr id="12" name="TextBox 12"/>
              <p:cNvSpPr txBox="1"/>
              <p:nvPr/>
            </p:nvSpPr>
            <p:spPr>
              <a:xfrm>
                <a:off x="0" y="-57150"/>
                <a:ext cx="812800" cy="869950"/>
              </a:xfrm>
              <a:prstGeom prst="rect">
                <a:avLst/>
              </a:prstGeom>
            </p:spPr>
            <p:txBody>
              <a:bodyPr lIns="50800" tIns="50800" rIns="50800" bIns="50800" rtlCol="0" anchor="ctr"/>
              <a:lstStyle/>
              <a:p>
                <a:pPr marL="0" marR="0" lvl="0" indent="0" algn="ctr" defTabSz="914400" rtl="0" eaLnBrk="1" fontAlgn="auto" latinLnBrk="0" hangingPunct="1">
                  <a:lnSpc>
                    <a:spcPts val="33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grpSp>
      <p:pic>
        <p:nvPicPr>
          <p:cNvPr id="14" name="Picture 14"/>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019301">
            <a:off x="10103773" y="8617081"/>
            <a:ext cx="1382238" cy="1382238"/>
          </a:xfrm>
          <a:prstGeom prst="rect">
            <a:avLst/>
          </a:prstGeom>
        </p:spPr>
      </p:pic>
      <p:pic>
        <p:nvPicPr>
          <p:cNvPr id="16" name="Picture 16"/>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6361825" y="633966"/>
            <a:ext cx="1163556" cy="1409595"/>
          </a:xfrm>
          <a:prstGeom prst="rect">
            <a:avLst/>
          </a:prstGeom>
        </p:spPr>
      </p:pic>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7C85E2DB-2038-433F-BC7D-C874A38E1530}"/>
                  </a:ext>
                </a:extLst>
              </p:cNvPr>
              <p:cNvSpPr txBox="1"/>
              <p:nvPr/>
            </p:nvSpPr>
            <p:spPr>
              <a:xfrm>
                <a:off x="1816079" y="1535610"/>
                <a:ext cx="7387274" cy="6565580"/>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a) </a:t>
                </a: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=9</m:t>
                    </m:r>
                    <m:sSup>
                      <m:sSupPr>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a:effectLst/>
                            <a:latin typeface="Cambria Math" panose="02040503050406030204" pitchFamily="18" charset="0"/>
                            <a:ea typeface="Cambria Math" panose="02040503050406030204" pitchFamily="18" charset="0"/>
                            <a:cs typeface="Cambria Math" panose="02040503050406030204" pitchFamily="18" charset="0"/>
                          </a:rPr>
                          <m:t>0</m:t>
                        </m:r>
                      </m:e>
                      <m:sup>
                        <m:r>
                          <a:rPr lang="nl-NL" sz="4000" i="1">
                            <a:effectLst/>
                            <a:latin typeface="Cambria Math" panose="02040503050406030204" pitchFamily="18" charset="0"/>
                            <a:ea typeface="Cambria Math" panose="02040503050406030204" pitchFamily="18" charset="0"/>
                            <a:cs typeface="Cambria Math" panose="02040503050406030204" pitchFamily="18" charset="0"/>
                          </a:rPr>
                          <m:t>𝑜</m:t>
                        </m:r>
                      </m:sup>
                    </m:sSup>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=9</m:t>
                    </m:r>
                    <m:sSup>
                      <m:sSupPr>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a:effectLst/>
                            <a:latin typeface="Cambria Math" panose="02040503050406030204" pitchFamily="18" charset="0"/>
                            <a:ea typeface="Cambria Math" panose="02040503050406030204" pitchFamily="18" charset="0"/>
                            <a:cs typeface="Cambria Math" panose="02040503050406030204" pitchFamily="18" charset="0"/>
                          </a:rPr>
                          <m:t>0</m:t>
                        </m:r>
                      </m:e>
                      <m:sup>
                        <m:r>
                          <a:rPr lang="nl-NL" sz="4000" i="1">
                            <a:effectLst/>
                            <a:latin typeface="Cambria Math" panose="02040503050406030204" pitchFamily="18" charset="0"/>
                            <a:ea typeface="Cambria Math" panose="02040503050406030204" pitchFamily="18" charset="0"/>
                            <a:cs typeface="Cambria Math" panose="02040503050406030204" pitchFamily="18" charset="0"/>
                          </a:rPr>
                          <m:t>𝑜</m:t>
                        </m:r>
                      </m:sup>
                    </m:sSup>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e>
                    </m:acc>
                  </m:oMath>
                </a14:m>
                <a:r>
                  <a:rPr lang="nl-NL" sz="4000" dirty="0">
                    <a:effectLst/>
                    <a:latin typeface="Arial" panose="020B0604020202020204" pitchFamily="34" charset="0"/>
                    <a:ea typeface="Times New Roman" panose="02020603050405020304" pitchFamily="18" charset="0"/>
                    <a:cs typeface="Arial" panose="020B0604020202020204" pitchFamily="34" charset="0"/>
                  </a:rPr>
                  <a:t>.</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Xét tam giác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𝐴𝐵𝐶</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và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có:</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r>
                  <a:rPr lang="en-US" sz="4000" dirty="0">
                    <a:effectLst/>
                    <a:ea typeface="Cambria Math" panose="02040503050406030204" pitchFamily="18" charset="0"/>
                    <a:cs typeface="Cambria Math" panose="02040503050406030204" pitchFamily="18" charset="0"/>
                  </a:rPr>
                  <a:t>	</a:t>
                </a: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𝐴𝐵𝐶</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e>
                    </m:acc>
                  </m:oMath>
                </a14:m>
                <a:r>
                  <a:rPr lang="en-US" sz="4000" dirty="0">
                    <a:effectLst/>
                    <a:latin typeface="Arial" panose="020B0604020202020204" pitchFamily="34" charset="0"/>
                    <a:ea typeface="Times New Roman" panose="02020603050405020304" pitchFamily="18" charset="0"/>
                    <a:cs typeface="Arial" panose="020B0604020202020204" pitchFamily="34" charset="0"/>
                  </a:rPr>
                  <a:t> </a:t>
                </a:r>
              </a:p>
              <a:p>
                <a:pPr marL="0" marR="0" algn="just">
                  <a:lnSpc>
                    <a:spcPct val="150000"/>
                  </a:lnSpc>
                  <a:spcBef>
                    <a:spcPts val="600"/>
                  </a:spcBef>
                  <a:spcAft>
                    <a:spcPts val="800"/>
                  </a:spcAft>
                  <a:tabLst>
                    <a:tab pos="360045" algn="l"/>
                    <a:tab pos="720090" algn="l"/>
                  </a:tabLst>
                </a:pPr>
                <a:r>
                  <a:rPr lang="nl-NL" sz="4000" dirty="0">
                    <a:effectLst/>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en-US" sz="4000" dirty="0">
                    <a:effectLst/>
                    <a:latin typeface="Arial" panose="020B0604020202020204" pitchFamily="34" charset="0"/>
                    <a:ea typeface="Times New Roman" panose="02020603050405020304" pitchFamily="18" charset="0"/>
                    <a:cs typeface="Arial" panose="020B0604020202020204" pitchFamily="34" charset="0"/>
                  </a:rPr>
                  <a:t> </a:t>
                </a:r>
              </a:p>
              <a:p>
                <a:pPr marL="0" marR="0" algn="just">
                  <a:lnSpc>
                    <a:spcPct val="150000"/>
                  </a:lnSpc>
                  <a:spcBef>
                    <a:spcPts val="0"/>
                  </a:spcBef>
                  <a:spcAft>
                    <a:spcPts val="800"/>
                  </a:spcAft>
                </a:pPr>
                <a:r>
                  <a:rPr lang="en-US" sz="4000" dirty="0">
                    <a:effectLst/>
                    <a:ea typeface="Cambria Math" panose="02040503050406030204" pitchFamily="18" charset="0"/>
                    <a:cs typeface="Cambria Math" panose="02040503050406030204" pitchFamily="18" charset="0"/>
                  </a:rPr>
                  <a:t>	</a:t>
                </a: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𝐴𝐶𝐵</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e>
                    </m:acc>
                  </m:oMath>
                </a14:m>
                <a:r>
                  <a:rPr lang="en-US" sz="4000" dirty="0">
                    <a:effectLst/>
                    <a:latin typeface="Arial" panose="020B0604020202020204" pitchFamily="34" charset="0"/>
                    <a:ea typeface="Times New Roman" panose="02020603050405020304" pitchFamily="18" charset="0"/>
                    <a:cs typeface="Arial" panose="020B0604020202020204" pitchFamily="34" charset="0"/>
                  </a:rPr>
                  <a:t> </a:t>
                </a:r>
              </a:p>
              <a:p>
                <a:pPr marL="0" marR="0" algn="just">
                  <a:lnSpc>
                    <a:spcPct val="150000"/>
                  </a:lnSpc>
                  <a:spcBef>
                    <a:spcPts val="600"/>
                  </a:spcBef>
                  <a:spcAft>
                    <a:spcPts val="800"/>
                  </a:spcAft>
                  <a:tabLst>
                    <a:tab pos="360045" algn="l"/>
                    <a:tab pos="720090" algn="l"/>
                  </a:tabLst>
                </a:pPr>
                <a14:m>
                  <m:oMath xmlns:m="http://schemas.openxmlformats.org/officeDocument/2006/math">
                    <m:r>
                      <a:rPr lang="nl-NL" sz="4000" i="1">
                        <a:effectLst/>
                        <a:latin typeface="Cambria Math" panose="02040503050406030204" pitchFamily="18" charset="0"/>
                        <a:ea typeface="Times New Roman" panose="02020603050405020304" pitchFamily="18" charset="0"/>
                      </a:rPr>
                      <m:t>⇒</m:t>
                    </m:r>
                    <m:r>
                      <a:rPr lang="nl-NL" sz="4000" i="1">
                        <a:effectLst/>
                        <a:latin typeface="Cambria Math" panose="02040503050406030204" pitchFamily="18" charset="0"/>
                        <a:ea typeface="Times New Roman" panose="020206030504050203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𝐴𝐵𝐶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(g.c.g)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19" name="TextBox 18">
                <a:extLst>
                  <a:ext uri="{FF2B5EF4-FFF2-40B4-BE49-F238E27FC236}">
                    <a16:creationId xmlns:a16="http://schemas.microsoft.com/office/drawing/2014/main" id="{7C85E2DB-2038-433F-BC7D-C874A38E1530}"/>
                  </a:ext>
                </a:extLst>
              </p:cNvPr>
              <p:cNvSpPr txBox="1">
                <a:spLocks noRot="1" noChangeAspect="1" noMove="1" noResize="1" noEditPoints="1" noAdjustHandles="1" noChangeArrowheads="1" noChangeShapeType="1" noTextEdit="1"/>
              </p:cNvSpPr>
              <p:nvPr/>
            </p:nvSpPr>
            <p:spPr>
              <a:xfrm>
                <a:off x="1816079" y="1535610"/>
                <a:ext cx="7387274" cy="6565580"/>
              </a:xfrm>
              <a:prstGeom prst="rect">
                <a:avLst/>
              </a:prstGeom>
              <a:blipFill>
                <a:blip r:embed="rId18"/>
                <a:stretch>
                  <a:fillRect l="-2970" r="-1733" b="-30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B15B22F4-811D-47F2-993E-93A904FC83C1}"/>
                  </a:ext>
                </a:extLst>
              </p:cNvPr>
              <p:cNvSpPr txBox="1"/>
              <p:nvPr/>
            </p:nvSpPr>
            <p:spPr>
              <a:xfrm>
                <a:off x="9771751" y="1539620"/>
                <a:ext cx="7071579" cy="2927789"/>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b) AC = A’C’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𝐴𝐵𝐶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Do đó độ cao của hai con dốc này bằng nhau.</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21" name="TextBox 20">
                <a:extLst>
                  <a:ext uri="{FF2B5EF4-FFF2-40B4-BE49-F238E27FC236}">
                    <a16:creationId xmlns:a16="http://schemas.microsoft.com/office/drawing/2014/main" id="{B15B22F4-811D-47F2-993E-93A904FC83C1}"/>
                  </a:ext>
                </a:extLst>
              </p:cNvPr>
              <p:cNvSpPr txBox="1">
                <a:spLocks noRot="1" noChangeAspect="1" noMove="1" noResize="1" noEditPoints="1" noAdjustHandles="1" noChangeArrowheads="1" noChangeShapeType="1" noTextEdit="1"/>
              </p:cNvSpPr>
              <p:nvPr/>
            </p:nvSpPr>
            <p:spPr>
              <a:xfrm>
                <a:off x="9771751" y="1539620"/>
                <a:ext cx="7071579" cy="2927789"/>
              </a:xfrm>
              <a:prstGeom prst="rect">
                <a:avLst/>
              </a:prstGeom>
              <a:blipFill>
                <a:blip r:embed="rId19"/>
                <a:stretch>
                  <a:fillRect l="-3103" r="-3017" b="-8125"/>
                </a:stretch>
              </a:blipFill>
            </p:spPr>
            <p:txBody>
              <a:bodyPr/>
              <a:lstStyle/>
              <a:p>
                <a:r>
                  <a:rPr lang="en-US">
                    <a:noFill/>
                  </a:rPr>
                  <a:t> </a:t>
                </a:r>
              </a:p>
            </p:txBody>
          </p:sp>
        </mc:Fallback>
      </mc:AlternateContent>
      <p:cxnSp>
        <p:nvCxnSpPr>
          <p:cNvPr id="23" name="Straight Connector 22">
            <a:extLst>
              <a:ext uri="{FF2B5EF4-FFF2-40B4-BE49-F238E27FC236}">
                <a16:creationId xmlns:a16="http://schemas.microsoft.com/office/drawing/2014/main" id="{F6DEFCAA-6FBE-4863-AD36-47E84053272C}"/>
              </a:ext>
            </a:extLst>
          </p:cNvPr>
          <p:cNvCxnSpPr/>
          <p:nvPr/>
        </p:nvCxnSpPr>
        <p:spPr>
          <a:xfrm>
            <a:off x="9372600" y="1716028"/>
            <a:ext cx="0" cy="6170672"/>
          </a:xfrm>
          <a:prstGeom prst="line">
            <a:avLst/>
          </a:prstGeom>
          <a:ln w="38100"/>
        </p:spPr>
        <p:style>
          <a:lnRef idx="1">
            <a:schemeClr val="dk1"/>
          </a:lnRef>
          <a:fillRef idx="0">
            <a:schemeClr val="dk1"/>
          </a:fillRef>
          <a:effectRef idx="0">
            <a:schemeClr val="dk1"/>
          </a:effectRef>
          <a:fontRef idx="minor">
            <a:schemeClr val="tx1"/>
          </a:fontRef>
        </p:style>
      </p:cxnSp>
      <p:sp>
        <p:nvSpPr>
          <p:cNvPr id="24" name="Rectangle: Rounded Corners 23">
            <a:extLst>
              <a:ext uri="{FF2B5EF4-FFF2-40B4-BE49-F238E27FC236}">
                <a16:creationId xmlns:a16="http://schemas.microsoft.com/office/drawing/2014/main" id="{08064EE5-6C4E-44A8-B4D1-751C8B21B69A}"/>
              </a:ext>
            </a:extLst>
          </p:cNvPr>
          <p:cNvSpPr/>
          <p:nvPr/>
        </p:nvSpPr>
        <p:spPr>
          <a:xfrm>
            <a:off x="7878201" y="388297"/>
            <a:ext cx="2899724" cy="1071748"/>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rgbClr val="FF0000"/>
                </a:solidFill>
                <a:latin typeface="Arial" panose="020B0604020202020204" pitchFamily="34" charset="0"/>
                <a:cs typeface="Arial" panose="020B0604020202020204" pitchFamily="34" charset="0"/>
              </a:rPr>
              <a:t>Trả</a:t>
            </a:r>
            <a:r>
              <a:rPr lang="en-US" sz="4400" b="1" dirty="0">
                <a:solidFill>
                  <a:srgbClr val="FF0000"/>
                </a:solidFill>
                <a:latin typeface="Arial" panose="020B0604020202020204" pitchFamily="34" charset="0"/>
                <a:cs typeface="Arial" panose="020B0604020202020204" pitchFamily="34" charset="0"/>
              </a:rPr>
              <a:t> </a:t>
            </a:r>
            <a:r>
              <a:rPr lang="en-US" sz="4400" b="1" dirty="0" err="1">
                <a:solidFill>
                  <a:srgbClr val="FF0000"/>
                </a:solidFill>
                <a:latin typeface="Arial" panose="020B0604020202020204" pitchFamily="34" charset="0"/>
                <a:cs typeface="Arial" panose="020B0604020202020204" pitchFamily="34" charset="0"/>
              </a:rPr>
              <a:t>lời</a:t>
            </a:r>
            <a:endParaRPr lang="en-US" sz="4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5015788"/>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500"/>
                                        <p:tgtEl>
                                          <p:spTgt spid="19">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9">
                                            <p:txEl>
                                              <p:pRg st="1" end="1"/>
                                            </p:txEl>
                                          </p:spTgt>
                                        </p:tgtEl>
                                        <p:attrNameLst>
                                          <p:attrName>style.visibility</p:attrName>
                                        </p:attrNameLst>
                                      </p:cBhvr>
                                      <p:to>
                                        <p:strVal val="visible"/>
                                      </p:to>
                                    </p:set>
                                    <p:animEffect transition="in" filter="fade">
                                      <p:cBhvr>
                                        <p:cTn id="16" dur="500"/>
                                        <p:tgtEl>
                                          <p:spTgt spid="19">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9">
                                            <p:txEl>
                                              <p:pRg st="2" end="2"/>
                                            </p:txEl>
                                          </p:spTgt>
                                        </p:tgtEl>
                                        <p:attrNameLst>
                                          <p:attrName>style.visibility</p:attrName>
                                        </p:attrNameLst>
                                      </p:cBhvr>
                                      <p:to>
                                        <p:strVal val="visible"/>
                                      </p:to>
                                    </p:set>
                                    <p:animEffect transition="in" filter="fade">
                                      <p:cBhvr>
                                        <p:cTn id="21" dur="500"/>
                                        <p:tgtEl>
                                          <p:spTgt spid="19">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9">
                                            <p:txEl>
                                              <p:pRg st="3" end="3"/>
                                            </p:txEl>
                                          </p:spTgt>
                                        </p:tgtEl>
                                        <p:attrNameLst>
                                          <p:attrName>style.visibility</p:attrName>
                                        </p:attrNameLst>
                                      </p:cBhvr>
                                      <p:to>
                                        <p:strVal val="visible"/>
                                      </p:to>
                                    </p:set>
                                    <p:animEffect transition="in" filter="fade">
                                      <p:cBhvr>
                                        <p:cTn id="26" dur="500"/>
                                        <p:tgtEl>
                                          <p:spTgt spid="19">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9">
                                            <p:txEl>
                                              <p:pRg st="4" end="4"/>
                                            </p:txEl>
                                          </p:spTgt>
                                        </p:tgtEl>
                                        <p:attrNameLst>
                                          <p:attrName>style.visibility</p:attrName>
                                        </p:attrNameLst>
                                      </p:cBhvr>
                                      <p:to>
                                        <p:strVal val="visible"/>
                                      </p:to>
                                    </p:set>
                                    <p:animEffect transition="in" filter="fade">
                                      <p:cBhvr>
                                        <p:cTn id="31" dur="500"/>
                                        <p:tgtEl>
                                          <p:spTgt spid="19">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9">
                                            <p:txEl>
                                              <p:pRg st="5" end="5"/>
                                            </p:txEl>
                                          </p:spTgt>
                                        </p:tgtEl>
                                        <p:attrNameLst>
                                          <p:attrName>style.visibility</p:attrName>
                                        </p:attrNameLst>
                                      </p:cBhvr>
                                      <p:to>
                                        <p:strVal val="visible"/>
                                      </p:to>
                                    </p:set>
                                    <p:animEffect transition="in" filter="fade">
                                      <p:cBhvr>
                                        <p:cTn id="36" dur="500"/>
                                        <p:tgtEl>
                                          <p:spTgt spid="19">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1">
                                            <p:txEl>
                                              <p:pRg st="0" end="0"/>
                                            </p:txEl>
                                          </p:spTgt>
                                        </p:tgtEl>
                                        <p:attrNameLst>
                                          <p:attrName>style.visibility</p:attrName>
                                        </p:attrNameLst>
                                      </p:cBhvr>
                                      <p:to>
                                        <p:strVal val="visible"/>
                                      </p:to>
                                    </p:set>
                                    <p:animEffect transition="in" filter="fade">
                                      <p:cBhvr>
                                        <p:cTn id="46" dur="500"/>
                                        <p:tgtEl>
                                          <p:spTgt spid="21">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1">
                                            <p:txEl>
                                              <p:pRg st="1" end="1"/>
                                            </p:txEl>
                                          </p:spTgt>
                                        </p:tgtEl>
                                        <p:attrNameLst>
                                          <p:attrName>style.visibility</p:attrName>
                                        </p:attrNameLst>
                                      </p:cBhvr>
                                      <p:to>
                                        <p:strVal val="visible"/>
                                      </p:to>
                                    </p:set>
                                    <p:animEffect transition="in" filter="fade">
                                      <p:cBhvr>
                                        <p:cTn id="51"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66178" y="4844505"/>
            <a:ext cx="9004294" cy="9173895"/>
          </a:xfrm>
          <a:prstGeom prst="rect">
            <a:avLst/>
          </a:prstGeom>
        </p:spPr>
      </p:pic>
      <p:sp>
        <p:nvSpPr>
          <p:cNvPr id="7" name="TextBox 7"/>
          <p:cNvSpPr txBox="1"/>
          <p:nvPr/>
        </p:nvSpPr>
        <p:spPr>
          <a:xfrm>
            <a:off x="7682545" y="2894112"/>
            <a:ext cx="3086101" cy="3303090"/>
          </a:xfrm>
          <a:prstGeom prst="rect">
            <a:avLst/>
          </a:prstGeom>
        </p:spPr>
        <p:txBody>
          <a:bodyPr lIns="50800" tIns="50800" rIns="50800" bIns="50800" rtlCol="0" anchor="ctr"/>
          <a:lstStyle/>
          <a:p>
            <a:pPr marL="0" marR="0" lvl="0" indent="0" algn="ctr" defTabSz="914400" rtl="0" eaLnBrk="1" fontAlgn="auto" latinLnBrk="0" hangingPunct="1">
              <a:lnSpc>
                <a:spcPts val="33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0" name="Group 19">
            <a:extLst>
              <a:ext uri="{FF2B5EF4-FFF2-40B4-BE49-F238E27FC236}">
                <a16:creationId xmlns:a16="http://schemas.microsoft.com/office/drawing/2014/main" id="{D0CD284B-4F48-4529-9F5A-263BF3BF84FE}"/>
              </a:ext>
            </a:extLst>
          </p:cNvPr>
          <p:cNvGrpSpPr/>
          <p:nvPr/>
        </p:nvGrpSpPr>
        <p:grpSpPr>
          <a:xfrm>
            <a:off x="1066802" y="722813"/>
            <a:ext cx="15022438" cy="4447301"/>
            <a:chOff x="7526212" y="3000968"/>
            <a:chExt cx="9623687" cy="2294932"/>
          </a:xfrm>
        </p:grpSpPr>
        <p:sp>
          <p:nvSpPr>
            <p:cNvPr id="6" name="Freeform 6"/>
            <p:cNvSpPr/>
            <p:nvPr/>
          </p:nvSpPr>
          <p:spPr>
            <a:xfrm>
              <a:off x="7682545" y="3111103"/>
              <a:ext cx="9467354" cy="2184797"/>
            </a:xfrm>
            <a:custGeom>
              <a:avLst/>
              <a:gdLst/>
              <a:ahLst/>
              <a:cxnLst/>
              <a:rect l="l" t="t" r="r" b="b"/>
              <a:pathLst>
                <a:path w="2493459" h="575420">
                  <a:moveTo>
                    <a:pt x="32710" y="0"/>
                  </a:moveTo>
                  <a:lnTo>
                    <a:pt x="2460749" y="0"/>
                  </a:lnTo>
                  <a:cubicBezTo>
                    <a:pt x="2478815" y="0"/>
                    <a:pt x="2493459" y="14645"/>
                    <a:pt x="2493459" y="32710"/>
                  </a:cubicBezTo>
                  <a:lnTo>
                    <a:pt x="2493459" y="542710"/>
                  </a:lnTo>
                  <a:cubicBezTo>
                    <a:pt x="2493459" y="560775"/>
                    <a:pt x="2478815" y="575420"/>
                    <a:pt x="2460749" y="575420"/>
                  </a:cubicBezTo>
                  <a:lnTo>
                    <a:pt x="32710" y="575420"/>
                  </a:lnTo>
                  <a:cubicBezTo>
                    <a:pt x="14645" y="575420"/>
                    <a:pt x="0" y="560775"/>
                    <a:pt x="0" y="542710"/>
                  </a:cubicBezTo>
                  <a:lnTo>
                    <a:pt x="0" y="32710"/>
                  </a:lnTo>
                  <a:cubicBezTo>
                    <a:pt x="0" y="14645"/>
                    <a:pt x="14645" y="0"/>
                    <a:pt x="32710" y="0"/>
                  </a:cubicBezTo>
                  <a:close/>
                </a:path>
              </a:pathLst>
            </a:custGeom>
            <a:solidFill>
              <a:srgbClr val="F4BA92"/>
            </a:solidFill>
            <a:ln w="57150">
              <a:solidFill>
                <a:srgbClr val="383838"/>
              </a:solidFill>
            </a:ln>
          </p:spPr>
        </p:sp>
        <p:sp>
          <p:nvSpPr>
            <p:cNvPr id="9" name="Freeform 9"/>
            <p:cNvSpPr/>
            <p:nvPr/>
          </p:nvSpPr>
          <p:spPr>
            <a:xfrm>
              <a:off x="7526212" y="3000968"/>
              <a:ext cx="9467354" cy="2184797"/>
            </a:xfrm>
            <a:custGeom>
              <a:avLst/>
              <a:gdLst/>
              <a:ahLst/>
              <a:cxnLst/>
              <a:rect l="l" t="t" r="r" b="b"/>
              <a:pathLst>
                <a:path w="2493459" h="575420">
                  <a:moveTo>
                    <a:pt x="32710" y="0"/>
                  </a:moveTo>
                  <a:lnTo>
                    <a:pt x="2460749" y="0"/>
                  </a:lnTo>
                  <a:cubicBezTo>
                    <a:pt x="2478815" y="0"/>
                    <a:pt x="2493459" y="14645"/>
                    <a:pt x="2493459" y="32710"/>
                  </a:cubicBezTo>
                  <a:lnTo>
                    <a:pt x="2493459" y="542710"/>
                  </a:lnTo>
                  <a:cubicBezTo>
                    <a:pt x="2493459" y="560775"/>
                    <a:pt x="2478815" y="575420"/>
                    <a:pt x="2460749" y="575420"/>
                  </a:cubicBezTo>
                  <a:lnTo>
                    <a:pt x="32710" y="575420"/>
                  </a:lnTo>
                  <a:cubicBezTo>
                    <a:pt x="14645" y="575420"/>
                    <a:pt x="0" y="560775"/>
                    <a:pt x="0" y="542710"/>
                  </a:cubicBezTo>
                  <a:lnTo>
                    <a:pt x="0" y="32710"/>
                  </a:lnTo>
                  <a:cubicBezTo>
                    <a:pt x="0" y="14645"/>
                    <a:pt x="14645" y="0"/>
                    <a:pt x="32710" y="0"/>
                  </a:cubicBezTo>
                  <a:close/>
                </a:path>
              </a:pathLst>
            </a:custGeom>
            <a:solidFill>
              <a:srgbClr val="EFEFEF"/>
            </a:solidFill>
            <a:ln w="57150">
              <a:solidFill>
                <a:srgbClr val="383838"/>
              </a:solidFill>
            </a:ln>
          </p:spPr>
        </p:sp>
      </p:grpSp>
      <p:sp>
        <p:nvSpPr>
          <p:cNvPr id="23" name="TextBox 22">
            <a:extLst>
              <a:ext uri="{FF2B5EF4-FFF2-40B4-BE49-F238E27FC236}">
                <a16:creationId xmlns:a16="http://schemas.microsoft.com/office/drawing/2014/main" id="{64A3E02D-3045-411E-BE25-84EB03374A7B}"/>
              </a:ext>
            </a:extLst>
          </p:cNvPr>
          <p:cNvSpPr txBox="1"/>
          <p:nvPr/>
        </p:nvSpPr>
        <p:spPr>
          <a:xfrm>
            <a:off x="1693072" y="794339"/>
            <a:ext cx="13525863" cy="3943452"/>
          </a:xfrm>
          <a:prstGeom prst="rect">
            <a:avLst/>
          </a:prstGeom>
          <a:noFill/>
        </p:spPr>
        <p:txBody>
          <a:bodyPr wrap="square">
            <a:spAutoFit/>
          </a:bodyPr>
          <a:lstStyle/>
          <a:p>
            <a:pPr marL="0" marR="0" algn="ctr">
              <a:lnSpc>
                <a:spcPct val="150000"/>
              </a:lnSpc>
              <a:spcBef>
                <a:spcPts val="600"/>
              </a:spcBef>
              <a:spcAft>
                <a:spcPts val="800"/>
              </a:spcAft>
              <a:tabLst>
                <a:tab pos="360045" algn="l"/>
                <a:tab pos="720090" algn="l"/>
              </a:tabLst>
            </a:pPr>
            <a:r>
              <a:rPr lang="nl-NL" sz="4400" b="1" dirty="0">
                <a:effectLst/>
                <a:latin typeface="Arial" panose="020B0604020202020204" pitchFamily="34" charset="0"/>
                <a:ea typeface="Times New Roman" panose="02020603050405020304" pitchFamily="18" charset="0"/>
                <a:cs typeface="Arial" panose="020B0604020202020204" pitchFamily="34" charset="0"/>
              </a:rPr>
              <a:t>Định lí 3:</a:t>
            </a:r>
            <a:endParaRPr lang="en-US" sz="44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Nếu cạnh huyền và một góc nhọn của tam giác vuông này bằng cạnh huyền và một góc nhọn của tam giác vuông kia thì hai tam giác vuông đó bằng nhau.</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p:grpSp>
        <p:nvGrpSpPr>
          <p:cNvPr id="31" name="Group 30">
            <a:extLst>
              <a:ext uri="{FF2B5EF4-FFF2-40B4-BE49-F238E27FC236}">
                <a16:creationId xmlns:a16="http://schemas.microsoft.com/office/drawing/2014/main" id="{0E23D10C-27EA-4DD5-A18F-434CE721CFB8}"/>
              </a:ext>
            </a:extLst>
          </p:cNvPr>
          <p:cNvGrpSpPr/>
          <p:nvPr/>
        </p:nvGrpSpPr>
        <p:grpSpPr>
          <a:xfrm>
            <a:off x="8563271" y="5929116"/>
            <a:ext cx="6667699" cy="3747206"/>
            <a:chOff x="6436553" y="5448300"/>
            <a:chExt cx="6667699" cy="3747206"/>
          </a:xfrm>
        </p:grpSpPr>
        <p:cxnSp>
          <p:nvCxnSpPr>
            <p:cNvPr id="32" name="Straight Connector 31">
              <a:extLst>
                <a:ext uri="{FF2B5EF4-FFF2-40B4-BE49-F238E27FC236}">
                  <a16:creationId xmlns:a16="http://schemas.microsoft.com/office/drawing/2014/main" id="{9B2D7462-02FF-467D-B251-3F3410F235A1}"/>
                </a:ext>
              </a:extLst>
            </p:cNvPr>
            <p:cNvCxnSpPr>
              <a:cxnSpLocks/>
            </p:cNvCxnSpPr>
            <p:nvPr/>
          </p:nvCxnSpPr>
          <p:spPr>
            <a:xfrm flipH="1">
              <a:off x="7598764" y="5448300"/>
              <a:ext cx="20607" cy="3747206"/>
            </a:xfrm>
            <a:prstGeom prst="line">
              <a:avLst/>
            </a:prstGeom>
            <a:ln w="38100"/>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653B6DB4-D488-44CA-ACED-AB99EB85304D}"/>
                </a:ext>
              </a:extLst>
            </p:cNvPr>
            <p:cNvCxnSpPr>
              <a:cxnSpLocks/>
            </p:cNvCxnSpPr>
            <p:nvPr/>
          </p:nvCxnSpPr>
          <p:spPr>
            <a:xfrm>
              <a:off x="6436553" y="8308471"/>
              <a:ext cx="6667699" cy="0"/>
            </a:xfrm>
            <a:prstGeom prst="line">
              <a:avLst/>
            </a:prstGeom>
            <a:ln w="38100"/>
          </p:spPr>
          <p:style>
            <a:lnRef idx="1">
              <a:schemeClr val="dk1"/>
            </a:lnRef>
            <a:fillRef idx="0">
              <a:schemeClr val="dk1"/>
            </a:fillRef>
            <a:effectRef idx="0">
              <a:schemeClr val="dk1"/>
            </a:effectRef>
            <a:fontRef idx="minor">
              <a:schemeClr val="tx1"/>
            </a:fontRef>
          </p:style>
        </p:cxnSp>
        <p:sp>
          <p:nvSpPr>
            <p:cNvPr id="34" name="TextBox 33">
              <a:extLst>
                <a:ext uri="{FF2B5EF4-FFF2-40B4-BE49-F238E27FC236}">
                  <a16:creationId xmlns:a16="http://schemas.microsoft.com/office/drawing/2014/main" id="{9B8FA7A4-D9A3-45C1-8052-C317DDDD0B07}"/>
                </a:ext>
              </a:extLst>
            </p:cNvPr>
            <p:cNvSpPr txBox="1"/>
            <p:nvPr/>
          </p:nvSpPr>
          <p:spPr>
            <a:xfrm>
              <a:off x="6487828" y="6587536"/>
              <a:ext cx="1024005"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GT</a:t>
              </a:r>
            </a:p>
          </p:txBody>
        </p:sp>
        <p:sp>
          <p:nvSpPr>
            <p:cNvPr id="35" name="TextBox 34">
              <a:extLst>
                <a:ext uri="{FF2B5EF4-FFF2-40B4-BE49-F238E27FC236}">
                  <a16:creationId xmlns:a16="http://schemas.microsoft.com/office/drawing/2014/main" id="{7CDAAF52-A5BB-4A10-B79A-A2A3A5B18067}"/>
                </a:ext>
              </a:extLst>
            </p:cNvPr>
            <p:cNvSpPr txBox="1"/>
            <p:nvPr/>
          </p:nvSpPr>
          <p:spPr>
            <a:xfrm>
              <a:off x="6487827" y="8405306"/>
              <a:ext cx="1024005"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KL</a:t>
              </a:r>
            </a:p>
          </p:txBody>
        </p:sp>
      </p:grp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A8BBCF33-303F-4108-B335-1DF4B80C88E2}"/>
                  </a:ext>
                </a:extLst>
              </p:cNvPr>
              <p:cNvSpPr txBox="1"/>
              <p:nvPr/>
            </p:nvSpPr>
            <p:spPr>
              <a:xfrm>
                <a:off x="9825701" y="5593227"/>
                <a:ext cx="5921531" cy="3207032"/>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14:m>
                  <m:oMath xmlns:m="http://schemas.openxmlformats.org/officeDocument/2006/math">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𝐴𝐵𝐶</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𝐵</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𝐶</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oMath>
                </a14:m>
                <a:r>
                  <a:rPr lang="en-US" sz="4000" i="1" dirty="0">
                    <a:effectLst/>
                    <a:latin typeface="Cambria Math" panose="02040503050406030204" pitchFamily="18" charset="0"/>
                    <a:ea typeface="Cambria Math" panose="02040503050406030204" pitchFamily="18" charset="0"/>
                    <a:cs typeface="Cambria Math" panose="02040503050406030204" pitchFamily="18" charset="0"/>
                  </a:rPr>
                  <a:t> </a:t>
                </a:r>
              </a:p>
              <a:p>
                <a:pPr marL="0" marR="0" algn="just">
                  <a:lnSpc>
                    <a:spcPct val="150000"/>
                  </a:lnSpc>
                  <a:spcBef>
                    <a:spcPts val="600"/>
                  </a:spcBef>
                  <a:spcAft>
                    <a:spcPts val="800"/>
                  </a:spcAft>
                  <a:tabLst>
                    <a:tab pos="360045" algn="l"/>
                    <a:tab pos="720090" algn="l"/>
                  </a:tabLst>
                </a:pP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𝐵𝐴𝐶</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=9</m:t>
                    </m:r>
                    <m:r>
                      <a:rPr lang="en-US" sz="4000" b="0" i="1" smtClean="0">
                        <a:effectLst/>
                        <a:latin typeface="Cambria Math" panose="02040503050406030204" pitchFamily="18" charset="0"/>
                        <a:ea typeface="Cambria Math" panose="02040503050406030204" pitchFamily="18" charset="0"/>
                        <a:cs typeface="Cambria Math" panose="02040503050406030204" pitchFamily="18" charset="0"/>
                      </a:rPr>
                      <m:t>0°</m:t>
                    </m:r>
                  </m:oMath>
                </a14:m>
                <a:r>
                  <a:rPr lang="en-US" sz="4000" dirty="0">
                    <a:effectLst/>
                    <a:latin typeface="Arial" panose="020B0604020202020204" pitchFamily="34" charset="0"/>
                    <a:ea typeface="Times New Roman" panose="02020603050405020304" pitchFamily="18" charset="0"/>
                    <a:cs typeface="Arial" panose="020B0604020202020204" pitchFamily="34" charset="0"/>
                  </a:rPr>
                  <a:t> </a:t>
                </a:r>
              </a:p>
              <a:p>
                <a:pPr algn="just">
                  <a:lnSpc>
                    <a:spcPct val="150000"/>
                  </a:lnSpc>
                </a:pP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en-US" sz="4000" b="0" i="1" dirty="0" smtClean="0">
                        <a:effectLst/>
                        <a:latin typeface="Cambria Math" panose="02040503050406030204" pitchFamily="18" charset="0"/>
                        <a:ea typeface="Times New Roman" panose="02020603050405020304" pitchFamily="18" charset="0"/>
                        <a:cs typeface="Arial" panose="020B0604020202020204" pitchFamily="34" charset="0"/>
                      </a:rPr>
                      <m:t>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en-US" sz="4000" b="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en-US" sz="4000" b="0" i="1" dirty="0" smtClean="0">
                        <a:effectLst/>
                        <a:latin typeface="Cambria Math" panose="02040503050406030204" pitchFamily="18" charset="0"/>
                        <a:ea typeface="Times New Roman" panose="02020603050405020304" pitchFamily="18" charset="0"/>
                        <a:cs typeface="Arial" panose="020B0604020202020204" pitchFamily="34" charset="0"/>
                      </a:rPr>
                      <m:t>𝐶</m:t>
                    </m:r>
                    <m:r>
                      <a:rPr lang="en-US" sz="4000" b="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4000" i="1">
                            <a:latin typeface="Cambria Math" panose="02040503050406030204" pitchFamily="18" charset="0"/>
                            <a:ea typeface="Cambria Math" panose="02040503050406030204" pitchFamily="18" charset="0"/>
                            <a:cs typeface="Cambria Math" panose="02040503050406030204" pitchFamily="18" charset="0"/>
                          </a:rPr>
                        </m:ctrlPr>
                      </m:accPr>
                      <m:e>
                        <m:r>
                          <a:rPr lang="en-US" sz="4000" b="0" i="1" smtClean="0">
                            <a:latin typeface="Cambria Math" panose="02040503050406030204" pitchFamily="18" charset="0"/>
                            <a:ea typeface="Cambria Math" panose="02040503050406030204" pitchFamily="18" charset="0"/>
                            <a:cs typeface="Cambria Math" panose="02040503050406030204" pitchFamily="18" charset="0"/>
                          </a:rPr>
                          <m:t>𝐴𝐵</m:t>
                        </m:r>
                        <m:r>
                          <a:rPr lang="nl-NL" sz="4000" i="1">
                            <a:latin typeface="Cambria Math" panose="02040503050406030204" pitchFamily="18" charset="0"/>
                            <a:ea typeface="Cambria Math" panose="02040503050406030204" pitchFamily="18" charset="0"/>
                            <a:cs typeface="Cambria Math" panose="02040503050406030204" pitchFamily="18" charset="0"/>
                          </a:rPr>
                          <m:t>𝐶</m:t>
                        </m:r>
                      </m:e>
                    </m:acc>
                    <m:r>
                      <a:rPr lang="nl-NL" sz="4000" i="1">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latin typeface="Cambria Math" panose="02040503050406030204" pitchFamily="18" charset="0"/>
                            <a:ea typeface="Cambria Math" panose="02040503050406030204" pitchFamily="18" charset="0"/>
                            <a:cs typeface="Cambria Math" panose="02040503050406030204" pitchFamily="18" charset="0"/>
                          </a:rPr>
                        </m:ctrlPr>
                      </m:accPr>
                      <m:e>
                        <m:sSup>
                          <m:sSupPr>
                            <m:ctrlPr>
                              <a:rPr lang="nl-NL" sz="4000" i="1">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a:latin typeface="Cambria Math" panose="02040503050406030204" pitchFamily="18" charset="0"/>
                                <a:ea typeface="Cambria Math" panose="02040503050406030204" pitchFamily="18" charset="0"/>
                                <a:cs typeface="Cambria Math" panose="02040503050406030204" pitchFamily="18" charset="0"/>
                              </a:rPr>
                              <m:t>𝐴</m:t>
                            </m:r>
                          </m:e>
                          <m:sup>
                            <m:r>
                              <a:rPr lang="nl-NL" sz="4000" i="1">
                                <a:latin typeface="Cambria Math" panose="02040503050406030204" pitchFamily="18" charset="0"/>
                                <a:ea typeface="Cambria Math" panose="02040503050406030204" pitchFamily="18" charset="0"/>
                                <a:cs typeface="Cambria Math" panose="02040503050406030204" pitchFamily="18" charset="0"/>
                              </a:rPr>
                              <m:t>′</m:t>
                            </m:r>
                          </m:sup>
                        </m:sSup>
                        <m:r>
                          <a:rPr lang="en-US" sz="4000" b="0" i="1" smtClean="0">
                            <a:latin typeface="Cambria Math" panose="02040503050406030204" pitchFamily="18" charset="0"/>
                            <a:ea typeface="Cambria Math" panose="02040503050406030204" pitchFamily="18" charset="0"/>
                            <a:cs typeface="Cambria Math" panose="02040503050406030204" pitchFamily="18" charset="0"/>
                          </a:rPr>
                          <m:t>𝐵</m:t>
                        </m:r>
                        <m:r>
                          <a:rPr lang="en-US" sz="4000" b="0" i="1" smtClean="0">
                            <a:latin typeface="Cambria Math" panose="02040503050406030204" pitchFamily="18" charset="0"/>
                            <a:ea typeface="Cambria Math" panose="02040503050406030204" pitchFamily="18" charset="0"/>
                            <a:cs typeface="Cambria Math" panose="02040503050406030204" pitchFamily="18" charset="0"/>
                          </a:rPr>
                          <m:t>′</m:t>
                        </m:r>
                        <m:r>
                          <a:rPr lang="nl-NL" sz="4000" i="1">
                            <a:latin typeface="Cambria Math" panose="02040503050406030204" pitchFamily="18" charset="0"/>
                            <a:ea typeface="Cambria Math" panose="02040503050406030204" pitchFamily="18" charset="0"/>
                            <a:cs typeface="Cambria Math" panose="02040503050406030204" pitchFamily="18" charset="0"/>
                          </a:rPr>
                          <m:t>𝐶</m:t>
                        </m:r>
                        <m:r>
                          <a:rPr lang="nl-NL" sz="4000" i="1">
                            <a:latin typeface="Cambria Math" panose="02040503050406030204" pitchFamily="18" charset="0"/>
                            <a:ea typeface="Cambria Math" panose="02040503050406030204" pitchFamily="18" charset="0"/>
                            <a:cs typeface="Cambria Math" panose="02040503050406030204" pitchFamily="18" charset="0"/>
                          </a:rPr>
                          <m:t>′</m:t>
                        </m:r>
                      </m:e>
                    </m:acc>
                  </m:oMath>
                </a14:m>
                <a:endParaRPr lang="en-US" sz="4000" dirty="0">
                  <a:latin typeface="Arial" panose="020B0604020202020204" pitchFamily="34" charset="0"/>
                  <a:cs typeface="Arial" panose="020B0604020202020204" pitchFamily="34" charset="0"/>
                </a:endParaRPr>
              </a:p>
            </p:txBody>
          </p:sp>
        </mc:Choice>
        <mc:Fallback xmlns="">
          <p:sp>
            <p:nvSpPr>
              <p:cNvPr id="36" name="TextBox 35">
                <a:extLst>
                  <a:ext uri="{FF2B5EF4-FFF2-40B4-BE49-F238E27FC236}">
                    <a16:creationId xmlns:a16="http://schemas.microsoft.com/office/drawing/2014/main" id="{A8BBCF33-303F-4108-B335-1DF4B80C88E2}"/>
                  </a:ext>
                </a:extLst>
              </p:cNvPr>
              <p:cNvSpPr txBox="1">
                <a:spLocks noRot="1" noChangeAspect="1" noMove="1" noResize="1" noEditPoints="1" noAdjustHandles="1" noChangeArrowheads="1" noChangeShapeType="1" noTextEdit="1"/>
              </p:cNvSpPr>
              <p:nvPr/>
            </p:nvSpPr>
            <p:spPr>
              <a:xfrm>
                <a:off x="9825701" y="5593227"/>
                <a:ext cx="5921531" cy="3207032"/>
              </a:xfrm>
              <a:prstGeom prst="rect">
                <a:avLst/>
              </a:prstGeom>
              <a:blipFill>
                <a:blip r:embed="rId12"/>
                <a:stretch>
                  <a:fillRect b="-72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93777E6C-D5A7-4292-8775-E8DFDBBA3571}"/>
                  </a:ext>
                </a:extLst>
              </p:cNvPr>
              <p:cNvSpPr txBox="1"/>
              <p:nvPr/>
            </p:nvSpPr>
            <p:spPr>
              <a:xfrm>
                <a:off x="9995544" y="8794730"/>
                <a:ext cx="3961771" cy="901465"/>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14:m>
                  <m:oMath xmlns:m="http://schemas.openxmlformats.org/officeDocument/2006/math">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𝐴𝐵𝐶</m:t>
                    </m:r>
                    <m:r>
                      <a:rPr lang="en-US" sz="4000" b="0" i="0" smtClean="0">
                        <a:effectLst/>
                        <a:latin typeface="Cambria Math" panose="02040503050406030204" pitchFamily="18" charset="0"/>
                        <a:ea typeface="Cambria Math" panose="02040503050406030204" pitchFamily="18" charset="0"/>
                        <a:cs typeface="Cambria Math" panose="02040503050406030204" pitchFamily="18" charset="0"/>
                      </a:rPr>
                      <m:t>=</m:t>
                    </m:r>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𝐵</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𝐶</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oMath>
                </a14:m>
                <a:r>
                  <a:rPr lang="en-US" sz="4000" i="1" dirty="0">
                    <a:effectLst/>
                    <a:latin typeface="Cambria Math" panose="02040503050406030204" pitchFamily="18" charset="0"/>
                    <a:ea typeface="Cambria Math" panose="02040503050406030204" pitchFamily="18" charset="0"/>
                    <a:cs typeface="Cambria Math" panose="02040503050406030204" pitchFamily="18" charset="0"/>
                  </a:rPr>
                  <a:t> </a:t>
                </a:r>
              </a:p>
            </p:txBody>
          </p:sp>
        </mc:Choice>
        <mc:Fallback xmlns="">
          <p:sp>
            <p:nvSpPr>
              <p:cNvPr id="37" name="TextBox 36">
                <a:extLst>
                  <a:ext uri="{FF2B5EF4-FFF2-40B4-BE49-F238E27FC236}">
                    <a16:creationId xmlns:a16="http://schemas.microsoft.com/office/drawing/2014/main" id="{93777E6C-D5A7-4292-8775-E8DFDBBA3571}"/>
                  </a:ext>
                </a:extLst>
              </p:cNvPr>
              <p:cNvSpPr txBox="1">
                <a:spLocks noRot="1" noChangeAspect="1" noMove="1" noResize="1" noEditPoints="1" noAdjustHandles="1" noChangeArrowheads="1" noChangeShapeType="1" noTextEdit="1"/>
              </p:cNvSpPr>
              <p:nvPr/>
            </p:nvSpPr>
            <p:spPr>
              <a:xfrm>
                <a:off x="9995544" y="8794730"/>
                <a:ext cx="3961771" cy="901465"/>
              </a:xfrm>
              <a:prstGeom prst="rect">
                <a:avLst/>
              </a:prstGeom>
              <a:blipFill>
                <a:blip r:embed="rId13"/>
                <a:stretch>
                  <a:fillRect r="-6308" b="-28378"/>
                </a:stretch>
              </a:blipFill>
            </p:spPr>
            <p:txBody>
              <a:bodyPr/>
              <a:lstStyle/>
              <a:p>
                <a:r>
                  <a:rPr lang="en-US">
                    <a:noFill/>
                  </a:rPr>
                  <a:t> </a:t>
                </a:r>
              </a:p>
            </p:txBody>
          </p:sp>
        </mc:Fallback>
      </mc:AlternateContent>
    </p:spTree>
    <p:extLst>
      <p:ext uri="{BB962C8B-B14F-4D97-AF65-F5344CB8AC3E}">
        <p14:creationId xmlns:p14="http://schemas.microsoft.com/office/powerpoint/2010/main" val="300299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3">
                                            <p:txEl>
                                              <p:pRg st="0" end="0"/>
                                            </p:txEl>
                                          </p:spTgt>
                                        </p:tgtEl>
                                        <p:attrNameLst>
                                          <p:attrName>style.visibility</p:attrName>
                                        </p:attrNameLst>
                                      </p:cBhvr>
                                      <p:to>
                                        <p:strVal val="visible"/>
                                      </p:to>
                                    </p:set>
                                    <p:animEffect transition="in" filter="barn(inVertical)">
                                      <p:cBhvr>
                                        <p:cTn id="7" dur="500"/>
                                        <p:tgtEl>
                                          <p:spTgt spid="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3">
                                            <p:txEl>
                                              <p:pRg st="1" end="1"/>
                                            </p:txEl>
                                          </p:spTgt>
                                        </p:tgtEl>
                                        <p:attrNameLst>
                                          <p:attrName>style.visibility</p:attrName>
                                        </p:attrNameLst>
                                      </p:cBhvr>
                                      <p:to>
                                        <p:strVal val="visible"/>
                                      </p:to>
                                    </p:set>
                                    <p:animEffect transition="in" filter="barn(inVertical)">
                                      <p:cBhvr>
                                        <p:cTn id="12" dur="500"/>
                                        <p:tgtEl>
                                          <p:spTgt spid="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randombar(horizontal)">
                                      <p:cBhvr>
                                        <p:cTn id="17" dur="500"/>
                                        <p:tgtEl>
                                          <p:spTgt spid="3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6">
                                            <p:txEl>
                                              <p:pRg st="0" end="0"/>
                                            </p:txEl>
                                          </p:spTgt>
                                        </p:tgtEl>
                                        <p:attrNameLst>
                                          <p:attrName>style.visibility</p:attrName>
                                        </p:attrNameLst>
                                      </p:cBhvr>
                                      <p:to>
                                        <p:strVal val="visible"/>
                                      </p:to>
                                    </p:set>
                                    <p:animEffect transition="in" filter="randombar(horizontal)">
                                      <p:cBhvr>
                                        <p:cTn id="22" dur="500"/>
                                        <p:tgtEl>
                                          <p:spTgt spid="3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6">
                                            <p:txEl>
                                              <p:pRg st="1" end="1"/>
                                            </p:txEl>
                                          </p:spTgt>
                                        </p:tgtEl>
                                        <p:attrNameLst>
                                          <p:attrName>style.visibility</p:attrName>
                                        </p:attrNameLst>
                                      </p:cBhvr>
                                      <p:to>
                                        <p:strVal val="visible"/>
                                      </p:to>
                                    </p:set>
                                    <p:animEffect transition="in" filter="randombar(horizontal)">
                                      <p:cBhvr>
                                        <p:cTn id="27" dur="500"/>
                                        <p:tgtEl>
                                          <p:spTgt spid="36">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36">
                                            <p:txEl>
                                              <p:pRg st="2" end="2"/>
                                            </p:txEl>
                                          </p:spTgt>
                                        </p:tgtEl>
                                        <p:attrNameLst>
                                          <p:attrName>style.visibility</p:attrName>
                                        </p:attrNameLst>
                                      </p:cBhvr>
                                      <p:to>
                                        <p:strVal val="visible"/>
                                      </p:to>
                                    </p:set>
                                    <p:animEffect transition="in" filter="randombar(horizontal)">
                                      <p:cBhvr>
                                        <p:cTn id="32" dur="500"/>
                                        <p:tgtEl>
                                          <p:spTgt spid="3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9D26454F-84B5-4872-B392-022155B8FDD9}"/>
              </a:ext>
            </a:extLst>
          </p:cNvPr>
          <p:cNvPicPr>
            <a:picLocks noChangeAspect="1"/>
          </p:cNvPicPr>
          <p:nvPr/>
        </p:nvPicPr>
        <p:blipFill>
          <a:blip r:embed="rId2"/>
          <a:stretch>
            <a:fillRect/>
          </a:stretch>
        </p:blipFill>
        <p:spPr>
          <a:xfrm>
            <a:off x="3971975" y="4112632"/>
            <a:ext cx="13990836" cy="3758911"/>
          </a:xfrm>
          <a:prstGeom prst="rect">
            <a:avLst/>
          </a:prstGeom>
        </p:spPr>
      </p:pic>
      <p:pic>
        <p:nvPicPr>
          <p:cNvPr id="9" name="Picture 9"/>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682011" y="7501501"/>
            <a:ext cx="9826011" cy="3260796"/>
          </a:xfrm>
          <a:prstGeom prst="rect">
            <a:avLst/>
          </a:prstGeom>
        </p:spPr>
      </p:pic>
      <p:pic>
        <p:nvPicPr>
          <p:cNvPr id="19" name="Picture 19"/>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876800" y="7487215"/>
            <a:ext cx="1028451" cy="903751"/>
          </a:xfrm>
          <a:prstGeom prst="rect">
            <a:avLst/>
          </a:prstGeom>
        </p:spPr>
      </p:pic>
      <p:pic>
        <p:nvPicPr>
          <p:cNvPr id="22" name="Picture 22"/>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flipH="1">
            <a:off x="-222532" y="-114300"/>
            <a:ext cx="1163556" cy="1409595"/>
          </a:xfrm>
          <a:prstGeom prst="rect">
            <a:avLst/>
          </a:prstGeom>
        </p:spPr>
      </p:pic>
      <p:sp>
        <p:nvSpPr>
          <p:cNvPr id="18" name="Speech Bubble: Rectangle with Corners Rounded 17">
            <a:extLst>
              <a:ext uri="{FF2B5EF4-FFF2-40B4-BE49-F238E27FC236}">
                <a16:creationId xmlns:a16="http://schemas.microsoft.com/office/drawing/2014/main" id="{447C8EB5-14F0-4C95-94AB-6CA349584429}"/>
              </a:ext>
            </a:extLst>
          </p:cNvPr>
          <p:cNvSpPr/>
          <p:nvPr/>
        </p:nvSpPr>
        <p:spPr>
          <a:xfrm>
            <a:off x="1524000" y="1872906"/>
            <a:ext cx="1163556" cy="838200"/>
          </a:xfrm>
          <a:prstGeom prst="wedgeRoundRectCallout">
            <a:avLst>
              <a:gd name="adj1" fmla="val -1211"/>
              <a:gd name="adj2" fmla="val 69657"/>
              <a:gd name="adj3" fmla="val 16667"/>
            </a:avLst>
          </a:prstGeom>
          <a:solidFill>
            <a:srgbClr val="E66947"/>
          </a:solidFill>
          <a:ln>
            <a:solidFill>
              <a:srgbClr val="E669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atin typeface="Arial" panose="020B0604020202020204" pitchFamily="34" charset="0"/>
                <a:cs typeface="Arial" panose="020B0604020202020204" pitchFamily="34" charset="0"/>
              </a:rPr>
              <a:t>?</a:t>
            </a:r>
          </a:p>
        </p:txBody>
      </p:sp>
      <p:sp>
        <p:nvSpPr>
          <p:cNvPr id="20" name="TextBox 19">
            <a:extLst>
              <a:ext uri="{FF2B5EF4-FFF2-40B4-BE49-F238E27FC236}">
                <a16:creationId xmlns:a16="http://schemas.microsoft.com/office/drawing/2014/main" id="{D5D5D7F1-E465-4D1C-820A-2D8638BC93C5}"/>
              </a:ext>
            </a:extLst>
          </p:cNvPr>
          <p:cNvSpPr txBox="1"/>
          <p:nvPr/>
        </p:nvSpPr>
        <p:spPr>
          <a:xfrm>
            <a:off x="3032745" y="1401682"/>
            <a:ext cx="14930066" cy="1824923"/>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Trong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4.48,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tìm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cặp</a:t>
            </a:r>
            <a:r>
              <a:rPr lang="en-US" sz="4000" dirty="0">
                <a:latin typeface="Arial" panose="020B0604020202020204" pitchFamily="34" charset="0"/>
                <a:cs typeface="Arial" panose="020B0604020202020204" pitchFamily="34" charset="0"/>
              </a:rPr>
              <a:t> tam </a:t>
            </a:r>
            <a:r>
              <a:rPr lang="en-US" sz="4000" dirty="0" err="1">
                <a:latin typeface="Arial" panose="020B0604020202020204" pitchFamily="34" charset="0"/>
                <a:cs typeface="Arial" panose="020B0604020202020204" pitchFamily="34" charset="0"/>
              </a:rPr>
              <a:t>giác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vuông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giải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thích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vì</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chúng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nhau</a:t>
            </a:r>
            <a:r>
              <a:rPr lang="en-US" sz="4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54591198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anim calcmode="lin" valueType="num">
                                      <p:cBhvr>
                                        <p:cTn id="13" dur="500" fill="hold"/>
                                        <p:tgtEl>
                                          <p:spTgt spid="20"/>
                                        </p:tgtEl>
                                        <p:attrNameLst>
                                          <p:attrName>ppt_x</p:attrName>
                                        </p:attrNameLst>
                                      </p:cBhvr>
                                      <p:tavLst>
                                        <p:tav tm="0">
                                          <p:val>
                                            <p:strVal val="#ppt_x"/>
                                          </p:val>
                                        </p:tav>
                                        <p:tav tm="100000">
                                          <p:val>
                                            <p:strVal val="#ppt_x"/>
                                          </p:val>
                                        </p:tav>
                                      </p:tavLst>
                                    </p:anim>
                                    <p:anim calcmode="lin" valueType="num">
                                      <p:cBhvr>
                                        <p:cTn id="14" dur="5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4"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heel(4)">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1E1D2"/>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26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897393" y="-335791"/>
            <a:ext cx="22082785" cy="10958582"/>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577004" y="1835411"/>
            <a:ext cx="13438793" cy="6920978"/>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424604" y="1683011"/>
            <a:ext cx="13438793" cy="6920978"/>
          </a:xfrm>
          <a:prstGeom prst="rect">
            <a:avLst/>
          </a:prstGeom>
        </p:spPr>
      </p:pic>
      <p:pic>
        <p:nvPicPr>
          <p:cNvPr id="8" name="Picture 8"/>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83187" y="6572354"/>
            <a:ext cx="5550303" cy="4167773"/>
          </a:xfrm>
          <a:prstGeom prst="rect">
            <a:avLst/>
          </a:prstGeom>
        </p:spPr>
      </p:pic>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23C3D88E-E547-4CE3-B8CE-A9147E1F2B8B}"/>
                  </a:ext>
                </a:extLst>
              </p:cNvPr>
              <p:cNvSpPr txBox="1"/>
              <p:nvPr/>
            </p:nvSpPr>
            <p:spPr>
              <a:xfrm>
                <a:off x="3901051" y="3887821"/>
                <a:ext cx="11045370" cy="3107326"/>
              </a:xfrm>
              <a:prstGeom prst="rect">
                <a:avLst/>
              </a:prstGeom>
              <a:noFill/>
            </p:spPr>
            <p:txBody>
              <a:bodyPr wrap="square">
                <a:spAutoFit/>
              </a:bodyPr>
              <a:lstStyle/>
              <a:p>
                <a:pPr marL="571500" marR="0" indent="-571500" algn="just">
                  <a:lnSpc>
                    <a:spcPct val="150000"/>
                  </a:lnSpc>
                  <a:spcBef>
                    <a:spcPts val="600"/>
                  </a:spcBef>
                  <a:spcAft>
                    <a:spcPts val="800"/>
                  </a:spcAft>
                  <a:buFont typeface="Wingdings" panose="05000000000000000000" pitchFamily="2" charset="2"/>
                  <a:buChar char="§"/>
                  <a:tabLst>
                    <a:tab pos="360045" algn="l"/>
                    <a:tab pos="720090" algn="l"/>
                  </a:tabLst>
                </a:pPr>
                <a14:m>
                  <m:oMath xmlns:m="http://schemas.openxmlformats.org/officeDocument/2006/math">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𝐴𝐵𝐶</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𝑋𝑌𝑍</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(cạnh góc vuông – góc nhọn)</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571500" marR="0" indent="-571500" algn="just">
                  <a:lnSpc>
                    <a:spcPct val="150000"/>
                  </a:lnSpc>
                  <a:spcBef>
                    <a:spcPts val="600"/>
                  </a:spcBef>
                  <a:spcAft>
                    <a:spcPts val="800"/>
                  </a:spcAft>
                  <a:buFont typeface="Wingdings" panose="05000000000000000000" pitchFamily="2" charset="2"/>
                  <a:buChar char="§"/>
                  <a:tabLst>
                    <a:tab pos="360045" algn="l"/>
                    <a:tab pos="720090" algn="l"/>
                  </a:tabLst>
                </a:pP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𝐷𝐸𝐹</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𝐺𝐻𝐾</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(cạnh huyền – góc nhọn)</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571500" marR="0" indent="-571500" algn="just">
                  <a:lnSpc>
                    <a:spcPct val="150000"/>
                  </a:lnSpc>
                  <a:spcBef>
                    <a:spcPts val="600"/>
                  </a:spcBef>
                  <a:spcAft>
                    <a:spcPts val="800"/>
                  </a:spcAft>
                  <a:buFont typeface="Wingdings" panose="05000000000000000000" pitchFamily="2" charset="2"/>
                  <a:buChar char="§"/>
                  <a:tabLst>
                    <a:tab pos="360045" algn="l"/>
                    <a:tab pos="720090" algn="l"/>
                  </a:tabLst>
                </a:pP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𝑀𝑁𝑃</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𝑅𝑇𝑆</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(hai cạnh góc vuông).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11" name="TextBox 10">
                <a:extLst>
                  <a:ext uri="{FF2B5EF4-FFF2-40B4-BE49-F238E27FC236}">
                    <a16:creationId xmlns:a16="http://schemas.microsoft.com/office/drawing/2014/main" id="{23C3D88E-E547-4CE3-B8CE-A9147E1F2B8B}"/>
                  </a:ext>
                </a:extLst>
              </p:cNvPr>
              <p:cNvSpPr txBox="1">
                <a:spLocks noRot="1" noChangeAspect="1" noMove="1" noResize="1" noEditPoints="1" noAdjustHandles="1" noChangeArrowheads="1" noChangeShapeType="1" noTextEdit="1"/>
              </p:cNvSpPr>
              <p:nvPr/>
            </p:nvSpPr>
            <p:spPr>
              <a:xfrm>
                <a:off x="3901051" y="3887821"/>
                <a:ext cx="11045370" cy="3107326"/>
              </a:xfrm>
              <a:prstGeom prst="rect">
                <a:avLst/>
              </a:prstGeom>
              <a:blipFill>
                <a:blip r:embed="rId16"/>
                <a:stretch>
                  <a:fillRect b="-7662"/>
                </a:stretch>
              </a:blipFill>
            </p:spPr>
            <p:txBody>
              <a:bodyPr/>
              <a:lstStyle/>
              <a:p>
                <a:r>
                  <a:rPr lang="en-US">
                    <a:noFill/>
                  </a:rPr>
                  <a:t> </a:t>
                </a:r>
              </a:p>
            </p:txBody>
          </p:sp>
        </mc:Fallback>
      </mc:AlternateContent>
      <p:sp>
        <p:nvSpPr>
          <p:cNvPr id="12" name="Rectangle: Rounded Corners 11">
            <a:extLst>
              <a:ext uri="{FF2B5EF4-FFF2-40B4-BE49-F238E27FC236}">
                <a16:creationId xmlns:a16="http://schemas.microsoft.com/office/drawing/2014/main" id="{46A25F55-99EE-4725-AA84-3ED2E989F189}"/>
              </a:ext>
            </a:extLst>
          </p:cNvPr>
          <p:cNvSpPr/>
          <p:nvPr/>
        </p:nvSpPr>
        <p:spPr>
          <a:xfrm>
            <a:off x="7708177" y="2234555"/>
            <a:ext cx="2899724" cy="1071748"/>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solidFill>
                  <a:srgbClr val="FF0000"/>
                </a:solidFill>
                <a:latin typeface="Arial" panose="020B0604020202020204" pitchFamily="34" charset="0"/>
                <a:cs typeface="Arial" panose="020B0604020202020204" pitchFamily="34" charset="0"/>
              </a:rPr>
              <a:t>Trả</a:t>
            </a:r>
            <a:r>
              <a:rPr lang="en-US" sz="4400" b="1" dirty="0">
                <a:solidFill>
                  <a:srgbClr val="FF0000"/>
                </a:solidFill>
                <a:latin typeface="Arial" panose="020B0604020202020204" pitchFamily="34" charset="0"/>
                <a:cs typeface="Arial" panose="020B0604020202020204" pitchFamily="34" charset="0"/>
              </a:rPr>
              <a:t> </a:t>
            </a:r>
            <a:r>
              <a:rPr lang="en-US" sz="4400" b="1" dirty="0" err="1">
                <a:solidFill>
                  <a:srgbClr val="FF0000"/>
                </a:solidFill>
                <a:latin typeface="Arial" panose="020B0604020202020204" pitchFamily="34" charset="0"/>
                <a:cs typeface="Arial" panose="020B0604020202020204" pitchFamily="34" charset="0"/>
              </a:rPr>
              <a:t>lời</a:t>
            </a:r>
            <a:endParaRPr lang="en-US" sz="44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59124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wipe(down)">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wipe(down)">
                                      <p:cBhvr>
                                        <p:cTn id="17" dur="5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wipe(down)">
                                      <p:cBhvr>
                                        <p:cTn id="2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9" name="Picture 9"/>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754202">
            <a:off x="-2001204" y="6489779"/>
            <a:ext cx="5989989" cy="6102815"/>
          </a:xfrm>
          <a:prstGeom prst="rect">
            <a:avLst/>
          </a:prstGeom>
        </p:spPr>
      </p:pic>
      <p:pic>
        <p:nvPicPr>
          <p:cNvPr id="10" name="Picture 1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703315" y="7627902"/>
            <a:ext cx="9826011" cy="3260796"/>
          </a:xfrm>
          <a:prstGeom prst="rect">
            <a:avLst/>
          </a:prstGeom>
        </p:spPr>
      </p:pic>
      <p:sp>
        <p:nvSpPr>
          <p:cNvPr id="12" name="Oval 11">
            <a:extLst>
              <a:ext uri="{FF2B5EF4-FFF2-40B4-BE49-F238E27FC236}">
                <a16:creationId xmlns:a16="http://schemas.microsoft.com/office/drawing/2014/main" id="{9D08E897-6559-4AD1-962E-7AD83B8A797E}"/>
              </a:ext>
            </a:extLst>
          </p:cNvPr>
          <p:cNvSpPr/>
          <p:nvPr/>
        </p:nvSpPr>
        <p:spPr>
          <a:xfrm>
            <a:off x="1026447" y="3073005"/>
            <a:ext cx="3200400" cy="14478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Ví</a:t>
            </a:r>
            <a:r>
              <a:rPr lang="en-US" sz="4400" b="1" dirty="0">
                <a:latin typeface="Arial" panose="020B0604020202020204" pitchFamily="34" charset="0"/>
                <a:cs typeface="Arial" panose="020B0604020202020204" pitchFamily="34" charset="0"/>
              </a:rPr>
              <a:t> </a:t>
            </a:r>
            <a:r>
              <a:rPr lang="en-US" sz="4400" b="1" dirty="0" err="1">
                <a:latin typeface="Arial" panose="020B0604020202020204" pitchFamily="34" charset="0"/>
                <a:cs typeface="Arial" panose="020B0604020202020204" pitchFamily="34" charset="0"/>
              </a:rPr>
              <a:t>dụ</a:t>
            </a:r>
            <a:r>
              <a:rPr lang="en-US" sz="4400" b="1" dirty="0">
                <a:latin typeface="Arial" panose="020B0604020202020204" pitchFamily="34" charset="0"/>
                <a:cs typeface="Arial" panose="020B0604020202020204" pitchFamily="34" charset="0"/>
              </a:rPr>
              <a:t> 1</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073011D-0CC1-4D9D-A895-0EC3DAC48208}"/>
                  </a:ext>
                </a:extLst>
              </p:cNvPr>
              <p:cNvSpPr txBox="1"/>
              <p:nvPr/>
            </p:nvSpPr>
            <p:spPr>
              <a:xfrm>
                <a:off x="5072324" y="1257300"/>
                <a:ext cx="11941629" cy="5079211"/>
              </a:xfrm>
              <a:prstGeom prst="rect">
                <a:avLst/>
              </a:prstGeom>
              <a:noFill/>
            </p:spPr>
            <p:txBody>
              <a:bodyPr wrap="square" rtlCol="0">
                <a:spAutoFit/>
              </a:bodyPr>
              <a:lstStyle/>
              <a:p>
                <a:pPr algn="just">
                  <a:lnSpc>
                    <a:spcPct val="150000"/>
                  </a:lnSpc>
                </a:pPr>
                <a:r>
                  <a:rPr lang="en-US" sz="4400" dirty="0">
                    <a:latin typeface="Arial" panose="020B0604020202020204" pitchFamily="34" charset="0"/>
                    <a:cs typeface="Arial" panose="020B0604020202020204" pitchFamily="34" charset="0"/>
                  </a:rPr>
                  <a:t>Cho </a:t>
                </a:r>
                <a:r>
                  <a:rPr lang="en-US" sz="4400" dirty="0" err="1">
                    <a:latin typeface="Arial" panose="020B0604020202020204" pitchFamily="34" charset="0"/>
                    <a:cs typeface="Arial" panose="020B0604020202020204" pitchFamily="34" charset="0"/>
                  </a:rPr>
                  <a:t>Hình</a:t>
                </a:r>
                <a:r>
                  <a:rPr lang="en-US" sz="4400" dirty="0">
                    <a:latin typeface="Arial" panose="020B0604020202020204" pitchFamily="34" charset="0"/>
                    <a:cs typeface="Arial" panose="020B0604020202020204" pitchFamily="34" charset="0"/>
                  </a:rPr>
                  <a:t> 4.49. </a:t>
                </a:r>
                <a:r>
                  <a:rPr lang="en-US" sz="4400" dirty="0" err="1">
                    <a:latin typeface="Arial" panose="020B0604020202020204" pitchFamily="34" charset="0"/>
                    <a:cs typeface="Arial" panose="020B0604020202020204" pitchFamily="34" charset="0"/>
                  </a:rPr>
                  <a:t>Biết</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rằng</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𝐴𝐵</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với</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𝐵𝐶</m:t>
                    </m:r>
                    <m:r>
                      <a:rPr lang="en-US" sz="4400" i="1" dirty="0" smtClean="0">
                        <a:latin typeface="Cambria Math" panose="02040503050406030204" pitchFamily="18" charset="0"/>
                        <a:cs typeface="Arial" panose="020B0604020202020204" pitchFamily="34" charset="0"/>
                      </a:rPr>
                      <m:t>, </m:t>
                    </m:r>
                    <m:r>
                      <a:rPr lang="en-US" sz="4400" i="1" dirty="0" smtClean="0">
                        <a:latin typeface="Cambria Math" panose="02040503050406030204" pitchFamily="18" charset="0"/>
                        <a:cs typeface="Arial" panose="020B0604020202020204" pitchFamily="34" charset="0"/>
                      </a:rPr>
                      <m:t>𝐴𝐷</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với</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𝐶𝐷</m:t>
                    </m:r>
                    <m:r>
                      <a:rPr lang="en-US" sz="4400" i="1" dirty="0" smtClean="0">
                        <a:latin typeface="Cambria Math" panose="02040503050406030204" pitchFamily="18" charset="0"/>
                        <a:cs typeface="Arial" panose="020B0604020202020204" pitchFamily="34" charset="0"/>
                      </a:rPr>
                      <m:t>, </m:t>
                    </m:r>
                    <m:r>
                      <a:rPr lang="en-US" sz="4400" i="1" dirty="0" smtClean="0">
                        <a:latin typeface="Cambria Math" panose="02040503050406030204" pitchFamily="18" charset="0"/>
                        <a:cs typeface="Arial" panose="020B0604020202020204" pitchFamily="34" charset="0"/>
                      </a:rPr>
                      <m:t>𝐴𝐶</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cắt</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𝐵𝐷</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tại</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𝐸</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và</a:t>
                </a:r>
                <a:r>
                  <a:rPr lang="en-US" sz="4400" dirty="0">
                    <a:latin typeface="Arial" panose="020B0604020202020204" pitchFamily="34" charset="0"/>
                    <a:cs typeface="Arial" panose="020B0604020202020204" pitchFamily="34" charset="0"/>
                  </a:rPr>
                  <a:t> </a:t>
                </a:r>
                <a14:m>
                  <m:oMath xmlns:m="http://schemas.openxmlformats.org/officeDocument/2006/math">
                    <m:acc>
                      <m:accPr>
                        <m:chr m:val="̂"/>
                        <m:ctrlPr>
                          <a:rPr lang="en-US" sz="4400" i="1" smtClean="0">
                            <a:latin typeface="Cambria Math" panose="02040503050406030204" pitchFamily="18" charset="0"/>
                          </a:rPr>
                        </m:ctrlPr>
                      </m:accPr>
                      <m:e>
                        <m:r>
                          <a:rPr lang="en-US" sz="4400" b="0" i="1" smtClean="0">
                            <a:latin typeface="Cambria Math" panose="02040503050406030204" pitchFamily="18" charset="0"/>
                          </a:rPr>
                          <m:t>𝐵𝐴𝐶</m:t>
                        </m:r>
                      </m:e>
                    </m:acc>
                    <m:r>
                      <a:rPr lang="en-US" sz="4400" b="0" i="1" smtClean="0">
                        <a:latin typeface="Cambria Math" panose="02040503050406030204" pitchFamily="18" charset="0"/>
                      </a:rPr>
                      <m:t>=</m:t>
                    </m:r>
                    <m:acc>
                      <m:accPr>
                        <m:chr m:val="̂"/>
                        <m:ctrlPr>
                          <a:rPr lang="en-US" sz="4400" b="0" i="1" smtClean="0">
                            <a:latin typeface="Cambria Math" panose="02040503050406030204" pitchFamily="18" charset="0"/>
                          </a:rPr>
                        </m:ctrlPr>
                      </m:accPr>
                      <m:e>
                        <m:r>
                          <a:rPr lang="en-US" sz="4400" b="0" i="1" smtClean="0">
                            <a:latin typeface="Cambria Math" panose="02040503050406030204" pitchFamily="18" charset="0"/>
                          </a:rPr>
                          <m:t>𝐷𝐴𝐶</m:t>
                        </m:r>
                      </m:e>
                    </m:acc>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Chứng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minh</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rằng</a:t>
                </a:r>
                <a:r>
                  <a:rPr lang="en-US" sz="4400" dirty="0">
                    <a:latin typeface="Arial" panose="020B0604020202020204" pitchFamily="34" charset="0"/>
                    <a:cs typeface="Arial" panose="020B0604020202020204" pitchFamily="34" charset="0"/>
                  </a:rPr>
                  <a:t>:</a:t>
                </a:r>
              </a:p>
              <a:p>
                <a:pPr algn="just">
                  <a:lnSpc>
                    <a:spcPct val="150000"/>
                  </a:lnSpc>
                </a:pPr>
                <a:r>
                  <a:rPr lang="en-US" sz="4400" dirty="0">
                    <a:latin typeface="Arial" panose="020B0604020202020204" pitchFamily="34" charset="0"/>
                    <a:cs typeface="Arial" panose="020B0604020202020204" pitchFamily="34" charset="0"/>
                  </a:rPr>
                  <a:t>a) </a:t>
                </a:r>
                <a14:m>
                  <m:oMath xmlns:m="http://schemas.openxmlformats.org/officeDocument/2006/math">
                    <m:r>
                      <a:rPr lang="en-US" sz="4400" i="1" smtClean="0">
                        <a:latin typeface="Cambria Math" panose="02040503050406030204" pitchFamily="18" charset="0"/>
                        <a:ea typeface="Cambria Math" panose="02040503050406030204" pitchFamily="18" charset="0"/>
                      </a:rPr>
                      <m:t>∆</m:t>
                    </m:r>
                    <m:r>
                      <a:rPr lang="en-US" sz="4400" b="0" i="1" smtClean="0">
                        <a:latin typeface="Cambria Math" panose="02040503050406030204" pitchFamily="18" charset="0"/>
                        <a:ea typeface="Cambria Math" panose="02040503050406030204" pitchFamily="18" charset="0"/>
                      </a:rPr>
                      <m:t>𝐵𝐴𝐶</m:t>
                    </m:r>
                    <m:r>
                      <a:rPr lang="en-US" sz="4400" b="0" i="1" smtClean="0">
                        <a:latin typeface="Cambria Math" panose="02040503050406030204" pitchFamily="18" charset="0"/>
                        <a:ea typeface="Cambria Math" panose="02040503050406030204" pitchFamily="18" charset="0"/>
                      </a:rPr>
                      <m:t>=∆</m:t>
                    </m:r>
                    <m:r>
                      <a:rPr lang="en-US" sz="4400" b="0" i="1" smtClean="0">
                        <a:latin typeface="Cambria Math" panose="02040503050406030204" pitchFamily="18" charset="0"/>
                        <a:ea typeface="Cambria Math" panose="02040503050406030204" pitchFamily="18" charset="0"/>
                      </a:rPr>
                      <m:t>𝐷𝐴𝐶</m:t>
                    </m:r>
                  </m:oMath>
                </a14:m>
                <a:r>
                  <a:rPr lang="en-US" sz="4400" dirty="0">
                    <a:latin typeface="Arial" panose="020B0604020202020204" pitchFamily="34" charset="0"/>
                    <a:cs typeface="Arial" panose="020B0604020202020204" pitchFamily="34" charset="0"/>
                  </a:rPr>
                  <a:t>		</a:t>
                </a:r>
              </a:p>
              <a:p>
                <a:pPr algn="just">
                  <a:lnSpc>
                    <a:spcPct val="150000"/>
                  </a:lnSpc>
                </a:pPr>
                <a:r>
                  <a:rPr lang="en-US" sz="4400" dirty="0">
                    <a:latin typeface="Arial" panose="020B0604020202020204" pitchFamily="34" charset="0"/>
                    <a:cs typeface="Arial" panose="020B0604020202020204" pitchFamily="34" charset="0"/>
                  </a:rPr>
                  <a:t>b) </a:t>
                </a:r>
                <a14:m>
                  <m:oMath xmlns:m="http://schemas.openxmlformats.org/officeDocument/2006/math">
                    <m:r>
                      <a:rPr lang="en-US" sz="4400" i="1" dirty="0" smtClean="0">
                        <a:latin typeface="Cambria Math" panose="02040503050406030204" pitchFamily="18" charset="0"/>
                        <a:cs typeface="Arial" panose="020B0604020202020204" pitchFamily="34" charset="0"/>
                      </a:rPr>
                      <m:t>𝐴𝐶</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với</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𝐵𝐷</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tại</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𝐸</m:t>
                    </m:r>
                  </m:oMath>
                </a14:m>
                <a:r>
                  <a:rPr lang="en-US" sz="4400" dirty="0">
                    <a:latin typeface="Arial" panose="020B0604020202020204" pitchFamily="34" charset="0"/>
                    <a:cs typeface="Arial" panose="020B0604020202020204" pitchFamily="34" charset="0"/>
                  </a:rPr>
                  <a:t>.</a:t>
                </a:r>
              </a:p>
            </p:txBody>
          </p:sp>
        </mc:Choice>
        <mc:Fallback xmlns="">
          <p:sp>
            <p:nvSpPr>
              <p:cNvPr id="14" name="TextBox 13">
                <a:extLst>
                  <a:ext uri="{FF2B5EF4-FFF2-40B4-BE49-F238E27FC236}">
                    <a16:creationId xmlns:a16="http://schemas.microsoft.com/office/drawing/2014/main" id="{2073011D-0CC1-4D9D-A895-0EC3DAC48208}"/>
                  </a:ext>
                </a:extLst>
              </p:cNvPr>
              <p:cNvSpPr txBox="1">
                <a:spLocks noRot="1" noChangeAspect="1" noMove="1" noResize="1" noEditPoints="1" noAdjustHandles="1" noChangeArrowheads="1" noChangeShapeType="1" noTextEdit="1"/>
              </p:cNvSpPr>
              <p:nvPr/>
            </p:nvSpPr>
            <p:spPr>
              <a:xfrm>
                <a:off x="5072324" y="1257300"/>
                <a:ext cx="11941629" cy="5079211"/>
              </a:xfrm>
              <a:prstGeom prst="rect">
                <a:avLst/>
              </a:prstGeom>
              <a:blipFill>
                <a:blip r:embed="rId12"/>
                <a:stretch>
                  <a:fillRect l="-2042" r="-2093" b="-4682"/>
                </a:stretch>
              </a:blipFill>
            </p:spPr>
            <p:txBody>
              <a:bodyPr/>
              <a:lstStyle/>
              <a:p>
                <a:r>
                  <a:rPr lang="en-US">
                    <a:noFill/>
                  </a:rPr>
                  <a:t> </a:t>
                </a:r>
              </a:p>
            </p:txBody>
          </p:sp>
        </mc:Fallback>
      </mc:AlternateContent>
    </p:spTree>
    <p:extLst>
      <p:ext uri="{BB962C8B-B14F-4D97-AF65-F5344CB8AC3E}">
        <p14:creationId xmlns:p14="http://schemas.microsoft.com/office/powerpoint/2010/main" val="4274411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randombar(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randombar(horizontal)">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randombar(horizontal)">
                                      <p:cBhvr>
                                        <p:cTn id="17" dur="500"/>
                                        <p:tgtEl>
                                          <p:spTgt spid="1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randombar(horizontal)">
                                      <p:cBhvr>
                                        <p:cTn id="22" dur="500"/>
                                        <p:tgtEl>
                                          <p:spTgt spid="1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AB9A6FD-94C3-4CEE-80FD-C0747798EB16}"/>
              </a:ext>
            </a:extLst>
          </p:cNvPr>
          <p:cNvPicPr>
            <a:picLocks noChangeAspect="1"/>
          </p:cNvPicPr>
          <p:nvPr/>
        </p:nvPicPr>
        <p:blipFill>
          <a:blip r:embed="rId2"/>
          <a:stretch>
            <a:fillRect/>
          </a:stretch>
        </p:blipFill>
        <p:spPr>
          <a:xfrm>
            <a:off x="10591800" y="2074181"/>
            <a:ext cx="5655373" cy="5791200"/>
          </a:xfrm>
          <a:prstGeom prst="rect">
            <a:avLst/>
          </a:prstGeom>
        </p:spPr>
      </p:pic>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19200" y="5792069"/>
            <a:ext cx="7546257" cy="5666553"/>
          </a:xfrm>
          <a:prstGeom prst="rect">
            <a:avLst/>
          </a:prstGeom>
        </p:spPr>
      </p:pic>
      <p:sp>
        <p:nvSpPr>
          <p:cNvPr id="18" name="Speech Bubble: Oval 17">
            <a:extLst>
              <a:ext uri="{FF2B5EF4-FFF2-40B4-BE49-F238E27FC236}">
                <a16:creationId xmlns:a16="http://schemas.microsoft.com/office/drawing/2014/main" id="{CD0A4DD6-150F-4E51-AD02-9671CCAAF4CF}"/>
              </a:ext>
            </a:extLst>
          </p:cNvPr>
          <p:cNvSpPr/>
          <p:nvPr/>
        </p:nvSpPr>
        <p:spPr>
          <a:xfrm>
            <a:off x="7848600" y="190500"/>
            <a:ext cx="2590800" cy="1438503"/>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Giải</a:t>
            </a:r>
            <a:endParaRPr lang="en-US" sz="4400" b="1"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CA61E305-7169-4014-8BE5-53C3CC570376}"/>
                  </a:ext>
                </a:extLst>
              </p:cNvPr>
              <p:cNvSpPr txBox="1"/>
              <p:nvPr/>
            </p:nvSpPr>
            <p:spPr>
              <a:xfrm>
                <a:off x="1069257" y="2421619"/>
                <a:ext cx="10515600" cy="4625882"/>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a) Hai tam </a:t>
                </a:r>
                <a:r>
                  <a:rPr lang="en-US" sz="4000" dirty="0" err="1">
                    <a:latin typeface="Arial" panose="020B0604020202020204" pitchFamily="34" charset="0"/>
                    <a:cs typeface="Arial" panose="020B0604020202020204" pitchFamily="34" charset="0"/>
                  </a:rPr>
                  <a:t>giác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vuông</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𝐵𝐴𝐶</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vuông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tại</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𝐵</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𝐷𝐴𝐶</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vuông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tại</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𝐷</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𝐴𝐶</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cạnh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chung</a:t>
                </a:r>
                <a:r>
                  <a:rPr lang="en-US" sz="4000" dirty="0">
                    <a:latin typeface="Arial" panose="020B0604020202020204" pitchFamily="34" charset="0"/>
                    <a:cs typeface="Arial" panose="020B0604020202020204" pitchFamily="34" charset="0"/>
                  </a:rPr>
                  <a:t>;</a:t>
                </a:r>
              </a:p>
              <a:p>
                <a:pPr algn="just">
                  <a:lnSpc>
                    <a:spcPct val="150000"/>
                  </a:lnSpc>
                </a:pPr>
                <a:r>
                  <a:rPr lang="en-US" sz="4000" dirty="0"/>
                  <a:t>	</a:t>
                </a:r>
                <a14:m>
                  <m:oMath xmlns:m="http://schemas.openxmlformats.org/officeDocument/2006/math">
                    <m:acc>
                      <m:accPr>
                        <m:chr m:val="̂"/>
                        <m:ctrlPr>
                          <a:rPr lang="en-US" sz="4000" i="1" smtClean="0">
                            <a:latin typeface="Cambria Math" panose="02040503050406030204" pitchFamily="18" charset="0"/>
                          </a:rPr>
                        </m:ctrlPr>
                      </m:accPr>
                      <m:e>
                        <m:r>
                          <a:rPr lang="en-US" sz="4000" b="0" i="1" smtClean="0">
                            <a:latin typeface="Cambria Math" panose="02040503050406030204" pitchFamily="18" charset="0"/>
                          </a:rPr>
                          <m:t>𝐵𝐴𝐶</m:t>
                        </m:r>
                      </m:e>
                    </m:acc>
                    <m:r>
                      <a:rPr lang="en-US" sz="4000" b="0" i="1" smtClean="0">
                        <a:latin typeface="Cambria Math" panose="02040503050406030204" pitchFamily="18" charset="0"/>
                      </a:rPr>
                      <m:t>=</m:t>
                    </m:r>
                    <m:acc>
                      <m:accPr>
                        <m:chr m:val="̂"/>
                        <m:ctrlPr>
                          <a:rPr lang="en-US" sz="4000" b="0" i="1" smtClean="0">
                            <a:latin typeface="Cambria Math" panose="02040503050406030204" pitchFamily="18" charset="0"/>
                          </a:rPr>
                        </m:ctrlPr>
                      </m:accPr>
                      <m:e>
                        <m:r>
                          <a:rPr lang="en-US" sz="4000" b="0" i="1" smtClean="0">
                            <a:latin typeface="Cambria Math" panose="02040503050406030204" pitchFamily="18" charset="0"/>
                          </a:rPr>
                          <m:t>𝐷𝐴𝐶</m:t>
                        </m:r>
                      </m:e>
                    </m:acc>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gt</a:t>
                </a:r>
                <a:r>
                  <a:rPr lang="en-US" sz="4000" dirty="0">
                    <a:latin typeface="Arial" panose="020B0604020202020204" pitchFamily="34" charset="0"/>
                    <a:cs typeface="Arial" panose="020B0604020202020204" pitchFamily="34" charset="0"/>
                  </a:rPr>
                  <a:t>)</a:t>
                </a:r>
              </a:p>
              <a:p>
                <a:pPr algn="just">
                  <a:lnSpc>
                    <a:spcPct val="150000"/>
                  </a:lnSpc>
                </a:pPr>
                <a:r>
                  <a:rPr lang="en-US" sz="4000" dirty="0" err="1">
                    <a:latin typeface="Arial" panose="020B0604020202020204" pitchFamily="34" charset="0"/>
                    <a:cs typeface="Arial" panose="020B0604020202020204" pitchFamily="34" charset="0"/>
                  </a:rPr>
                  <a:t>Vậy</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𝐵𝐴𝐶</m:t>
                    </m:r>
                    <m:r>
                      <a:rPr lang="en-US" sz="4000" b="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𝐷𝐴𝐶</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cạnh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huyền</a:t>
                </a:r>
                <a:r>
                  <a:rPr lang="en-US" sz="4000" dirty="0">
                    <a:latin typeface="Arial" panose="020B0604020202020204" pitchFamily="34" charset="0"/>
                    <a:cs typeface="Arial" panose="020B0604020202020204" pitchFamily="34" charset="0"/>
                  </a:rPr>
                  <a:t> – </a:t>
                </a:r>
                <a:r>
                  <a:rPr lang="en-US" sz="4000" dirty="0" err="1">
                    <a:latin typeface="Arial" panose="020B0604020202020204" pitchFamily="34" charset="0"/>
                    <a:cs typeface="Arial" panose="020B0604020202020204" pitchFamily="34" charset="0"/>
                  </a:rPr>
                  <a:t>góc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nhọn</a:t>
                </a:r>
                <a:r>
                  <a:rPr lang="en-US" sz="4000" dirty="0">
                    <a:latin typeface="Arial" panose="020B0604020202020204" pitchFamily="34" charset="0"/>
                    <a:cs typeface="Arial" panose="020B0604020202020204" pitchFamily="34" charset="0"/>
                  </a:rPr>
                  <a:t>).</a:t>
                </a:r>
              </a:p>
            </p:txBody>
          </p:sp>
        </mc:Choice>
        <mc:Fallback xmlns="">
          <p:sp>
            <p:nvSpPr>
              <p:cNvPr id="19" name="TextBox 18">
                <a:extLst>
                  <a:ext uri="{FF2B5EF4-FFF2-40B4-BE49-F238E27FC236}">
                    <a16:creationId xmlns:a16="http://schemas.microsoft.com/office/drawing/2014/main" id="{CA61E305-7169-4014-8BE5-53C3CC570376}"/>
                  </a:ext>
                </a:extLst>
              </p:cNvPr>
              <p:cNvSpPr txBox="1">
                <a:spLocks noRot="1" noChangeAspect="1" noMove="1" noResize="1" noEditPoints="1" noAdjustHandles="1" noChangeArrowheads="1" noChangeShapeType="1" noTextEdit="1"/>
              </p:cNvSpPr>
              <p:nvPr/>
            </p:nvSpPr>
            <p:spPr>
              <a:xfrm>
                <a:off x="1069257" y="2421619"/>
                <a:ext cx="10515600" cy="4625882"/>
              </a:xfrm>
              <a:prstGeom prst="rect">
                <a:avLst/>
              </a:prstGeom>
              <a:blipFill>
                <a:blip r:embed="rId11"/>
                <a:stretch>
                  <a:fillRect l="-2029" r="-3478" b="-4743"/>
                </a:stretch>
              </a:blipFill>
            </p:spPr>
            <p:txBody>
              <a:bodyPr/>
              <a:lstStyle/>
              <a:p>
                <a:r>
                  <a:rPr lang="en-US">
                    <a:noFill/>
                  </a:rPr>
                  <a:t> </a:t>
                </a:r>
              </a:p>
            </p:txBody>
          </p:sp>
        </mc:Fallback>
      </mc:AlternateContent>
    </p:spTree>
    <p:extLst>
      <p:ext uri="{BB962C8B-B14F-4D97-AF65-F5344CB8AC3E}">
        <p14:creationId xmlns:p14="http://schemas.microsoft.com/office/powerpoint/2010/main" val="311980662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anim calcmode="lin" valueType="num">
                                      <p:cBhvr>
                                        <p:cTn id="8" dur="500" fill="hold"/>
                                        <p:tgtEl>
                                          <p:spTgt spid="18"/>
                                        </p:tgtEl>
                                        <p:attrNameLst>
                                          <p:attrName>ppt_x</p:attrName>
                                        </p:attrNameLst>
                                      </p:cBhvr>
                                      <p:tavLst>
                                        <p:tav tm="0">
                                          <p:val>
                                            <p:strVal val="#ppt_x"/>
                                          </p:val>
                                        </p:tav>
                                        <p:tav tm="100000">
                                          <p:val>
                                            <p:strVal val="#ppt_x"/>
                                          </p:val>
                                        </p:tav>
                                      </p:tavLst>
                                    </p:anim>
                                    <p:anim calcmode="lin" valueType="num">
                                      <p:cBhvr>
                                        <p:cTn id="9"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circle(in)">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19">
                                            <p:txEl>
                                              <p:pRg st="0" end="0"/>
                                            </p:txEl>
                                          </p:spTgt>
                                        </p:tgtEl>
                                        <p:attrNameLst>
                                          <p:attrName>style.visibility</p:attrName>
                                        </p:attrNameLst>
                                      </p:cBhvr>
                                      <p:to>
                                        <p:strVal val="visible"/>
                                      </p:to>
                                    </p:set>
                                    <p:anim calcmode="lin" valueType="num">
                                      <p:cBhvr additive="base">
                                        <p:cTn id="19" dur="500"/>
                                        <p:tgtEl>
                                          <p:spTgt spid="19">
                                            <p:txEl>
                                              <p:pRg st="0" end="0"/>
                                            </p:txEl>
                                          </p:spTgt>
                                        </p:tgtEl>
                                        <p:attrNameLst>
                                          <p:attrName>ppt_y</p:attrName>
                                        </p:attrNameLst>
                                      </p:cBhvr>
                                      <p:tavLst>
                                        <p:tav tm="0">
                                          <p:val>
                                            <p:strVal val="#ppt_y+#ppt_h*1.125000"/>
                                          </p:val>
                                        </p:tav>
                                        <p:tav tm="100000">
                                          <p:val>
                                            <p:strVal val="#ppt_y"/>
                                          </p:val>
                                        </p:tav>
                                      </p:tavLst>
                                    </p:anim>
                                    <p:animEffect transition="in" filter="wipe(up)">
                                      <p:cBhvr>
                                        <p:cTn id="20" dur="500"/>
                                        <p:tgtEl>
                                          <p:spTgt spid="19">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19">
                                            <p:txEl>
                                              <p:pRg st="1" end="1"/>
                                            </p:txEl>
                                          </p:spTgt>
                                        </p:tgtEl>
                                        <p:attrNameLst>
                                          <p:attrName>style.visibility</p:attrName>
                                        </p:attrNameLst>
                                      </p:cBhvr>
                                      <p:to>
                                        <p:strVal val="visible"/>
                                      </p:to>
                                    </p:set>
                                    <p:anim calcmode="lin" valueType="num">
                                      <p:cBhvr additive="base">
                                        <p:cTn id="25" dur="500"/>
                                        <p:tgtEl>
                                          <p:spTgt spid="19">
                                            <p:txEl>
                                              <p:pRg st="1" end="1"/>
                                            </p:txEl>
                                          </p:spTgt>
                                        </p:tgtEl>
                                        <p:attrNameLst>
                                          <p:attrName>ppt_y</p:attrName>
                                        </p:attrNameLst>
                                      </p:cBhvr>
                                      <p:tavLst>
                                        <p:tav tm="0">
                                          <p:val>
                                            <p:strVal val="#ppt_y+#ppt_h*1.125000"/>
                                          </p:val>
                                        </p:tav>
                                        <p:tav tm="100000">
                                          <p:val>
                                            <p:strVal val="#ppt_y"/>
                                          </p:val>
                                        </p:tav>
                                      </p:tavLst>
                                    </p:anim>
                                    <p:animEffect transition="in" filter="wipe(up)">
                                      <p:cBhvr>
                                        <p:cTn id="26" dur="500"/>
                                        <p:tgtEl>
                                          <p:spTgt spid="1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2" presetClass="entr" presetSubtype="4" fill="hold" nodeType="clickEffect">
                                  <p:stCondLst>
                                    <p:cond delay="0"/>
                                  </p:stCondLst>
                                  <p:childTnLst>
                                    <p:set>
                                      <p:cBhvr>
                                        <p:cTn id="30" dur="1" fill="hold">
                                          <p:stCondLst>
                                            <p:cond delay="0"/>
                                          </p:stCondLst>
                                        </p:cTn>
                                        <p:tgtEl>
                                          <p:spTgt spid="19">
                                            <p:txEl>
                                              <p:pRg st="2" end="2"/>
                                            </p:txEl>
                                          </p:spTgt>
                                        </p:tgtEl>
                                        <p:attrNameLst>
                                          <p:attrName>style.visibility</p:attrName>
                                        </p:attrNameLst>
                                      </p:cBhvr>
                                      <p:to>
                                        <p:strVal val="visible"/>
                                      </p:to>
                                    </p:set>
                                    <p:anim calcmode="lin" valueType="num">
                                      <p:cBhvr additive="base">
                                        <p:cTn id="31" dur="500"/>
                                        <p:tgtEl>
                                          <p:spTgt spid="19">
                                            <p:txEl>
                                              <p:pRg st="2" end="2"/>
                                            </p:txEl>
                                          </p:spTgt>
                                        </p:tgtEl>
                                        <p:attrNameLst>
                                          <p:attrName>ppt_y</p:attrName>
                                        </p:attrNameLst>
                                      </p:cBhvr>
                                      <p:tavLst>
                                        <p:tav tm="0">
                                          <p:val>
                                            <p:strVal val="#ppt_y+#ppt_h*1.125000"/>
                                          </p:val>
                                        </p:tav>
                                        <p:tav tm="100000">
                                          <p:val>
                                            <p:strVal val="#ppt_y"/>
                                          </p:val>
                                        </p:tav>
                                      </p:tavLst>
                                    </p:anim>
                                    <p:animEffect transition="in" filter="wipe(up)">
                                      <p:cBhvr>
                                        <p:cTn id="32" dur="500"/>
                                        <p:tgtEl>
                                          <p:spTgt spid="19">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2" presetClass="entr" presetSubtype="4" fill="hold" nodeType="clickEffect">
                                  <p:stCondLst>
                                    <p:cond delay="0"/>
                                  </p:stCondLst>
                                  <p:childTnLst>
                                    <p:set>
                                      <p:cBhvr>
                                        <p:cTn id="36" dur="1" fill="hold">
                                          <p:stCondLst>
                                            <p:cond delay="0"/>
                                          </p:stCondLst>
                                        </p:cTn>
                                        <p:tgtEl>
                                          <p:spTgt spid="19">
                                            <p:txEl>
                                              <p:pRg st="3" end="3"/>
                                            </p:txEl>
                                          </p:spTgt>
                                        </p:tgtEl>
                                        <p:attrNameLst>
                                          <p:attrName>style.visibility</p:attrName>
                                        </p:attrNameLst>
                                      </p:cBhvr>
                                      <p:to>
                                        <p:strVal val="visible"/>
                                      </p:to>
                                    </p:set>
                                    <p:anim calcmode="lin" valueType="num">
                                      <p:cBhvr additive="base">
                                        <p:cTn id="37" dur="500"/>
                                        <p:tgtEl>
                                          <p:spTgt spid="19">
                                            <p:txEl>
                                              <p:pRg st="3" end="3"/>
                                            </p:txEl>
                                          </p:spTgt>
                                        </p:tgtEl>
                                        <p:attrNameLst>
                                          <p:attrName>ppt_y</p:attrName>
                                        </p:attrNameLst>
                                      </p:cBhvr>
                                      <p:tavLst>
                                        <p:tav tm="0">
                                          <p:val>
                                            <p:strVal val="#ppt_y+#ppt_h*1.125000"/>
                                          </p:val>
                                        </p:tav>
                                        <p:tav tm="100000">
                                          <p:val>
                                            <p:strVal val="#ppt_y"/>
                                          </p:val>
                                        </p:tav>
                                      </p:tavLst>
                                    </p:anim>
                                    <p:animEffect transition="in" filter="wipe(up)">
                                      <p:cBhvr>
                                        <p:cTn id="38" dur="500"/>
                                        <p:tgtEl>
                                          <p:spTgt spid="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1488686" y="6184807"/>
            <a:ext cx="6299218" cy="6146987"/>
          </a:xfrm>
          <a:prstGeom prst="rect">
            <a:avLst/>
          </a:prstGeom>
        </p:spPr>
      </p:pic>
      <p:pic>
        <p:nvPicPr>
          <p:cNvPr id="10" name="Picture 10"/>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299454" y="5143500"/>
            <a:ext cx="6552792" cy="6446309"/>
          </a:xfrm>
          <a:prstGeom prst="rect">
            <a:avLst/>
          </a:prstGeom>
        </p:spPr>
      </p:pic>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B0B08D8-BFA5-429F-A0EB-2C41CA258D26}"/>
                  </a:ext>
                </a:extLst>
              </p:cNvPr>
              <p:cNvSpPr txBox="1"/>
              <p:nvPr/>
            </p:nvSpPr>
            <p:spPr>
              <a:xfrm>
                <a:off x="4267200" y="1253361"/>
                <a:ext cx="10896600" cy="7457811"/>
              </a:xfrm>
              <a:prstGeom prst="rect">
                <a:avLst/>
              </a:prstGeom>
              <a:no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Hai tam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14:m>
                  <m:oMath xmlns:m="http://schemas.openxmlformats.org/officeDocument/2006/math">
                    <m:r>
                      <a:rPr kumimoji="0" lang="en-US" sz="40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Arial" panose="020B0604020202020204" pitchFamily="34" charset="0"/>
                      </a:rPr>
                      <m:t>𝐵𝐴𝐸</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14:m>
                  <m:oMath xmlns:m="http://schemas.openxmlformats.org/officeDocument/2006/math">
                    <m:r>
                      <a:rPr kumimoji="0" lang="en-US" sz="40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Arial" panose="020B0604020202020204" pitchFamily="34" charset="0"/>
                      </a:rPr>
                      <m:t>𝐷𝐴𝐸</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có</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14:m>
                  <m:oMath xmlns:m="http://schemas.openxmlformats.org/officeDocument/2006/math">
                    <m:r>
                      <a:rPr kumimoji="0" lang="en-US" sz="40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Arial" panose="020B0604020202020204" pitchFamily="34" charset="0"/>
                      </a:rPr>
                      <m:t>𝐴𝐸</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là</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cạnh</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chung</a:t>
                </a:r>
                <a:endPar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u="none" strike="noStrike" kern="1200" cap="none" spc="0" normalizeH="0" baseline="0" noProof="0" dirty="0">
                    <a:ln>
                      <a:noFill/>
                    </a:ln>
                    <a:solidFill>
                      <a:prstClr val="black"/>
                    </a:solidFill>
                    <a:effectLst/>
                    <a:uLnTx/>
                    <a:uFillTx/>
                    <a:ea typeface="+mn-ea"/>
                    <a:cs typeface="+mn-cs"/>
                  </a:rPr>
                  <a:t>	</a:t>
                </a:r>
                <a14:m>
                  <m:oMath xmlns:m="http://schemas.openxmlformats.org/officeDocument/2006/math">
                    <m:acc>
                      <m:accPr>
                        <m:chr m:val="̂"/>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𝐵𝐴𝐸</m:t>
                        </m:r>
                      </m:e>
                    </m:acc>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acc>
                      <m:accPr>
                        <m:chr m:val="̂"/>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𝐵𝐴𝐶</m:t>
                        </m:r>
                      </m:e>
                    </m:acc>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acc>
                      <m:accPr>
                        <m:chr m:val="̂"/>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𝐷𝐴𝐶</m:t>
                        </m:r>
                      </m:e>
                    </m:acc>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acc>
                      <m:accPr>
                        <m:chr m:val="̂"/>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𝐷𝐴𝐸</m:t>
                        </m:r>
                      </m:e>
                    </m:acc>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gt</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14:m>
                  <m:oMath xmlns:m="http://schemas.openxmlformats.org/officeDocument/2006/math">
                    <m:r>
                      <a:rPr kumimoji="0" lang="en-US" sz="40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Arial" panose="020B0604020202020204" pitchFamily="34" charset="0"/>
                      </a:rPr>
                      <m:t>𝐴𝐵</m:t>
                    </m:r>
                    <m:r>
                      <a:rPr kumimoji="0" lang="en-US" sz="40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Arial" panose="020B0604020202020204" pitchFamily="34" charset="0"/>
                      </a:rPr>
                      <m:t>=</m:t>
                    </m:r>
                    <m:r>
                      <a:rPr kumimoji="0" lang="en-US" sz="40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Arial" panose="020B0604020202020204" pitchFamily="34" charset="0"/>
                      </a:rPr>
                      <m:t>𝐴𝐷</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vì</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14:m>
                  <m:oMath xmlns:m="http://schemas.openxmlformats.org/officeDocument/2006/math">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𝐵𝐴𝐶</m:t>
                    </m:r>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𝐷𝐴𝐶</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Vậy</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14:m>
                  <m:oMath xmlns:m="http://schemas.openxmlformats.org/officeDocument/2006/math">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𝐵𝐴𝐸</m:t>
                    </m:r>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𝐷𝐴𝐸</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c.g.c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suy</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ra </a:t>
                </a:r>
                <a14:m>
                  <m:oMath xmlns:m="http://schemas.openxmlformats.org/officeDocument/2006/math">
                    <m:acc>
                      <m:accPr>
                        <m:chr m:val="̂"/>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𝐵𝐸𝐴</m:t>
                        </m:r>
                      </m:e>
                    </m:acc>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acc>
                      <m:accPr>
                        <m:chr m:val="̂"/>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𝐷𝐸𝐴</m:t>
                        </m:r>
                      </m:e>
                    </m:acc>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hai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góc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tương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ứng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Mà</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14:m>
                  <m:oMath xmlns:m="http://schemas.openxmlformats.org/officeDocument/2006/math">
                    <m:acc>
                      <m:accPr>
                        <m:chr m:val="̂"/>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𝐵𝐸𝐴</m:t>
                        </m:r>
                      </m:e>
                    </m:acc>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acc>
                      <m:accPr>
                        <m:chr m:val="̂"/>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𝐷𝐸𝐴</m:t>
                        </m:r>
                      </m:e>
                    </m:acc>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=180</m:t>
                    </m:r>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nên</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14:m>
                  <m:oMath xmlns:m="http://schemas.openxmlformats.org/officeDocument/2006/math">
                    <m:acc>
                      <m:accPr>
                        <m:chr m:val="̂"/>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𝐵𝐸𝐴</m:t>
                        </m:r>
                      </m:e>
                    </m:acc>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acc>
                      <m:accPr>
                        <m:chr m:val="̂"/>
                        <m:ctrlP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𝐷𝐸𝐴</m:t>
                        </m:r>
                      </m:e>
                    </m:acc>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=90</m:t>
                    </m:r>
                    <m:r>
                      <a:rPr kumimoji="0" lang="en-US" sz="40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Vậy</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14:m>
                  <m:oMath xmlns:m="http://schemas.openxmlformats.org/officeDocument/2006/math">
                    <m:r>
                      <a:rPr kumimoji="0" lang="en-US" sz="40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Arial" panose="020B0604020202020204" pitchFamily="34" charset="0"/>
                      </a:rPr>
                      <m:t>𝐴𝐶</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vuông</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góc</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với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14:m>
                  <m:oMath xmlns:m="http://schemas.openxmlformats.org/officeDocument/2006/math">
                    <m:r>
                      <a:rPr kumimoji="0" lang="en-US" sz="40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Arial" panose="020B0604020202020204" pitchFamily="34" charset="0"/>
                      </a:rPr>
                      <m:t>𝐵𝐷</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40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tại</a:t>
                </a:r>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14:m>
                  <m:oMath xmlns:m="http://schemas.openxmlformats.org/officeDocument/2006/math">
                    <m:r>
                      <a:rPr kumimoji="0" lang="en-US" sz="40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Arial" panose="020B0604020202020204" pitchFamily="34" charset="0"/>
                      </a:rPr>
                      <m:t>𝐸</m:t>
                    </m:r>
                  </m:oMath>
                </a14:m>
                <a:r>
                  <a:rPr kumimoji="0" lang="en-US"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p:txBody>
          </p:sp>
        </mc:Choice>
        <mc:Fallback xmlns="">
          <p:sp>
            <p:nvSpPr>
              <p:cNvPr id="31" name="TextBox 30">
                <a:extLst>
                  <a:ext uri="{FF2B5EF4-FFF2-40B4-BE49-F238E27FC236}">
                    <a16:creationId xmlns:a16="http://schemas.microsoft.com/office/drawing/2014/main" id="{BB0B08D8-BFA5-429F-A0EB-2C41CA258D26}"/>
                  </a:ext>
                </a:extLst>
              </p:cNvPr>
              <p:cNvSpPr txBox="1">
                <a:spLocks noRot="1" noChangeAspect="1" noMove="1" noResize="1" noEditPoints="1" noAdjustHandles="1" noChangeArrowheads="1" noChangeShapeType="1" noTextEdit="1"/>
              </p:cNvSpPr>
              <p:nvPr/>
            </p:nvSpPr>
            <p:spPr>
              <a:xfrm>
                <a:off x="4267200" y="1253361"/>
                <a:ext cx="10896600" cy="7457811"/>
              </a:xfrm>
              <a:prstGeom prst="rect">
                <a:avLst/>
              </a:prstGeom>
              <a:blipFill>
                <a:blip r:embed="rId8"/>
                <a:stretch>
                  <a:fillRect l="-1957" b="-2617"/>
                </a:stretch>
              </a:blipFill>
            </p:spPr>
            <p:txBody>
              <a:bodyPr/>
              <a:lstStyle/>
              <a:p>
                <a:r>
                  <a:rPr lang="en-US">
                    <a:noFill/>
                  </a:rPr>
                  <a:t> </a:t>
                </a:r>
              </a:p>
            </p:txBody>
          </p:sp>
        </mc:Fallback>
      </mc:AlternateContent>
    </p:spTree>
    <p:extLst>
      <p:ext uri="{BB962C8B-B14F-4D97-AF65-F5344CB8AC3E}">
        <p14:creationId xmlns:p14="http://schemas.microsoft.com/office/powerpoint/2010/main" val="3280970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animEffect transition="in" filter="randombar(horizontal)">
                                      <p:cBhvr>
                                        <p:cTn id="7" dur="500"/>
                                        <p:tgtEl>
                                          <p:spTgt spid="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1">
                                            <p:txEl>
                                              <p:pRg st="1" end="1"/>
                                            </p:txEl>
                                          </p:spTgt>
                                        </p:tgtEl>
                                        <p:attrNameLst>
                                          <p:attrName>style.visibility</p:attrName>
                                        </p:attrNameLst>
                                      </p:cBhvr>
                                      <p:to>
                                        <p:strVal val="visible"/>
                                      </p:to>
                                    </p:set>
                                    <p:animEffect transition="in" filter="randombar(horizontal)">
                                      <p:cBhvr>
                                        <p:cTn id="12" dur="500"/>
                                        <p:tgtEl>
                                          <p:spTgt spid="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1">
                                            <p:txEl>
                                              <p:pRg st="2" end="2"/>
                                            </p:txEl>
                                          </p:spTgt>
                                        </p:tgtEl>
                                        <p:attrNameLst>
                                          <p:attrName>style.visibility</p:attrName>
                                        </p:attrNameLst>
                                      </p:cBhvr>
                                      <p:to>
                                        <p:strVal val="visible"/>
                                      </p:to>
                                    </p:set>
                                    <p:animEffect transition="in" filter="randombar(horizontal)">
                                      <p:cBhvr>
                                        <p:cTn id="17" dur="500"/>
                                        <p:tgtEl>
                                          <p:spTgt spid="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1">
                                            <p:txEl>
                                              <p:pRg st="3" end="3"/>
                                            </p:txEl>
                                          </p:spTgt>
                                        </p:tgtEl>
                                        <p:attrNameLst>
                                          <p:attrName>style.visibility</p:attrName>
                                        </p:attrNameLst>
                                      </p:cBhvr>
                                      <p:to>
                                        <p:strVal val="visible"/>
                                      </p:to>
                                    </p:set>
                                    <p:animEffect transition="in" filter="randombar(horizontal)">
                                      <p:cBhvr>
                                        <p:cTn id="22" dur="500"/>
                                        <p:tgtEl>
                                          <p:spTgt spid="3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1">
                                            <p:txEl>
                                              <p:pRg st="4" end="4"/>
                                            </p:txEl>
                                          </p:spTgt>
                                        </p:tgtEl>
                                        <p:attrNameLst>
                                          <p:attrName>style.visibility</p:attrName>
                                        </p:attrNameLst>
                                      </p:cBhvr>
                                      <p:to>
                                        <p:strVal val="visible"/>
                                      </p:to>
                                    </p:set>
                                    <p:animEffect transition="in" filter="randombar(horizontal)">
                                      <p:cBhvr>
                                        <p:cTn id="27" dur="500"/>
                                        <p:tgtEl>
                                          <p:spTgt spid="3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31">
                                            <p:txEl>
                                              <p:pRg st="5" end="5"/>
                                            </p:txEl>
                                          </p:spTgt>
                                        </p:tgtEl>
                                        <p:attrNameLst>
                                          <p:attrName>style.visibility</p:attrName>
                                        </p:attrNameLst>
                                      </p:cBhvr>
                                      <p:to>
                                        <p:strVal val="visible"/>
                                      </p:to>
                                    </p:set>
                                    <p:animEffect transition="in" filter="randombar(horizontal)">
                                      <p:cBhvr>
                                        <p:cTn id="32" dur="500"/>
                                        <p:tgtEl>
                                          <p:spTgt spid="3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31">
                                            <p:txEl>
                                              <p:pRg st="6" end="6"/>
                                            </p:txEl>
                                          </p:spTgt>
                                        </p:tgtEl>
                                        <p:attrNameLst>
                                          <p:attrName>style.visibility</p:attrName>
                                        </p:attrNameLst>
                                      </p:cBhvr>
                                      <p:to>
                                        <p:strVal val="visible"/>
                                      </p:to>
                                    </p:set>
                                    <p:animEffect transition="in" filter="randombar(horizontal)">
                                      <p:cBhvr>
                                        <p:cTn id="37" dur="500"/>
                                        <p:tgtEl>
                                          <p:spTgt spid="3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nodeType="clickEffect">
                                  <p:stCondLst>
                                    <p:cond delay="0"/>
                                  </p:stCondLst>
                                  <p:childTnLst>
                                    <p:set>
                                      <p:cBhvr>
                                        <p:cTn id="41" dur="1" fill="hold">
                                          <p:stCondLst>
                                            <p:cond delay="0"/>
                                          </p:stCondLst>
                                        </p:cTn>
                                        <p:tgtEl>
                                          <p:spTgt spid="31">
                                            <p:txEl>
                                              <p:pRg st="7" end="7"/>
                                            </p:txEl>
                                          </p:spTgt>
                                        </p:tgtEl>
                                        <p:attrNameLst>
                                          <p:attrName>style.visibility</p:attrName>
                                        </p:attrNameLst>
                                      </p:cBhvr>
                                      <p:to>
                                        <p:strVal val="visible"/>
                                      </p:to>
                                    </p:set>
                                    <p:animEffect transition="in" filter="randombar(horizontal)">
                                      <p:cBhvr>
                                        <p:cTn id="42" dur="500"/>
                                        <p:tgtEl>
                                          <p:spTgt spid="3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682011" y="7475502"/>
            <a:ext cx="9826011" cy="3260796"/>
          </a:xfrm>
          <a:prstGeom prst="rect">
            <a:avLst/>
          </a:prstGeom>
        </p:spPr>
      </p:pic>
      <p:grpSp>
        <p:nvGrpSpPr>
          <p:cNvPr id="14" name="Group 13">
            <a:extLst>
              <a:ext uri="{FF2B5EF4-FFF2-40B4-BE49-F238E27FC236}">
                <a16:creationId xmlns:a16="http://schemas.microsoft.com/office/drawing/2014/main" id="{16DEC5B5-F297-4596-AFF5-15E89E42F0D1}"/>
              </a:ext>
            </a:extLst>
          </p:cNvPr>
          <p:cNvGrpSpPr/>
          <p:nvPr/>
        </p:nvGrpSpPr>
        <p:grpSpPr>
          <a:xfrm>
            <a:off x="1035957" y="723900"/>
            <a:ext cx="12344400" cy="8075722"/>
            <a:chOff x="1028700" y="3837303"/>
            <a:chExt cx="8794592" cy="5420997"/>
          </a:xfrm>
        </p:grpSpPr>
        <p:grpSp>
          <p:nvGrpSpPr>
            <p:cNvPr id="6" name="Group 6"/>
            <p:cNvGrpSpPr/>
            <p:nvPr/>
          </p:nvGrpSpPr>
          <p:grpSpPr>
            <a:xfrm>
              <a:off x="1181100" y="3837303"/>
              <a:ext cx="8642192" cy="5420997"/>
              <a:chOff x="0" y="-57150"/>
              <a:chExt cx="2276133" cy="1427752"/>
            </a:xfrm>
          </p:grpSpPr>
          <p:sp>
            <p:nvSpPr>
              <p:cNvPr id="7" name="Freeform 7"/>
              <p:cNvSpPr/>
              <p:nvPr/>
            </p:nvSpPr>
            <p:spPr>
              <a:xfrm>
                <a:off x="0" y="0"/>
                <a:ext cx="2276133" cy="1370602"/>
              </a:xfrm>
              <a:custGeom>
                <a:avLst/>
                <a:gdLst/>
                <a:ahLst/>
                <a:cxnLst/>
                <a:rect l="l" t="t" r="r" b="b"/>
                <a:pathLst>
                  <a:path w="2276133" h="1370602">
                    <a:moveTo>
                      <a:pt x="35833" y="0"/>
                    </a:moveTo>
                    <a:lnTo>
                      <a:pt x="2240300" y="0"/>
                    </a:lnTo>
                    <a:cubicBezTo>
                      <a:pt x="2260090" y="0"/>
                      <a:pt x="2276133" y="16043"/>
                      <a:pt x="2276133" y="35833"/>
                    </a:cubicBezTo>
                    <a:lnTo>
                      <a:pt x="2276133" y="1334769"/>
                    </a:lnTo>
                    <a:cubicBezTo>
                      <a:pt x="2276133" y="1354559"/>
                      <a:pt x="2260090" y="1370602"/>
                      <a:pt x="2240300" y="1370602"/>
                    </a:cubicBezTo>
                    <a:lnTo>
                      <a:pt x="35833" y="1370602"/>
                    </a:lnTo>
                    <a:cubicBezTo>
                      <a:pt x="16043" y="1370602"/>
                      <a:pt x="0" y="1354559"/>
                      <a:pt x="0" y="1334769"/>
                    </a:cubicBezTo>
                    <a:lnTo>
                      <a:pt x="0" y="35833"/>
                    </a:lnTo>
                    <a:cubicBezTo>
                      <a:pt x="0" y="16043"/>
                      <a:pt x="16043" y="0"/>
                      <a:pt x="35833" y="0"/>
                    </a:cubicBezTo>
                    <a:close/>
                  </a:path>
                </a:pathLst>
              </a:custGeom>
              <a:solidFill>
                <a:srgbClr val="B1E1D2"/>
              </a:solidFill>
              <a:ln w="57150">
                <a:solidFill>
                  <a:srgbClr val="383838"/>
                </a:solidFill>
              </a:ln>
            </p:spPr>
          </p:sp>
          <p:sp>
            <p:nvSpPr>
              <p:cNvPr id="8" name="TextBox 8"/>
              <p:cNvSpPr txBox="1"/>
              <p:nvPr/>
            </p:nvSpPr>
            <p:spPr>
              <a:xfrm>
                <a:off x="0" y="-57150"/>
                <a:ext cx="812800" cy="869950"/>
              </a:xfrm>
              <a:prstGeom prst="rect">
                <a:avLst/>
              </a:prstGeom>
            </p:spPr>
            <p:txBody>
              <a:bodyPr lIns="50800" tIns="50800" rIns="50800" bIns="50800" rtlCol="0" anchor="ctr"/>
              <a:lstStyle/>
              <a:p>
                <a:pPr marL="0" marR="0" lvl="0" indent="0" algn="ctr" defTabSz="914400" rtl="0" eaLnBrk="1" fontAlgn="auto" latinLnBrk="0" hangingPunct="1">
                  <a:lnSpc>
                    <a:spcPts val="33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0" name="Freeform 10"/>
            <p:cNvSpPr/>
            <p:nvPr/>
          </p:nvSpPr>
          <p:spPr>
            <a:xfrm>
              <a:off x="1028700" y="3901894"/>
              <a:ext cx="8642192" cy="5204006"/>
            </a:xfrm>
            <a:custGeom>
              <a:avLst/>
              <a:gdLst/>
              <a:ahLst/>
              <a:cxnLst/>
              <a:rect l="l" t="t" r="r" b="b"/>
              <a:pathLst>
                <a:path w="2276133" h="1370602">
                  <a:moveTo>
                    <a:pt x="35833" y="0"/>
                  </a:moveTo>
                  <a:lnTo>
                    <a:pt x="2240300" y="0"/>
                  </a:lnTo>
                  <a:cubicBezTo>
                    <a:pt x="2260090" y="0"/>
                    <a:pt x="2276133" y="16043"/>
                    <a:pt x="2276133" y="35833"/>
                  </a:cubicBezTo>
                  <a:lnTo>
                    <a:pt x="2276133" y="1334769"/>
                  </a:lnTo>
                  <a:cubicBezTo>
                    <a:pt x="2276133" y="1354559"/>
                    <a:pt x="2260090" y="1370602"/>
                    <a:pt x="2240300" y="1370602"/>
                  </a:cubicBezTo>
                  <a:lnTo>
                    <a:pt x="35833" y="1370602"/>
                  </a:lnTo>
                  <a:cubicBezTo>
                    <a:pt x="16043" y="1370602"/>
                    <a:pt x="0" y="1354559"/>
                    <a:pt x="0" y="1334769"/>
                  </a:cubicBezTo>
                  <a:lnTo>
                    <a:pt x="0" y="35833"/>
                  </a:lnTo>
                  <a:cubicBezTo>
                    <a:pt x="0" y="16043"/>
                    <a:pt x="16043" y="0"/>
                    <a:pt x="35833" y="0"/>
                  </a:cubicBezTo>
                  <a:close/>
                </a:path>
              </a:pathLst>
            </a:custGeom>
            <a:solidFill>
              <a:srgbClr val="EFEFEF"/>
            </a:solidFill>
            <a:ln w="57150">
              <a:solidFill>
                <a:srgbClr val="383838"/>
              </a:solidFill>
            </a:ln>
          </p:spPr>
        </p:sp>
      </p:grpSp>
      <p:pic>
        <p:nvPicPr>
          <p:cNvPr id="12" name="Picture 12"/>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flipV="1">
            <a:off x="11334142" y="4528166"/>
            <a:ext cx="8075721" cy="7880558"/>
          </a:xfrm>
          <a:prstGeom prst="rect">
            <a:avLst/>
          </a:prstGeom>
        </p:spPr>
      </p:pic>
      <p:pic>
        <p:nvPicPr>
          <p:cNvPr id="18" name="Picture 1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511876" y="1175357"/>
            <a:ext cx="1494847" cy="1313597"/>
          </a:xfrm>
          <a:prstGeom prst="rect">
            <a:avLst/>
          </a:prstGeom>
        </p:spPr>
      </p:pic>
      <p:grpSp>
        <p:nvGrpSpPr>
          <p:cNvPr id="17" name="Group 16">
            <a:extLst>
              <a:ext uri="{FF2B5EF4-FFF2-40B4-BE49-F238E27FC236}">
                <a16:creationId xmlns:a16="http://schemas.microsoft.com/office/drawing/2014/main" id="{96ABBA26-06DB-40D4-89CA-E9A09DB8CF32}"/>
              </a:ext>
            </a:extLst>
          </p:cNvPr>
          <p:cNvGrpSpPr/>
          <p:nvPr/>
        </p:nvGrpSpPr>
        <p:grpSpPr>
          <a:xfrm>
            <a:off x="5092490" y="528049"/>
            <a:ext cx="4661024" cy="1416180"/>
            <a:chOff x="1892176" y="1365119"/>
            <a:chExt cx="4661024" cy="1416180"/>
          </a:xfrm>
        </p:grpSpPr>
        <p:grpSp>
          <p:nvGrpSpPr>
            <p:cNvPr id="21" name="Group 6">
              <a:extLst>
                <a:ext uri="{FF2B5EF4-FFF2-40B4-BE49-F238E27FC236}">
                  <a16:creationId xmlns:a16="http://schemas.microsoft.com/office/drawing/2014/main" id="{92062EEF-3F91-4C1D-B4C9-ABC12776AFC1}"/>
                </a:ext>
              </a:extLst>
            </p:cNvPr>
            <p:cNvGrpSpPr/>
            <p:nvPr/>
          </p:nvGrpSpPr>
          <p:grpSpPr>
            <a:xfrm>
              <a:off x="1892176" y="1365119"/>
              <a:ext cx="4661024" cy="1416180"/>
              <a:chOff x="0" y="0"/>
              <a:chExt cx="2015407" cy="675160"/>
            </a:xfrm>
          </p:grpSpPr>
          <p:sp>
            <p:nvSpPr>
              <p:cNvPr id="23" name="Freeform 7">
                <a:extLst>
                  <a:ext uri="{FF2B5EF4-FFF2-40B4-BE49-F238E27FC236}">
                    <a16:creationId xmlns:a16="http://schemas.microsoft.com/office/drawing/2014/main" id="{C434B299-AAB0-4575-AAE4-16730CADBA40}"/>
                  </a:ext>
                </a:extLst>
              </p:cNvPr>
              <p:cNvSpPr/>
              <p:nvPr/>
            </p:nvSpPr>
            <p:spPr>
              <a:xfrm>
                <a:off x="0" y="0"/>
                <a:ext cx="2015407" cy="675160"/>
              </a:xfrm>
              <a:custGeom>
                <a:avLst/>
                <a:gdLst/>
                <a:ahLst/>
                <a:cxnLst/>
                <a:rect l="l" t="t" r="r" b="b"/>
                <a:pathLst>
                  <a:path w="2015407" h="675160">
                    <a:moveTo>
                      <a:pt x="42266" y="0"/>
                    </a:moveTo>
                    <a:lnTo>
                      <a:pt x="1973142" y="0"/>
                    </a:lnTo>
                    <a:cubicBezTo>
                      <a:pt x="1996484" y="0"/>
                      <a:pt x="2015407" y="18923"/>
                      <a:pt x="2015407" y="42266"/>
                    </a:cubicBezTo>
                    <a:lnTo>
                      <a:pt x="2015407" y="632894"/>
                    </a:lnTo>
                    <a:cubicBezTo>
                      <a:pt x="2015407" y="656237"/>
                      <a:pt x="1996484" y="675160"/>
                      <a:pt x="1973142" y="675160"/>
                    </a:cubicBezTo>
                    <a:lnTo>
                      <a:pt x="42266" y="675160"/>
                    </a:lnTo>
                    <a:cubicBezTo>
                      <a:pt x="18923" y="675160"/>
                      <a:pt x="0" y="656237"/>
                      <a:pt x="0" y="632894"/>
                    </a:cubicBezTo>
                    <a:lnTo>
                      <a:pt x="0" y="42266"/>
                    </a:lnTo>
                    <a:cubicBezTo>
                      <a:pt x="0" y="18923"/>
                      <a:pt x="18923" y="0"/>
                      <a:pt x="42266" y="0"/>
                    </a:cubicBezTo>
                    <a:close/>
                  </a:path>
                </a:pathLst>
              </a:custGeom>
              <a:solidFill>
                <a:srgbClr val="F4BA92"/>
              </a:solidFill>
              <a:ln w="57150">
                <a:solidFill>
                  <a:srgbClr val="383838"/>
                </a:solidFill>
              </a:ln>
            </p:spPr>
            <p:txBody>
              <a:bodyPr/>
              <a:lstStyle/>
              <a:p>
                <a:endParaRPr lang="en-US" dirty="0"/>
              </a:p>
            </p:txBody>
          </p:sp>
          <p:sp>
            <p:nvSpPr>
              <p:cNvPr id="24" name="TextBox 8">
                <a:extLst>
                  <a:ext uri="{FF2B5EF4-FFF2-40B4-BE49-F238E27FC236}">
                    <a16:creationId xmlns:a16="http://schemas.microsoft.com/office/drawing/2014/main" id="{85929CB9-5C34-4EEC-A6C5-407977637CEB}"/>
                  </a:ext>
                </a:extLst>
              </p:cNvPr>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sp>
          <p:nvSpPr>
            <p:cNvPr id="20" name="TextBox 19">
              <a:extLst>
                <a:ext uri="{FF2B5EF4-FFF2-40B4-BE49-F238E27FC236}">
                  <a16:creationId xmlns:a16="http://schemas.microsoft.com/office/drawing/2014/main" id="{04B4E498-4D41-40A0-A141-45FE2CB27415}"/>
                </a:ext>
              </a:extLst>
            </p:cNvPr>
            <p:cNvSpPr txBox="1"/>
            <p:nvPr/>
          </p:nvSpPr>
          <p:spPr>
            <a:xfrm>
              <a:off x="2120312" y="1706338"/>
              <a:ext cx="4204751" cy="769441"/>
            </a:xfrm>
            <a:prstGeom prst="rect">
              <a:avLst/>
            </a:prstGeom>
            <a:noFill/>
          </p:spPr>
          <p:txBody>
            <a:bodyPr wrap="square" rtlCol="0">
              <a:spAutoFit/>
            </a:bodyPr>
            <a:lstStyle/>
            <a:p>
              <a:pPr algn="ctr"/>
              <a:r>
                <a:rPr lang="en-US" sz="4400" b="1" dirty="0" err="1">
                  <a:latin typeface="Arial" panose="020B0604020202020204" pitchFamily="34" charset="0"/>
                  <a:cs typeface="Arial" panose="020B0604020202020204" pitchFamily="34" charset="0"/>
                </a:rPr>
                <a:t>Luyện</a:t>
              </a:r>
              <a:r>
                <a:rPr lang="en-US" sz="4400" b="1" dirty="0">
                  <a:latin typeface="Arial" panose="020B0604020202020204" pitchFamily="34" charset="0"/>
                  <a:cs typeface="Arial" panose="020B0604020202020204" pitchFamily="34" charset="0"/>
                </a:rPr>
                <a:t> </a:t>
              </a:r>
              <a:r>
                <a:rPr lang="en-US" sz="4400" b="1" dirty="0" err="1">
                  <a:latin typeface="Arial" panose="020B0604020202020204" pitchFamily="34" charset="0"/>
                  <a:cs typeface="Arial" panose="020B0604020202020204" pitchFamily="34" charset="0"/>
                </a:rPr>
                <a:t>tập</a:t>
              </a:r>
              <a:r>
                <a:rPr lang="en-US" sz="4400" b="1" dirty="0">
                  <a:latin typeface="Arial" panose="020B0604020202020204" pitchFamily="34" charset="0"/>
                  <a:cs typeface="Arial" panose="020B0604020202020204" pitchFamily="34" charset="0"/>
                </a:rPr>
                <a:t> 2</a:t>
              </a:r>
            </a:p>
          </p:txBody>
        </p:sp>
      </p:gr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238E9E3B-F12F-48D0-9D2E-E09F1FE04ED3}"/>
                  </a:ext>
                </a:extLst>
              </p:cNvPr>
              <p:cNvSpPr txBox="1"/>
              <p:nvPr/>
            </p:nvSpPr>
            <p:spPr>
              <a:xfrm>
                <a:off x="1450178" y="2488954"/>
                <a:ext cx="11289961" cy="5045164"/>
              </a:xfrm>
              <a:prstGeom prst="rect">
                <a:avLst/>
              </a:prstGeom>
              <a:noFill/>
            </p:spPr>
            <p:txBody>
              <a:bodyPr wrap="square" rtlCol="0">
                <a:spAutoFit/>
              </a:bodyPr>
              <a:lstStyle/>
              <a:p>
                <a:pPr algn="just">
                  <a:lnSpc>
                    <a:spcPct val="150000"/>
                  </a:lnSpc>
                </a:pPr>
                <a:r>
                  <a:rPr lang="en-US" sz="4400" dirty="0">
                    <a:latin typeface="Arial" panose="020B0604020202020204" pitchFamily="34" charset="0"/>
                    <a:cs typeface="Arial" panose="020B0604020202020204" pitchFamily="34" charset="0"/>
                  </a:rPr>
                  <a:t>Cho </a:t>
                </a:r>
                <a14:m>
                  <m:oMath xmlns:m="http://schemas.openxmlformats.org/officeDocument/2006/math">
                    <m:r>
                      <a:rPr lang="en-US" sz="4400" i="1" dirty="0" smtClean="0">
                        <a:latin typeface="Cambria Math" panose="02040503050406030204" pitchFamily="18" charset="0"/>
                        <a:cs typeface="Arial" panose="020B0604020202020204" pitchFamily="34" charset="0"/>
                      </a:rPr>
                      <m:t>𝑂𝑧</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là</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tia</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phân</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giác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của</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𝑥𝑂𝑦</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Lấy</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điểm</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𝑀</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trên</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tia</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𝑂𝑧</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và</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hai</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điểm</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m:t>
                    </m:r>
                    <m:r>
                      <a:rPr lang="en-US" sz="4400" i="1" dirty="0" smtClean="0">
                        <a:latin typeface="Cambria Math" panose="02040503050406030204" pitchFamily="18" charset="0"/>
                        <a:cs typeface="Arial" panose="020B0604020202020204" pitchFamily="34" charset="0"/>
                      </a:rPr>
                      <m:t>, </m:t>
                    </m:r>
                    <m:r>
                      <a:rPr lang="en-US" sz="4400" i="1" dirty="0" smtClean="0">
                        <a:latin typeface="Cambria Math" panose="02040503050406030204" pitchFamily="18" charset="0"/>
                        <a:cs typeface="Arial" panose="020B0604020202020204" pitchFamily="34" charset="0"/>
                      </a:rPr>
                      <m:t>𝐵</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lần</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lượt</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trên</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các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tia</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𝑂𝑥</m:t>
                    </m:r>
                    <m:r>
                      <a:rPr lang="en-US" sz="4400" i="1" dirty="0" smtClean="0">
                        <a:latin typeface="Cambria Math" panose="02040503050406030204" pitchFamily="18" charset="0"/>
                        <a:cs typeface="Arial" panose="020B0604020202020204" pitchFamily="34" charset="0"/>
                      </a:rPr>
                      <m:t>, </m:t>
                    </m:r>
                    <m:r>
                      <a:rPr lang="en-US" sz="4400" i="1" dirty="0" smtClean="0">
                        <a:latin typeface="Cambria Math" panose="02040503050406030204" pitchFamily="18" charset="0"/>
                        <a:cs typeface="Arial" panose="020B0604020202020204" pitchFamily="34" charset="0"/>
                      </a:rPr>
                      <m:t>𝑂𝑦</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sao</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cho</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𝑀𝐴</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với</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𝑂𝑥</m:t>
                    </m:r>
                    <m:r>
                      <a:rPr lang="en-US" sz="4400" i="1" dirty="0" smtClean="0">
                        <a:latin typeface="Cambria Math" panose="02040503050406030204" pitchFamily="18" charset="0"/>
                        <a:cs typeface="Arial" panose="020B0604020202020204" pitchFamily="34" charset="0"/>
                      </a:rPr>
                      <m:t>, </m:t>
                    </m:r>
                    <m:r>
                      <a:rPr lang="en-US" sz="4400" i="1" dirty="0" smtClean="0">
                        <a:latin typeface="Cambria Math" panose="02040503050406030204" pitchFamily="18" charset="0"/>
                        <a:cs typeface="Arial" panose="020B0604020202020204" pitchFamily="34" charset="0"/>
                      </a:rPr>
                      <m:t>𝑀𝐵</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góc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với</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𝑂𝑦</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Chứng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minh</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rằng</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𝑀𝐴</m:t>
                    </m:r>
                    <m:r>
                      <a:rPr lang="en-US" sz="4400" i="1" dirty="0" smtClean="0">
                        <a:latin typeface="Cambria Math" panose="02040503050406030204" pitchFamily="18" charset="0"/>
                        <a:cs typeface="Arial" panose="020B0604020202020204" pitchFamily="34" charset="0"/>
                      </a:rPr>
                      <m:t>=</m:t>
                    </m:r>
                    <m:r>
                      <a:rPr lang="en-US" sz="4400" i="1" dirty="0" smtClean="0">
                        <a:latin typeface="Cambria Math" panose="02040503050406030204" pitchFamily="18" charset="0"/>
                        <a:cs typeface="Arial" panose="020B0604020202020204" pitchFamily="34" charset="0"/>
                      </a:rPr>
                      <m:t>𝑀𝐵</m:t>
                    </m:r>
                  </m:oMath>
                </a14:m>
                <a:r>
                  <a:rPr lang="en-US" sz="4400" dirty="0">
                    <a:latin typeface="Arial" panose="020B0604020202020204" pitchFamily="34" charset="0"/>
                    <a:cs typeface="Arial" panose="020B0604020202020204" pitchFamily="34" charset="0"/>
                  </a:rPr>
                  <a:t>. </a:t>
                </a:r>
              </a:p>
            </p:txBody>
          </p:sp>
        </mc:Choice>
        <mc:Fallback xmlns="">
          <p:sp>
            <p:nvSpPr>
              <p:cNvPr id="15" name="TextBox 14">
                <a:extLst>
                  <a:ext uri="{FF2B5EF4-FFF2-40B4-BE49-F238E27FC236}">
                    <a16:creationId xmlns:a16="http://schemas.microsoft.com/office/drawing/2014/main" id="{238E9E3B-F12F-48D0-9D2E-E09F1FE04ED3}"/>
                  </a:ext>
                </a:extLst>
              </p:cNvPr>
              <p:cNvSpPr txBox="1">
                <a:spLocks noRot="1" noChangeAspect="1" noMove="1" noResize="1" noEditPoints="1" noAdjustHandles="1" noChangeArrowheads="1" noChangeShapeType="1" noTextEdit="1"/>
              </p:cNvSpPr>
              <p:nvPr/>
            </p:nvSpPr>
            <p:spPr>
              <a:xfrm>
                <a:off x="1450178" y="2488954"/>
                <a:ext cx="11289961" cy="5045164"/>
              </a:xfrm>
              <a:prstGeom prst="rect">
                <a:avLst/>
              </a:prstGeom>
              <a:blipFill>
                <a:blip r:embed="rId13"/>
                <a:stretch>
                  <a:fillRect l="-2214" r="-2160" b="-4710"/>
                </a:stretch>
              </a:blipFill>
            </p:spPr>
            <p:txBody>
              <a:bodyPr/>
              <a:lstStyle/>
              <a:p>
                <a:r>
                  <a:rPr lang="en-US">
                    <a:noFill/>
                  </a:rPr>
                  <a:t> </a:t>
                </a:r>
              </a:p>
            </p:txBody>
          </p:sp>
        </mc:Fallback>
      </mc:AlternateContent>
    </p:spTree>
    <p:extLst>
      <p:ext uri="{BB962C8B-B14F-4D97-AF65-F5344CB8AC3E}">
        <p14:creationId xmlns:p14="http://schemas.microsoft.com/office/powerpoint/2010/main" val="157149615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7" presetClass="entr" presetSubtype="10" fill="hold" nodeType="click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 calcmode="lin" valueType="num">
                                      <p:cBhvr>
                                        <p:cTn id="11"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12" dur="500" fill="hold"/>
                                        <p:tgtEl>
                                          <p:spTgt spid="15">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8F0696D4-B48C-4138-9A51-1F2E257F8FFB}"/>
              </a:ext>
            </a:extLst>
          </p:cNvPr>
          <p:cNvPicPr>
            <a:picLocks noChangeAspect="1"/>
          </p:cNvPicPr>
          <p:nvPr/>
        </p:nvPicPr>
        <p:blipFill>
          <a:blip r:embed="rId2"/>
          <a:stretch>
            <a:fillRect/>
          </a:stretch>
        </p:blipFill>
        <p:spPr>
          <a:xfrm>
            <a:off x="8986497" y="3162300"/>
            <a:ext cx="6715806" cy="4244501"/>
          </a:xfrm>
          <a:prstGeom prst="rect">
            <a:avLst/>
          </a:prstGeom>
        </p:spPr>
      </p:pic>
      <p:pic>
        <p:nvPicPr>
          <p:cNvPr id="5"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2355286" y="5143500"/>
            <a:ext cx="6552792" cy="6446309"/>
          </a:xfrm>
          <a:prstGeom prst="rect">
            <a:avLst/>
          </a:prstGeom>
        </p:spPr>
      </p:pic>
      <p:pic>
        <p:nvPicPr>
          <p:cNvPr id="37" name="Picture 3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flipH="1">
            <a:off x="-582424" y="-607587"/>
            <a:ext cx="2515896" cy="3047892"/>
          </a:xfrm>
          <a:prstGeom prst="rect">
            <a:avLst/>
          </a:prstGeom>
        </p:spPr>
      </p:pic>
      <p:sp>
        <p:nvSpPr>
          <p:cNvPr id="32" name="Speech Bubble: Oval 31">
            <a:extLst>
              <a:ext uri="{FF2B5EF4-FFF2-40B4-BE49-F238E27FC236}">
                <a16:creationId xmlns:a16="http://schemas.microsoft.com/office/drawing/2014/main" id="{A1DCDB64-E5F4-4688-B0F2-E4504237F287}"/>
              </a:ext>
            </a:extLst>
          </p:cNvPr>
          <p:cNvSpPr/>
          <p:nvPr/>
        </p:nvSpPr>
        <p:spPr>
          <a:xfrm>
            <a:off x="8763000" y="1178357"/>
            <a:ext cx="2590800" cy="1438503"/>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Giải</a:t>
            </a:r>
            <a:endParaRPr lang="en-US" sz="4400" b="1"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8EC80195-1BE8-45B0-85D3-C57EB018AD7A}"/>
                  </a:ext>
                </a:extLst>
              </p:cNvPr>
              <p:cNvSpPr txBox="1"/>
              <p:nvPr/>
            </p:nvSpPr>
            <p:spPr>
              <a:xfrm>
                <a:off x="2286000" y="2927151"/>
                <a:ext cx="6003046" cy="5933932"/>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r>
                  <a:rPr lang="nl-NL" sz="4000" dirty="0">
                    <a:effectLst/>
                    <a:latin typeface="Arial" panose="020B0604020202020204" pitchFamily="34" charset="0"/>
                    <a:ea typeface="Times New Roman" panose="02020603050405020304" pitchFamily="18" charset="0"/>
                    <a:cs typeface="Arial" panose="020B0604020202020204" pitchFamily="34" charset="0"/>
                  </a:rPr>
                  <a:t>Xét hai tam giác vuông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𝑂𝑀𝐴</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và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𝑂𝑀𝐵</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có:</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600"/>
                  </a:spcBef>
                  <a:spcAft>
                    <a:spcPts val="800"/>
                  </a:spcAft>
                  <a:tabLst>
                    <a:tab pos="360045" algn="l"/>
                    <a:tab pos="720090" algn="l"/>
                  </a:tabLst>
                </a:pPr>
                <a:r>
                  <a:rPr lang="nl-NL" sz="4000" dirty="0">
                    <a:effectLst/>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𝑂𝑀</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là cạnh chung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r>
                  <a:rPr lang="en-US" sz="4000" dirty="0">
                    <a:effectLst/>
                    <a:ea typeface="Cambria Math" panose="02040503050406030204" pitchFamily="18" charset="0"/>
                    <a:cs typeface="Cambria Math" panose="02040503050406030204" pitchFamily="18" charset="0"/>
                  </a:rPr>
                  <a:t>	</a:t>
                </a: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𝑀𝑂𝐵</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𝑀𝑂𝐴</m:t>
                        </m:r>
                      </m:e>
                    </m:acc>
                  </m:oMath>
                </a14:m>
                <a:r>
                  <a:rPr lang="en-US" sz="4000" dirty="0">
                    <a:effectLst/>
                    <a:latin typeface="Arial" panose="020B0604020202020204" pitchFamily="34" charset="0"/>
                    <a:ea typeface="Times New Roman" panose="02020603050405020304" pitchFamily="18" charset="0"/>
                    <a:cs typeface="Arial" panose="020B0604020202020204" pitchFamily="34" charset="0"/>
                  </a:rPr>
                  <a:t> </a:t>
                </a:r>
              </a:p>
              <a:p>
                <a:pPr algn="just">
                  <a:lnSpc>
                    <a:spcPct val="150000"/>
                  </a:lnSpc>
                </a:pPr>
                <a14:m>
                  <m:oMath xmlns:m="http://schemas.openxmlformats.org/officeDocument/2006/math">
                    <m:r>
                      <a:rPr lang="nl-NL" sz="4000" i="1">
                        <a:effectLst/>
                        <a:latin typeface="Cambria Math" panose="02040503050406030204" pitchFamily="18" charset="0"/>
                        <a:ea typeface="Times New Roman" panose="02020603050405020304" pitchFamily="18" charset="0"/>
                        <a:cs typeface="Times New Roman" panose="02020603050405020304" pitchFamily="18" charset="0"/>
                      </a:rPr>
                      <m:t>⇒</m:t>
                    </m:r>
                    <m:r>
                      <a:rPr lang="nl-NL" sz="4000" i="1">
                        <a:effectLst/>
                        <a:latin typeface="Cambria Math" panose="02040503050406030204" pitchFamily="18" charset="0"/>
                        <a:ea typeface="Times New Roman" panose="02020603050405020304" pitchFamily="18" charset="0"/>
                        <a:cs typeface="Times New Roman" panose="020206030504050203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𝑂𝑀𝐴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𝑂𝑀𝐵</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a:t>
                </a:r>
              </a:p>
              <a:p>
                <a:pPr algn="just">
                  <a:lnSpc>
                    <a:spcPct val="150000"/>
                  </a:lnSpc>
                </a:pPr>
                <a:r>
                  <a:rPr lang="nl-NL" sz="4000" dirty="0">
                    <a:effectLst/>
                    <a:latin typeface="Arial" panose="020B0604020202020204" pitchFamily="34" charset="0"/>
                    <a:ea typeface="Times New Roman" panose="02020603050405020304" pitchFamily="18" charset="0"/>
                    <a:cs typeface="Arial" panose="020B0604020202020204" pitchFamily="34" charset="0"/>
                  </a:rPr>
                  <a:t>(cạnh huyền – góc nhọn).</a:t>
                </a:r>
                <a:endParaRPr lang="en-US" sz="4000" dirty="0">
                  <a:latin typeface="Arial" panose="020B0604020202020204" pitchFamily="34" charset="0"/>
                  <a:cs typeface="Arial" panose="020B0604020202020204" pitchFamily="34" charset="0"/>
                </a:endParaRPr>
              </a:p>
            </p:txBody>
          </p:sp>
        </mc:Choice>
        <mc:Fallback xmlns="">
          <p:sp>
            <p:nvSpPr>
              <p:cNvPr id="35" name="TextBox 34">
                <a:extLst>
                  <a:ext uri="{FF2B5EF4-FFF2-40B4-BE49-F238E27FC236}">
                    <a16:creationId xmlns:a16="http://schemas.microsoft.com/office/drawing/2014/main" id="{8EC80195-1BE8-45B0-85D3-C57EB018AD7A}"/>
                  </a:ext>
                </a:extLst>
              </p:cNvPr>
              <p:cNvSpPr txBox="1">
                <a:spLocks noRot="1" noChangeAspect="1" noMove="1" noResize="1" noEditPoints="1" noAdjustHandles="1" noChangeArrowheads="1" noChangeShapeType="1" noTextEdit="1"/>
              </p:cNvSpPr>
              <p:nvPr/>
            </p:nvSpPr>
            <p:spPr>
              <a:xfrm>
                <a:off x="2286000" y="2927151"/>
                <a:ext cx="6003046" cy="5933932"/>
              </a:xfrm>
              <a:prstGeom prst="rect">
                <a:avLst/>
              </a:prstGeom>
              <a:blipFill>
                <a:blip r:embed="rId9"/>
                <a:stretch>
                  <a:fillRect l="-3553" r="-3553" b="-3388"/>
                </a:stretch>
              </a:blipFill>
            </p:spPr>
            <p:txBody>
              <a:bodyPr/>
              <a:lstStyle/>
              <a:p>
                <a:r>
                  <a:rPr lang="en-US">
                    <a:noFill/>
                  </a:rPr>
                  <a:t> </a:t>
                </a:r>
              </a:p>
            </p:txBody>
          </p:sp>
        </mc:Fallback>
      </mc:AlternateContent>
    </p:spTree>
    <p:extLst>
      <p:ext uri="{BB962C8B-B14F-4D97-AF65-F5344CB8AC3E}">
        <p14:creationId xmlns:p14="http://schemas.microsoft.com/office/powerpoint/2010/main" val="54666490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ppt_w</p:attrName>
                                        </p:attrNameLst>
                                      </p:cBhvr>
                                      <p:tavLst>
                                        <p:tav tm="0">
                                          <p:val>
                                            <p:fltVal val="0"/>
                                          </p:val>
                                        </p:tav>
                                        <p:tav tm="100000">
                                          <p:val>
                                            <p:strVal val="#ppt_w"/>
                                          </p:val>
                                        </p:tav>
                                      </p:tavLst>
                                    </p:anim>
                                    <p:anim calcmode="lin" valueType="num">
                                      <p:cBhvr>
                                        <p:cTn id="13" dur="500" fill="hold"/>
                                        <p:tgtEl>
                                          <p:spTgt spid="33"/>
                                        </p:tgtEl>
                                        <p:attrNameLst>
                                          <p:attrName>ppt_h</p:attrName>
                                        </p:attrNameLst>
                                      </p:cBhvr>
                                      <p:tavLst>
                                        <p:tav tm="0">
                                          <p:val>
                                            <p:fltVal val="0"/>
                                          </p:val>
                                        </p:tav>
                                        <p:tav tm="100000">
                                          <p:val>
                                            <p:strVal val="#ppt_h"/>
                                          </p:val>
                                        </p:tav>
                                      </p:tavLst>
                                    </p:anim>
                                    <p:animEffect transition="in" filter="fade">
                                      <p:cBhvr>
                                        <p:cTn id="14" dur="500"/>
                                        <p:tgtEl>
                                          <p:spTgt spid="3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35">
                                            <p:txEl>
                                              <p:pRg st="0" end="0"/>
                                            </p:txEl>
                                          </p:spTgt>
                                        </p:tgtEl>
                                        <p:attrNameLst>
                                          <p:attrName>style.visibility</p:attrName>
                                        </p:attrNameLst>
                                      </p:cBhvr>
                                      <p:to>
                                        <p:strVal val="visible"/>
                                      </p:to>
                                    </p:set>
                                    <p:animEffect transition="in" filter="wipe(down)">
                                      <p:cBhvr>
                                        <p:cTn id="19" dur="500"/>
                                        <p:tgtEl>
                                          <p:spTgt spid="35">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35">
                                            <p:txEl>
                                              <p:pRg st="1" end="1"/>
                                            </p:txEl>
                                          </p:spTgt>
                                        </p:tgtEl>
                                        <p:attrNameLst>
                                          <p:attrName>style.visibility</p:attrName>
                                        </p:attrNameLst>
                                      </p:cBhvr>
                                      <p:to>
                                        <p:strVal val="visible"/>
                                      </p:to>
                                    </p:set>
                                    <p:animEffect transition="in" filter="wipe(down)">
                                      <p:cBhvr>
                                        <p:cTn id="24" dur="500"/>
                                        <p:tgtEl>
                                          <p:spTgt spid="35">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35">
                                            <p:txEl>
                                              <p:pRg st="2" end="2"/>
                                            </p:txEl>
                                          </p:spTgt>
                                        </p:tgtEl>
                                        <p:attrNameLst>
                                          <p:attrName>style.visibility</p:attrName>
                                        </p:attrNameLst>
                                      </p:cBhvr>
                                      <p:to>
                                        <p:strVal val="visible"/>
                                      </p:to>
                                    </p:set>
                                    <p:animEffect transition="in" filter="wipe(down)">
                                      <p:cBhvr>
                                        <p:cTn id="29" dur="500"/>
                                        <p:tgtEl>
                                          <p:spTgt spid="35">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35">
                                            <p:txEl>
                                              <p:pRg st="3" end="3"/>
                                            </p:txEl>
                                          </p:spTgt>
                                        </p:tgtEl>
                                        <p:attrNameLst>
                                          <p:attrName>style.visibility</p:attrName>
                                        </p:attrNameLst>
                                      </p:cBhvr>
                                      <p:to>
                                        <p:strVal val="visible"/>
                                      </p:to>
                                    </p:set>
                                    <p:animEffect transition="in" filter="wipe(down)">
                                      <p:cBhvr>
                                        <p:cTn id="34" dur="500"/>
                                        <p:tgtEl>
                                          <p:spTgt spid="35">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35">
                                            <p:txEl>
                                              <p:pRg st="4" end="4"/>
                                            </p:txEl>
                                          </p:spTgt>
                                        </p:tgtEl>
                                        <p:attrNameLst>
                                          <p:attrName>style.visibility</p:attrName>
                                        </p:attrNameLst>
                                      </p:cBhvr>
                                      <p:to>
                                        <p:strVal val="visible"/>
                                      </p:to>
                                    </p:set>
                                    <p:animEffect transition="in" filter="wipe(down)">
                                      <p:cBhvr>
                                        <p:cTn id="39" dur="500"/>
                                        <p:tgtEl>
                                          <p:spTgt spid="3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F72E8A5-C6A6-576F-A66A-50745DFD04C9}"/>
                  </a:ext>
                </a:extLst>
              </p:cNvPr>
              <p:cNvSpPr txBox="1"/>
              <p:nvPr/>
            </p:nvSpPr>
            <p:spPr>
              <a:xfrm>
                <a:off x="228600" y="495300"/>
                <a:ext cx="17297400" cy="1970348"/>
              </a:xfrm>
              <a:prstGeom prst="rect">
                <a:avLst/>
              </a:prstGeom>
              <a:noFill/>
            </p:spPr>
            <p:txBody>
              <a:bodyPr wrap="square">
                <a:spAutoFit/>
              </a:bodyPr>
              <a:lstStyle/>
              <a:p>
                <a:pPr>
                  <a:lnSpc>
                    <a:spcPct val="150000"/>
                  </a:lnSpc>
                  <a:spcBef>
                    <a:spcPts val="600"/>
                  </a:spcBef>
                  <a:spcAft>
                    <a:spcPts val="800"/>
                  </a:spcAft>
                </a:pPr>
                <a:r>
                  <a:rPr lang="nl-NL" sz="4000" b="1" u="sng"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Khởi động</a:t>
                </a:r>
                <a:r>
                  <a:rPr lang="nl-NL" sz="4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r>
                  <a:rPr lang="nl-NL"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Cho </a:t>
                </a:r>
                <a14:m>
                  <m:oMath xmlns:m="http://schemas.openxmlformats.org/officeDocument/2006/math">
                    <m:r>
                      <m:rPr>
                        <m:sty m:val="p"/>
                      </m:rPr>
                      <a:rPr lang="nl-NL" sz="4000">
                        <a:latin typeface="Cambria Math" panose="02040503050406030204" pitchFamily="18" charset="0"/>
                        <a:ea typeface="Cambria Math" panose="02040503050406030204" pitchFamily="18" charset="0"/>
                        <a:cs typeface="Cambria Math" panose="02040503050406030204" pitchFamily="18" charset="0"/>
                      </a:rPr>
                      <m:t>Δ</m:t>
                    </m:r>
                    <m:r>
                      <a:rPr lang="nl-NL" sz="4000" i="1">
                        <a:latin typeface="Cambria Math" panose="02040503050406030204" pitchFamily="18" charset="0"/>
                        <a:ea typeface="Cambria Math" panose="02040503050406030204" pitchFamily="18" charset="0"/>
                        <a:cs typeface="Cambria Math" panose="02040503050406030204" pitchFamily="18" charset="0"/>
                      </a:rPr>
                      <m:t> </m:t>
                    </m:r>
                    <m:r>
                      <a:rPr lang="nl-NL" sz="4000" i="1" dirty="0"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𝐴𝐵𝐶</m:t>
                    </m:r>
                  </m:oMath>
                </a14:m>
                <a:r>
                  <a:rPr lang="nl-NL"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và </a:t>
                </a:r>
                <a14:m>
                  <m:oMath xmlns:m="http://schemas.openxmlformats.org/officeDocument/2006/math">
                    <m:r>
                      <m:rPr>
                        <m:sty m:val="p"/>
                      </m:rPr>
                      <a:rPr lang="nl-NL" sz="4000">
                        <a:latin typeface="Cambria Math" panose="02040503050406030204" pitchFamily="18" charset="0"/>
                        <a:ea typeface="Cambria Math" panose="02040503050406030204" pitchFamily="18" charset="0"/>
                        <a:cs typeface="Cambria Math" panose="02040503050406030204" pitchFamily="18" charset="0"/>
                      </a:rPr>
                      <m:t>Δ</m:t>
                    </m:r>
                    <m:r>
                      <a:rPr lang="nl-NL" sz="4000" i="1" dirty="0"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𝐷𝐸𝐹</m:t>
                    </m:r>
                  </m:oMath>
                </a14:m>
                <a:r>
                  <a:rPr lang="nl-NL"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có </a:t>
                </a:r>
                <a14:m>
                  <m:oMath xmlns:m="http://schemas.openxmlformats.org/officeDocument/2006/math">
                    <m:acc>
                      <m:accPr>
                        <m:chr m:val="̂"/>
                        <m:ctrlPr>
                          <a:rPr lang="en-US"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𝐴</m:t>
                        </m:r>
                      </m:e>
                    </m:acc>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𝐷</m:t>
                        </m:r>
                      </m:e>
                    </m:acc>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=9</m:t>
                    </m:r>
                    <m:sSup>
                      <m:sSupPr>
                        <m:ctrlPr>
                          <a:rPr lang="en-US"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0</m:t>
                        </m:r>
                      </m:e>
                      <m:sup>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𝑜</m:t>
                        </m:r>
                      </m:sup>
                    </m:sSup>
                  </m:oMath>
                </a14:m>
                <a:r>
                  <a:rPr lang="nl-NL"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𝐴𝐶</m:t>
                    </m:r>
                    <m:r>
                      <a:rPr lang="nl-NL" sz="4000" i="1" dirty="0"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nl-NL" sz="4000" i="1" dirty="0"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𝐷𝐹</m:t>
                    </m:r>
                  </m:oMath>
                </a14:m>
                <a:r>
                  <a:rPr lang="nl-NL"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Hãy bổ sung thêm một điều kiện bằng nhau (về cạnh hay về góc) để </a:t>
                </a:r>
                <a14:m>
                  <m:oMath xmlns:m="http://schemas.openxmlformats.org/officeDocument/2006/math">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𝐴𝐵𝐶</m:t>
                    </m:r>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𝐷𝐸𝐹</m:t>
                    </m:r>
                  </m:oMath>
                </a14:m>
                <a:r>
                  <a:rPr lang="nl-NL"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24" name="TextBox 23">
                <a:extLst>
                  <a:ext uri="{FF2B5EF4-FFF2-40B4-BE49-F238E27FC236}">
                    <a16:creationId xmlns:a16="http://schemas.microsoft.com/office/drawing/2014/main" id="{4F72E8A5-C6A6-576F-A66A-50745DFD04C9}"/>
                  </a:ext>
                </a:extLst>
              </p:cNvPr>
              <p:cNvSpPr txBox="1">
                <a:spLocks noRot="1" noChangeAspect="1" noMove="1" noResize="1" noEditPoints="1" noAdjustHandles="1" noChangeArrowheads="1" noChangeShapeType="1" noTextEdit="1"/>
              </p:cNvSpPr>
              <p:nvPr/>
            </p:nvSpPr>
            <p:spPr>
              <a:xfrm>
                <a:off x="228600" y="495300"/>
                <a:ext cx="17297400" cy="1970348"/>
              </a:xfrm>
              <a:prstGeom prst="rect">
                <a:avLst/>
              </a:prstGeom>
              <a:blipFill>
                <a:blip r:embed="rId2"/>
                <a:stretch>
                  <a:fillRect l="-1269" b="-681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350B6AB4-B2C6-5997-C52D-95D0EADF6FEF}"/>
                  </a:ext>
                </a:extLst>
              </p:cNvPr>
              <p:cNvSpPr txBox="1"/>
              <p:nvPr/>
            </p:nvSpPr>
            <p:spPr>
              <a:xfrm>
                <a:off x="838200" y="3162300"/>
                <a:ext cx="15027086" cy="6125331"/>
              </a:xfrm>
              <a:prstGeom prst="rect">
                <a:avLst/>
              </a:prstGeom>
              <a:noFill/>
            </p:spPr>
            <p:txBody>
              <a:bodyPr wrap="square">
                <a:spAutoFit/>
              </a:bodyPr>
              <a:lstStyle/>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Các cách để thêm điều kiện</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571500" marR="0" indent="-571500" algn="just">
                  <a:lnSpc>
                    <a:spcPct val="150000"/>
                  </a:lnSpc>
                  <a:spcBef>
                    <a:spcPts val="0"/>
                  </a:spcBef>
                  <a:spcAft>
                    <a:spcPts val="1200"/>
                  </a:spcAft>
                  <a:buFont typeface="Symbol" panose="05050102010706020507" pitchFamily="18" charset="2"/>
                  <a:buChar char="-"/>
                </a:pPr>
                <a:r>
                  <a:rPr lang="nl-NL" sz="40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Cách 1:</a:t>
                </a:r>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𝐷𝐸</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Hai tam giác bằng nhau theo trường hợp hai cạnh góc vuông.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571500" marR="0" indent="-571500" algn="just">
                  <a:lnSpc>
                    <a:spcPct val="150000"/>
                  </a:lnSpc>
                  <a:spcBef>
                    <a:spcPts val="0"/>
                  </a:spcBef>
                  <a:spcAft>
                    <a:spcPts val="1200"/>
                  </a:spcAft>
                  <a:buFont typeface="Symbol" panose="05050102010706020507" pitchFamily="18" charset="2"/>
                  <a:buChar char="-"/>
                </a:pPr>
                <a:r>
                  <a:rPr lang="nl-NL" sz="40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Cách 2:</a:t>
                </a:r>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𝐸</m:t>
                        </m:r>
                      </m:e>
                    </m:acc>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hoặc </a:t>
                </a: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𝐹</m:t>
                        </m:r>
                      </m:e>
                    </m:acc>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Hai tam giác bằng nhau theo trường hợp cạnh góc vuông – góc nhọn.</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571500" marR="0" indent="-571500" algn="just">
                  <a:lnSpc>
                    <a:spcPct val="150000"/>
                  </a:lnSpc>
                  <a:spcBef>
                    <a:spcPts val="0"/>
                  </a:spcBef>
                  <a:spcAft>
                    <a:spcPts val="1200"/>
                  </a:spcAft>
                  <a:buFont typeface="Symbol" panose="05050102010706020507" pitchFamily="18" charset="2"/>
                  <a:buChar char="-"/>
                </a:pP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3" name="TextBox 2">
                <a:extLst>
                  <a:ext uri="{FF2B5EF4-FFF2-40B4-BE49-F238E27FC236}">
                    <a16:creationId xmlns:a16="http://schemas.microsoft.com/office/drawing/2014/main" id="{350B6AB4-B2C6-5997-C52D-95D0EADF6FEF}"/>
                  </a:ext>
                </a:extLst>
              </p:cNvPr>
              <p:cNvSpPr txBox="1">
                <a:spLocks noRot="1" noChangeAspect="1" noMove="1" noResize="1" noEditPoints="1" noAdjustHandles="1" noChangeArrowheads="1" noChangeShapeType="1" noTextEdit="1"/>
              </p:cNvSpPr>
              <p:nvPr/>
            </p:nvSpPr>
            <p:spPr>
              <a:xfrm>
                <a:off x="838200" y="3162300"/>
                <a:ext cx="15027086" cy="6125331"/>
              </a:xfrm>
              <a:prstGeom prst="rect">
                <a:avLst/>
              </a:prstGeom>
              <a:blipFill>
                <a:blip r:embed="rId3"/>
                <a:stretch>
                  <a:fillRect l="-1460" r="-1420"/>
                </a:stretch>
              </a:blipFill>
            </p:spPr>
            <p:txBody>
              <a:bodyPr/>
              <a:lstStyle/>
              <a:p>
                <a:r>
                  <a:rPr lang="en-US">
                    <a:noFill/>
                  </a:rPr>
                  <a:t> </a:t>
                </a:r>
              </a:p>
            </p:txBody>
          </p:sp>
        </mc:Fallback>
      </mc:AlternateContent>
    </p:spTree>
    <p:extLst>
      <p:ext uri="{BB962C8B-B14F-4D97-AF65-F5344CB8AC3E}">
        <p14:creationId xmlns:p14="http://schemas.microsoft.com/office/powerpoint/2010/main" val="239861486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circle(in)">
                                      <p:cBhvr>
                                        <p:cTn id="7" dur="500"/>
                                        <p:tgtEl>
                                          <p:spTgt spid="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B1E1D2"/>
        </a:solidFill>
        <a:effectLst/>
      </p:bgPr>
    </p:bg>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6DA9788A-2ED9-413C-A160-570B8F2A73B7}"/>
              </a:ext>
            </a:extLst>
          </p:cNvPr>
          <p:cNvSpPr txBox="1"/>
          <p:nvPr/>
        </p:nvSpPr>
        <p:spPr>
          <a:xfrm>
            <a:off x="413900" y="152772"/>
            <a:ext cx="17493099" cy="1063433"/>
          </a:xfrm>
          <a:prstGeom prst="rect">
            <a:avLst/>
          </a:prstGeom>
          <a:noFill/>
        </p:spPr>
        <p:txBody>
          <a:bodyPr wrap="square" rtlCol="0">
            <a:spAutoFit/>
          </a:bodyPr>
          <a:lstStyle/>
          <a:p>
            <a:pPr algn="just">
              <a:lnSpc>
                <a:spcPct val="150000"/>
              </a:lnSpc>
            </a:pPr>
            <a:r>
              <a:rPr lang="en-US" sz="4800" b="1" dirty="0">
                <a:solidFill>
                  <a:schemeClr val="accent2">
                    <a:lumMod val="75000"/>
                  </a:schemeClr>
                </a:solidFill>
                <a:latin typeface="Arial" panose="020B0604020202020204" pitchFamily="34" charset="0"/>
                <a:cs typeface="Arial" panose="020B0604020202020204" pitchFamily="34" charset="0"/>
              </a:rPr>
              <a:t>II. </a:t>
            </a:r>
            <a:r>
              <a:rPr lang="en-US" sz="4000" b="1" dirty="0">
                <a:solidFill>
                  <a:schemeClr val="accent2">
                    <a:lumMod val="75000"/>
                  </a:schemeClr>
                </a:solidFill>
                <a:latin typeface="Arial" panose="020B0604020202020204" pitchFamily="34" charset="0"/>
                <a:cs typeface="Arial" panose="020B0604020202020204" pitchFamily="34" charset="0"/>
              </a:rPr>
              <a:t>TRƯỜNG HỢP BẰNG NHAU ĐẶC BIỆT CỦA TAM GIÁC VUÔNG</a:t>
            </a:r>
          </a:p>
        </p:txBody>
      </p:sp>
      <p:sp>
        <p:nvSpPr>
          <p:cNvPr id="28" name="Rectangle: Rounded Corners 27">
            <a:extLst>
              <a:ext uri="{FF2B5EF4-FFF2-40B4-BE49-F238E27FC236}">
                <a16:creationId xmlns:a16="http://schemas.microsoft.com/office/drawing/2014/main" id="{D6168169-EF93-4420-865F-3D09ADEC1481}"/>
              </a:ext>
            </a:extLst>
          </p:cNvPr>
          <p:cNvSpPr/>
          <p:nvPr/>
        </p:nvSpPr>
        <p:spPr>
          <a:xfrm>
            <a:off x="304800" y="1333500"/>
            <a:ext cx="2031609" cy="1035879"/>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b="1" dirty="0">
                <a:solidFill>
                  <a:schemeClr val="tx1"/>
                </a:solidFill>
                <a:latin typeface="Arial" panose="020B0604020202020204" pitchFamily="34" charset="0"/>
                <a:cs typeface="Arial" panose="020B0604020202020204" pitchFamily="34" charset="0"/>
              </a:rPr>
              <a:t>HĐ4</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04CCA15-F010-467B-9871-0D360192705B}"/>
                  </a:ext>
                </a:extLst>
              </p:cNvPr>
              <p:cNvSpPr txBox="1"/>
              <p:nvPr/>
            </p:nvSpPr>
            <p:spPr>
              <a:xfrm>
                <a:off x="1" y="2079563"/>
                <a:ext cx="18059400" cy="4740337"/>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Vẽ tam </a:t>
                </a:r>
                <a:r>
                  <a:rPr lang="en-US" sz="4000" dirty="0" err="1">
                    <a:latin typeface="Arial" panose="020B0604020202020204" pitchFamily="34" charset="0"/>
                    <a:cs typeface="Arial" panose="020B0604020202020204" pitchFamily="34" charset="0"/>
                  </a:rPr>
                  <a:t>giác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vuông</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𝐴𝐵𝐶</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14:m>
                  <m:oMath xmlns:m="http://schemas.openxmlformats.org/officeDocument/2006/math">
                    <m:acc>
                      <m:accPr>
                        <m:chr m:val="̂"/>
                        <m:ctrlPr>
                          <a:rPr lang="en-US" sz="4000" i="1" smtClean="0">
                            <a:latin typeface="Cambria Math" panose="02040503050406030204" pitchFamily="18" charset="0"/>
                          </a:rPr>
                        </m:ctrlPr>
                      </m:accPr>
                      <m:e>
                        <m:r>
                          <a:rPr lang="en-US" sz="4000" b="0" i="1" smtClean="0">
                            <a:latin typeface="Cambria Math" panose="02040503050406030204" pitchFamily="18" charset="0"/>
                          </a:rPr>
                          <m:t>𝐴</m:t>
                        </m:r>
                      </m:e>
                    </m:acc>
                    <m:r>
                      <a:rPr lang="en-US" sz="4000" b="0" i="1" smtClean="0">
                        <a:latin typeface="Cambria Math" panose="02040503050406030204" pitchFamily="18" charset="0"/>
                      </a:rPr>
                      <m:t>=90</m:t>
                    </m:r>
                    <m:r>
                      <a:rPr lang="en-US" sz="4000" b="0" i="1" smtClean="0">
                        <a:latin typeface="Cambria Math" panose="02040503050406030204" pitchFamily="18" charset="0"/>
                        <a:ea typeface="Cambria Math" panose="02040503050406030204" pitchFamily="18" charset="0"/>
                      </a:rPr>
                      <m:t>°</m:t>
                    </m:r>
                  </m:oMath>
                </a14:m>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𝐴𝐵</m:t>
                    </m:r>
                    <m:r>
                      <a:rPr lang="en-US" sz="4000" i="1" dirty="0" smtClean="0">
                        <a:latin typeface="Cambria Math" panose="02040503050406030204" pitchFamily="18" charset="0"/>
                        <a:cs typeface="Arial" panose="020B0604020202020204" pitchFamily="34" charset="0"/>
                      </a:rPr>
                      <m:t>=3 </m:t>
                    </m:r>
                    <m:r>
                      <a:rPr lang="en-US" sz="4000" i="1" dirty="0" smtClean="0">
                        <a:latin typeface="Cambria Math" panose="02040503050406030204" pitchFamily="18" charset="0"/>
                        <a:cs typeface="Arial" panose="020B0604020202020204" pitchFamily="34" charset="0"/>
                      </a:rPr>
                      <m:t>𝑐𝑚</m:t>
                    </m:r>
                  </m:oMath>
                </a14:m>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𝐵𝐶</m:t>
                    </m:r>
                    <m:r>
                      <a:rPr lang="en-US" sz="4000" i="1" dirty="0" smtClean="0">
                        <a:latin typeface="Cambria Math" panose="02040503050406030204" pitchFamily="18" charset="0"/>
                        <a:cs typeface="Arial" panose="020B0604020202020204" pitchFamily="34" charset="0"/>
                      </a:rPr>
                      <m:t>=5 </m:t>
                    </m:r>
                    <m:r>
                      <a:rPr lang="en-US" sz="4000" i="1" dirty="0" smtClean="0">
                        <a:latin typeface="Cambria Math" panose="02040503050406030204" pitchFamily="18" charset="0"/>
                        <a:cs typeface="Arial" panose="020B0604020202020204" pitchFamily="34" charset="0"/>
                      </a:rPr>
                      <m:t>𝑐𝑚</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theo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bước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sau</a:t>
                </a:r>
                <a:endParaRPr lang="en-US" sz="4000" dirty="0">
                  <a:latin typeface="Arial" panose="020B0604020202020204" pitchFamily="34" charset="0"/>
                  <a:cs typeface="Arial" panose="020B0604020202020204" pitchFamily="34" charset="0"/>
                </a:endParaRPr>
              </a:p>
              <a:p>
                <a:pPr marL="571500" indent="-571500" algn="just">
                  <a:lnSpc>
                    <a:spcPct val="150000"/>
                  </a:lnSpc>
                  <a:buFont typeface="Symbol" panose="05050102010706020507" pitchFamily="18" charset="2"/>
                  <a:buChar char="-"/>
                </a:pPr>
                <a:r>
                  <a:rPr lang="en-US" sz="4000" dirty="0" err="1">
                    <a:latin typeface="Arial" panose="020B0604020202020204" pitchFamily="34" charset="0"/>
                    <a:cs typeface="Arial" panose="020B0604020202020204" pitchFamily="34" charset="0"/>
                  </a:rPr>
                  <a:t>Dùng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thước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thẳng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vạch</a:t>
                </a:r>
                <a:r>
                  <a:rPr lang="en-US" sz="4000" dirty="0">
                    <a:latin typeface="Arial" panose="020B0604020202020204" pitchFamily="34" charset="0"/>
                    <a:cs typeface="Arial" panose="020B0604020202020204" pitchFamily="34" charset="0"/>
                  </a:rPr>
                  <a:t> chia </a:t>
                </a:r>
                <a:r>
                  <a:rPr lang="en-US" sz="4000" dirty="0" err="1">
                    <a:latin typeface="Arial" panose="020B0604020202020204" pitchFamily="34" charset="0"/>
                    <a:cs typeface="Arial" panose="020B0604020202020204" pitchFamily="34" charset="0"/>
                  </a:rPr>
                  <a:t>vẽ</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đoạn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thẳng</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𝐴𝐵</m:t>
                    </m:r>
                    <m:r>
                      <a:rPr lang="en-US" sz="4000" i="1" dirty="0" smtClean="0">
                        <a:latin typeface="Cambria Math" panose="02040503050406030204" pitchFamily="18" charset="0"/>
                        <a:cs typeface="Arial" panose="020B0604020202020204" pitchFamily="34" charset="0"/>
                      </a:rPr>
                      <m:t>=3 </m:t>
                    </m:r>
                    <m:r>
                      <a:rPr lang="en-US" sz="4000" i="1" dirty="0" smtClean="0">
                        <a:latin typeface="Cambria Math" panose="02040503050406030204" pitchFamily="18" charset="0"/>
                        <a:cs typeface="Arial" panose="020B0604020202020204" pitchFamily="34" charset="0"/>
                      </a:rPr>
                      <m:t>𝑐𝑚</m:t>
                    </m:r>
                  </m:oMath>
                </a14:m>
                <a:endParaRPr lang="en-US" sz="4000" dirty="0">
                  <a:latin typeface="Arial" panose="020B0604020202020204" pitchFamily="34" charset="0"/>
                  <a:cs typeface="Arial" panose="020B0604020202020204" pitchFamily="34" charset="0"/>
                </a:endParaRPr>
              </a:p>
              <a:p>
                <a:pPr marL="571500" indent="-571500" algn="just">
                  <a:lnSpc>
                    <a:spcPct val="150000"/>
                  </a:lnSpc>
                  <a:buFont typeface="Symbol" panose="05050102010706020507" pitchFamily="18" charset="2"/>
                  <a:buChar char="-"/>
                </a:pPr>
                <a:r>
                  <a:rPr lang="en-US" sz="4000" dirty="0" err="1">
                    <a:latin typeface="Arial" panose="020B0604020202020204" pitchFamily="34" charset="0"/>
                    <a:cs typeface="Arial" panose="020B0604020202020204" pitchFamily="34" charset="0"/>
                  </a:rPr>
                  <a:t>Vẽ</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tia</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𝐴𝑥</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vuông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góc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với</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𝐴𝐵</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cung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tròn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tâm</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𝐵</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kính</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5 </m:t>
                    </m:r>
                    <m:r>
                      <a:rPr lang="en-US" sz="4000" i="1" dirty="0" smtClean="0">
                        <a:latin typeface="Cambria Math" panose="02040503050406030204" pitchFamily="18" charset="0"/>
                        <a:cs typeface="Arial" panose="020B0604020202020204" pitchFamily="34" charset="0"/>
                      </a:rPr>
                      <m:t>𝑐𝑚</m:t>
                    </m:r>
                  </m:oMath>
                </a14:m>
                <a:r>
                  <a:rPr lang="en-US" sz="4000" dirty="0">
                    <a:latin typeface="Arial" panose="020B0604020202020204" pitchFamily="34" charset="0"/>
                    <a:cs typeface="Arial" panose="020B0604020202020204" pitchFamily="34" charset="0"/>
                  </a:rPr>
                  <a:t>.</a:t>
                </a:r>
              </a:p>
              <a:p>
                <a:pPr marL="571500" indent="-571500" algn="just">
                  <a:lnSpc>
                    <a:spcPct val="150000"/>
                  </a:lnSpc>
                  <a:buFont typeface="Symbol" panose="05050102010706020507" pitchFamily="18" charset="2"/>
                  <a:buChar char="-"/>
                </a:pPr>
                <a:r>
                  <a:rPr lang="en-US" sz="4000" dirty="0" err="1">
                    <a:latin typeface="Arial" panose="020B0604020202020204" pitchFamily="34" charset="0"/>
                    <a:cs typeface="Arial" panose="020B0604020202020204" pitchFamily="34" charset="0"/>
                  </a:rPr>
                  <a:t>Cung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tròn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cắt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tia</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𝐴𝑥</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điểm</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𝐶</m:t>
                    </m:r>
                  </m:oMath>
                </a14:m>
                <a:r>
                  <a:rPr lang="en-US" sz="4000" dirty="0">
                    <a:latin typeface="Arial" panose="020B0604020202020204" pitchFamily="34" charset="0"/>
                    <a:cs typeface="Arial" panose="020B0604020202020204" pitchFamily="34" charset="0"/>
                  </a:rPr>
                  <a:t>.</a:t>
                </a:r>
              </a:p>
              <a:p>
                <a:pPr marL="571500" indent="-571500" algn="just">
                  <a:lnSpc>
                    <a:spcPct val="150000"/>
                  </a:lnSpc>
                  <a:buFont typeface="Symbol" panose="05050102010706020507" pitchFamily="18" charset="2"/>
                  <a:buChar char="-"/>
                </a:pPr>
                <a:r>
                  <a:rPr lang="en-US" sz="4000" dirty="0" err="1">
                    <a:latin typeface="Arial" panose="020B0604020202020204" pitchFamily="34" charset="0"/>
                    <a:cs typeface="Arial" panose="020B0604020202020204" pitchFamily="34" charset="0"/>
                  </a:rPr>
                  <a:t>Vẽ</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đoạn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thẳng</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𝐵𝐶</m:t>
                    </m:r>
                  </m:oMath>
                </a14:m>
                <a:r>
                  <a:rPr lang="en-US" sz="4000" dirty="0">
                    <a:latin typeface="Arial" panose="020B0604020202020204" pitchFamily="34" charset="0"/>
                    <a:cs typeface="Arial" panose="020B0604020202020204" pitchFamily="34" charset="0"/>
                  </a:rPr>
                  <a:t> ta </a:t>
                </a:r>
                <a:r>
                  <a:rPr lang="en-US" sz="4000" dirty="0" err="1">
                    <a:latin typeface="Arial" panose="020B0604020202020204" pitchFamily="34" charset="0"/>
                    <a:cs typeface="Arial" panose="020B0604020202020204" pitchFamily="34" charset="0"/>
                  </a:rPr>
                  <a:t>được</a:t>
                </a:r>
                <a:r>
                  <a:rPr lang="en-US" sz="4000" dirty="0">
                    <a:latin typeface="Arial" panose="020B0604020202020204" pitchFamily="34" charset="0"/>
                    <a:cs typeface="Arial" panose="020B0604020202020204" pitchFamily="34" charset="0"/>
                  </a:rPr>
                  <a:t> tam </a:t>
                </a:r>
                <a:r>
                  <a:rPr lang="en-US" sz="4000" dirty="0" err="1">
                    <a:latin typeface="Arial" panose="020B0604020202020204" pitchFamily="34" charset="0"/>
                    <a:cs typeface="Arial" panose="020B0604020202020204" pitchFamily="34" charset="0"/>
                  </a:rPr>
                  <a:t>giác</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𝐴𝐵𝐶</m:t>
                    </m:r>
                  </m:oMath>
                </a14:m>
                <a:r>
                  <a:rPr lang="en-US" sz="4000" dirty="0">
                    <a:latin typeface="Arial" panose="020B0604020202020204" pitchFamily="34" charset="0"/>
                    <a:cs typeface="Arial" panose="020B0604020202020204" pitchFamily="34" charset="0"/>
                  </a:rPr>
                  <a:t>.</a:t>
                </a:r>
              </a:p>
            </p:txBody>
          </p:sp>
        </mc:Choice>
        <mc:Fallback xmlns="">
          <p:sp>
            <p:nvSpPr>
              <p:cNvPr id="6" name="TextBox 5">
                <a:extLst>
                  <a:ext uri="{FF2B5EF4-FFF2-40B4-BE49-F238E27FC236}">
                    <a16:creationId xmlns:a16="http://schemas.microsoft.com/office/drawing/2014/main" id="{D04CCA15-F010-467B-9871-0D360192705B}"/>
                  </a:ext>
                </a:extLst>
              </p:cNvPr>
              <p:cNvSpPr txBox="1">
                <a:spLocks noRot="1" noChangeAspect="1" noMove="1" noResize="1" noEditPoints="1" noAdjustHandles="1" noChangeArrowheads="1" noChangeShapeType="1" noTextEdit="1"/>
              </p:cNvSpPr>
              <p:nvPr/>
            </p:nvSpPr>
            <p:spPr>
              <a:xfrm>
                <a:off x="1" y="2079563"/>
                <a:ext cx="18059400" cy="4740337"/>
              </a:xfrm>
              <a:prstGeom prst="rect">
                <a:avLst/>
              </a:prstGeom>
              <a:blipFill>
                <a:blip r:embed="rId2"/>
                <a:stretch>
                  <a:fillRect l="-1215" b="-2185"/>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7F12079C-D4EB-428E-88B1-E8184B3E65A4}"/>
              </a:ext>
            </a:extLst>
          </p:cNvPr>
          <p:cNvPicPr>
            <a:picLocks noChangeAspect="1"/>
          </p:cNvPicPr>
          <p:nvPr/>
        </p:nvPicPr>
        <p:blipFill>
          <a:blip r:embed="rId3"/>
          <a:stretch>
            <a:fillRect/>
          </a:stretch>
        </p:blipFill>
        <p:spPr>
          <a:xfrm>
            <a:off x="11887200" y="4838700"/>
            <a:ext cx="4572000" cy="5410200"/>
          </a:xfrm>
          <a:prstGeom prst="rect">
            <a:avLst/>
          </a:prstGeom>
        </p:spPr>
      </p:pic>
    </p:spTree>
    <p:extLst>
      <p:ext uri="{BB962C8B-B14F-4D97-AF65-F5344CB8AC3E}">
        <p14:creationId xmlns:p14="http://schemas.microsoft.com/office/powerpoint/2010/main" val="120346925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barn(inVertical)">
                                      <p:cBhvr>
                                        <p:cTn id="11" dur="500"/>
                                        <p:tgtEl>
                                          <p:spTgt spid="28"/>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randombar(horizontal)">
                                      <p:cBhvr>
                                        <p:cTn id="16" dur="500"/>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6">
                                            <p:txEl>
                                              <p:pRg st="1" end="1"/>
                                            </p:txEl>
                                          </p:spTgt>
                                        </p:tgtEl>
                                        <p:attrNameLst>
                                          <p:attrName>style.visibility</p:attrName>
                                        </p:attrNameLst>
                                      </p:cBhvr>
                                      <p:to>
                                        <p:strVal val="visible"/>
                                      </p:to>
                                    </p:set>
                                    <p:animEffect transition="in" filter="randombar(horizontal)">
                                      <p:cBhvr>
                                        <p:cTn id="21" dur="500"/>
                                        <p:tgtEl>
                                          <p:spTgt spid="6">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6">
                                            <p:txEl>
                                              <p:pRg st="2" end="2"/>
                                            </p:txEl>
                                          </p:spTgt>
                                        </p:tgtEl>
                                        <p:attrNameLst>
                                          <p:attrName>style.visibility</p:attrName>
                                        </p:attrNameLst>
                                      </p:cBhvr>
                                      <p:to>
                                        <p:strVal val="visible"/>
                                      </p:to>
                                    </p:set>
                                    <p:animEffect transition="in" filter="randombar(horizontal)">
                                      <p:cBhvr>
                                        <p:cTn id="26" dur="500"/>
                                        <p:tgtEl>
                                          <p:spTgt spid="6">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6">
                                            <p:txEl>
                                              <p:pRg st="3" end="3"/>
                                            </p:txEl>
                                          </p:spTgt>
                                        </p:tgtEl>
                                        <p:attrNameLst>
                                          <p:attrName>style.visibility</p:attrName>
                                        </p:attrNameLst>
                                      </p:cBhvr>
                                      <p:to>
                                        <p:strVal val="visible"/>
                                      </p:to>
                                    </p:set>
                                    <p:animEffect transition="in" filter="randombar(horizontal)">
                                      <p:cBhvr>
                                        <p:cTn id="31" dur="500"/>
                                        <p:tgtEl>
                                          <p:spTgt spid="6">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6">
                                            <p:txEl>
                                              <p:pRg st="4" end="4"/>
                                            </p:txEl>
                                          </p:spTgt>
                                        </p:tgtEl>
                                        <p:attrNameLst>
                                          <p:attrName>style.visibility</p:attrName>
                                        </p:attrNameLst>
                                      </p:cBhvr>
                                      <p:to>
                                        <p:strVal val="visible"/>
                                      </p:to>
                                    </p:set>
                                    <p:animEffect transition="in" filter="randombar(horizontal)">
                                      <p:cBhvr>
                                        <p:cTn id="36" dur="500"/>
                                        <p:tgtEl>
                                          <p:spTgt spid="6">
                                            <p:txEl>
                                              <p:pRg st="4" end="4"/>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heel(1)">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509209D5-4044-48AD-A6C7-799DBFEEEB19}"/>
              </a:ext>
            </a:extLst>
          </p:cNvPr>
          <p:cNvSpPr/>
          <p:nvPr/>
        </p:nvSpPr>
        <p:spPr>
          <a:xfrm>
            <a:off x="381000" y="266700"/>
            <a:ext cx="2031609" cy="1035879"/>
          </a:xfrm>
          <a:prstGeom prst="round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b="1" dirty="0">
                <a:solidFill>
                  <a:schemeClr val="tx1"/>
                </a:solidFill>
                <a:latin typeface="Arial" panose="020B0604020202020204" pitchFamily="34" charset="0"/>
                <a:cs typeface="Arial" panose="020B0604020202020204" pitchFamily="34" charset="0"/>
              </a:rPr>
              <a:t>HĐ5</a:t>
            </a:r>
          </a:p>
        </p:txBody>
      </p:sp>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40BE9F31-8984-4540-A74D-D7A05F3D82F9}"/>
                  </a:ext>
                </a:extLst>
              </p:cNvPr>
              <p:cNvSpPr txBox="1"/>
              <p:nvPr/>
            </p:nvSpPr>
            <p:spPr>
              <a:xfrm>
                <a:off x="0" y="1028700"/>
                <a:ext cx="18287999" cy="3886833"/>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Tương </a:t>
                </a:r>
                <a:r>
                  <a:rPr lang="en-US" sz="4000" dirty="0" err="1">
                    <a:latin typeface="Arial" panose="020B0604020202020204" pitchFamily="34" charset="0"/>
                    <a:cs typeface="Arial" panose="020B0604020202020204" pitchFamily="34" charset="0"/>
                  </a:rPr>
                  <a:t>tự</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vẽ</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thêm</a:t>
                </a:r>
                <a:r>
                  <a:rPr lang="en-US" sz="4000" dirty="0">
                    <a:latin typeface="Arial" panose="020B0604020202020204" pitchFamily="34" charset="0"/>
                    <a:cs typeface="Arial" panose="020B0604020202020204" pitchFamily="34" charset="0"/>
                  </a:rPr>
                  <a:t> tam </a:t>
                </a:r>
                <a:r>
                  <a:rPr lang="en-US" sz="4000" dirty="0" err="1">
                    <a:latin typeface="Arial" panose="020B0604020202020204" pitchFamily="34" charset="0"/>
                    <a:cs typeface="Arial" panose="020B0604020202020204" pitchFamily="34" charset="0"/>
                  </a:rPr>
                  <a:t>giác</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𝐵</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𝐶</m:t>
                    </m:r>
                    <m:r>
                      <a:rPr lang="en-US" sz="4000" i="1" dirty="0" smtClean="0">
                        <a:latin typeface="Cambria Math" panose="02040503050406030204" pitchFamily="18" charset="0"/>
                        <a:cs typeface="Arial" panose="020B0604020202020204" pitchFamily="34" charset="0"/>
                      </a:rPr>
                      <m:t>’</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14:m>
                  <m:oMath xmlns:m="http://schemas.openxmlformats.org/officeDocument/2006/math">
                    <m:acc>
                      <m:accPr>
                        <m:chr m:val="̂"/>
                        <m:ctrlPr>
                          <a:rPr lang="en-US" sz="4000" i="1" smtClean="0">
                            <a:latin typeface="Cambria Math" panose="02040503050406030204" pitchFamily="18" charset="0"/>
                          </a:rPr>
                        </m:ctrlPr>
                      </m:accPr>
                      <m:e>
                        <m:r>
                          <a:rPr lang="en-US" sz="4000" b="0" i="1" smtClean="0">
                            <a:latin typeface="Cambria Math" panose="02040503050406030204" pitchFamily="18" charset="0"/>
                          </a:rPr>
                          <m:t>𝐴</m:t>
                        </m:r>
                        <m:r>
                          <a:rPr lang="en-US" sz="4000" b="0" i="1" smtClean="0">
                            <a:latin typeface="Cambria Math" panose="02040503050406030204" pitchFamily="18" charset="0"/>
                          </a:rPr>
                          <m:t>′</m:t>
                        </m:r>
                      </m:e>
                    </m:acc>
                    <m:r>
                      <a:rPr lang="en-US" sz="4000" b="0" i="1" smtClean="0">
                        <a:latin typeface="Cambria Math" panose="02040503050406030204" pitchFamily="18" charset="0"/>
                      </a:rPr>
                      <m:t>=90</m:t>
                    </m:r>
                    <m:r>
                      <a:rPr lang="en-US" sz="4000" b="0" i="1" smtClean="0">
                        <a:latin typeface="Cambria Math" panose="02040503050406030204" pitchFamily="18" charset="0"/>
                        <a:ea typeface="Cambria Math" panose="02040503050406030204" pitchFamily="18" charset="0"/>
                      </a:rPr>
                      <m:t>°</m:t>
                    </m:r>
                  </m:oMath>
                </a14:m>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𝐵</m:t>
                    </m:r>
                    <m:r>
                      <a:rPr lang="en-US" sz="4000" i="1" dirty="0" smtClean="0">
                        <a:latin typeface="Cambria Math" panose="02040503050406030204" pitchFamily="18" charset="0"/>
                        <a:cs typeface="Arial" panose="020B0604020202020204" pitchFamily="34" charset="0"/>
                      </a:rPr>
                      <m:t>’=3 </m:t>
                    </m:r>
                    <m:r>
                      <a:rPr lang="en-US" sz="4000" i="1" dirty="0" smtClean="0">
                        <a:latin typeface="Cambria Math" panose="02040503050406030204" pitchFamily="18" charset="0"/>
                        <a:cs typeface="Arial" panose="020B0604020202020204" pitchFamily="34" charset="0"/>
                      </a:rPr>
                      <m:t>𝑐𝑚</m:t>
                    </m:r>
                  </m:oMath>
                </a14:m>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𝐵</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𝐶</m:t>
                    </m:r>
                    <m:r>
                      <a:rPr lang="en-US" sz="4000" i="1" dirty="0" smtClean="0">
                        <a:latin typeface="Cambria Math" panose="02040503050406030204" pitchFamily="18" charset="0"/>
                        <a:cs typeface="Arial" panose="020B0604020202020204" pitchFamily="34" charset="0"/>
                      </a:rPr>
                      <m:t>’=5 </m:t>
                    </m:r>
                    <m:r>
                      <a:rPr lang="en-US" sz="4000" i="1" dirty="0" smtClean="0">
                        <a:latin typeface="Cambria Math" panose="02040503050406030204" pitchFamily="18" charset="0"/>
                        <a:cs typeface="Arial" panose="020B0604020202020204" pitchFamily="34" charset="0"/>
                      </a:rPr>
                      <m:t>𝑐𝑚</m:t>
                    </m:r>
                  </m:oMath>
                </a14:m>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a) </a:t>
                </a:r>
                <a:r>
                  <a:rPr lang="en-US" sz="4000" dirty="0" err="1">
                    <a:latin typeface="Arial" panose="020B0604020202020204" pitchFamily="34" charset="0"/>
                    <a:cs typeface="Arial" panose="020B0604020202020204" pitchFamily="34" charset="0"/>
                  </a:rPr>
                  <a:t>Dùng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thước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thẳng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vạch</a:t>
                </a:r>
                <a:r>
                  <a:rPr lang="en-US" sz="4000" dirty="0">
                    <a:latin typeface="Arial" panose="020B0604020202020204" pitchFamily="34" charset="0"/>
                    <a:cs typeface="Arial" panose="020B0604020202020204" pitchFamily="34" charset="0"/>
                  </a:rPr>
                  <a:t> chia </a:t>
                </a:r>
                <a:r>
                  <a:rPr lang="en-US" sz="4000" dirty="0" err="1">
                    <a:latin typeface="Arial" panose="020B0604020202020204" pitchFamily="34" charset="0"/>
                    <a:cs typeface="Arial" panose="020B0604020202020204" pitchFamily="34" charset="0"/>
                  </a:rPr>
                  <a:t>hoặc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compa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kiểm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xem</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𝐴𝐶</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𝐶</m:t>
                    </m:r>
                    <m:r>
                      <a:rPr lang="en-US" sz="4000" i="1" dirty="0" smtClean="0">
                        <a:latin typeface="Cambria Math" panose="02040503050406030204" pitchFamily="18" charset="0"/>
                        <a:cs typeface="Arial" panose="020B0604020202020204" pitchFamily="34" charset="0"/>
                      </a:rPr>
                      <m:t>’</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không</a:t>
                </a:r>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b) Hai tam </a:t>
                </a:r>
                <a:r>
                  <a:rPr lang="en-US" sz="4000" dirty="0" err="1">
                    <a:latin typeface="Arial" panose="020B0604020202020204" pitchFamily="34" charset="0"/>
                    <a:cs typeface="Arial" panose="020B0604020202020204" pitchFamily="34" charset="0"/>
                  </a:rPr>
                  <a:t>giác</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𝐴𝐵𝐶</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𝐵</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𝐶</m:t>
                    </m:r>
                    <m:r>
                      <a:rPr lang="en-US" sz="4000" i="1" dirty="0" smtClean="0">
                        <a:latin typeface="Cambria Math" panose="02040503050406030204" pitchFamily="18" charset="0"/>
                        <a:cs typeface="Arial" panose="020B0604020202020204" pitchFamily="34" charset="0"/>
                      </a:rPr>
                      <m:t>’</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không</a:t>
                </a:r>
                <a:r>
                  <a:rPr lang="en-US" sz="4000" dirty="0">
                    <a:latin typeface="Arial" panose="020B0604020202020204" pitchFamily="34" charset="0"/>
                    <a:cs typeface="Arial" panose="020B0604020202020204" pitchFamily="34" charset="0"/>
                  </a:rPr>
                  <a:t>?</a:t>
                </a:r>
              </a:p>
            </p:txBody>
          </p:sp>
        </mc:Choice>
        <mc:Fallback xmlns="">
          <p:sp>
            <p:nvSpPr>
              <p:cNvPr id="19" name="TextBox 18">
                <a:extLst>
                  <a:ext uri="{FF2B5EF4-FFF2-40B4-BE49-F238E27FC236}">
                    <a16:creationId xmlns:a16="http://schemas.microsoft.com/office/drawing/2014/main" id="{40BE9F31-8984-4540-A74D-D7A05F3D82F9}"/>
                  </a:ext>
                </a:extLst>
              </p:cNvPr>
              <p:cNvSpPr txBox="1">
                <a:spLocks noRot="1" noChangeAspect="1" noMove="1" noResize="1" noEditPoints="1" noAdjustHandles="1" noChangeArrowheads="1" noChangeShapeType="1" noTextEdit="1"/>
              </p:cNvSpPr>
              <p:nvPr/>
            </p:nvSpPr>
            <p:spPr>
              <a:xfrm>
                <a:off x="0" y="1028700"/>
                <a:ext cx="18287999" cy="3886833"/>
              </a:xfrm>
              <a:prstGeom prst="rect">
                <a:avLst/>
              </a:prstGeom>
              <a:blipFill>
                <a:blip r:embed="rId2"/>
                <a:stretch>
                  <a:fillRect l="-1167" b="-2983"/>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BB7F138D-E362-40B2-AFAB-739F04FA471C}"/>
              </a:ext>
            </a:extLst>
          </p:cNvPr>
          <p:cNvPicPr>
            <a:picLocks noChangeAspect="1"/>
          </p:cNvPicPr>
          <p:nvPr/>
        </p:nvPicPr>
        <p:blipFill>
          <a:blip r:embed="rId3"/>
          <a:stretch>
            <a:fillRect/>
          </a:stretch>
        </p:blipFill>
        <p:spPr>
          <a:xfrm>
            <a:off x="10439400" y="5471472"/>
            <a:ext cx="5943600" cy="4320228"/>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A3BF03FA-E9BB-4505-87CB-1295D96A4C0D}"/>
                  </a:ext>
                </a:extLst>
              </p:cNvPr>
              <p:cNvSpPr txBox="1"/>
              <p:nvPr/>
            </p:nvSpPr>
            <p:spPr>
              <a:xfrm>
                <a:off x="533400" y="5372100"/>
                <a:ext cx="6874328" cy="3888244"/>
              </a:xfrm>
              <a:prstGeom prst="rect">
                <a:avLst/>
              </a:prstGeom>
              <a:noFill/>
            </p:spPr>
            <p:txBody>
              <a:bodyPr wrap="square">
                <a:spAutoFit/>
              </a:bodyPr>
              <a:lstStyle/>
              <a:p>
                <a:pPr marL="0" marR="0" algn="just">
                  <a:lnSpc>
                    <a:spcPct val="150000"/>
                  </a:lnSpc>
                  <a:spcBef>
                    <a:spcPts val="0"/>
                  </a:spcBef>
                  <a:spcAft>
                    <a:spcPts val="800"/>
                  </a:spcAft>
                </a:pPr>
                <a:r>
                  <a:rPr lang="nl-NL" sz="4000" u="sng" dirty="0">
                    <a:effectLst/>
                    <a:latin typeface="Arial" panose="020B0604020202020204" pitchFamily="34" charset="0"/>
                    <a:ea typeface="Times New Roman" panose="02020603050405020304" pitchFamily="18" charset="0"/>
                    <a:cs typeface="Arial" panose="020B0604020202020204" pitchFamily="34" charset="0"/>
                  </a:rPr>
                  <a:t>Giải</a:t>
                </a:r>
                <a:r>
                  <a:rPr lang="nl-NL" sz="4000" dirty="0">
                    <a:effectLst/>
                    <a:latin typeface="Arial" panose="020B0604020202020204" pitchFamily="34" charset="0"/>
                    <a:ea typeface="Times New Roman" panose="02020603050405020304" pitchFamily="18" charset="0"/>
                    <a:cs typeface="Arial" panose="020B0604020202020204" pitchFamily="34" charset="0"/>
                  </a:rPr>
                  <a:t>: a)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b) Hai tam giác vuông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𝐴𝐵𝐶</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và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bằng nhau (cặp cạnh góc vuông bằng nhau).</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A3BF03FA-E9BB-4505-87CB-1295D96A4C0D}"/>
                  </a:ext>
                </a:extLst>
              </p:cNvPr>
              <p:cNvSpPr txBox="1">
                <a:spLocks noRot="1" noChangeAspect="1" noMove="1" noResize="1" noEditPoints="1" noAdjustHandles="1" noChangeArrowheads="1" noChangeShapeType="1" noTextEdit="1"/>
              </p:cNvSpPr>
              <p:nvPr/>
            </p:nvSpPr>
            <p:spPr>
              <a:xfrm>
                <a:off x="533400" y="5372100"/>
                <a:ext cx="6874328" cy="3888244"/>
              </a:xfrm>
              <a:prstGeom prst="rect">
                <a:avLst/>
              </a:prstGeom>
              <a:blipFill>
                <a:blip r:embed="rId4"/>
                <a:stretch>
                  <a:fillRect l="-3194" r="-3194" b="-2821"/>
                </a:stretch>
              </a:blipFill>
            </p:spPr>
            <p:txBody>
              <a:bodyPr/>
              <a:lstStyle/>
              <a:p>
                <a:r>
                  <a:rPr lang="en-US">
                    <a:noFill/>
                  </a:rPr>
                  <a:t> </a:t>
                </a:r>
              </a:p>
            </p:txBody>
          </p:sp>
        </mc:Fallback>
      </mc:AlternateContent>
    </p:spTree>
    <p:extLst>
      <p:ext uri="{BB962C8B-B14F-4D97-AF65-F5344CB8AC3E}">
        <p14:creationId xmlns:p14="http://schemas.microsoft.com/office/powerpoint/2010/main" val="284641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randombar(horizont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19">
                                            <p:txEl>
                                              <p:pRg st="0" end="0"/>
                                            </p:txEl>
                                          </p:spTgt>
                                        </p:tgtEl>
                                        <p:attrNameLst>
                                          <p:attrName>style.visibility</p:attrName>
                                        </p:attrNameLst>
                                      </p:cBhvr>
                                      <p:to>
                                        <p:strVal val="visible"/>
                                      </p:to>
                                    </p:set>
                                    <p:anim calcmode="lin" valueType="num">
                                      <p:cBhvr additive="base">
                                        <p:cTn id="12" dur="500"/>
                                        <p:tgtEl>
                                          <p:spTgt spid="19">
                                            <p:txEl>
                                              <p:pRg st="0" end="0"/>
                                            </p:txEl>
                                          </p:spTgt>
                                        </p:tgtEl>
                                        <p:attrNameLst>
                                          <p:attrName>ppt_y</p:attrName>
                                        </p:attrNameLst>
                                      </p:cBhvr>
                                      <p:tavLst>
                                        <p:tav tm="0">
                                          <p:val>
                                            <p:strVal val="#ppt_y+#ppt_h*1.125000"/>
                                          </p:val>
                                        </p:tav>
                                        <p:tav tm="100000">
                                          <p:val>
                                            <p:strVal val="#ppt_y"/>
                                          </p:val>
                                        </p:tav>
                                      </p:tavLst>
                                    </p:anim>
                                    <p:animEffect transition="in" filter="wipe(up)">
                                      <p:cBhvr>
                                        <p:cTn id="13" dur="500"/>
                                        <p:tgtEl>
                                          <p:spTgt spid="1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19">
                                            <p:txEl>
                                              <p:pRg st="1" end="1"/>
                                            </p:txEl>
                                          </p:spTgt>
                                        </p:tgtEl>
                                        <p:attrNameLst>
                                          <p:attrName>style.visibility</p:attrName>
                                        </p:attrNameLst>
                                      </p:cBhvr>
                                      <p:to>
                                        <p:strVal val="visible"/>
                                      </p:to>
                                    </p:set>
                                    <p:anim calcmode="lin" valueType="num">
                                      <p:cBhvr additive="base">
                                        <p:cTn id="18" dur="500"/>
                                        <p:tgtEl>
                                          <p:spTgt spid="19">
                                            <p:txEl>
                                              <p:pRg st="1" end="1"/>
                                            </p:txEl>
                                          </p:spTgt>
                                        </p:tgtEl>
                                        <p:attrNameLst>
                                          <p:attrName>ppt_y</p:attrName>
                                        </p:attrNameLst>
                                      </p:cBhvr>
                                      <p:tavLst>
                                        <p:tav tm="0">
                                          <p:val>
                                            <p:strVal val="#ppt_y+#ppt_h*1.125000"/>
                                          </p:val>
                                        </p:tav>
                                        <p:tav tm="100000">
                                          <p:val>
                                            <p:strVal val="#ppt_y"/>
                                          </p:val>
                                        </p:tav>
                                      </p:tavLst>
                                    </p:anim>
                                    <p:animEffect transition="in" filter="wipe(up)">
                                      <p:cBhvr>
                                        <p:cTn id="19" dur="500"/>
                                        <p:tgtEl>
                                          <p:spTgt spid="1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nodeType="clickEffect">
                                  <p:stCondLst>
                                    <p:cond delay="0"/>
                                  </p:stCondLst>
                                  <p:childTnLst>
                                    <p:set>
                                      <p:cBhvr>
                                        <p:cTn id="23" dur="1" fill="hold">
                                          <p:stCondLst>
                                            <p:cond delay="0"/>
                                          </p:stCondLst>
                                        </p:cTn>
                                        <p:tgtEl>
                                          <p:spTgt spid="19">
                                            <p:txEl>
                                              <p:pRg st="2" end="2"/>
                                            </p:txEl>
                                          </p:spTgt>
                                        </p:tgtEl>
                                        <p:attrNameLst>
                                          <p:attrName>style.visibility</p:attrName>
                                        </p:attrNameLst>
                                      </p:cBhvr>
                                      <p:to>
                                        <p:strVal val="visible"/>
                                      </p:to>
                                    </p:set>
                                    <p:anim calcmode="lin" valueType="num">
                                      <p:cBhvr additive="base">
                                        <p:cTn id="24" dur="500"/>
                                        <p:tgtEl>
                                          <p:spTgt spid="19">
                                            <p:txEl>
                                              <p:pRg st="2" end="2"/>
                                            </p:txEl>
                                          </p:spTgt>
                                        </p:tgtEl>
                                        <p:attrNameLst>
                                          <p:attrName>ppt_y</p:attrName>
                                        </p:attrNameLst>
                                      </p:cBhvr>
                                      <p:tavLst>
                                        <p:tav tm="0">
                                          <p:val>
                                            <p:strVal val="#ppt_y+#ppt_h*1.125000"/>
                                          </p:val>
                                        </p:tav>
                                        <p:tav tm="100000">
                                          <p:val>
                                            <p:strVal val="#ppt_y"/>
                                          </p:val>
                                        </p:tav>
                                      </p:tavLst>
                                    </p:anim>
                                    <p:animEffect transition="in" filter="wipe(up)">
                                      <p:cBhvr>
                                        <p:cTn id="25" dur="500"/>
                                        <p:tgtEl>
                                          <p:spTgt spid="19">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6" presetClass="entr" presetSubtype="16"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circle(in)">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
                                            <p:txEl>
                                              <p:pRg st="0" end="0"/>
                                            </p:txEl>
                                          </p:spTgt>
                                        </p:tgtEl>
                                        <p:attrNameLst>
                                          <p:attrName>style.visibility</p:attrName>
                                        </p:attrNameLst>
                                      </p:cBhvr>
                                      <p:to>
                                        <p:strVal val="visible"/>
                                      </p:to>
                                    </p:set>
                                    <p:animEffect transition="in" filter="fade">
                                      <p:cBhvr>
                                        <p:cTn id="35" dur="500"/>
                                        <p:tgtEl>
                                          <p:spTgt spid="7">
                                            <p:txEl>
                                              <p:pRg st="0" end="0"/>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7">
                                            <p:txEl>
                                              <p:pRg st="1" end="1"/>
                                            </p:txEl>
                                          </p:spTgt>
                                        </p:tgtEl>
                                        <p:attrNameLst>
                                          <p:attrName>style.visibility</p:attrName>
                                        </p:attrNameLst>
                                      </p:cBhvr>
                                      <p:to>
                                        <p:strVal val="visible"/>
                                      </p:to>
                                    </p:set>
                                    <p:animEffect transition="in" filter="fade">
                                      <p:cBhvr>
                                        <p:cTn id="40"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36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2078338" y="-425585"/>
            <a:ext cx="22444676" cy="11138170"/>
          </a:xfrm>
          <a:prstGeom prst="rect">
            <a:avLst/>
          </a:prstGeom>
        </p:spPr>
      </p:pic>
      <p:sp>
        <p:nvSpPr>
          <p:cNvPr id="21" name="TextBox 20">
            <a:extLst>
              <a:ext uri="{FF2B5EF4-FFF2-40B4-BE49-F238E27FC236}">
                <a16:creationId xmlns:a16="http://schemas.microsoft.com/office/drawing/2014/main" id="{23DC4DC9-D397-43DA-88D6-2754161EA413}"/>
              </a:ext>
            </a:extLst>
          </p:cNvPr>
          <p:cNvSpPr txBox="1"/>
          <p:nvPr/>
        </p:nvSpPr>
        <p:spPr>
          <a:xfrm>
            <a:off x="381000" y="114300"/>
            <a:ext cx="17449799" cy="3980577"/>
          </a:xfrm>
          <a:prstGeom prst="rect">
            <a:avLst/>
          </a:prstGeom>
          <a:noFill/>
        </p:spPr>
        <p:txBody>
          <a:bodyPr wrap="square">
            <a:spAutoFit/>
          </a:bodyPr>
          <a:lstStyle/>
          <a:p>
            <a:pPr marL="0" marR="0" algn="ctr">
              <a:lnSpc>
                <a:spcPct val="150000"/>
              </a:lnSpc>
              <a:spcBef>
                <a:spcPts val="0"/>
              </a:spcBef>
              <a:spcAft>
                <a:spcPts val="800"/>
              </a:spcAft>
            </a:pPr>
            <a:r>
              <a:rPr lang="nl-NL" sz="4400" b="1" dirty="0">
                <a:effectLst/>
                <a:latin typeface="Arial" panose="020B0604020202020204" pitchFamily="34" charset="0"/>
                <a:ea typeface="Times New Roman" panose="02020603050405020304" pitchFamily="18" charset="0"/>
                <a:cs typeface="Arial" panose="020B0604020202020204" pitchFamily="34" charset="0"/>
              </a:rPr>
              <a:t>Định lí:</a:t>
            </a:r>
            <a:endParaRPr lang="en-US" sz="44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Nếu cạnh huyền và một cạnh góc vuông của tam giác vuông này bằng cạnh huyền và một cạnh góc vuông của tam giác vuông kia thì hai tam giác vuông đó bằng nhau.</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p:grpSp>
        <p:nvGrpSpPr>
          <p:cNvPr id="19" name="Group 18">
            <a:extLst>
              <a:ext uri="{FF2B5EF4-FFF2-40B4-BE49-F238E27FC236}">
                <a16:creationId xmlns:a16="http://schemas.microsoft.com/office/drawing/2014/main" id="{F8F1453E-9BE5-4ADF-A321-826A508ED271}"/>
              </a:ext>
            </a:extLst>
          </p:cNvPr>
          <p:cNvGrpSpPr/>
          <p:nvPr/>
        </p:nvGrpSpPr>
        <p:grpSpPr>
          <a:xfrm>
            <a:off x="228600" y="4596694"/>
            <a:ext cx="6667699" cy="3747206"/>
            <a:chOff x="6436553" y="5448300"/>
            <a:chExt cx="6667699" cy="3747206"/>
          </a:xfrm>
        </p:grpSpPr>
        <p:cxnSp>
          <p:nvCxnSpPr>
            <p:cNvPr id="20" name="Straight Connector 19">
              <a:extLst>
                <a:ext uri="{FF2B5EF4-FFF2-40B4-BE49-F238E27FC236}">
                  <a16:creationId xmlns:a16="http://schemas.microsoft.com/office/drawing/2014/main" id="{6FB38522-284D-409C-B62B-43AE1B94392C}"/>
                </a:ext>
              </a:extLst>
            </p:cNvPr>
            <p:cNvCxnSpPr>
              <a:cxnSpLocks/>
            </p:cNvCxnSpPr>
            <p:nvPr/>
          </p:nvCxnSpPr>
          <p:spPr>
            <a:xfrm flipH="1">
              <a:off x="7598764" y="5448300"/>
              <a:ext cx="20607" cy="3747206"/>
            </a:xfrm>
            <a:prstGeom prst="line">
              <a:avLst/>
            </a:prstGeom>
            <a:ln w="38100"/>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DBE20A5C-6B0E-4A7A-B76F-48575FB428BF}"/>
                </a:ext>
              </a:extLst>
            </p:cNvPr>
            <p:cNvCxnSpPr>
              <a:cxnSpLocks/>
            </p:cNvCxnSpPr>
            <p:nvPr/>
          </p:nvCxnSpPr>
          <p:spPr>
            <a:xfrm>
              <a:off x="6436553" y="8308471"/>
              <a:ext cx="6667699" cy="0"/>
            </a:xfrm>
            <a:prstGeom prst="line">
              <a:avLst/>
            </a:prstGeom>
            <a:ln w="38100"/>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B8A0B98F-31C9-4DC0-81C0-8E6483CB24D5}"/>
                </a:ext>
              </a:extLst>
            </p:cNvPr>
            <p:cNvSpPr txBox="1"/>
            <p:nvPr/>
          </p:nvSpPr>
          <p:spPr>
            <a:xfrm>
              <a:off x="6487828" y="6587536"/>
              <a:ext cx="1024005"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GT</a:t>
              </a:r>
            </a:p>
          </p:txBody>
        </p:sp>
        <p:sp>
          <p:nvSpPr>
            <p:cNvPr id="24" name="TextBox 23">
              <a:extLst>
                <a:ext uri="{FF2B5EF4-FFF2-40B4-BE49-F238E27FC236}">
                  <a16:creationId xmlns:a16="http://schemas.microsoft.com/office/drawing/2014/main" id="{3124DF23-E674-4039-868B-544417E0D1E3}"/>
                </a:ext>
              </a:extLst>
            </p:cNvPr>
            <p:cNvSpPr txBox="1"/>
            <p:nvPr/>
          </p:nvSpPr>
          <p:spPr>
            <a:xfrm>
              <a:off x="6487827" y="8405306"/>
              <a:ext cx="1024005"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KL</a:t>
              </a:r>
            </a:p>
          </p:txBody>
        </p:sp>
      </p:grpSp>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26773E6-EFE0-4D47-87D9-023B95BDABC5}"/>
                  </a:ext>
                </a:extLst>
              </p:cNvPr>
              <p:cNvSpPr txBox="1"/>
              <p:nvPr/>
            </p:nvSpPr>
            <p:spPr>
              <a:xfrm>
                <a:off x="1524000" y="4222468"/>
                <a:ext cx="5921531" cy="3207032"/>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14:m>
                  <m:oMath xmlns:m="http://schemas.openxmlformats.org/officeDocument/2006/math">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𝐴𝐵𝐶</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𝐵</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𝐶</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oMath>
                </a14:m>
                <a:r>
                  <a:rPr lang="en-US" sz="4000" i="1" dirty="0">
                    <a:effectLst/>
                    <a:latin typeface="Cambria Math" panose="02040503050406030204" pitchFamily="18" charset="0"/>
                    <a:ea typeface="Cambria Math" panose="02040503050406030204" pitchFamily="18" charset="0"/>
                    <a:cs typeface="Cambria Math" panose="02040503050406030204" pitchFamily="18" charset="0"/>
                  </a:rPr>
                  <a:t> </a:t>
                </a:r>
              </a:p>
              <a:p>
                <a:pPr marL="0" marR="0" algn="just">
                  <a:lnSpc>
                    <a:spcPct val="150000"/>
                  </a:lnSpc>
                  <a:spcBef>
                    <a:spcPts val="600"/>
                  </a:spcBef>
                  <a:spcAft>
                    <a:spcPts val="800"/>
                  </a:spcAft>
                  <a:tabLst>
                    <a:tab pos="360045" algn="l"/>
                    <a:tab pos="720090" algn="l"/>
                  </a:tabLst>
                </a:pP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𝐵𝐴𝐶</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=90</m:t>
                    </m:r>
                    <m:r>
                      <a:rPr lang="en-US" sz="4000" b="0" i="1" smtClean="0">
                        <a:effectLst/>
                        <a:latin typeface="Cambria Math" panose="02040503050406030204" pitchFamily="18" charset="0"/>
                        <a:ea typeface="Cambria Math" panose="02040503050406030204" pitchFamily="18" charset="0"/>
                        <a:cs typeface="Cambria Math" panose="02040503050406030204" pitchFamily="18" charset="0"/>
                      </a:rPr>
                      <m:t>°</m:t>
                    </m:r>
                  </m:oMath>
                </a14:m>
                <a:r>
                  <a:rPr lang="en-US" sz="4000" dirty="0">
                    <a:effectLst/>
                    <a:latin typeface="Arial" panose="020B0604020202020204" pitchFamily="34" charset="0"/>
                    <a:ea typeface="Times New Roman" panose="02020603050405020304" pitchFamily="18" charset="0"/>
                    <a:cs typeface="Arial" panose="020B0604020202020204" pitchFamily="34" charset="0"/>
                  </a:rPr>
                  <a:t> </a:t>
                </a:r>
              </a:p>
              <a:p>
                <a:pPr algn="just">
                  <a:lnSpc>
                    <a:spcPct val="150000"/>
                  </a:lnSpc>
                </a:pP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en-US" sz="4000" b="0" i="1" dirty="0" smtClean="0">
                        <a:effectLst/>
                        <a:latin typeface="Cambria Math" panose="02040503050406030204" pitchFamily="18" charset="0"/>
                        <a:ea typeface="Times New Roman" panose="02020603050405020304" pitchFamily="18" charset="0"/>
                        <a:cs typeface="Arial" panose="020B0604020202020204" pitchFamily="34" charset="0"/>
                      </a:rPr>
                      <m:t>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en-US" sz="4000" b="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en-US" sz="4000" b="0" i="1" dirty="0" smtClean="0">
                        <a:effectLst/>
                        <a:latin typeface="Cambria Math" panose="02040503050406030204" pitchFamily="18" charset="0"/>
                        <a:ea typeface="Times New Roman" panose="02020603050405020304" pitchFamily="18" charset="0"/>
                        <a:cs typeface="Arial" panose="020B0604020202020204" pitchFamily="34" charset="0"/>
                      </a:rPr>
                      <m:t>𝐶</m:t>
                    </m:r>
                    <m:r>
                      <a:rPr lang="en-US" sz="4000" b="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en-US" sz="4000" i="1" smtClean="0">
                        <a:latin typeface="Cambria Math" panose="02040503050406030204" pitchFamily="18" charset="0"/>
                        <a:ea typeface="Cambria Math" panose="02040503050406030204" pitchFamily="18" charset="0"/>
                        <a:cs typeface="Cambria Math" panose="02040503050406030204" pitchFamily="18" charset="0"/>
                      </a:rPr>
                      <m:t>𝐴</m:t>
                    </m:r>
                    <m:r>
                      <a:rPr lang="en-US" sz="4000" b="0" i="1" smtClean="0">
                        <a:latin typeface="Cambria Math" panose="02040503050406030204" pitchFamily="18" charset="0"/>
                        <a:ea typeface="Cambria Math" panose="02040503050406030204" pitchFamily="18" charset="0"/>
                        <a:cs typeface="Cambria Math" panose="02040503050406030204" pitchFamily="18" charset="0"/>
                      </a:rPr>
                      <m:t>𝐵</m:t>
                    </m:r>
                    <m:r>
                      <a:rPr lang="en-US" sz="4000" b="0" i="1" smtClean="0">
                        <a:latin typeface="Cambria Math" panose="02040503050406030204" pitchFamily="18" charset="0"/>
                        <a:ea typeface="Cambria Math" panose="02040503050406030204" pitchFamily="18" charset="0"/>
                        <a:cs typeface="Cambria Math" panose="02040503050406030204" pitchFamily="18" charset="0"/>
                      </a:rPr>
                      <m:t>=</m:t>
                    </m:r>
                    <m:sSup>
                      <m:sSupPr>
                        <m:ctrlPr>
                          <a:rPr lang="en-US" sz="4000" b="0" i="1" smtClean="0">
                            <a:latin typeface="Cambria Math" panose="02040503050406030204" pitchFamily="18" charset="0"/>
                            <a:ea typeface="Cambria Math" panose="02040503050406030204" pitchFamily="18" charset="0"/>
                            <a:cs typeface="Cambria Math" panose="02040503050406030204" pitchFamily="18" charset="0"/>
                          </a:rPr>
                        </m:ctrlPr>
                      </m:sSupPr>
                      <m:e>
                        <m:r>
                          <a:rPr lang="en-US" sz="4000" b="0" i="1" smtClean="0">
                            <a:latin typeface="Cambria Math" panose="02040503050406030204" pitchFamily="18" charset="0"/>
                            <a:ea typeface="Cambria Math" panose="02040503050406030204" pitchFamily="18" charset="0"/>
                            <a:cs typeface="Cambria Math" panose="02040503050406030204" pitchFamily="18" charset="0"/>
                          </a:rPr>
                          <m:t>𝐴</m:t>
                        </m:r>
                      </m:e>
                      <m:sup>
                        <m:r>
                          <a:rPr lang="en-US" sz="4000" b="0" i="1" smtClean="0">
                            <a:latin typeface="Cambria Math" panose="02040503050406030204" pitchFamily="18" charset="0"/>
                            <a:ea typeface="Cambria Math" panose="02040503050406030204" pitchFamily="18" charset="0"/>
                            <a:cs typeface="Cambria Math" panose="02040503050406030204" pitchFamily="18" charset="0"/>
                          </a:rPr>
                          <m:t>′</m:t>
                        </m:r>
                      </m:sup>
                    </m:sSup>
                    <m:r>
                      <a:rPr lang="en-US" sz="4000" b="0" i="1" smtClean="0">
                        <a:latin typeface="Cambria Math" panose="02040503050406030204" pitchFamily="18" charset="0"/>
                        <a:ea typeface="Cambria Math" panose="02040503050406030204" pitchFamily="18" charset="0"/>
                        <a:cs typeface="Cambria Math" panose="02040503050406030204" pitchFamily="18" charset="0"/>
                      </a:rPr>
                      <m:t>𝐵</m:t>
                    </m:r>
                    <m:r>
                      <a:rPr lang="en-US" sz="4000" b="0" i="1" smtClean="0">
                        <a:latin typeface="Cambria Math" panose="02040503050406030204" pitchFamily="18" charset="0"/>
                        <a:ea typeface="Cambria Math" panose="02040503050406030204" pitchFamily="18" charset="0"/>
                        <a:cs typeface="Cambria Math" panose="02040503050406030204" pitchFamily="18" charset="0"/>
                      </a:rPr>
                      <m:t>′</m:t>
                    </m:r>
                  </m:oMath>
                </a14:m>
                <a:endParaRPr lang="en-US" sz="4000" dirty="0">
                  <a:latin typeface="Arial" panose="020B0604020202020204" pitchFamily="34" charset="0"/>
                  <a:cs typeface="Arial" panose="020B0604020202020204" pitchFamily="34" charset="0"/>
                </a:endParaRPr>
              </a:p>
            </p:txBody>
          </p:sp>
        </mc:Choice>
        <mc:Fallback xmlns="">
          <p:sp>
            <p:nvSpPr>
              <p:cNvPr id="25" name="TextBox 24">
                <a:extLst>
                  <a:ext uri="{FF2B5EF4-FFF2-40B4-BE49-F238E27FC236}">
                    <a16:creationId xmlns:a16="http://schemas.microsoft.com/office/drawing/2014/main" id="{326773E6-EFE0-4D47-87D9-023B95BDABC5}"/>
                  </a:ext>
                </a:extLst>
              </p:cNvPr>
              <p:cNvSpPr txBox="1">
                <a:spLocks noRot="1" noChangeAspect="1" noMove="1" noResize="1" noEditPoints="1" noAdjustHandles="1" noChangeArrowheads="1" noChangeShapeType="1" noTextEdit="1"/>
              </p:cNvSpPr>
              <p:nvPr/>
            </p:nvSpPr>
            <p:spPr>
              <a:xfrm>
                <a:off x="1524000" y="4222468"/>
                <a:ext cx="5921531" cy="3207032"/>
              </a:xfrm>
              <a:prstGeom prst="rect">
                <a:avLst/>
              </a:prstGeom>
              <a:blipFill>
                <a:blip r:embed="rId4"/>
                <a:stretch>
                  <a:fillRect b="-49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9B2B839D-29B5-4935-8B4E-61ACA259926E}"/>
                  </a:ext>
                </a:extLst>
              </p:cNvPr>
              <p:cNvSpPr txBox="1"/>
              <p:nvPr/>
            </p:nvSpPr>
            <p:spPr>
              <a:xfrm>
                <a:off x="1447800" y="7518635"/>
                <a:ext cx="3961771" cy="901465"/>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14:m>
                  <m:oMath xmlns:m="http://schemas.openxmlformats.org/officeDocument/2006/math">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𝐴𝐵𝐶</m:t>
                    </m:r>
                    <m:r>
                      <a:rPr lang="en-US" sz="4000" b="0" i="0" smtClean="0">
                        <a:effectLst/>
                        <a:latin typeface="Cambria Math" panose="02040503050406030204" pitchFamily="18" charset="0"/>
                        <a:ea typeface="Cambria Math" panose="02040503050406030204" pitchFamily="18" charset="0"/>
                        <a:cs typeface="Cambria Math" panose="02040503050406030204" pitchFamily="18" charset="0"/>
                      </a:rPr>
                      <m:t>=</m:t>
                    </m:r>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𝐵</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sSup>
                      <m:sSupPr>
                        <m:ctrlP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𝐶</m:t>
                        </m:r>
                      </m:e>
                      <m:sup>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sup>
                    </m:sSup>
                  </m:oMath>
                </a14:m>
                <a:r>
                  <a:rPr lang="en-US" sz="4000" i="1" dirty="0">
                    <a:effectLst/>
                    <a:latin typeface="Cambria Math" panose="02040503050406030204" pitchFamily="18" charset="0"/>
                    <a:ea typeface="Cambria Math" panose="02040503050406030204" pitchFamily="18" charset="0"/>
                    <a:cs typeface="Cambria Math" panose="02040503050406030204" pitchFamily="18" charset="0"/>
                  </a:rPr>
                  <a:t> </a:t>
                </a:r>
              </a:p>
            </p:txBody>
          </p:sp>
        </mc:Choice>
        <mc:Fallback xmlns="">
          <p:sp>
            <p:nvSpPr>
              <p:cNvPr id="26" name="TextBox 25">
                <a:extLst>
                  <a:ext uri="{FF2B5EF4-FFF2-40B4-BE49-F238E27FC236}">
                    <a16:creationId xmlns:a16="http://schemas.microsoft.com/office/drawing/2014/main" id="{9B2B839D-29B5-4935-8B4E-61ACA259926E}"/>
                  </a:ext>
                </a:extLst>
              </p:cNvPr>
              <p:cNvSpPr txBox="1">
                <a:spLocks noRot="1" noChangeAspect="1" noMove="1" noResize="1" noEditPoints="1" noAdjustHandles="1" noChangeArrowheads="1" noChangeShapeType="1" noTextEdit="1"/>
              </p:cNvSpPr>
              <p:nvPr/>
            </p:nvSpPr>
            <p:spPr>
              <a:xfrm>
                <a:off x="1447800" y="7518635"/>
                <a:ext cx="3961771" cy="901465"/>
              </a:xfrm>
              <a:prstGeom prst="rect">
                <a:avLst/>
              </a:prstGeom>
              <a:blipFill>
                <a:blip r:embed="rId5"/>
                <a:stretch>
                  <a:fillRect/>
                </a:stretch>
              </a:blipFill>
            </p:spPr>
            <p:txBody>
              <a:bodyPr/>
              <a:lstStyle/>
              <a:p>
                <a:r>
                  <a:rPr lang="en-US">
                    <a:noFill/>
                  </a:rPr>
                  <a:t> </a:t>
                </a:r>
              </a:p>
            </p:txBody>
          </p:sp>
        </mc:Fallback>
      </mc:AlternateContent>
      <p:pic>
        <p:nvPicPr>
          <p:cNvPr id="27" name="Picture 26">
            <a:extLst>
              <a:ext uri="{FF2B5EF4-FFF2-40B4-BE49-F238E27FC236}">
                <a16:creationId xmlns:a16="http://schemas.microsoft.com/office/drawing/2014/main" id="{25123E1A-E2F8-4ACD-ADC6-D842F72CE70B}"/>
              </a:ext>
            </a:extLst>
          </p:cNvPr>
          <p:cNvPicPr>
            <a:picLocks noChangeAspect="1"/>
          </p:cNvPicPr>
          <p:nvPr/>
        </p:nvPicPr>
        <p:blipFill>
          <a:blip r:embed="rId6"/>
          <a:stretch>
            <a:fillRect/>
          </a:stretch>
        </p:blipFill>
        <p:spPr>
          <a:xfrm>
            <a:off x="8153400" y="4353147"/>
            <a:ext cx="7010400" cy="4524153"/>
          </a:xfrm>
          <a:prstGeom prst="rect">
            <a:avLst/>
          </a:prstGeom>
        </p:spPr>
      </p:pic>
    </p:spTree>
    <p:extLst>
      <p:ext uri="{BB962C8B-B14F-4D97-AF65-F5344CB8AC3E}">
        <p14:creationId xmlns:p14="http://schemas.microsoft.com/office/powerpoint/2010/main" val="1755233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5">
                                            <p:txEl>
                                              <p:pRg st="0" end="0"/>
                                            </p:txEl>
                                          </p:spTgt>
                                        </p:tgtEl>
                                        <p:attrNameLst>
                                          <p:attrName>style.visibility</p:attrName>
                                        </p:attrNameLst>
                                      </p:cBhvr>
                                      <p:to>
                                        <p:strVal val="visible"/>
                                      </p:to>
                                    </p:set>
                                    <p:animEffect transition="in" filter="randombar(horizontal)">
                                      <p:cBhvr>
                                        <p:cTn id="12" dur="500"/>
                                        <p:tgtEl>
                                          <p:spTgt spid="2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5">
                                            <p:txEl>
                                              <p:pRg st="1" end="1"/>
                                            </p:txEl>
                                          </p:spTgt>
                                        </p:tgtEl>
                                        <p:attrNameLst>
                                          <p:attrName>style.visibility</p:attrName>
                                        </p:attrNameLst>
                                      </p:cBhvr>
                                      <p:to>
                                        <p:strVal val="visible"/>
                                      </p:to>
                                    </p:set>
                                    <p:animEffect transition="in" filter="randombar(horizontal)">
                                      <p:cBhvr>
                                        <p:cTn id="17" dur="500"/>
                                        <p:tgtEl>
                                          <p:spTgt spid="2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5">
                                            <p:txEl>
                                              <p:pRg st="2" end="2"/>
                                            </p:txEl>
                                          </p:spTgt>
                                        </p:tgtEl>
                                        <p:attrNameLst>
                                          <p:attrName>style.visibility</p:attrName>
                                        </p:attrNameLst>
                                      </p:cBhvr>
                                      <p:to>
                                        <p:strVal val="visible"/>
                                      </p:to>
                                    </p:set>
                                    <p:animEffect transition="in" filter="randombar(horizontal)">
                                      <p:cBhvr>
                                        <p:cTn id="22" dur="500"/>
                                        <p:tgtEl>
                                          <p:spTgt spid="2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6">
                                            <p:txEl>
                                              <p:pRg st="0" end="0"/>
                                            </p:txEl>
                                          </p:spTgt>
                                        </p:tgtEl>
                                        <p:attrNameLst>
                                          <p:attrName>style.visibility</p:attrName>
                                        </p:attrNameLst>
                                      </p:cBhvr>
                                      <p:to>
                                        <p:strVal val="visible"/>
                                      </p:to>
                                    </p:set>
                                    <p:animEffect transition="in" filter="randombar(horizontal)">
                                      <p:cBhvr>
                                        <p:cTn id="27" dur="500"/>
                                        <p:tgtEl>
                                          <p:spTgt spid="2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sp>
        <p:nvSpPr>
          <p:cNvPr id="20" name="Speech Bubble: Rectangle with Corners Rounded 19">
            <a:extLst>
              <a:ext uri="{FF2B5EF4-FFF2-40B4-BE49-F238E27FC236}">
                <a16:creationId xmlns:a16="http://schemas.microsoft.com/office/drawing/2014/main" id="{0C442A80-1345-4EBF-939B-41FA6F984805}"/>
              </a:ext>
            </a:extLst>
          </p:cNvPr>
          <p:cNvSpPr/>
          <p:nvPr/>
        </p:nvSpPr>
        <p:spPr>
          <a:xfrm>
            <a:off x="533400" y="571500"/>
            <a:ext cx="1163556" cy="838200"/>
          </a:xfrm>
          <a:prstGeom prst="wedgeRoundRectCallout">
            <a:avLst>
              <a:gd name="adj1" fmla="val -1211"/>
              <a:gd name="adj2" fmla="val 69657"/>
              <a:gd name="adj3" fmla="val 16667"/>
            </a:avLst>
          </a:prstGeom>
          <a:solidFill>
            <a:srgbClr val="E66947"/>
          </a:solidFill>
          <a:ln>
            <a:solidFill>
              <a:srgbClr val="E669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atin typeface="Arial" panose="020B0604020202020204" pitchFamily="34" charset="0"/>
                <a:cs typeface="Arial" panose="020B0604020202020204" pitchFamily="34" charset="0"/>
              </a:rPr>
              <a:t>?</a:t>
            </a:r>
          </a:p>
        </p:txBody>
      </p:sp>
      <p:sp>
        <p:nvSpPr>
          <p:cNvPr id="17" name="TextBox 16">
            <a:extLst>
              <a:ext uri="{FF2B5EF4-FFF2-40B4-BE49-F238E27FC236}">
                <a16:creationId xmlns:a16="http://schemas.microsoft.com/office/drawing/2014/main" id="{1E3085B3-3F61-4F10-89DF-688AF8030F5B}"/>
              </a:ext>
            </a:extLst>
          </p:cNvPr>
          <p:cNvSpPr txBox="1"/>
          <p:nvPr/>
        </p:nvSpPr>
        <p:spPr>
          <a:xfrm>
            <a:off x="1858564" y="429578"/>
            <a:ext cx="12725400" cy="901593"/>
          </a:xfrm>
          <a:prstGeom prst="rect">
            <a:avLst/>
          </a:prstGeom>
          <a:noFill/>
        </p:spPr>
        <p:txBody>
          <a:bodyPr wrap="square" rtlCol="0">
            <a:spAutoFit/>
          </a:bodyPr>
          <a:lstStyle/>
          <a:p>
            <a:pPr algn="just">
              <a:lnSpc>
                <a:spcPct val="150000"/>
              </a:lnSpc>
            </a:pP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chỉ</a:t>
            </a:r>
            <a:r>
              <a:rPr lang="en-US" sz="4000" dirty="0">
                <a:latin typeface="Arial" panose="020B0604020202020204" pitchFamily="34" charset="0"/>
                <a:cs typeface="Arial" panose="020B0604020202020204" pitchFamily="34" charset="0"/>
              </a:rPr>
              <a:t> ra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cặp</a:t>
            </a:r>
            <a:r>
              <a:rPr lang="en-US" sz="4000" dirty="0">
                <a:latin typeface="Arial" panose="020B0604020202020204" pitchFamily="34" charset="0"/>
                <a:cs typeface="Arial" panose="020B0604020202020204" pitchFamily="34" charset="0"/>
              </a:rPr>
              <a:t> tam </a:t>
            </a:r>
            <a:r>
              <a:rPr lang="en-US" sz="4000" dirty="0" err="1">
                <a:latin typeface="Arial" panose="020B0604020202020204" pitchFamily="34" charset="0"/>
                <a:cs typeface="Arial" panose="020B0604020202020204" pitchFamily="34" charset="0"/>
              </a:rPr>
              <a:t>giác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vuông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dưới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đây</a:t>
            </a:r>
            <a:endParaRPr lang="en-US" sz="4000" dirty="0">
              <a:latin typeface="Arial" panose="020B0604020202020204" pitchFamily="34" charset="0"/>
              <a:cs typeface="Arial" panose="020B0604020202020204" pitchFamily="34" charset="0"/>
            </a:endParaRPr>
          </a:p>
        </p:txBody>
      </p:sp>
      <p:pic>
        <p:nvPicPr>
          <p:cNvPr id="22" name="Picture 21">
            <a:extLst>
              <a:ext uri="{FF2B5EF4-FFF2-40B4-BE49-F238E27FC236}">
                <a16:creationId xmlns:a16="http://schemas.microsoft.com/office/drawing/2014/main" id="{6F1F0DED-1FC1-4732-9A07-4EA8787278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6955" y="1551986"/>
            <a:ext cx="13238245" cy="3558081"/>
          </a:xfrm>
          <a:prstGeom prst="rect">
            <a:avLst/>
          </a:prstGeom>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B67F5479-0F21-4924-8632-0C85A1D0E68C}"/>
                  </a:ext>
                </a:extLst>
              </p:cNvPr>
              <p:cNvSpPr txBox="1"/>
              <p:nvPr/>
            </p:nvSpPr>
            <p:spPr>
              <a:xfrm>
                <a:off x="9111343" y="7287275"/>
                <a:ext cx="5352143" cy="2144177"/>
              </a:xfrm>
              <a:prstGeom prst="rect">
                <a:avLst/>
              </a:prstGeom>
              <a:noFill/>
            </p:spPr>
            <p:txBody>
              <a:bodyPr wrap="square">
                <a:spAutoFit/>
              </a:bodyPr>
              <a:lstStyle/>
              <a:p>
                <a:pPr marL="0" marR="0">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r>
                        <a:rPr lang="nl-NL" sz="4000" i="1" smtClean="0">
                          <a:solidFill>
                            <a:srgbClr val="FF0000"/>
                          </a:solidFill>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smtClean="0">
                          <a:solidFill>
                            <a:srgbClr val="FF0000"/>
                          </a:solidFill>
                          <a:effectLst/>
                          <a:latin typeface="Cambria Math" panose="02040503050406030204" pitchFamily="18" charset="0"/>
                          <a:ea typeface="Cambria Math" panose="02040503050406030204" pitchFamily="18" charset="0"/>
                          <a:cs typeface="Cambria Math" panose="02040503050406030204" pitchFamily="18" charset="0"/>
                        </a:rPr>
                        <m:t>𝐴𝐵𝐶</m:t>
                      </m:r>
                      <m:r>
                        <a:rPr lang="nl-NL" sz="4000" i="1" smtClean="0">
                          <a:solidFill>
                            <a:srgbClr val="FF0000"/>
                          </a:solidFill>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smtClean="0">
                          <a:solidFill>
                            <a:srgbClr val="FF0000"/>
                          </a:solidFill>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smtClean="0">
                          <a:solidFill>
                            <a:srgbClr val="FF0000"/>
                          </a:solidFill>
                          <a:effectLst/>
                          <a:latin typeface="Cambria Math" panose="02040503050406030204" pitchFamily="18" charset="0"/>
                          <a:ea typeface="Cambria Math" panose="02040503050406030204" pitchFamily="18" charset="0"/>
                          <a:cs typeface="Cambria Math" panose="02040503050406030204" pitchFamily="18" charset="0"/>
                        </a:rPr>
                        <m:t>𝐺𝐻𝐾</m:t>
                      </m:r>
                    </m:oMath>
                  </m:oMathPara>
                </a14:m>
                <a:endParaRPr lang="en-US" sz="40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a:p>
                <a:pPr marL="0" marR="0">
                  <a:lnSpc>
                    <a:spcPct val="150000"/>
                  </a:lnSpc>
                  <a:spcBef>
                    <a:spcPts val="0"/>
                  </a:spcBef>
                  <a:spcAft>
                    <a:spcPts val="800"/>
                  </a:spcAft>
                </a:pPr>
                <a14:m>
                  <m:oMathPara xmlns:m="http://schemas.openxmlformats.org/officeDocument/2006/math">
                    <m:oMathParaPr>
                      <m:jc m:val="centerGroup"/>
                    </m:oMathParaPr>
                    <m:oMath xmlns:m="http://schemas.openxmlformats.org/officeDocument/2006/math">
                      <m:r>
                        <a:rPr lang="nl-NL" sz="4000" i="1">
                          <a:solidFill>
                            <a:srgbClr val="FF0000"/>
                          </a:solidFill>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solidFill>
                            <a:srgbClr val="FF0000"/>
                          </a:solidFill>
                          <a:effectLst/>
                          <a:latin typeface="Cambria Math" panose="02040503050406030204" pitchFamily="18" charset="0"/>
                          <a:ea typeface="Cambria Math" panose="02040503050406030204" pitchFamily="18" charset="0"/>
                          <a:cs typeface="Cambria Math" panose="02040503050406030204" pitchFamily="18" charset="0"/>
                        </a:rPr>
                        <m:t>𝐷𝐸𝐹</m:t>
                      </m:r>
                      <m:r>
                        <a:rPr lang="nl-NL" sz="4000" i="1">
                          <a:solidFill>
                            <a:srgbClr val="FF0000"/>
                          </a:solidFill>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solidFill>
                            <a:srgbClr val="FF0000"/>
                          </a:solidFill>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solidFill>
                            <a:srgbClr val="FF0000"/>
                          </a:solidFill>
                          <a:effectLst/>
                          <a:latin typeface="Cambria Math" panose="02040503050406030204" pitchFamily="18" charset="0"/>
                          <a:ea typeface="Cambria Math" panose="02040503050406030204" pitchFamily="18" charset="0"/>
                          <a:cs typeface="Cambria Math" panose="02040503050406030204" pitchFamily="18" charset="0"/>
                        </a:rPr>
                        <m:t>𝑀𝑁𝑃</m:t>
                      </m:r>
                    </m:oMath>
                  </m:oMathPara>
                </a14:m>
                <a:endParaRPr lang="en-US" sz="40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25" name="TextBox 24">
                <a:extLst>
                  <a:ext uri="{FF2B5EF4-FFF2-40B4-BE49-F238E27FC236}">
                    <a16:creationId xmlns:a16="http://schemas.microsoft.com/office/drawing/2014/main" id="{B67F5479-0F21-4924-8632-0C85A1D0E68C}"/>
                  </a:ext>
                </a:extLst>
              </p:cNvPr>
              <p:cNvSpPr txBox="1">
                <a:spLocks noRot="1" noChangeAspect="1" noMove="1" noResize="1" noEditPoints="1" noAdjustHandles="1" noChangeArrowheads="1" noChangeShapeType="1" noTextEdit="1"/>
              </p:cNvSpPr>
              <p:nvPr/>
            </p:nvSpPr>
            <p:spPr>
              <a:xfrm>
                <a:off x="9111343" y="7287275"/>
                <a:ext cx="5352143" cy="2144177"/>
              </a:xfrm>
              <a:prstGeom prst="rect">
                <a:avLst/>
              </a:prstGeom>
              <a:blipFill>
                <a:blip r:embed="rId13"/>
                <a:stretch>
                  <a:fillRect/>
                </a:stretch>
              </a:blipFill>
            </p:spPr>
            <p:txBody>
              <a:bodyPr/>
              <a:lstStyle/>
              <a:p>
                <a:r>
                  <a:rPr lang="en-US">
                    <a:noFill/>
                  </a:rPr>
                  <a:t> </a:t>
                </a:r>
              </a:p>
            </p:txBody>
          </p:sp>
        </mc:Fallback>
      </mc:AlternateContent>
      <p:sp>
        <p:nvSpPr>
          <p:cNvPr id="26" name="Arrow: Down 25">
            <a:extLst>
              <a:ext uri="{FF2B5EF4-FFF2-40B4-BE49-F238E27FC236}">
                <a16:creationId xmlns:a16="http://schemas.microsoft.com/office/drawing/2014/main" id="{5FB28E4E-65A2-4E59-A9F2-2853B15E5D51}"/>
              </a:ext>
            </a:extLst>
          </p:cNvPr>
          <p:cNvSpPr/>
          <p:nvPr/>
        </p:nvSpPr>
        <p:spPr>
          <a:xfrm>
            <a:off x="11379777" y="5556694"/>
            <a:ext cx="1066800" cy="1551986"/>
          </a:xfrm>
          <a:prstGeom prst="down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7670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heel(4)">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fade">
                                      <p:cBhvr>
                                        <p:cTn id="20" dur="500"/>
                                        <p:tgtEl>
                                          <p:spTgt spid="26"/>
                                        </p:tgtEl>
                                      </p:cBhvr>
                                    </p:animEffect>
                                    <p:anim calcmode="lin" valueType="num">
                                      <p:cBhvr>
                                        <p:cTn id="21" dur="500" fill="hold"/>
                                        <p:tgtEl>
                                          <p:spTgt spid="26"/>
                                        </p:tgtEl>
                                        <p:attrNameLst>
                                          <p:attrName>ppt_x</p:attrName>
                                        </p:attrNameLst>
                                      </p:cBhvr>
                                      <p:tavLst>
                                        <p:tav tm="0">
                                          <p:val>
                                            <p:strVal val="#ppt_x"/>
                                          </p:val>
                                        </p:tav>
                                        <p:tav tm="100000">
                                          <p:val>
                                            <p:strVal val="#ppt_x"/>
                                          </p:val>
                                        </p:tav>
                                      </p:tavLst>
                                    </p:anim>
                                    <p:anim calcmode="lin" valueType="num">
                                      <p:cBhvr>
                                        <p:cTn id="22" dur="500" fill="hold"/>
                                        <p:tgtEl>
                                          <p:spTgt spid="26"/>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anim calcmode="lin" valueType="num">
                                      <p:cBhvr>
                                        <p:cTn id="26" dur="500" fill="hold"/>
                                        <p:tgtEl>
                                          <p:spTgt spid="25"/>
                                        </p:tgtEl>
                                        <p:attrNameLst>
                                          <p:attrName>ppt_x</p:attrName>
                                        </p:attrNameLst>
                                      </p:cBhvr>
                                      <p:tavLst>
                                        <p:tav tm="0">
                                          <p:val>
                                            <p:strVal val="#ppt_x"/>
                                          </p:val>
                                        </p:tav>
                                        <p:tav tm="100000">
                                          <p:val>
                                            <p:strVal val="#ppt_x"/>
                                          </p:val>
                                        </p:tav>
                                      </p:tavLst>
                                    </p:anim>
                                    <p:anim calcmode="lin" valueType="num">
                                      <p:cBhvr>
                                        <p:cTn id="27"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7" grpId="0"/>
      <p:bldP spid="25" grpId="0"/>
      <p:bldP spid="2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pic>
        <p:nvPicPr>
          <p:cNvPr id="19" name="Picture 19"/>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724097" y="4134130"/>
            <a:ext cx="1028451" cy="903751"/>
          </a:xfrm>
          <a:prstGeom prst="rect">
            <a:avLst/>
          </a:prstGeom>
        </p:spPr>
      </p:pic>
      <p:sp>
        <p:nvSpPr>
          <p:cNvPr id="21" name="Oval 20">
            <a:extLst>
              <a:ext uri="{FF2B5EF4-FFF2-40B4-BE49-F238E27FC236}">
                <a16:creationId xmlns:a16="http://schemas.microsoft.com/office/drawing/2014/main" id="{D9EEDB47-67AE-40C3-A5D5-D2E73317AC99}"/>
              </a:ext>
            </a:extLst>
          </p:cNvPr>
          <p:cNvSpPr/>
          <p:nvPr/>
        </p:nvSpPr>
        <p:spPr>
          <a:xfrm>
            <a:off x="-228600" y="-114300"/>
            <a:ext cx="3200400" cy="1447800"/>
          </a:xfrm>
          <a:prstGeom prst="ellipse">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latin typeface="Arial" panose="020B0604020202020204" pitchFamily="34" charset="0"/>
                <a:cs typeface="Arial" panose="020B0604020202020204" pitchFamily="34" charset="0"/>
              </a:rPr>
              <a:t>Bài 1</a:t>
            </a:r>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ABA8B4A-888C-4CD8-9F06-C8668681675A}"/>
                  </a:ext>
                </a:extLst>
              </p:cNvPr>
              <p:cNvSpPr txBox="1"/>
              <p:nvPr/>
            </p:nvSpPr>
            <p:spPr>
              <a:xfrm>
                <a:off x="2971800" y="38100"/>
                <a:ext cx="14859000" cy="1938992"/>
              </a:xfrm>
              <a:prstGeom prst="rect">
                <a:avLst/>
              </a:prstGeom>
              <a:noFill/>
            </p:spPr>
            <p:txBody>
              <a:bodyPr wrap="square" rtlCol="0">
                <a:spAutoFit/>
              </a:bodyPr>
              <a:lstStyle/>
              <a:p>
                <a:pPr algn="just">
                  <a:lnSpc>
                    <a:spcPct val="150000"/>
                  </a:lnSpc>
                </a:pPr>
                <a:r>
                  <a:rPr lang="en-US" sz="4000" dirty="0">
                    <a:latin typeface="Arial" panose="020B0604020202020204" pitchFamily="34" charset="0"/>
                    <a:cs typeface="Arial" panose="020B0604020202020204" pitchFamily="34" charset="0"/>
                  </a:rPr>
                  <a:t>Cho tam </a:t>
                </a:r>
                <a:r>
                  <a:rPr lang="en-US" sz="4000" dirty="0" err="1">
                    <a:latin typeface="Arial" panose="020B0604020202020204" pitchFamily="34" charset="0"/>
                    <a:cs typeface="Arial" panose="020B0604020202020204" pitchFamily="34" charset="0"/>
                  </a:rPr>
                  <a:t>giác</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𝐴𝐵𝐶</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vuông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đỉnh</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𝐵</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tam </a:t>
                </a:r>
                <a:r>
                  <a:rPr lang="en-US" sz="4000" dirty="0" err="1">
                    <a:latin typeface="Arial" panose="020B0604020202020204" pitchFamily="34" charset="0"/>
                    <a:cs typeface="Arial" panose="020B0604020202020204" pitchFamily="34" charset="0"/>
                  </a:rPr>
                  <a:t>giác</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𝐴𝐷𝐶</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vuông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tại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đỉnh</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𝐷</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rằng</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𝐴𝐵</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𝐴𝐷</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hãy</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chứng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minh</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𝐴𝐵𝐶</m:t>
                    </m:r>
                    <m:r>
                      <a:rPr lang="en-US" sz="4000" b="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𝐴𝐷𝐶</m:t>
                    </m:r>
                  </m:oMath>
                </a14:m>
                <a:r>
                  <a:rPr lang="en-US" sz="4000" dirty="0">
                    <a:latin typeface="Arial" panose="020B0604020202020204" pitchFamily="34" charset="0"/>
                    <a:cs typeface="Arial" panose="020B0604020202020204" pitchFamily="34" charset="0"/>
                  </a:rPr>
                  <a:t>.</a:t>
                </a:r>
              </a:p>
            </p:txBody>
          </p:sp>
        </mc:Choice>
        <mc:Fallback xmlns="">
          <p:sp>
            <p:nvSpPr>
              <p:cNvPr id="18" name="TextBox 17">
                <a:extLst>
                  <a:ext uri="{FF2B5EF4-FFF2-40B4-BE49-F238E27FC236}">
                    <a16:creationId xmlns:a16="http://schemas.microsoft.com/office/drawing/2014/main" id="{EABA8B4A-888C-4CD8-9F06-C8668681675A}"/>
                  </a:ext>
                </a:extLst>
              </p:cNvPr>
              <p:cNvSpPr txBox="1">
                <a:spLocks noRot="1" noChangeAspect="1" noMove="1" noResize="1" noEditPoints="1" noAdjustHandles="1" noChangeArrowheads="1" noChangeShapeType="1" noTextEdit="1"/>
              </p:cNvSpPr>
              <p:nvPr/>
            </p:nvSpPr>
            <p:spPr>
              <a:xfrm>
                <a:off x="2971800" y="38100"/>
                <a:ext cx="14859000" cy="1938992"/>
              </a:xfrm>
              <a:prstGeom prst="rect">
                <a:avLst/>
              </a:prstGeom>
              <a:blipFill>
                <a:blip r:embed="rId12"/>
                <a:stretch>
                  <a:fillRect l="-1477" r="-1436" b="-6918"/>
                </a:stretch>
              </a:blipFill>
            </p:spPr>
            <p:txBody>
              <a:bodyPr/>
              <a:lstStyle/>
              <a:p>
                <a:r>
                  <a:rPr lang="en-US">
                    <a:noFill/>
                  </a:rPr>
                  <a:t> </a:t>
                </a:r>
              </a:p>
            </p:txBody>
          </p:sp>
        </mc:Fallback>
      </mc:AlternateContent>
      <p:grpSp>
        <p:nvGrpSpPr>
          <p:cNvPr id="24" name="Group 23">
            <a:extLst>
              <a:ext uri="{FF2B5EF4-FFF2-40B4-BE49-F238E27FC236}">
                <a16:creationId xmlns:a16="http://schemas.microsoft.com/office/drawing/2014/main" id="{BB0F5A2A-FC45-4344-976E-E7D1BF94B4EB}"/>
              </a:ext>
            </a:extLst>
          </p:cNvPr>
          <p:cNvGrpSpPr/>
          <p:nvPr/>
        </p:nvGrpSpPr>
        <p:grpSpPr>
          <a:xfrm>
            <a:off x="1371600" y="2171700"/>
            <a:ext cx="6667699" cy="3747206"/>
            <a:chOff x="6436553" y="5448300"/>
            <a:chExt cx="6667699" cy="3747206"/>
          </a:xfrm>
        </p:grpSpPr>
        <p:cxnSp>
          <p:nvCxnSpPr>
            <p:cNvPr id="25" name="Straight Connector 24">
              <a:extLst>
                <a:ext uri="{FF2B5EF4-FFF2-40B4-BE49-F238E27FC236}">
                  <a16:creationId xmlns:a16="http://schemas.microsoft.com/office/drawing/2014/main" id="{5F195E27-DB82-40CD-B2FC-14BDDEC3B8DB}"/>
                </a:ext>
              </a:extLst>
            </p:cNvPr>
            <p:cNvCxnSpPr>
              <a:cxnSpLocks/>
            </p:cNvCxnSpPr>
            <p:nvPr/>
          </p:nvCxnSpPr>
          <p:spPr>
            <a:xfrm flipH="1">
              <a:off x="7598764" y="5448300"/>
              <a:ext cx="20607" cy="3747206"/>
            </a:xfrm>
            <a:prstGeom prst="line">
              <a:avLst/>
            </a:prstGeom>
            <a:ln w="38100"/>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0838C2DF-FDE6-4F39-A0BC-83CA3C6892CC}"/>
                </a:ext>
              </a:extLst>
            </p:cNvPr>
            <p:cNvCxnSpPr>
              <a:cxnSpLocks/>
            </p:cNvCxnSpPr>
            <p:nvPr/>
          </p:nvCxnSpPr>
          <p:spPr>
            <a:xfrm>
              <a:off x="6436553" y="8308471"/>
              <a:ext cx="6667699" cy="0"/>
            </a:xfrm>
            <a:prstGeom prst="line">
              <a:avLst/>
            </a:prstGeom>
            <a:ln w="38100"/>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53B3305E-A900-4179-851C-E235F483D5C1}"/>
                </a:ext>
              </a:extLst>
            </p:cNvPr>
            <p:cNvSpPr txBox="1"/>
            <p:nvPr/>
          </p:nvSpPr>
          <p:spPr>
            <a:xfrm>
              <a:off x="6487828" y="6587536"/>
              <a:ext cx="1024005"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GT</a:t>
              </a:r>
            </a:p>
          </p:txBody>
        </p:sp>
        <p:sp>
          <p:nvSpPr>
            <p:cNvPr id="28" name="TextBox 27">
              <a:extLst>
                <a:ext uri="{FF2B5EF4-FFF2-40B4-BE49-F238E27FC236}">
                  <a16:creationId xmlns:a16="http://schemas.microsoft.com/office/drawing/2014/main" id="{91D0D85B-AA80-4068-BCD1-50AE732885C5}"/>
                </a:ext>
              </a:extLst>
            </p:cNvPr>
            <p:cNvSpPr txBox="1"/>
            <p:nvPr/>
          </p:nvSpPr>
          <p:spPr>
            <a:xfrm>
              <a:off x="6487827" y="8405306"/>
              <a:ext cx="1024005" cy="769441"/>
            </a:xfrm>
            <a:prstGeom prst="rect">
              <a:avLst/>
            </a:prstGeom>
            <a:noFill/>
          </p:spPr>
          <p:txBody>
            <a:bodyPr wrap="square" rtlCol="0">
              <a:spAutoFit/>
            </a:bodyPr>
            <a:lstStyle/>
            <a:p>
              <a:pPr algn="ctr"/>
              <a:r>
                <a:rPr lang="en-US" sz="4400" b="1" dirty="0">
                  <a:latin typeface="Arial" panose="020B0604020202020204" pitchFamily="34" charset="0"/>
                  <a:cs typeface="Arial" panose="020B0604020202020204" pitchFamily="34" charset="0"/>
                </a:rPr>
                <a:t>KL</a:t>
              </a:r>
            </a:p>
          </p:txBody>
        </p:sp>
      </p:grp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AD6A7C7C-ED11-49F5-8754-DAABFDC861EB}"/>
                  </a:ext>
                </a:extLst>
              </p:cNvPr>
              <p:cNvSpPr txBox="1"/>
              <p:nvPr/>
            </p:nvSpPr>
            <p:spPr>
              <a:xfrm>
                <a:off x="2862343" y="2019300"/>
                <a:ext cx="4148057" cy="3165931"/>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14:m>
                  <m:oMath xmlns:m="http://schemas.openxmlformats.org/officeDocument/2006/math">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𝐴𝐵𝐶</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 </m:t>
                    </m:r>
                    <m:acc>
                      <m:accPr>
                        <m:chr m:val="̂"/>
                        <m:ctrlPr>
                          <a:rPr lang="en-US" sz="4000" b="0" i="1" smtClean="0">
                            <a:effectLst/>
                            <a:latin typeface="Cambria Math" panose="02040503050406030204" pitchFamily="18" charset="0"/>
                            <a:ea typeface="Cambria Math" panose="02040503050406030204" pitchFamily="18" charset="0"/>
                          </a:rPr>
                        </m:ctrlPr>
                      </m:accPr>
                      <m:e>
                        <m:r>
                          <a:rPr lang="en-US" sz="4000" b="0" i="1" smtClean="0">
                            <a:effectLst/>
                            <a:latin typeface="Cambria Math" panose="02040503050406030204" pitchFamily="18" charset="0"/>
                            <a:ea typeface="Cambria Math" panose="02040503050406030204" pitchFamily="18" charset="0"/>
                          </a:rPr>
                          <m:t>𝐵</m:t>
                        </m:r>
                      </m:e>
                    </m:acc>
                    <m:r>
                      <a:rPr lang="en-US" sz="4000" b="0" i="1" smtClean="0">
                        <a:effectLst/>
                        <a:latin typeface="Cambria Math" panose="02040503050406030204" pitchFamily="18" charset="0"/>
                        <a:ea typeface="Cambria Math" panose="02040503050406030204" pitchFamily="18" charset="0"/>
                      </a:rPr>
                      <m:t>=90°</m:t>
                    </m:r>
                  </m:oMath>
                </a14:m>
                <a:r>
                  <a:rPr lang="en-US" sz="4000" i="1" dirty="0">
                    <a:effectLst/>
                    <a:latin typeface="Cambria Math" panose="02040503050406030204" pitchFamily="18" charset="0"/>
                    <a:ea typeface="Cambria Math" panose="02040503050406030204" pitchFamily="18" charset="0"/>
                    <a:cs typeface="Cambria Math" panose="02040503050406030204" pitchFamily="18" charset="0"/>
                  </a:rPr>
                  <a:t>. </a:t>
                </a:r>
              </a:p>
              <a:p>
                <a:pPr marL="0" marR="0" algn="just">
                  <a:lnSpc>
                    <a:spcPct val="150000"/>
                  </a:lnSpc>
                  <a:spcBef>
                    <a:spcPts val="600"/>
                  </a:spcBef>
                  <a:spcAft>
                    <a:spcPts val="800"/>
                  </a:spcAft>
                  <a:tabLst>
                    <a:tab pos="360045" algn="l"/>
                    <a:tab pos="720090" algn="l"/>
                  </a:tabLst>
                </a:pPr>
                <a14:m>
                  <m:oMath xmlns:m="http://schemas.openxmlformats.org/officeDocument/2006/math">
                    <m:r>
                      <a:rPr lang="en-US" sz="4000" i="1" smtClean="0">
                        <a:effectLst/>
                        <a:latin typeface="Cambria Math" panose="02040503050406030204" pitchFamily="18" charset="0"/>
                        <a:ea typeface="Cambria Math" panose="02040503050406030204" pitchFamily="18" charset="0"/>
                        <a:cs typeface="Cambria Math" panose="02040503050406030204" pitchFamily="18" charset="0"/>
                      </a:rPr>
                      <m:t>∆</m:t>
                    </m:r>
                    <m:r>
                      <a:rPr lang="en-US" sz="4000" b="0" i="1" smtClean="0">
                        <a:effectLst/>
                        <a:latin typeface="Cambria Math" panose="02040503050406030204" pitchFamily="18" charset="0"/>
                        <a:ea typeface="Cambria Math" panose="02040503050406030204" pitchFamily="18" charset="0"/>
                        <a:cs typeface="Cambria Math" panose="02040503050406030204" pitchFamily="18" charset="0"/>
                      </a:rPr>
                      <m:t>𝐴𝐷𝐶</m:t>
                    </m:r>
                    <m:r>
                      <a:rPr lang="en-US" sz="4000" b="0" i="1" smtClean="0">
                        <a:effectLst/>
                        <a:latin typeface="Cambria Math" panose="02040503050406030204" pitchFamily="18" charset="0"/>
                        <a:ea typeface="Cambria Math" panose="02040503050406030204" pitchFamily="18" charset="0"/>
                        <a:cs typeface="Cambria Math" panose="02040503050406030204" pitchFamily="18" charset="0"/>
                      </a:rPr>
                      <m:t>,  </m:t>
                    </m:r>
                    <m:acc>
                      <m:accPr>
                        <m:chr m:val="̂"/>
                        <m:ctrlPr>
                          <a:rPr lang="en-US" sz="4000" b="0" i="1" smtClean="0">
                            <a:effectLst/>
                            <a:latin typeface="Cambria Math" panose="02040503050406030204" pitchFamily="18" charset="0"/>
                            <a:ea typeface="Cambria Math" panose="02040503050406030204" pitchFamily="18" charset="0"/>
                          </a:rPr>
                        </m:ctrlPr>
                      </m:accPr>
                      <m:e>
                        <m:r>
                          <a:rPr lang="en-US" sz="4000" b="0" i="1" smtClean="0">
                            <a:effectLst/>
                            <a:latin typeface="Cambria Math" panose="02040503050406030204" pitchFamily="18" charset="0"/>
                            <a:ea typeface="Cambria Math" panose="02040503050406030204" pitchFamily="18" charset="0"/>
                          </a:rPr>
                          <m:t>𝐷</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=9</m:t>
                    </m:r>
                    <m:r>
                      <a:rPr lang="en-US" sz="4000" b="0" i="1" smtClean="0">
                        <a:effectLst/>
                        <a:latin typeface="Cambria Math" panose="02040503050406030204" pitchFamily="18" charset="0"/>
                        <a:ea typeface="Cambria Math" panose="02040503050406030204" pitchFamily="18" charset="0"/>
                        <a:cs typeface="Cambria Math" panose="02040503050406030204" pitchFamily="18" charset="0"/>
                      </a:rPr>
                      <m:t>0°</m:t>
                    </m:r>
                  </m:oMath>
                </a14:m>
                <a:r>
                  <a:rPr lang="en-US" sz="4000" dirty="0">
                    <a:effectLst/>
                    <a:latin typeface="Arial" panose="020B0604020202020204" pitchFamily="34" charset="0"/>
                    <a:ea typeface="Times New Roman" panose="02020603050405020304" pitchFamily="18" charset="0"/>
                    <a:cs typeface="Arial" panose="020B0604020202020204" pitchFamily="34" charset="0"/>
                  </a:rPr>
                  <a:t> </a:t>
                </a:r>
              </a:p>
              <a:p>
                <a:pPr algn="just">
                  <a:lnSpc>
                    <a:spcPct val="150000"/>
                  </a:lnSpc>
                </a:pPr>
                <a14:m>
                  <m:oMath xmlns:m="http://schemas.openxmlformats.org/officeDocument/2006/math">
                    <m:r>
                      <a:rPr lang="en-US" sz="4000" i="1" smtClean="0">
                        <a:latin typeface="Cambria Math" panose="02040503050406030204" pitchFamily="18" charset="0"/>
                        <a:ea typeface="Cambria Math" panose="02040503050406030204" pitchFamily="18" charset="0"/>
                        <a:cs typeface="Cambria Math" panose="02040503050406030204" pitchFamily="18" charset="0"/>
                      </a:rPr>
                      <m:t>𝐴</m:t>
                    </m:r>
                    <m:r>
                      <a:rPr lang="en-US" sz="4000" b="0" i="1" smtClean="0">
                        <a:latin typeface="Cambria Math" panose="02040503050406030204" pitchFamily="18" charset="0"/>
                        <a:ea typeface="Cambria Math" panose="02040503050406030204" pitchFamily="18" charset="0"/>
                        <a:cs typeface="Cambria Math" panose="02040503050406030204" pitchFamily="18" charset="0"/>
                      </a:rPr>
                      <m:t>𝐵</m:t>
                    </m:r>
                    <m:r>
                      <a:rPr lang="en-US" sz="4000" b="0" i="1" smtClean="0">
                        <a:latin typeface="Cambria Math" panose="02040503050406030204" pitchFamily="18" charset="0"/>
                        <a:ea typeface="Cambria Math" panose="02040503050406030204" pitchFamily="18" charset="0"/>
                        <a:cs typeface="Cambria Math" panose="02040503050406030204" pitchFamily="18" charset="0"/>
                      </a:rPr>
                      <m:t>=</m:t>
                    </m:r>
                    <m:r>
                      <a:rPr lang="en-US" sz="4000" b="0" i="1" smtClean="0">
                        <a:latin typeface="Cambria Math" panose="02040503050406030204" pitchFamily="18" charset="0"/>
                        <a:ea typeface="Cambria Math" panose="02040503050406030204" pitchFamily="18" charset="0"/>
                        <a:cs typeface="Cambria Math" panose="02040503050406030204" pitchFamily="18" charset="0"/>
                      </a:rPr>
                      <m:t>𝐴𝐷</m:t>
                    </m:r>
                  </m:oMath>
                </a14:m>
                <a:r>
                  <a:rPr lang="en-US" sz="4000" dirty="0">
                    <a:latin typeface="Arial" panose="020B0604020202020204" pitchFamily="34" charset="0"/>
                    <a:cs typeface="Arial" panose="020B0604020202020204" pitchFamily="34" charset="0"/>
                  </a:rPr>
                  <a:t>.</a:t>
                </a:r>
              </a:p>
            </p:txBody>
          </p:sp>
        </mc:Choice>
        <mc:Fallback xmlns="">
          <p:sp>
            <p:nvSpPr>
              <p:cNvPr id="29" name="TextBox 28">
                <a:extLst>
                  <a:ext uri="{FF2B5EF4-FFF2-40B4-BE49-F238E27FC236}">
                    <a16:creationId xmlns:a16="http://schemas.microsoft.com/office/drawing/2014/main" id="{AD6A7C7C-ED11-49F5-8754-DAABFDC861EB}"/>
                  </a:ext>
                </a:extLst>
              </p:cNvPr>
              <p:cNvSpPr txBox="1">
                <a:spLocks noRot="1" noChangeAspect="1" noMove="1" noResize="1" noEditPoints="1" noAdjustHandles="1" noChangeArrowheads="1" noChangeShapeType="1" noTextEdit="1"/>
              </p:cNvSpPr>
              <p:nvPr/>
            </p:nvSpPr>
            <p:spPr>
              <a:xfrm>
                <a:off x="2862343" y="2019300"/>
                <a:ext cx="4148057" cy="3165931"/>
              </a:xfrm>
              <a:prstGeom prst="rect">
                <a:avLst/>
              </a:prstGeom>
              <a:blipFill>
                <a:blip r:embed="rId13"/>
                <a:stretch>
                  <a:fillRect b="-44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DDC619F2-5277-41D4-9413-1C4A6D4CCF8B}"/>
                  </a:ext>
                </a:extLst>
              </p:cNvPr>
              <p:cNvSpPr txBox="1"/>
              <p:nvPr/>
            </p:nvSpPr>
            <p:spPr>
              <a:xfrm>
                <a:off x="2819400" y="4914900"/>
                <a:ext cx="3776316" cy="1118255"/>
              </a:xfrm>
              <a:prstGeom prst="rect">
                <a:avLst/>
              </a:prstGeom>
              <a:noFill/>
            </p:spPr>
            <p:txBody>
              <a:bodyPr wrap="square">
                <a:spAutoFit/>
              </a:bodyPr>
              <a:lstStyle/>
              <a:p>
                <a:pPr marL="0" marR="0" algn="just">
                  <a:lnSpc>
                    <a:spcPct val="150000"/>
                  </a:lnSpc>
                  <a:spcBef>
                    <a:spcPts val="600"/>
                  </a:spcBef>
                  <a:spcAft>
                    <a:spcPts val="800"/>
                  </a:spcAft>
                  <a:tabLst>
                    <a:tab pos="360045" algn="l"/>
                    <a:tab pos="720090" algn="l"/>
                  </a:tabLst>
                </a:pPr>
                <a14:m>
                  <m:oMathPara xmlns:m="http://schemas.openxmlformats.org/officeDocument/2006/math">
                    <m:oMathParaPr>
                      <m:jc m:val="centerGroup"/>
                    </m:oMathParaPr>
                    <m:oMath xmlns:m="http://schemas.openxmlformats.org/officeDocument/2006/math">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𝐴𝐵𝐶</m:t>
                      </m:r>
                      <m:r>
                        <a:rPr lang="en-US" sz="4000" b="0" i="0" smtClean="0">
                          <a:effectLst/>
                          <a:latin typeface="Cambria Math" panose="02040503050406030204" pitchFamily="18" charset="0"/>
                          <a:ea typeface="Cambria Math" panose="02040503050406030204" pitchFamily="18" charset="0"/>
                          <a:cs typeface="Cambria Math" panose="02040503050406030204" pitchFamily="18" charset="0"/>
                        </a:rPr>
                        <m:t>=</m:t>
                      </m:r>
                      <m:r>
                        <m:rPr>
                          <m:sty m:val="p"/>
                        </m:rPr>
                        <a:rPr lang="nl-NL" sz="4000" i="0" smtClean="0">
                          <a:effectLst/>
                          <a:latin typeface="Cambria Math" panose="02040503050406030204" pitchFamily="18" charset="0"/>
                          <a:ea typeface="Cambria Math" panose="02040503050406030204" pitchFamily="18" charset="0"/>
                          <a:cs typeface="Cambria Math" panose="02040503050406030204" pitchFamily="18" charset="0"/>
                        </a:rPr>
                        <m:t>Δ</m:t>
                      </m:r>
                      <m:r>
                        <a:rPr lang="en-US" sz="4000" b="0" i="1" smtClean="0">
                          <a:effectLst/>
                          <a:latin typeface="Cambria Math" panose="02040503050406030204" pitchFamily="18" charset="0"/>
                          <a:ea typeface="Cambria Math" panose="02040503050406030204" pitchFamily="18" charset="0"/>
                          <a:cs typeface="Cambria Math" panose="02040503050406030204" pitchFamily="18" charset="0"/>
                        </a:rPr>
                        <m:t>𝐴𝐷𝐶</m:t>
                      </m:r>
                    </m:oMath>
                  </m:oMathPara>
                </a14:m>
                <a:endParaRPr lang="en-US" sz="4000" i="1" dirty="0">
                  <a:effectLst/>
                  <a:latin typeface="Cambria Math" panose="02040503050406030204" pitchFamily="18" charset="0"/>
                  <a:ea typeface="Cambria Math" panose="02040503050406030204" pitchFamily="18" charset="0"/>
                  <a:cs typeface="Cambria Math" panose="02040503050406030204" pitchFamily="18" charset="0"/>
                </a:endParaRPr>
              </a:p>
            </p:txBody>
          </p:sp>
        </mc:Choice>
        <mc:Fallback xmlns="">
          <p:sp>
            <p:nvSpPr>
              <p:cNvPr id="30" name="TextBox 29">
                <a:extLst>
                  <a:ext uri="{FF2B5EF4-FFF2-40B4-BE49-F238E27FC236}">
                    <a16:creationId xmlns:a16="http://schemas.microsoft.com/office/drawing/2014/main" id="{DDC619F2-5277-41D4-9413-1C4A6D4CCF8B}"/>
                  </a:ext>
                </a:extLst>
              </p:cNvPr>
              <p:cNvSpPr txBox="1">
                <a:spLocks noRot="1" noChangeAspect="1" noMove="1" noResize="1" noEditPoints="1" noAdjustHandles="1" noChangeArrowheads="1" noChangeShapeType="1" noTextEdit="1"/>
              </p:cNvSpPr>
              <p:nvPr/>
            </p:nvSpPr>
            <p:spPr>
              <a:xfrm>
                <a:off x="2819400" y="4914900"/>
                <a:ext cx="3776316" cy="1118255"/>
              </a:xfrm>
              <a:prstGeom prst="rect">
                <a:avLst/>
              </a:prstGeom>
              <a:blipFill>
                <a:blip r:embed="rId14"/>
                <a:stretch>
                  <a:fillRect/>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9BE48730-162C-494F-B577-F6F17410DA9E}"/>
              </a:ext>
            </a:extLst>
          </p:cNvPr>
          <p:cNvPicPr>
            <a:picLocks noChangeAspect="1"/>
          </p:cNvPicPr>
          <p:nvPr/>
        </p:nvPicPr>
        <p:blipFill>
          <a:blip r:embed="rId15"/>
          <a:stretch>
            <a:fillRect/>
          </a:stretch>
        </p:blipFill>
        <p:spPr>
          <a:xfrm>
            <a:off x="11858825" y="1866900"/>
            <a:ext cx="5438575" cy="4827262"/>
          </a:xfrm>
          <a:prstGeom prst="rect">
            <a:avLst/>
          </a:prstGeom>
        </p:spPr>
      </p:pic>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8AAAF214-BEAF-42C1-B6E9-CA9452C5C72A}"/>
                  </a:ext>
                </a:extLst>
              </p:cNvPr>
              <p:cNvSpPr txBox="1"/>
              <p:nvPr/>
            </p:nvSpPr>
            <p:spPr>
              <a:xfrm>
                <a:off x="838200" y="6134100"/>
                <a:ext cx="16992600" cy="3913187"/>
              </a:xfrm>
              <a:prstGeom prst="rect">
                <a:avLst/>
              </a:prstGeom>
              <a:noFill/>
            </p:spPr>
            <p:txBody>
              <a:bodyPr wrap="square" rtlCol="0">
                <a:spAutoFit/>
              </a:bodyPr>
              <a:lstStyle/>
              <a:p>
                <a:pPr algn="just">
                  <a:lnSpc>
                    <a:spcPct val="150000"/>
                  </a:lnSpc>
                  <a:spcBef>
                    <a:spcPts val="600"/>
                  </a:spcBef>
                  <a:spcAft>
                    <a:spcPts val="800"/>
                  </a:spcAft>
                  <a:tabLst>
                    <a:tab pos="360045" algn="l"/>
                    <a:tab pos="720090" algn="l"/>
                  </a:tabLst>
                </a:pPr>
                <a:r>
                  <a:rPr lang="en-US" sz="4000" dirty="0">
                    <a:latin typeface="Arial" panose="020B0604020202020204" pitchFamily="34" charset="0"/>
                    <a:cs typeface="Arial" panose="020B0604020202020204" pitchFamily="34" charset="0"/>
                  </a:rPr>
                  <a:t>X</a:t>
                </a:r>
                <a14:m>
                  <m:oMath xmlns:m="http://schemas.openxmlformats.org/officeDocument/2006/math">
                    <m:r>
                      <a:rPr lang="en-US" sz="4000" dirty="0">
                        <a:latin typeface="Cambria Math" panose="02040503050406030204" pitchFamily="18" charset="0"/>
                        <a:cs typeface="Arial" panose="020B0604020202020204" pitchFamily="34" charset="0"/>
                      </a:rPr>
                      <m:t>é</m:t>
                    </m:r>
                    <m:r>
                      <m:rPr>
                        <m:sty m:val="p"/>
                      </m:rPr>
                      <a:rPr lang="en-US" sz="4000" b="0" i="0" dirty="0" smtClean="0">
                        <a:latin typeface="Cambria Math" panose="02040503050406030204" pitchFamily="18" charset="0"/>
                        <a:cs typeface="Arial" panose="020B0604020202020204" pitchFamily="34" charset="0"/>
                      </a:rPr>
                      <m:t>t</m:t>
                    </m:r>
                    <m:r>
                      <a:rPr lang="en-US" sz="4000" b="0" i="0" dirty="0" smtClean="0">
                        <a:latin typeface="Cambria Math" panose="02040503050406030204" pitchFamily="18" charset="0"/>
                        <a:cs typeface="Arial" panose="020B0604020202020204" pitchFamily="34" charset="0"/>
                      </a:rPr>
                      <m:t> </m:t>
                    </m:r>
                    <m:r>
                      <m:rPr>
                        <m:sty m:val="p"/>
                      </m:rPr>
                      <a:rPr lang="nl-NL" sz="4000">
                        <a:latin typeface="Cambria Math" panose="02040503050406030204" pitchFamily="18" charset="0"/>
                        <a:ea typeface="Cambria Math" panose="02040503050406030204" pitchFamily="18" charset="0"/>
                        <a:cs typeface="Cambria Math" panose="02040503050406030204" pitchFamily="18" charset="0"/>
                      </a:rPr>
                      <m:t>Δ</m:t>
                    </m:r>
                    <m:r>
                      <a:rPr lang="nl-NL" sz="4000" i="1">
                        <a:latin typeface="Cambria Math" panose="02040503050406030204" pitchFamily="18" charset="0"/>
                        <a:ea typeface="Cambria Math" panose="02040503050406030204" pitchFamily="18" charset="0"/>
                        <a:cs typeface="Cambria Math" panose="02040503050406030204" pitchFamily="18" charset="0"/>
                      </a:rPr>
                      <m:t>𝐴𝐵𝐶</m:t>
                    </m:r>
                    <m:r>
                      <a:rPr lang="en-US" sz="4000" b="0" i="1" smtClean="0">
                        <a:latin typeface="Cambria Math" panose="02040503050406030204" pitchFamily="18" charset="0"/>
                        <a:ea typeface="Cambria Math" panose="02040503050406030204" pitchFamily="18" charset="0"/>
                        <a:cs typeface="Cambria Math" panose="02040503050406030204" pitchFamily="18" charset="0"/>
                      </a:rPr>
                      <m:t> </m:t>
                    </m:r>
                  </m:oMath>
                </a14:m>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a:latin typeface="Cambria Math" panose="02040503050406030204" pitchFamily="18" charset="0"/>
                        <a:ea typeface="Cambria Math" panose="02040503050406030204" pitchFamily="18" charset="0"/>
                        <a:cs typeface="Cambria Math" panose="02040503050406030204" pitchFamily="18" charset="0"/>
                      </a:rPr>
                      <m:t>∆</m:t>
                    </m:r>
                    <m:r>
                      <a:rPr lang="en-US" sz="4000" i="1">
                        <a:latin typeface="Cambria Math" panose="02040503050406030204" pitchFamily="18" charset="0"/>
                        <a:ea typeface="Cambria Math" panose="02040503050406030204" pitchFamily="18" charset="0"/>
                        <a:cs typeface="Cambria Math" panose="02040503050406030204" pitchFamily="18" charset="0"/>
                      </a:rPr>
                      <m:t>𝐴𝐷𝐶</m:t>
                    </m:r>
                    <m:r>
                      <a:rPr lang="en-US" sz="4000" b="0" i="0" smtClean="0">
                        <a:latin typeface="Cambria Math" panose="02040503050406030204" pitchFamily="18" charset="0"/>
                        <a:ea typeface="Cambria Math" panose="02040503050406030204" pitchFamily="18" charset="0"/>
                        <a:cs typeface="Cambria Math" panose="02040503050406030204" pitchFamily="18" charset="0"/>
                      </a:rPr>
                      <m:t> </m:t>
                    </m:r>
                  </m:oMath>
                </a14:m>
                <a:r>
                  <a:rPr lang="en-US" sz="4000" dirty="0">
                    <a:latin typeface="Arial" panose="020B0604020202020204" pitchFamily="34" charset="0"/>
                    <a:cs typeface="Arial" panose="020B0604020202020204" pitchFamily="34" charset="0"/>
                  </a:rPr>
                  <a:t>có: </a:t>
                </a:r>
                <a14:m>
                  <m:oMath xmlns:m="http://schemas.openxmlformats.org/officeDocument/2006/math">
                    <m:acc>
                      <m:accPr>
                        <m:chr m:val="̂"/>
                        <m:ctrlPr>
                          <a:rPr lang="en-US" sz="4000" i="1">
                            <a:latin typeface="Cambria Math" panose="02040503050406030204" pitchFamily="18" charset="0"/>
                            <a:ea typeface="Cambria Math" panose="02040503050406030204" pitchFamily="18" charset="0"/>
                          </a:rPr>
                        </m:ctrlPr>
                      </m:accPr>
                      <m:e>
                        <m:r>
                          <a:rPr lang="en-US" sz="4000" i="1">
                            <a:latin typeface="Cambria Math" panose="02040503050406030204" pitchFamily="18" charset="0"/>
                            <a:ea typeface="Cambria Math" panose="02040503050406030204" pitchFamily="18" charset="0"/>
                          </a:rPr>
                          <m:t>𝐵</m:t>
                        </m:r>
                      </m:e>
                    </m:acc>
                    <m:r>
                      <a:rPr lang="en-US" sz="4000" i="1">
                        <a:latin typeface="Cambria Math" panose="02040503050406030204" pitchFamily="18" charset="0"/>
                        <a:ea typeface="Cambria Math" panose="02040503050406030204" pitchFamily="18" charset="0"/>
                      </a:rPr>
                      <m:t>=</m:t>
                    </m:r>
                    <m:acc>
                      <m:accPr>
                        <m:chr m:val="̂"/>
                        <m:ctrlPr>
                          <a:rPr lang="en-US" sz="4000" i="1">
                            <a:latin typeface="Cambria Math" panose="02040503050406030204" pitchFamily="18" charset="0"/>
                            <a:ea typeface="Cambria Math" panose="02040503050406030204" pitchFamily="18" charset="0"/>
                          </a:rPr>
                        </m:ctrlPr>
                      </m:accPr>
                      <m:e>
                        <m:r>
                          <a:rPr lang="en-US" sz="4000" i="1">
                            <a:latin typeface="Cambria Math" panose="02040503050406030204" pitchFamily="18" charset="0"/>
                            <a:ea typeface="Cambria Math" panose="02040503050406030204" pitchFamily="18" charset="0"/>
                          </a:rPr>
                          <m:t>𝐷</m:t>
                        </m:r>
                      </m:e>
                    </m:acc>
                    <m:r>
                      <a:rPr lang="nl-NL" sz="4000" i="1">
                        <a:latin typeface="Cambria Math" panose="02040503050406030204" pitchFamily="18" charset="0"/>
                        <a:ea typeface="Cambria Math" panose="02040503050406030204" pitchFamily="18" charset="0"/>
                        <a:cs typeface="Cambria Math" panose="02040503050406030204" pitchFamily="18" charset="0"/>
                      </a:rPr>
                      <m:t>=9</m:t>
                    </m:r>
                    <m:r>
                      <a:rPr lang="en-US" sz="4000" i="1">
                        <a:latin typeface="Cambria Math" panose="02040503050406030204" pitchFamily="18" charset="0"/>
                        <a:ea typeface="Cambria Math" panose="02040503050406030204" pitchFamily="18" charset="0"/>
                        <a:cs typeface="Cambria Math" panose="02040503050406030204" pitchFamily="18" charset="0"/>
                      </a:rPr>
                      <m:t>0°</m:t>
                    </m:r>
                  </m:oMath>
                </a14:m>
                <a:endParaRPr lang="en-US" sz="4000" dirty="0">
                  <a:latin typeface="Arial" panose="020B0604020202020204" pitchFamily="34" charset="0"/>
                  <a:cs typeface="Arial" panose="020B0604020202020204" pitchFamily="34" charset="0"/>
                </a:endParaRPr>
              </a:p>
              <a:p>
                <a:pPr algn="just">
                  <a:lnSpc>
                    <a:spcPct val="150000"/>
                  </a:lnSpc>
                </a:pPr>
                <a:r>
                  <a:rPr lang="en-US" sz="4000" dirty="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𝐴𝐵</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𝐴𝐷</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gt</a:t>
                </a:r>
                <a:r>
                  <a:rPr lang="en-US" sz="4000" dirty="0">
                    <a:latin typeface="Arial" panose="020B0604020202020204" pitchFamily="34" charset="0"/>
                    <a:cs typeface="Arial" panose="020B0604020202020204" pitchFamily="34" charset="0"/>
                  </a:rPr>
                  <a:t>)</a:t>
                </a:r>
              </a:p>
              <a:p>
                <a:pPr algn="just">
                  <a:lnSpc>
                    <a:spcPct val="150000"/>
                  </a:lnSpc>
                </a:pPr>
                <a:r>
                  <a:rPr lang="en-US" sz="4000" dirty="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𝐴𝐶</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cạnh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chung</a:t>
                </a:r>
                <a:endParaRPr lang="en-US" sz="4000" dirty="0">
                  <a:latin typeface="Arial" panose="020B0604020202020204" pitchFamily="34" charset="0"/>
                  <a:cs typeface="Arial" panose="020B0604020202020204" pitchFamily="34" charset="0"/>
                </a:endParaRPr>
              </a:p>
              <a:p>
                <a:pPr algn="just">
                  <a:lnSpc>
                    <a:spcPct val="150000"/>
                  </a:lnSpc>
                </a:pPr>
                <a:r>
                  <a:rPr lang="en-US" sz="4000" dirty="0" err="1">
                    <a:latin typeface="Arial" panose="020B0604020202020204" pitchFamily="34" charset="0"/>
                    <a:cs typeface="Arial" panose="020B0604020202020204" pitchFamily="34" charset="0"/>
                  </a:rPr>
                  <a:t>Vậy</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𝐴𝐵𝐶</m:t>
                    </m:r>
                    <m:r>
                      <a:rPr lang="en-US" sz="4000" b="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𝐴𝐷𝐶</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cạnh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huyền</a:t>
                </a:r>
                <a:r>
                  <a:rPr lang="en-US" sz="4000" dirty="0">
                    <a:latin typeface="Arial" panose="020B0604020202020204" pitchFamily="34" charset="0"/>
                    <a:cs typeface="Arial" panose="020B0604020202020204" pitchFamily="34" charset="0"/>
                  </a:rPr>
                  <a:t> – </a:t>
                </a:r>
                <a:r>
                  <a:rPr lang="en-US" sz="4000" dirty="0" err="1">
                    <a:latin typeface="Arial" panose="020B0604020202020204" pitchFamily="34" charset="0"/>
                    <a:cs typeface="Arial" panose="020B0604020202020204" pitchFamily="34" charset="0"/>
                  </a:rPr>
                  <a:t>cạnh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góc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vuông</a:t>
                </a:r>
                <a:r>
                  <a:rPr lang="en-US" sz="4000" dirty="0">
                    <a:latin typeface="Arial" panose="020B0604020202020204" pitchFamily="34" charset="0"/>
                    <a:cs typeface="Arial" panose="020B0604020202020204" pitchFamily="34" charset="0"/>
                  </a:rPr>
                  <a:t>).</a:t>
                </a:r>
              </a:p>
            </p:txBody>
          </p:sp>
        </mc:Choice>
        <mc:Fallback xmlns="">
          <p:sp>
            <p:nvSpPr>
              <p:cNvPr id="14" name="TextBox 13">
                <a:extLst>
                  <a:ext uri="{FF2B5EF4-FFF2-40B4-BE49-F238E27FC236}">
                    <a16:creationId xmlns:a16="http://schemas.microsoft.com/office/drawing/2014/main" id="{8AAAF214-BEAF-42C1-B6E9-CA9452C5C72A}"/>
                  </a:ext>
                </a:extLst>
              </p:cNvPr>
              <p:cNvSpPr txBox="1">
                <a:spLocks noRot="1" noChangeAspect="1" noMove="1" noResize="1" noEditPoints="1" noAdjustHandles="1" noChangeArrowheads="1" noChangeShapeType="1" noTextEdit="1"/>
              </p:cNvSpPr>
              <p:nvPr/>
            </p:nvSpPr>
            <p:spPr>
              <a:xfrm>
                <a:off x="838200" y="6134100"/>
                <a:ext cx="16992600" cy="3913187"/>
              </a:xfrm>
              <a:prstGeom prst="rect">
                <a:avLst/>
              </a:prstGeom>
              <a:blipFill>
                <a:blip r:embed="rId16"/>
                <a:stretch>
                  <a:fillRect l="-1292" b="-2804"/>
                </a:stretch>
              </a:blipFill>
            </p:spPr>
            <p:txBody>
              <a:bodyPr/>
              <a:lstStyle/>
              <a:p>
                <a:r>
                  <a:rPr lang="en-US">
                    <a:noFill/>
                  </a:rPr>
                  <a:t> </a:t>
                </a:r>
              </a:p>
            </p:txBody>
          </p:sp>
        </mc:Fallback>
      </mc:AlternateContent>
    </p:spTree>
    <p:extLst>
      <p:ext uri="{BB962C8B-B14F-4D97-AF65-F5344CB8AC3E}">
        <p14:creationId xmlns:p14="http://schemas.microsoft.com/office/powerpoint/2010/main" val="400009138"/>
      </p:ext>
    </p:extLst>
  </p:cSld>
  <p:clrMapOvr>
    <a:masterClrMapping/>
  </p:clrMapOvr>
  <mc:AlternateContent xmlns:mc="http://schemas.openxmlformats.org/markup-compatibility/2006" xmlns:p14="http://schemas.microsoft.com/office/powerpoint/2010/main">
    <mc:Choice Requires="p14">
      <p:transition spd="slow">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9">
                                            <p:txEl>
                                              <p:pRg st="0" end="0"/>
                                            </p:txEl>
                                          </p:spTgt>
                                        </p:tgtEl>
                                        <p:attrNameLst>
                                          <p:attrName>style.visibility</p:attrName>
                                        </p:attrNameLst>
                                      </p:cBhvr>
                                      <p:to>
                                        <p:strVal val="visible"/>
                                      </p:to>
                                    </p:set>
                                    <p:animEffect transition="in" filter="wipe(left)">
                                      <p:cBhvr>
                                        <p:cTn id="12" dur="500"/>
                                        <p:tgtEl>
                                          <p:spTgt spid="2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9">
                                            <p:txEl>
                                              <p:pRg st="1" end="1"/>
                                            </p:txEl>
                                          </p:spTgt>
                                        </p:tgtEl>
                                        <p:attrNameLst>
                                          <p:attrName>style.visibility</p:attrName>
                                        </p:attrNameLst>
                                      </p:cBhvr>
                                      <p:to>
                                        <p:strVal val="visible"/>
                                      </p:to>
                                    </p:set>
                                    <p:animEffect transition="in" filter="wipe(left)">
                                      <p:cBhvr>
                                        <p:cTn id="17" dur="500"/>
                                        <p:tgtEl>
                                          <p:spTgt spid="2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9">
                                            <p:txEl>
                                              <p:pRg st="2" end="2"/>
                                            </p:txEl>
                                          </p:spTgt>
                                        </p:tgtEl>
                                        <p:attrNameLst>
                                          <p:attrName>style.visibility</p:attrName>
                                        </p:attrNameLst>
                                      </p:cBhvr>
                                      <p:to>
                                        <p:strVal val="visible"/>
                                      </p:to>
                                    </p:set>
                                    <p:animEffect transition="in" filter="wipe(left)">
                                      <p:cBhvr>
                                        <p:cTn id="22" dur="500"/>
                                        <p:tgtEl>
                                          <p:spTgt spid="2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0">
                                            <p:txEl>
                                              <p:pRg st="0" end="0"/>
                                            </p:txEl>
                                          </p:spTgt>
                                        </p:tgtEl>
                                        <p:attrNameLst>
                                          <p:attrName>style.visibility</p:attrName>
                                        </p:attrNameLst>
                                      </p:cBhvr>
                                      <p:to>
                                        <p:strVal val="visible"/>
                                      </p:to>
                                    </p:set>
                                    <p:animEffect transition="in" filter="wipe(up)">
                                      <p:cBhvr>
                                        <p:cTn id="27" dur="500"/>
                                        <p:tgtEl>
                                          <p:spTgt spid="30">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fade">
                                      <p:cBhvr>
                                        <p:cTn id="32" dur="500"/>
                                        <p:tgtEl>
                                          <p:spTgt spid="14">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
                                            <p:txEl>
                                              <p:pRg st="1" end="1"/>
                                            </p:txEl>
                                          </p:spTgt>
                                        </p:tgtEl>
                                        <p:attrNameLst>
                                          <p:attrName>style.visibility</p:attrName>
                                        </p:attrNameLst>
                                      </p:cBhvr>
                                      <p:to>
                                        <p:strVal val="visible"/>
                                      </p:to>
                                    </p:set>
                                    <p:animEffect transition="in" filter="fade">
                                      <p:cBhvr>
                                        <p:cTn id="37" dur="500"/>
                                        <p:tgtEl>
                                          <p:spTgt spid="14">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xEl>
                                              <p:pRg st="2" end="2"/>
                                            </p:txEl>
                                          </p:spTgt>
                                        </p:tgtEl>
                                        <p:attrNameLst>
                                          <p:attrName>style.visibility</p:attrName>
                                        </p:attrNameLst>
                                      </p:cBhvr>
                                      <p:to>
                                        <p:strVal val="visible"/>
                                      </p:to>
                                    </p:set>
                                    <p:animEffect transition="in" filter="fade">
                                      <p:cBhvr>
                                        <p:cTn id="42" dur="500"/>
                                        <p:tgtEl>
                                          <p:spTgt spid="14">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xEl>
                                              <p:pRg st="3" end="3"/>
                                            </p:txEl>
                                          </p:spTgt>
                                        </p:tgtEl>
                                        <p:attrNameLst>
                                          <p:attrName>style.visibility</p:attrName>
                                        </p:attrNameLst>
                                      </p:cBhvr>
                                      <p:to>
                                        <p:strVal val="visible"/>
                                      </p:to>
                                    </p:set>
                                    <p:animEffect transition="in" filter="fade">
                                      <p:cBhvr>
                                        <p:cTn id="47" dur="500"/>
                                        <p:tgtEl>
                                          <p:spTgt spid="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DBE085E9-C704-4058-9629-D00DCE2BB4FF}"/>
              </a:ext>
            </a:extLst>
          </p:cNvPr>
          <p:cNvGrpSpPr/>
          <p:nvPr/>
        </p:nvGrpSpPr>
        <p:grpSpPr>
          <a:xfrm>
            <a:off x="152400" y="114300"/>
            <a:ext cx="4661024" cy="914400"/>
            <a:chOff x="1892176" y="1365119"/>
            <a:chExt cx="4661024" cy="1416180"/>
          </a:xfrm>
        </p:grpSpPr>
        <p:grpSp>
          <p:nvGrpSpPr>
            <p:cNvPr id="17" name="Group 6">
              <a:extLst>
                <a:ext uri="{FF2B5EF4-FFF2-40B4-BE49-F238E27FC236}">
                  <a16:creationId xmlns:a16="http://schemas.microsoft.com/office/drawing/2014/main" id="{9F846A60-00CB-4C3E-9EF6-486614810E86}"/>
                </a:ext>
              </a:extLst>
            </p:cNvPr>
            <p:cNvGrpSpPr/>
            <p:nvPr/>
          </p:nvGrpSpPr>
          <p:grpSpPr>
            <a:xfrm>
              <a:off x="1892176" y="1365119"/>
              <a:ext cx="4661024" cy="1416180"/>
              <a:chOff x="0" y="0"/>
              <a:chExt cx="2015407" cy="675160"/>
            </a:xfrm>
          </p:grpSpPr>
          <p:sp>
            <p:nvSpPr>
              <p:cNvPr id="19" name="Freeform 7">
                <a:extLst>
                  <a:ext uri="{FF2B5EF4-FFF2-40B4-BE49-F238E27FC236}">
                    <a16:creationId xmlns:a16="http://schemas.microsoft.com/office/drawing/2014/main" id="{06D3CD6C-3DB0-4CC4-B683-900E046AE0FC}"/>
                  </a:ext>
                </a:extLst>
              </p:cNvPr>
              <p:cNvSpPr/>
              <p:nvPr/>
            </p:nvSpPr>
            <p:spPr>
              <a:xfrm>
                <a:off x="0" y="0"/>
                <a:ext cx="2015407" cy="675160"/>
              </a:xfrm>
              <a:custGeom>
                <a:avLst/>
                <a:gdLst/>
                <a:ahLst/>
                <a:cxnLst/>
                <a:rect l="l" t="t" r="r" b="b"/>
                <a:pathLst>
                  <a:path w="2015407" h="675160">
                    <a:moveTo>
                      <a:pt x="42266" y="0"/>
                    </a:moveTo>
                    <a:lnTo>
                      <a:pt x="1973142" y="0"/>
                    </a:lnTo>
                    <a:cubicBezTo>
                      <a:pt x="1996484" y="0"/>
                      <a:pt x="2015407" y="18923"/>
                      <a:pt x="2015407" y="42266"/>
                    </a:cubicBezTo>
                    <a:lnTo>
                      <a:pt x="2015407" y="632894"/>
                    </a:lnTo>
                    <a:cubicBezTo>
                      <a:pt x="2015407" y="656237"/>
                      <a:pt x="1996484" y="675160"/>
                      <a:pt x="1973142" y="675160"/>
                    </a:cubicBezTo>
                    <a:lnTo>
                      <a:pt x="42266" y="675160"/>
                    </a:lnTo>
                    <a:cubicBezTo>
                      <a:pt x="18923" y="675160"/>
                      <a:pt x="0" y="656237"/>
                      <a:pt x="0" y="632894"/>
                    </a:cubicBezTo>
                    <a:lnTo>
                      <a:pt x="0" y="42266"/>
                    </a:lnTo>
                    <a:cubicBezTo>
                      <a:pt x="0" y="18923"/>
                      <a:pt x="18923" y="0"/>
                      <a:pt x="42266" y="0"/>
                    </a:cubicBezTo>
                    <a:close/>
                  </a:path>
                </a:pathLst>
              </a:custGeom>
              <a:solidFill>
                <a:srgbClr val="F4BA92"/>
              </a:solidFill>
              <a:ln w="57150">
                <a:solidFill>
                  <a:srgbClr val="383838"/>
                </a:solidFill>
              </a:ln>
            </p:spPr>
            <p:txBody>
              <a:bodyPr/>
              <a:lstStyle/>
              <a:p>
                <a:endParaRPr lang="en-US" dirty="0"/>
              </a:p>
            </p:txBody>
          </p:sp>
          <p:sp>
            <p:nvSpPr>
              <p:cNvPr id="20" name="TextBox 8">
                <a:extLst>
                  <a:ext uri="{FF2B5EF4-FFF2-40B4-BE49-F238E27FC236}">
                    <a16:creationId xmlns:a16="http://schemas.microsoft.com/office/drawing/2014/main" id="{F1328F5F-6EA0-42A0-85D2-9618E698627A}"/>
                  </a:ext>
                </a:extLst>
              </p:cNvPr>
              <p:cNvSpPr txBox="1"/>
              <p:nvPr/>
            </p:nvSpPr>
            <p:spPr>
              <a:xfrm>
                <a:off x="0" y="-57150"/>
                <a:ext cx="812800" cy="869950"/>
              </a:xfrm>
              <a:prstGeom prst="rect">
                <a:avLst/>
              </a:prstGeom>
            </p:spPr>
            <p:txBody>
              <a:bodyPr lIns="50800" tIns="50800" rIns="50800" bIns="50800" rtlCol="0" anchor="ctr"/>
              <a:lstStyle/>
              <a:p>
                <a:pPr algn="ctr">
                  <a:lnSpc>
                    <a:spcPts val="3359"/>
                  </a:lnSpc>
                </a:pPr>
                <a:endParaRPr/>
              </a:p>
            </p:txBody>
          </p:sp>
        </p:grpSp>
        <p:sp>
          <p:nvSpPr>
            <p:cNvPr id="16" name="TextBox 15">
              <a:extLst>
                <a:ext uri="{FF2B5EF4-FFF2-40B4-BE49-F238E27FC236}">
                  <a16:creationId xmlns:a16="http://schemas.microsoft.com/office/drawing/2014/main" id="{4C08365D-4B64-4BB3-A837-F14C4DDB879A}"/>
                </a:ext>
              </a:extLst>
            </p:cNvPr>
            <p:cNvSpPr txBox="1"/>
            <p:nvPr/>
          </p:nvSpPr>
          <p:spPr>
            <a:xfrm>
              <a:off x="2120312" y="1706338"/>
              <a:ext cx="4204751" cy="769441"/>
            </a:xfrm>
            <a:prstGeom prst="rect">
              <a:avLst/>
            </a:prstGeom>
            <a:noFill/>
          </p:spPr>
          <p:txBody>
            <a:bodyPr wrap="square" rtlCol="0">
              <a:spAutoFit/>
            </a:bodyPr>
            <a:lstStyle/>
            <a:p>
              <a:pPr algn="ctr"/>
              <a:r>
                <a:rPr lang="en-US" sz="4400" b="1" dirty="0" err="1">
                  <a:latin typeface="Arial" panose="020B0604020202020204" pitchFamily="34" charset="0"/>
                  <a:cs typeface="Arial" panose="020B0604020202020204" pitchFamily="34" charset="0"/>
                </a:rPr>
                <a:t>Luyện</a:t>
              </a:r>
              <a:r>
                <a:rPr lang="en-US" sz="4400" b="1" dirty="0">
                  <a:latin typeface="Arial" panose="020B0604020202020204" pitchFamily="34" charset="0"/>
                  <a:cs typeface="Arial" panose="020B0604020202020204" pitchFamily="34" charset="0"/>
                </a:rPr>
                <a:t> </a:t>
              </a:r>
              <a:r>
                <a:rPr lang="en-US" sz="4400" b="1" dirty="0" err="1">
                  <a:latin typeface="Arial" panose="020B0604020202020204" pitchFamily="34" charset="0"/>
                  <a:cs typeface="Arial" panose="020B0604020202020204" pitchFamily="34" charset="0"/>
                </a:rPr>
                <a:t>tập</a:t>
              </a:r>
              <a:r>
                <a:rPr lang="en-US" sz="4400" b="1" dirty="0">
                  <a:latin typeface="Arial" panose="020B0604020202020204" pitchFamily="34" charset="0"/>
                  <a:cs typeface="Arial" panose="020B0604020202020204" pitchFamily="34" charset="0"/>
                </a:rPr>
                <a:t> 3</a:t>
              </a: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3E74361B-FD88-4255-899A-B8AAFB5BE156}"/>
                  </a:ext>
                </a:extLst>
              </p:cNvPr>
              <p:cNvSpPr txBox="1"/>
              <p:nvPr/>
            </p:nvSpPr>
            <p:spPr>
              <a:xfrm>
                <a:off x="152400" y="800100"/>
                <a:ext cx="17906999" cy="3139321"/>
              </a:xfrm>
              <a:prstGeom prst="rect">
                <a:avLst/>
              </a:prstGeom>
              <a:noFill/>
            </p:spPr>
            <p:txBody>
              <a:bodyPr wrap="square" rtlCol="0">
                <a:spAutoFit/>
              </a:bodyPr>
              <a:lstStyle/>
              <a:p>
                <a:pPr algn="just">
                  <a:lnSpc>
                    <a:spcPct val="150000"/>
                  </a:lnSpc>
                </a:pPr>
                <a:r>
                  <a:rPr lang="en-US" sz="4400" dirty="0">
                    <a:latin typeface="Arial" panose="020B0604020202020204" pitchFamily="34" charset="0"/>
                    <a:cs typeface="Arial" panose="020B0604020202020204" pitchFamily="34" charset="0"/>
                  </a:rPr>
                  <a:t>Cho </a:t>
                </a:r>
                <a:r>
                  <a:rPr lang="en-US" sz="4400" dirty="0" err="1">
                    <a:latin typeface="Arial" panose="020B0604020202020204" pitchFamily="34" charset="0"/>
                    <a:cs typeface="Arial" panose="020B0604020202020204" pitchFamily="34" charset="0"/>
                  </a:rPr>
                  <a:t>ba</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điểm</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𝐴</m:t>
                    </m:r>
                    <m:r>
                      <a:rPr lang="en-US" sz="4400" i="1" dirty="0" smtClean="0">
                        <a:latin typeface="Cambria Math" panose="02040503050406030204" pitchFamily="18" charset="0"/>
                        <a:cs typeface="Arial" panose="020B0604020202020204" pitchFamily="34" charset="0"/>
                      </a:rPr>
                      <m:t>, </m:t>
                    </m:r>
                    <m:r>
                      <a:rPr lang="en-US" sz="4400" i="1" dirty="0" smtClean="0">
                        <a:latin typeface="Cambria Math" panose="02040503050406030204" pitchFamily="18" charset="0"/>
                        <a:cs typeface="Arial" panose="020B0604020202020204" pitchFamily="34" charset="0"/>
                      </a:rPr>
                      <m:t>𝐵</m:t>
                    </m:r>
                    <m:r>
                      <a:rPr lang="en-US" sz="4400" i="1" dirty="0" smtClean="0">
                        <a:latin typeface="Cambria Math" panose="02040503050406030204" pitchFamily="18" charset="0"/>
                        <a:cs typeface="Arial" panose="020B0604020202020204" pitchFamily="34" charset="0"/>
                      </a:rPr>
                      <m:t>, </m:t>
                    </m:r>
                    <m:r>
                      <a:rPr lang="en-US" sz="4400" i="1" dirty="0" smtClean="0">
                        <a:latin typeface="Cambria Math" panose="02040503050406030204" pitchFamily="18" charset="0"/>
                        <a:cs typeface="Arial" panose="020B0604020202020204" pitchFamily="34" charset="0"/>
                      </a:rPr>
                      <m:t>𝐶</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nằm</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trên</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đường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tròn</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tâm</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𝑂</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và</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các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điểm</a:t>
                </a:r>
                <a:r>
                  <a:rPr lang="en-US" sz="4400" dirty="0">
                    <a:latin typeface="Arial" panose="020B0604020202020204" pitchFamily="34" charset="0"/>
                    <a:cs typeface="Arial" panose="020B0604020202020204" pitchFamily="34" charset="0"/>
                  </a:rPr>
                  <a:t> </a:t>
                </a:r>
                <a14:m>
                  <m:oMath xmlns:m="http://schemas.openxmlformats.org/officeDocument/2006/math">
                    <m:r>
                      <a:rPr lang="en-US" sz="4400" i="1" dirty="0" smtClean="0">
                        <a:latin typeface="Cambria Math" panose="02040503050406030204" pitchFamily="18" charset="0"/>
                        <a:cs typeface="Arial" panose="020B0604020202020204" pitchFamily="34" charset="0"/>
                      </a:rPr>
                      <m:t>𝑀</m:t>
                    </m:r>
                    <m:r>
                      <a:rPr lang="en-US" sz="4400" i="1" dirty="0" smtClean="0">
                        <a:latin typeface="Cambria Math" panose="02040503050406030204" pitchFamily="18" charset="0"/>
                        <a:cs typeface="Arial" panose="020B0604020202020204" pitchFamily="34" charset="0"/>
                      </a:rPr>
                      <m:t>, </m:t>
                    </m:r>
                    <m:r>
                      <a:rPr lang="en-US" sz="4400" i="1" dirty="0" smtClean="0">
                        <a:latin typeface="Cambria Math" panose="02040503050406030204" pitchFamily="18" charset="0"/>
                        <a:cs typeface="Arial" panose="020B0604020202020204" pitchFamily="34" charset="0"/>
                      </a:rPr>
                      <m:t>𝑁</m:t>
                    </m:r>
                    <m:r>
                      <a:rPr lang="en-US" sz="4400" i="1" dirty="0" smtClean="0">
                        <a:latin typeface="Cambria Math" panose="02040503050406030204" pitchFamily="18" charset="0"/>
                        <a:cs typeface="Arial" panose="020B0604020202020204" pitchFamily="34" charset="0"/>
                      </a:rPr>
                      <m:t>, </m:t>
                    </m:r>
                    <m:r>
                      <a:rPr lang="en-US" sz="4400" i="1" dirty="0" smtClean="0">
                        <a:latin typeface="Cambria Math" panose="02040503050406030204" pitchFamily="18" charset="0"/>
                        <a:cs typeface="Arial" panose="020B0604020202020204" pitchFamily="34" charset="0"/>
                      </a:rPr>
                      <m:t>𝑃</m:t>
                    </m:r>
                  </m:oMath>
                </a14:m>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như</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Hình</a:t>
                </a:r>
                <a:r>
                  <a:rPr lang="en-US" sz="4400" dirty="0">
                    <a:latin typeface="Arial" panose="020B0604020202020204" pitchFamily="34" charset="0"/>
                    <a:cs typeface="Arial" panose="020B0604020202020204" pitchFamily="34" charset="0"/>
                  </a:rPr>
                  <a:t> 4.54. </a:t>
                </a:r>
                <a:r>
                  <a:rPr lang="en-US" sz="4400" dirty="0" err="1">
                    <a:latin typeface="Arial" panose="020B0604020202020204" pitchFamily="34" charset="0"/>
                    <a:cs typeface="Arial" panose="020B0604020202020204" pitchFamily="34" charset="0"/>
                  </a:rPr>
                  <a:t>Hãy</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chỉ</a:t>
                </a:r>
                <a:r>
                  <a:rPr lang="en-US" sz="4400" dirty="0">
                    <a:latin typeface="Arial" panose="020B0604020202020204" pitchFamily="34" charset="0"/>
                    <a:cs typeface="Arial" panose="020B0604020202020204" pitchFamily="34" charset="0"/>
                  </a:rPr>
                  <a:t> ra </a:t>
                </a:r>
                <a:r>
                  <a:rPr lang="en-US" sz="4400" dirty="0" err="1">
                    <a:latin typeface="Arial" panose="020B0604020202020204" pitchFamily="34" charset="0"/>
                    <a:cs typeface="Arial" panose="020B0604020202020204" pitchFamily="34" charset="0"/>
                  </a:rPr>
                  <a:t>ba</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cặp</a:t>
                </a:r>
                <a:r>
                  <a:rPr lang="en-US" sz="4400" dirty="0">
                    <a:latin typeface="Arial" panose="020B0604020202020204" pitchFamily="34" charset="0"/>
                    <a:cs typeface="Arial" panose="020B0604020202020204" pitchFamily="34" charset="0"/>
                  </a:rPr>
                  <a:t> tam </a:t>
                </a:r>
                <a:r>
                  <a:rPr lang="en-US" sz="4400" dirty="0" err="1">
                    <a:latin typeface="Arial" panose="020B0604020202020204" pitchFamily="34" charset="0"/>
                    <a:cs typeface="Arial" panose="020B0604020202020204" pitchFamily="34" charset="0"/>
                  </a:rPr>
                  <a:t>giác</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vuông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bằng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nhau</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trong</a:t>
                </a:r>
                <a:r>
                  <a:rPr lang="en-US" sz="4400" dirty="0">
                    <a:latin typeface="Arial" panose="020B0604020202020204" pitchFamily="34" charset="0"/>
                    <a:cs typeface="Arial" panose="020B0604020202020204" pitchFamily="34" charset="0"/>
                  </a:rPr>
                  <a:t> </a:t>
                </a:r>
                <a:r>
                  <a:rPr lang="en-US" sz="4400" dirty="0" err="1">
                    <a:latin typeface="Arial" panose="020B0604020202020204" pitchFamily="34" charset="0"/>
                    <a:cs typeface="Arial" panose="020B0604020202020204" pitchFamily="34" charset="0"/>
                  </a:rPr>
                  <a:t>hình</a:t>
                </a:r>
                <a:r>
                  <a:rPr lang="en-US" sz="4400" dirty="0">
                    <a:latin typeface="Arial" panose="020B0604020202020204" pitchFamily="34" charset="0"/>
                    <a:cs typeface="Arial" panose="020B0604020202020204" pitchFamily="34" charset="0"/>
                  </a:rPr>
                  <a:t>.</a:t>
                </a:r>
              </a:p>
            </p:txBody>
          </p:sp>
        </mc:Choice>
        <mc:Fallback xmlns="">
          <p:sp>
            <p:nvSpPr>
              <p:cNvPr id="12" name="TextBox 11">
                <a:extLst>
                  <a:ext uri="{FF2B5EF4-FFF2-40B4-BE49-F238E27FC236}">
                    <a16:creationId xmlns:a16="http://schemas.microsoft.com/office/drawing/2014/main" id="{3E74361B-FD88-4255-899A-B8AAFB5BE156}"/>
                  </a:ext>
                </a:extLst>
              </p:cNvPr>
              <p:cNvSpPr txBox="1">
                <a:spLocks noRot="1" noChangeAspect="1" noMove="1" noResize="1" noEditPoints="1" noAdjustHandles="1" noChangeArrowheads="1" noChangeShapeType="1" noTextEdit="1"/>
              </p:cNvSpPr>
              <p:nvPr/>
            </p:nvSpPr>
            <p:spPr>
              <a:xfrm>
                <a:off x="152400" y="800100"/>
                <a:ext cx="17906999" cy="3139321"/>
              </a:xfrm>
              <a:prstGeom prst="rect">
                <a:avLst/>
              </a:prstGeom>
              <a:blipFill>
                <a:blip r:embed="rId2"/>
                <a:stretch>
                  <a:fillRect l="-1362" r="-1362" b="-4272"/>
                </a:stretch>
              </a:blipFill>
            </p:spPr>
            <p:txBody>
              <a:bodyPr/>
              <a:lstStyle/>
              <a:p>
                <a:r>
                  <a:rPr lang="en-US">
                    <a:noFill/>
                  </a:rPr>
                  <a:t> </a:t>
                </a:r>
              </a:p>
            </p:txBody>
          </p:sp>
        </mc:Fallback>
      </mc:AlternateContent>
      <p:pic>
        <p:nvPicPr>
          <p:cNvPr id="11" name="Picture 10">
            <a:extLst>
              <a:ext uri="{FF2B5EF4-FFF2-40B4-BE49-F238E27FC236}">
                <a16:creationId xmlns:a16="http://schemas.microsoft.com/office/drawing/2014/main" id="{FF2ABCAE-9B20-4609-BDFB-81BC01154F00}"/>
              </a:ext>
            </a:extLst>
          </p:cNvPr>
          <p:cNvPicPr>
            <a:picLocks noChangeAspect="1"/>
          </p:cNvPicPr>
          <p:nvPr/>
        </p:nvPicPr>
        <p:blipFill>
          <a:blip r:embed="rId3"/>
          <a:stretch>
            <a:fillRect/>
          </a:stretch>
        </p:blipFill>
        <p:spPr>
          <a:xfrm>
            <a:off x="13639800" y="2776537"/>
            <a:ext cx="4343400" cy="3967163"/>
          </a:xfrm>
          <a:prstGeom prst="rect">
            <a:avLst/>
          </a:prstGeom>
        </p:spPr>
      </p:pic>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CCD36244-90BB-441B-8583-622EEB888D6C}"/>
                  </a:ext>
                </a:extLst>
              </p:cNvPr>
              <p:cNvSpPr txBox="1"/>
              <p:nvPr/>
            </p:nvSpPr>
            <p:spPr>
              <a:xfrm>
                <a:off x="152400" y="3901420"/>
                <a:ext cx="17906999" cy="6042680"/>
              </a:xfrm>
              <a:prstGeom prst="rect">
                <a:avLst/>
              </a:prstGeom>
              <a:noFill/>
            </p:spPr>
            <p:txBody>
              <a:bodyPr wrap="square">
                <a:spAutoFit/>
              </a:bodyPr>
              <a:lstStyle/>
              <a:p>
                <a:pPr marL="0" marR="0" algn="just">
                  <a:lnSpc>
                    <a:spcPct val="150000"/>
                  </a:lnSpc>
                  <a:spcBef>
                    <a:spcPts val="0"/>
                  </a:spcBef>
                  <a:spcAft>
                    <a:spcPts val="800"/>
                  </a:spcAft>
                </a:pPr>
                <a:r>
                  <a:rPr lang="nl-NL" sz="4000" b="1" u="sng" dirty="0">
                    <a:effectLst/>
                    <a:latin typeface="Arial" panose="020B0604020202020204" pitchFamily="34" charset="0"/>
                    <a:ea typeface="Times New Roman" panose="02020603050405020304" pitchFamily="18" charset="0"/>
                    <a:cs typeface="Arial" panose="020B0604020202020204" pitchFamily="34" charset="0"/>
                  </a:rPr>
                  <a:t>GIẢI</a:t>
                </a:r>
                <a:r>
                  <a:rPr lang="nl-NL" sz="4000" b="1" dirty="0">
                    <a:effectLst/>
                    <a:latin typeface="Arial" panose="020B0604020202020204" pitchFamily="34" charset="0"/>
                    <a:ea typeface="Times New Roman" panose="02020603050405020304" pitchFamily="18" charset="0"/>
                    <a:cs typeface="Arial" panose="020B0604020202020204" pitchFamily="34" charset="0"/>
                  </a:rPr>
                  <a:t>:</a:t>
                </a:r>
                <a:r>
                  <a:rPr lang="nl-NL" sz="4000" dirty="0">
                    <a:effectLst/>
                    <a:latin typeface="Arial" panose="020B0604020202020204" pitchFamily="34" charset="0"/>
                    <a:ea typeface="Times New Roman" panose="02020603050405020304" pitchFamily="18" charset="0"/>
                    <a:cs typeface="Arial" panose="020B0604020202020204" pitchFamily="34" charset="0"/>
                  </a:rPr>
                  <a:t> + Xét tam giác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𝑂𝐴𝑃</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và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𝑂𝐵𝑃</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có:</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𝑂𝐵</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𝑂𝑃</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chung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14:m>
                  <m:oMath xmlns:m="http://schemas.openxmlformats.org/officeDocument/2006/math">
                    <m:r>
                      <a:rPr lang="nl-NL" sz="4000" i="1">
                        <a:effectLst/>
                        <a:latin typeface="Cambria Math" panose="02040503050406030204" pitchFamily="18" charset="0"/>
                        <a:ea typeface="Times New Roman" panose="02020603050405020304" pitchFamily="18" charset="0"/>
                      </a:rPr>
                      <m:t>⇒</m:t>
                    </m:r>
                    <m:r>
                      <a:rPr lang="nl-NL" sz="4000" i="1">
                        <a:effectLst/>
                        <a:latin typeface="Cambria Math" panose="02040503050406030204" pitchFamily="18" charset="0"/>
                        <a:ea typeface="Times New Roman" panose="020206030504050203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𝑂𝐴𝑃</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𝑂𝐵𝑃</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(cạnh huyền – cạnh góc vuông).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   + Tương tự có </a:t>
                </a:r>
                <a14:m>
                  <m:oMath xmlns:m="http://schemas.openxmlformats.org/officeDocument/2006/math">
                    <m:r>
                      <m:rPr>
                        <m:sty m:val="p"/>
                      </m:rPr>
                      <a:rPr lang="nl-NL" sz="4000" i="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𝑂𝐴𝑁</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m:rPr>
                        <m:sty m:val="p"/>
                      </m:rPr>
                      <a:rPr lang="nl-NL" sz="4000" i="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𝑂𝐶𝑁</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(cạnh huyền – cạnh góc vuông) vì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𝑂𝐶</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𝑂𝑁</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chung.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   + </a:t>
                </a:r>
                <a14:m>
                  <m:oMath xmlns:m="http://schemas.openxmlformats.org/officeDocument/2006/math">
                    <m:r>
                      <m:rPr>
                        <m:sty m:val="p"/>
                      </m:rPr>
                      <a:rPr lang="nl-NL" sz="4000" i="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𝑂𝐵𝑀</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m:rPr>
                        <m:sty m:val="p"/>
                      </m:rPr>
                      <a:rPr lang="nl-NL" sz="4000" i="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𝑂𝐶𝑀</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(cạnh huyền – cạnh góc vuông) vì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𝑂𝐶</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𝑂𝑀</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chung.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13" name="TextBox 12">
                <a:extLst>
                  <a:ext uri="{FF2B5EF4-FFF2-40B4-BE49-F238E27FC236}">
                    <a16:creationId xmlns:a16="http://schemas.microsoft.com/office/drawing/2014/main" id="{CCD36244-90BB-441B-8583-622EEB888D6C}"/>
                  </a:ext>
                </a:extLst>
              </p:cNvPr>
              <p:cNvSpPr txBox="1">
                <a:spLocks noRot="1" noChangeAspect="1" noMove="1" noResize="1" noEditPoints="1" noAdjustHandles="1" noChangeArrowheads="1" noChangeShapeType="1" noTextEdit="1"/>
              </p:cNvSpPr>
              <p:nvPr/>
            </p:nvSpPr>
            <p:spPr>
              <a:xfrm>
                <a:off x="152400" y="3901420"/>
                <a:ext cx="17906999" cy="6042680"/>
              </a:xfrm>
              <a:prstGeom prst="rect">
                <a:avLst/>
              </a:prstGeom>
              <a:blipFill>
                <a:blip r:embed="rId4"/>
                <a:stretch>
                  <a:fillRect l="-1192" r="-1192" b="-1514"/>
                </a:stretch>
              </a:blipFill>
            </p:spPr>
            <p:txBody>
              <a:bodyPr/>
              <a:lstStyle/>
              <a:p>
                <a:r>
                  <a:rPr lang="en-US">
                    <a:noFill/>
                  </a:rPr>
                  <a:t> </a:t>
                </a:r>
              </a:p>
            </p:txBody>
          </p:sp>
        </mc:Fallback>
      </mc:AlternateContent>
    </p:spTree>
    <p:extLst>
      <p:ext uri="{BB962C8B-B14F-4D97-AF65-F5344CB8AC3E}">
        <p14:creationId xmlns:p14="http://schemas.microsoft.com/office/powerpoint/2010/main" val="761158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2">
                                            <p:txEl>
                                              <p:pRg st="0" end="0"/>
                                            </p:txEl>
                                          </p:spTgt>
                                        </p:tgtEl>
                                        <p:attrNameLst>
                                          <p:attrName>style.visibility</p:attrName>
                                        </p:attrNameLst>
                                      </p:cBhvr>
                                      <p:to>
                                        <p:strVal val="visible"/>
                                      </p:to>
                                    </p:set>
                                    <p:anim calcmode="lin" valueType="num">
                                      <p:cBhvr>
                                        <p:cTn id="12" dur="500" fill="hold"/>
                                        <p:tgtEl>
                                          <p:spTgt spid="12">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2">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12">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13">
                                            <p:txEl>
                                              <p:pRg st="0" end="0"/>
                                            </p:txEl>
                                          </p:spTgt>
                                        </p:tgtEl>
                                        <p:attrNameLst>
                                          <p:attrName>style.visibility</p:attrName>
                                        </p:attrNameLst>
                                      </p:cBhvr>
                                      <p:to>
                                        <p:strVal val="visible"/>
                                      </p:to>
                                    </p:set>
                                    <p:animEffect transition="in" filter="randombar(horizontal)">
                                      <p:cBhvr>
                                        <p:cTn id="24" dur="500"/>
                                        <p:tgtEl>
                                          <p:spTgt spid="13">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13">
                                            <p:txEl>
                                              <p:pRg st="1" end="1"/>
                                            </p:txEl>
                                          </p:spTgt>
                                        </p:tgtEl>
                                        <p:attrNameLst>
                                          <p:attrName>style.visibility</p:attrName>
                                        </p:attrNameLst>
                                      </p:cBhvr>
                                      <p:to>
                                        <p:strVal val="visible"/>
                                      </p:to>
                                    </p:set>
                                    <p:animEffect transition="in" filter="randombar(horizontal)">
                                      <p:cBhvr>
                                        <p:cTn id="29" dur="500"/>
                                        <p:tgtEl>
                                          <p:spTgt spid="13">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13">
                                            <p:txEl>
                                              <p:pRg st="2" end="2"/>
                                            </p:txEl>
                                          </p:spTgt>
                                        </p:tgtEl>
                                        <p:attrNameLst>
                                          <p:attrName>style.visibility</p:attrName>
                                        </p:attrNameLst>
                                      </p:cBhvr>
                                      <p:to>
                                        <p:strVal val="visible"/>
                                      </p:to>
                                    </p:set>
                                    <p:animEffect transition="in" filter="randombar(horizontal)">
                                      <p:cBhvr>
                                        <p:cTn id="34" dur="500"/>
                                        <p:tgtEl>
                                          <p:spTgt spid="13">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13">
                                            <p:txEl>
                                              <p:pRg st="3" end="3"/>
                                            </p:txEl>
                                          </p:spTgt>
                                        </p:tgtEl>
                                        <p:attrNameLst>
                                          <p:attrName>style.visibility</p:attrName>
                                        </p:attrNameLst>
                                      </p:cBhvr>
                                      <p:to>
                                        <p:strVal val="visible"/>
                                      </p:to>
                                    </p:set>
                                    <p:animEffect transition="in" filter="randombar(horizontal)">
                                      <p:cBhvr>
                                        <p:cTn id="39" dur="500"/>
                                        <p:tgtEl>
                                          <p:spTgt spid="13">
                                            <p:txEl>
                                              <p:pRg st="3" end="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animEffect transition="in" filter="randombar(horizontal)">
                                      <p:cBhvr>
                                        <p:cTn id="44" dur="500"/>
                                        <p:tgtEl>
                                          <p:spTgt spid="1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191651" y="5974838"/>
            <a:ext cx="7546257" cy="5666553"/>
          </a:xfrm>
          <a:prstGeom prst="rect">
            <a:avLst/>
          </a:prstGeom>
        </p:spPr>
      </p:pic>
      <p:pic>
        <p:nvPicPr>
          <p:cNvPr id="11" name="Picture 10">
            <a:extLst>
              <a:ext uri="{FF2B5EF4-FFF2-40B4-BE49-F238E27FC236}">
                <a16:creationId xmlns:a16="http://schemas.microsoft.com/office/drawing/2014/main" id="{FF2ABCAE-9B20-4609-BDFB-81BC01154F00}"/>
              </a:ext>
            </a:extLst>
          </p:cNvPr>
          <p:cNvPicPr>
            <a:picLocks noChangeAspect="1"/>
          </p:cNvPicPr>
          <p:nvPr/>
        </p:nvPicPr>
        <p:blipFill>
          <a:blip r:embed="rId4"/>
          <a:stretch>
            <a:fillRect/>
          </a:stretch>
        </p:blipFill>
        <p:spPr>
          <a:xfrm>
            <a:off x="457200" y="2776537"/>
            <a:ext cx="5314950" cy="4733925"/>
          </a:xfrm>
          <a:prstGeom prst="rect">
            <a:avLst/>
          </a:prstGeom>
        </p:spPr>
      </p:pic>
      <p:sp>
        <p:nvSpPr>
          <p:cNvPr id="20" name="Speech Bubble: Oval 19">
            <a:extLst>
              <a:ext uri="{FF2B5EF4-FFF2-40B4-BE49-F238E27FC236}">
                <a16:creationId xmlns:a16="http://schemas.microsoft.com/office/drawing/2014/main" id="{EB70BAB3-EA6E-422E-83C9-9D735C56CFE3}"/>
              </a:ext>
            </a:extLst>
          </p:cNvPr>
          <p:cNvSpPr/>
          <p:nvPr/>
        </p:nvSpPr>
        <p:spPr>
          <a:xfrm>
            <a:off x="7848600" y="673778"/>
            <a:ext cx="2590800" cy="1438503"/>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Giải</a:t>
            </a:r>
            <a:endParaRPr lang="en-US" sz="4400" b="1"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CCD36244-90BB-441B-8583-622EEB888D6C}"/>
                  </a:ext>
                </a:extLst>
              </p:cNvPr>
              <p:cNvSpPr txBox="1"/>
              <p:nvPr/>
            </p:nvSpPr>
            <p:spPr>
              <a:xfrm>
                <a:off x="6653301" y="2548868"/>
                <a:ext cx="11634699" cy="6851940"/>
              </a:xfrm>
              <a:prstGeom prst="rect">
                <a:avLst/>
              </a:prstGeom>
              <a:noFill/>
            </p:spPr>
            <p:txBody>
              <a:bodyPr wrap="square">
                <a:spAutoFit/>
              </a:bodyPr>
              <a:lstStyle/>
              <a:p>
                <a:pPr marL="0" marR="0" algn="just">
                  <a:lnSpc>
                    <a:spcPct val="150000"/>
                  </a:lnSpc>
                  <a:spcBef>
                    <a:spcPts val="0"/>
                  </a:spcBef>
                  <a:spcAft>
                    <a:spcPts val="8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 Xét tam giác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𝑂𝐴𝑃</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và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𝑂𝐵𝑃</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có:</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𝑂𝐵</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𝑂𝑃</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chung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14:m>
                  <m:oMath xmlns:m="http://schemas.openxmlformats.org/officeDocument/2006/math">
                    <m:r>
                      <a:rPr lang="nl-NL" sz="4000" i="1">
                        <a:effectLst/>
                        <a:latin typeface="Cambria Math" panose="02040503050406030204" pitchFamily="18" charset="0"/>
                        <a:ea typeface="Times New Roman" panose="02020603050405020304" pitchFamily="18" charset="0"/>
                      </a:rPr>
                      <m:t>⇒</m:t>
                    </m:r>
                    <m:r>
                      <a:rPr lang="nl-NL" sz="4000" i="1">
                        <a:effectLst/>
                        <a:latin typeface="Cambria Math" panose="02040503050406030204" pitchFamily="18" charset="0"/>
                        <a:ea typeface="Times New Roman" panose="020206030504050203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𝑂𝐴𝑃</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𝑂𝐵𝑃</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(cạnh huyền – cạnh góc vuông).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 Tương tự có </a:t>
                </a:r>
                <a14:m>
                  <m:oMath xmlns:m="http://schemas.openxmlformats.org/officeDocument/2006/math">
                    <m:r>
                      <m:rPr>
                        <m:sty m:val="p"/>
                      </m:rPr>
                      <a:rPr lang="nl-NL" sz="4000" i="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𝑂𝐴𝑁</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m:rPr>
                        <m:sty m:val="p"/>
                      </m:rPr>
                      <a:rPr lang="nl-NL" sz="4000" i="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𝑂𝐶𝑁</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(cạnh huyền – cạnh góc vuông) vì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𝑂𝐶</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𝑂𝑁</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chung.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m:rPr>
                        <m:sty m:val="p"/>
                      </m:rPr>
                      <a:rPr lang="nl-NL" sz="4000" i="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𝑂𝐵𝑀</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m:rPr>
                        <m:sty m:val="p"/>
                      </m:rPr>
                      <a:rPr lang="nl-NL" sz="4000" i="0">
                        <a:effectLst/>
                        <a:latin typeface="Cambria Math" panose="02040503050406030204" pitchFamily="18" charset="0"/>
                        <a:ea typeface="Cambria Math" panose="02040503050406030204" pitchFamily="18" charset="0"/>
                        <a:cs typeface="Cambria Math" panose="02040503050406030204" pitchFamily="18" charset="0"/>
                      </a:rPr>
                      <m:t>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𝑂𝐶𝑀</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(cạnh huyền – cạnh góc vuông) vì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𝑂𝐶</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𝑂𝑀</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chung.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23" name="TextBox 22">
                <a:extLst>
                  <a:ext uri="{FF2B5EF4-FFF2-40B4-BE49-F238E27FC236}">
                    <a16:creationId xmlns:a16="http://schemas.microsoft.com/office/drawing/2014/main" id="{CCD36244-90BB-441B-8583-622EEB888D6C}"/>
                  </a:ext>
                </a:extLst>
              </p:cNvPr>
              <p:cNvSpPr txBox="1">
                <a:spLocks noRot="1" noChangeAspect="1" noMove="1" noResize="1" noEditPoints="1" noAdjustHandles="1" noChangeArrowheads="1" noChangeShapeType="1" noTextEdit="1"/>
              </p:cNvSpPr>
              <p:nvPr/>
            </p:nvSpPr>
            <p:spPr>
              <a:xfrm>
                <a:off x="6653301" y="2548868"/>
                <a:ext cx="11634699" cy="6851940"/>
              </a:xfrm>
              <a:prstGeom prst="rect">
                <a:avLst/>
              </a:prstGeom>
              <a:blipFill>
                <a:blip r:embed="rId9"/>
                <a:stretch>
                  <a:fillRect l="-1833" r="-1833" b="-2847"/>
                </a:stretch>
              </a:blipFill>
            </p:spPr>
            <p:txBody>
              <a:bodyPr/>
              <a:lstStyle/>
              <a:p>
                <a:r>
                  <a:rPr lang="en-US">
                    <a:noFill/>
                  </a:rPr>
                  <a:t> </a:t>
                </a:r>
              </a:p>
            </p:txBody>
          </p:sp>
        </mc:Fallback>
      </mc:AlternateContent>
    </p:spTree>
    <p:extLst>
      <p:ext uri="{BB962C8B-B14F-4D97-AF65-F5344CB8AC3E}">
        <p14:creationId xmlns:p14="http://schemas.microsoft.com/office/powerpoint/2010/main" val="9316462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23">
                                            <p:txEl>
                                              <p:pRg st="0" end="0"/>
                                            </p:txEl>
                                          </p:spTgt>
                                        </p:tgtEl>
                                        <p:attrNameLst>
                                          <p:attrName>style.visibility</p:attrName>
                                        </p:attrNameLst>
                                      </p:cBhvr>
                                      <p:to>
                                        <p:strVal val="visible"/>
                                      </p:to>
                                    </p:set>
                                    <p:animEffect transition="in" filter="randombar(horizontal)">
                                      <p:cBhvr>
                                        <p:cTn id="17" dur="500"/>
                                        <p:tgtEl>
                                          <p:spTgt spid="2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23">
                                            <p:txEl>
                                              <p:pRg st="1" end="1"/>
                                            </p:txEl>
                                          </p:spTgt>
                                        </p:tgtEl>
                                        <p:attrNameLst>
                                          <p:attrName>style.visibility</p:attrName>
                                        </p:attrNameLst>
                                      </p:cBhvr>
                                      <p:to>
                                        <p:strVal val="visible"/>
                                      </p:to>
                                    </p:set>
                                    <p:animEffect transition="in" filter="randombar(horizontal)">
                                      <p:cBhvr>
                                        <p:cTn id="22" dur="500"/>
                                        <p:tgtEl>
                                          <p:spTgt spid="2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23">
                                            <p:txEl>
                                              <p:pRg st="2" end="2"/>
                                            </p:txEl>
                                          </p:spTgt>
                                        </p:tgtEl>
                                        <p:attrNameLst>
                                          <p:attrName>style.visibility</p:attrName>
                                        </p:attrNameLst>
                                      </p:cBhvr>
                                      <p:to>
                                        <p:strVal val="visible"/>
                                      </p:to>
                                    </p:set>
                                    <p:animEffect transition="in" filter="randombar(horizontal)">
                                      <p:cBhvr>
                                        <p:cTn id="27" dur="500"/>
                                        <p:tgtEl>
                                          <p:spTgt spid="2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23">
                                            <p:txEl>
                                              <p:pRg st="3" end="3"/>
                                            </p:txEl>
                                          </p:spTgt>
                                        </p:tgtEl>
                                        <p:attrNameLst>
                                          <p:attrName>style.visibility</p:attrName>
                                        </p:attrNameLst>
                                      </p:cBhvr>
                                      <p:to>
                                        <p:strVal val="visible"/>
                                      </p:to>
                                    </p:set>
                                    <p:animEffect transition="in" filter="randombar(horizontal)">
                                      <p:cBhvr>
                                        <p:cTn id="32" dur="500"/>
                                        <p:tgtEl>
                                          <p:spTgt spid="23">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23">
                                            <p:txEl>
                                              <p:pRg st="4" end="4"/>
                                            </p:txEl>
                                          </p:spTgt>
                                        </p:tgtEl>
                                        <p:attrNameLst>
                                          <p:attrName>style.visibility</p:attrName>
                                        </p:attrNameLst>
                                      </p:cBhvr>
                                      <p:to>
                                        <p:strVal val="visible"/>
                                      </p:to>
                                    </p:set>
                                    <p:animEffect transition="in" filter="randombar(horizontal)">
                                      <p:cBhvr>
                                        <p:cTn id="37" dur="500"/>
                                        <p:tgtEl>
                                          <p:spTgt spid="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DEDA4C1-FFC1-4E41-A2A5-6BAD11A3B509}"/>
                  </a:ext>
                </a:extLst>
              </p:cNvPr>
              <p:cNvSpPr txBox="1"/>
              <p:nvPr/>
            </p:nvSpPr>
            <p:spPr>
              <a:xfrm>
                <a:off x="1295400" y="576943"/>
                <a:ext cx="8839200" cy="4594912"/>
              </a:xfrm>
              <a:prstGeom prst="rect">
                <a:avLst/>
              </a:prstGeom>
              <a:noFill/>
            </p:spPr>
            <p:txBody>
              <a:bodyPr wrap="square" rtlCol="0">
                <a:spAutoFit/>
              </a:bodyPr>
              <a:lstStyle/>
              <a:p>
                <a:pPr algn="just">
                  <a:lnSpc>
                    <a:spcPct val="150000"/>
                  </a:lnSpc>
                </a:pPr>
                <a:r>
                  <a:rPr lang="en-US" sz="4000" b="1" i="1" dirty="0" err="1">
                    <a:latin typeface="Arial" panose="020B0604020202020204" pitchFamily="34" charset="0"/>
                    <a:cs typeface="Arial" panose="020B0604020202020204" pitchFamily="34" charset="0"/>
                  </a:rPr>
                  <a:t>Thử</a:t>
                </a:r>
                <a:r>
                  <a:rPr lang="en-US" sz="4000" b="1" i="1" dirty="0">
                    <a:latin typeface="Arial" panose="020B0604020202020204" pitchFamily="34" charset="0"/>
                    <a:cs typeface="Arial" panose="020B0604020202020204" pitchFamily="34" charset="0"/>
                  </a:rPr>
                  <a:t> </a:t>
                </a:r>
                <a:r>
                  <a:rPr lang="en-US" sz="4000" b="1" i="1" dirty="0" err="1">
                    <a:latin typeface="Arial" panose="020B0604020202020204" pitchFamily="34" charset="0"/>
                    <a:cs typeface="Arial" panose="020B0604020202020204" pitchFamily="34" charset="0"/>
                  </a:rPr>
                  <a:t>thách</a:t>
                </a:r>
                <a:r>
                  <a:rPr lang="en-US" sz="4000" b="1" i="1" dirty="0">
                    <a:latin typeface="Arial" panose="020B0604020202020204" pitchFamily="34" charset="0"/>
                    <a:cs typeface="Arial" panose="020B0604020202020204" pitchFamily="34" charset="0"/>
                  </a:rPr>
                  <a:t> </a:t>
                </a:r>
                <a:r>
                  <a:rPr lang="en-US" sz="4000" b="1" i="1" dirty="0" err="1">
                    <a:latin typeface="Arial" panose="020B0604020202020204" pitchFamily="34" charset="0"/>
                    <a:cs typeface="Arial" panose="020B0604020202020204" pitchFamily="34" charset="0"/>
                  </a:rPr>
                  <a:t>nhỏ</a:t>
                </a:r>
                <a:r>
                  <a:rPr lang="en-US" sz="4000" b="1" i="1"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hai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chiếc</a:t>
                </a:r>
                <a:r>
                  <a:rPr lang="en-US" sz="4000" dirty="0">
                    <a:latin typeface="Arial" panose="020B0604020202020204" pitchFamily="34" charset="0"/>
                    <a:cs typeface="Arial" panose="020B0604020202020204" pitchFamily="34" charset="0"/>
                  </a:rPr>
                  <a:t> thang </a:t>
                </a:r>
                <a:r>
                  <a:rPr lang="en-US" sz="4000" dirty="0" err="1">
                    <a:latin typeface="Arial" panose="020B0604020202020204" pitchFamily="34" charset="0"/>
                    <a:cs typeface="Arial" panose="020B0604020202020204" pitchFamily="34" charset="0"/>
                  </a:rPr>
                  <a:t>dài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như</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được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dựa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một</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bức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tường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với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cùng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độ</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cao</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𝐵𝐻</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𝐵</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𝐻</m:t>
                    </m:r>
                    <m:r>
                      <a:rPr lang="en-US" sz="4000" i="1" dirty="0" smtClean="0">
                        <a:latin typeface="Cambria Math" panose="02040503050406030204" pitchFamily="18" charset="0"/>
                        <a:cs typeface="Arial" panose="020B0604020202020204" pitchFamily="34" charset="0"/>
                      </a:rPr>
                      <m:t>’</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như</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4.55.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góc</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𝐵𝐴𝐻</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và</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𝐵</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𝐴</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𝐻</m:t>
                    </m:r>
                    <m:r>
                      <a:rPr lang="en-US" sz="4000" i="1" dirty="0" smtClean="0">
                        <a:latin typeface="Cambria Math" panose="02040503050406030204" pitchFamily="18" charset="0"/>
                        <a:cs typeface="Arial" panose="020B0604020202020204" pitchFamily="34" charset="0"/>
                      </a:rPr>
                      <m:t>’</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không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Vì</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sao</a:t>
                </a:r>
                <a:r>
                  <a:rPr lang="en-US" sz="4000" dirty="0">
                    <a:latin typeface="Arial" panose="020B0604020202020204" pitchFamily="34" charset="0"/>
                    <a:cs typeface="Arial" panose="020B0604020202020204" pitchFamily="34" charset="0"/>
                  </a:rPr>
                  <a:t>?</a:t>
                </a:r>
              </a:p>
            </p:txBody>
          </p:sp>
        </mc:Choice>
        <mc:Fallback xmlns="">
          <p:sp>
            <p:nvSpPr>
              <p:cNvPr id="29" name="TextBox 28">
                <a:extLst>
                  <a:ext uri="{FF2B5EF4-FFF2-40B4-BE49-F238E27FC236}">
                    <a16:creationId xmlns:a16="http://schemas.microsoft.com/office/drawing/2014/main" id="{BDEDA4C1-FFC1-4E41-A2A5-6BAD11A3B509}"/>
                  </a:ext>
                </a:extLst>
              </p:cNvPr>
              <p:cNvSpPr txBox="1">
                <a:spLocks noRot="1" noChangeAspect="1" noMove="1" noResize="1" noEditPoints="1" noAdjustHandles="1" noChangeArrowheads="1" noChangeShapeType="1" noTextEdit="1"/>
              </p:cNvSpPr>
              <p:nvPr/>
            </p:nvSpPr>
            <p:spPr>
              <a:xfrm>
                <a:off x="1295400" y="576943"/>
                <a:ext cx="8839200" cy="4594912"/>
              </a:xfrm>
              <a:prstGeom prst="rect">
                <a:avLst/>
              </a:prstGeom>
              <a:blipFill>
                <a:blip r:embed="rId8"/>
                <a:stretch>
                  <a:fillRect l="-2483" r="-2414" b="-49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5D69C1FE-9CC2-4CBD-9A1D-0609D6DBD34E}"/>
                  </a:ext>
                </a:extLst>
              </p:cNvPr>
              <p:cNvSpPr txBox="1"/>
              <p:nvPr/>
            </p:nvSpPr>
            <p:spPr>
              <a:xfrm>
                <a:off x="1295400" y="6888316"/>
                <a:ext cx="14935200" cy="2827184"/>
              </a:xfrm>
              <a:prstGeom prst="rect">
                <a:avLst/>
              </a:prstGeom>
              <a:noFill/>
            </p:spPr>
            <p:txBody>
              <a:bodyPr wrap="square">
                <a:spAutoFit/>
              </a:bodyPr>
              <a:lstStyle/>
              <a:p>
                <a:pPr marL="0" marR="0" algn="just">
                  <a:lnSpc>
                    <a:spcPct val="150000"/>
                  </a:lnSpc>
                  <a:spcBef>
                    <a:spcPts val="0"/>
                  </a:spcBef>
                  <a:spcAft>
                    <a:spcPts val="800"/>
                  </a:spcAft>
                </a:pPr>
                <a14:m>
                  <m:oMath xmlns:m="http://schemas.openxmlformats.org/officeDocument/2006/math">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𝐻𝐴𝐵</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𝐻</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(cạnh huyền – cạnh góc vuông) vì:</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800"/>
                  </a:spcAft>
                </a:pP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𝐻𝐵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𝐻</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oMath>
                </a14:m>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r>
                  <a:rPr lang="nl-NL" sz="4000" dirty="0">
                    <a:effectLst/>
                    <a:latin typeface="Arial" panose="020B0604020202020204" pitchFamily="34" charset="0"/>
                    <a:ea typeface="Times New Roman" panose="02020603050405020304" pitchFamily="18" charset="0"/>
                    <a:cs typeface="Arial" panose="020B0604020202020204" pitchFamily="34" charset="0"/>
                  </a:rPr>
                  <a:t>Vậy </a:t>
                </a: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𝐻𝐴𝐵</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𝐻</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e>
                    </m:acc>
                  </m:oMath>
                </a14:m>
                <a:r>
                  <a:rPr lang="nl-NL" sz="4000" dirty="0">
                    <a:effectLst/>
                    <a:latin typeface="Arial" panose="020B0604020202020204" pitchFamily="34" charset="0"/>
                    <a:ea typeface="Times New Roman" panose="02020603050405020304" pitchFamily="18" charset="0"/>
                    <a:cs typeface="Arial" panose="020B0604020202020204" pitchFamily="34" charset="0"/>
                  </a:rPr>
                  <a:t>.</a:t>
                </a:r>
                <a:endParaRPr lang="en-US" sz="4000" dirty="0">
                  <a:latin typeface="Arial" panose="020B0604020202020204" pitchFamily="34" charset="0"/>
                  <a:cs typeface="Arial" panose="020B0604020202020204" pitchFamily="34" charset="0"/>
                </a:endParaRPr>
              </a:p>
            </p:txBody>
          </p:sp>
        </mc:Choice>
        <mc:Fallback xmlns="">
          <p:sp>
            <p:nvSpPr>
              <p:cNvPr id="33" name="TextBox 32">
                <a:extLst>
                  <a:ext uri="{FF2B5EF4-FFF2-40B4-BE49-F238E27FC236}">
                    <a16:creationId xmlns:a16="http://schemas.microsoft.com/office/drawing/2014/main" id="{5D69C1FE-9CC2-4CBD-9A1D-0609D6DBD34E}"/>
                  </a:ext>
                </a:extLst>
              </p:cNvPr>
              <p:cNvSpPr txBox="1">
                <a:spLocks noRot="1" noChangeAspect="1" noMove="1" noResize="1" noEditPoints="1" noAdjustHandles="1" noChangeArrowheads="1" noChangeShapeType="1" noTextEdit="1"/>
              </p:cNvSpPr>
              <p:nvPr/>
            </p:nvSpPr>
            <p:spPr>
              <a:xfrm>
                <a:off x="1295400" y="6888316"/>
                <a:ext cx="14935200" cy="2827184"/>
              </a:xfrm>
              <a:prstGeom prst="rect">
                <a:avLst/>
              </a:prstGeom>
              <a:blipFill>
                <a:blip r:embed="rId9"/>
                <a:stretch>
                  <a:fillRect l="-1469" b="-8190"/>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270DD6E9-EDD6-C4E8-3696-111D4EF9ECB9}"/>
              </a:ext>
            </a:extLst>
          </p:cNvPr>
          <p:cNvPicPr>
            <a:picLocks noChangeAspect="1"/>
          </p:cNvPicPr>
          <p:nvPr/>
        </p:nvPicPr>
        <p:blipFill>
          <a:blip r:embed="rId10"/>
          <a:stretch>
            <a:fillRect/>
          </a:stretch>
        </p:blipFill>
        <p:spPr>
          <a:xfrm>
            <a:off x="11811000" y="419100"/>
            <a:ext cx="5072063" cy="5204378"/>
          </a:xfrm>
          <a:prstGeom prst="rect">
            <a:avLst/>
          </a:prstGeom>
        </p:spPr>
      </p:pic>
      <p:sp>
        <p:nvSpPr>
          <p:cNvPr id="5" name="TextBox 4">
            <a:extLst>
              <a:ext uri="{FF2B5EF4-FFF2-40B4-BE49-F238E27FC236}">
                <a16:creationId xmlns:a16="http://schemas.microsoft.com/office/drawing/2014/main" id="{695B383A-0585-BDEB-22E1-A6469541B8E5}"/>
              </a:ext>
            </a:extLst>
          </p:cNvPr>
          <p:cNvSpPr txBox="1"/>
          <p:nvPr/>
        </p:nvSpPr>
        <p:spPr>
          <a:xfrm>
            <a:off x="7620000" y="5790618"/>
            <a:ext cx="3581124" cy="707886"/>
          </a:xfrm>
          <a:prstGeom prst="rect">
            <a:avLst/>
          </a:prstGeom>
          <a:noFill/>
        </p:spPr>
        <p:txBody>
          <a:bodyPr wrap="square" rtlCol="0">
            <a:spAutoFit/>
          </a:bodyPr>
          <a:lstStyle/>
          <a:p>
            <a:pPr algn="ctr"/>
            <a:r>
              <a:rPr lang="en-US" sz="4000" b="1" dirty="0" err="1">
                <a:solidFill>
                  <a:srgbClr val="FF0000"/>
                </a:solidFill>
                <a:latin typeface="Arial" panose="020B0604020202020204" pitchFamily="34" charset="0"/>
                <a:cs typeface="Arial" panose="020B0604020202020204" pitchFamily="34" charset="0"/>
              </a:rPr>
              <a:t>Giải</a:t>
            </a:r>
            <a:endParaRPr lang="en-US" sz="40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9369047"/>
      </p:ext>
    </p:extLst>
  </p:cSld>
  <p:clrMapOvr>
    <a:masterClrMapping/>
  </p:clrMapOvr>
  <mc:AlternateContent xmlns:mc="http://schemas.openxmlformats.org/markup-compatibility/2006" xmlns:p14="http://schemas.microsoft.com/office/powerpoint/2010/main">
    <mc:Choice Requires="p14">
      <p:transition spd="slow" p14:dur="9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animEffect transition="in" filter="fade">
                                      <p:cBhvr>
                                        <p:cTn id="7" dur="500"/>
                                        <p:tgtEl>
                                          <p:spTgt spid="2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arn(inVertical)">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nodeType="clickEffect">
                                  <p:stCondLst>
                                    <p:cond delay="0"/>
                                  </p:stCondLst>
                                  <p:childTnLst>
                                    <p:set>
                                      <p:cBhvr>
                                        <p:cTn id="21" dur="1" fill="hold">
                                          <p:stCondLst>
                                            <p:cond delay="0"/>
                                          </p:stCondLst>
                                        </p:cTn>
                                        <p:tgtEl>
                                          <p:spTgt spid="33">
                                            <p:txEl>
                                              <p:pRg st="0" end="0"/>
                                            </p:txEl>
                                          </p:spTgt>
                                        </p:tgtEl>
                                        <p:attrNameLst>
                                          <p:attrName>style.visibility</p:attrName>
                                        </p:attrNameLst>
                                      </p:cBhvr>
                                      <p:to>
                                        <p:strVal val="visible"/>
                                      </p:to>
                                    </p:set>
                                    <p:animEffect transition="in" filter="randombar(horizontal)">
                                      <p:cBhvr>
                                        <p:cTn id="22" dur="500"/>
                                        <p:tgtEl>
                                          <p:spTgt spid="3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33">
                                            <p:txEl>
                                              <p:pRg st="1" end="1"/>
                                            </p:txEl>
                                          </p:spTgt>
                                        </p:tgtEl>
                                        <p:attrNameLst>
                                          <p:attrName>style.visibility</p:attrName>
                                        </p:attrNameLst>
                                      </p:cBhvr>
                                      <p:to>
                                        <p:strVal val="visible"/>
                                      </p:to>
                                    </p:set>
                                    <p:animEffect transition="in" filter="randombar(horizontal)">
                                      <p:cBhvr>
                                        <p:cTn id="27" dur="500"/>
                                        <p:tgtEl>
                                          <p:spTgt spid="3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33">
                                            <p:txEl>
                                              <p:pRg st="2" end="2"/>
                                            </p:txEl>
                                          </p:spTgt>
                                        </p:tgtEl>
                                        <p:attrNameLst>
                                          <p:attrName>style.visibility</p:attrName>
                                        </p:attrNameLst>
                                      </p:cBhvr>
                                      <p:to>
                                        <p:strVal val="visible"/>
                                      </p:to>
                                    </p:set>
                                    <p:animEffect transition="in" filter="randombar(horizontal)">
                                      <p:cBhvr>
                                        <p:cTn id="32" dur="500"/>
                                        <p:tgtEl>
                                          <p:spTgt spid="3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2"/>
          <p:cNvGrpSpPr/>
          <p:nvPr/>
        </p:nvGrpSpPr>
        <p:grpSpPr>
          <a:xfrm>
            <a:off x="5203720" y="280413"/>
            <a:ext cx="7880559" cy="1765326"/>
            <a:chOff x="0" y="0"/>
            <a:chExt cx="2276133" cy="696892"/>
          </a:xfrm>
        </p:grpSpPr>
        <p:sp>
          <p:nvSpPr>
            <p:cNvPr id="3" name="Freeform 3"/>
            <p:cNvSpPr/>
            <p:nvPr/>
          </p:nvSpPr>
          <p:spPr>
            <a:xfrm>
              <a:off x="0" y="0"/>
              <a:ext cx="2276133" cy="696892"/>
            </a:xfrm>
            <a:custGeom>
              <a:avLst/>
              <a:gdLst/>
              <a:ahLst/>
              <a:cxnLst/>
              <a:rect l="l" t="t" r="r" b="b"/>
              <a:pathLst>
                <a:path w="2276133" h="696892">
                  <a:moveTo>
                    <a:pt x="35833" y="0"/>
                  </a:moveTo>
                  <a:lnTo>
                    <a:pt x="2240300" y="0"/>
                  </a:lnTo>
                  <a:cubicBezTo>
                    <a:pt x="2260090" y="0"/>
                    <a:pt x="2276133" y="16043"/>
                    <a:pt x="2276133" y="35833"/>
                  </a:cubicBezTo>
                  <a:lnTo>
                    <a:pt x="2276133" y="661059"/>
                  </a:lnTo>
                  <a:cubicBezTo>
                    <a:pt x="2276133" y="670563"/>
                    <a:pt x="2272357" y="679677"/>
                    <a:pt x="2265637" y="686397"/>
                  </a:cubicBezTo>
                  <a:cubicBezTo>
                    <a:pt x="2258918" y="693117"/>
                    <a:pt x="2249803" y="696892"/>
                    <a:pt x="2240300" y="696892"/>
                  </a:cubicBezTo>
                  <a:lnTo>
                    <a:pt x="35833" y="696892"/>
                  </a:lnTo>
                  <a:cubicBezTo>
                    <a:pt x="16043" y="696892"/>
                    <a:pt x="0" y="680849"/>
                    <a:pt x="0" y="661059"/>
                  </a:cubicBezTo>
                  <a:lnTo>
                    <a:pt x="0" y="35833"/>
                  </a:lnTo>
                  <a:cubicBezTo>
                    <a:pt x="0" y="16043"/>
                    <a:pt x="16043" y="0"/>
                    <a:pt x="35833" y="0"/>
                  </a:cubicBezTo>
                  <a:close/>
                </a:path>
              </a:pathLst>
            </a:custGeom>
            <a:solidFill>
              <a:srgbClr val="B1E1D2"/>
            </a:solidFill>
            <a:ln w="57150">
              <a:solidFill>
                <a:srgbClr val="383838"/>
              </a:solidFill>
            </a:ln>
          </p:spPr>
        </p:sp>
        <p:sp>
          <p:nvSpPr>
            <p:cNvPr id="4" name="TextBox 4"/>
            <p:cNvSpPr txBox="1"/>
            <p:nvPr/>
          </p:nvSpPr>
          <p:spPr>
            <a:xfrm>
              <a:off x="0" y="-57150"/>
              <a:ext cx="812800" cy="869950"/>
            </a:xfrm>
            <a:prstGeom prst="rect">
              <a:avLst/>
            </a:prstGeom>
          </p:spPr>
          <p:txBody>
            <a:bodyPr lIns="50800" tIns="50800" rIns="50800" bIns="50800" rtlCol="0" anchor="ctr"/>
            <a:lstStyle/>
            <a:p>
              <a:pPr marL="0" marR="0" lvl="0" indent="0" algn="ctr" defTabSz="914400" rtl="0" eaLnBrk="1" fontAlgn="auto" latinLnBrk="0" hangingPunct="1">
                <a:lnSpc>
                  <a:spcPts val="33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14" name="TextBox 13">
            <a:extLst>
              <a:ext uri="{FF2B5EF4-FFF2-40B4-BE49-F238E27FC236}">
                <a16:creationId xmlns:a16="http://schemas.microsoft.com/office/drawing/2014/main" id="{6D9CAEE2-7364-7BD3-BA4B-90EC1DD2B074}"/>
              </a:ext>
            </a:extLst>
          </p:cNvPr>
          <p:cNvSpPr txBox="1"/>
          <p:nvPr/>
        </p:nvSpPr>
        <p:spPr>
          <a:xfrm>
            <a:off x="5608597" y="605496"/>
            <a:ext cx="7070804" cy="1107996"/>
          </a:xfrm>
          <a:prstGeom prst="rect">
            <a:avLst/>
          </a:prstGeom>
          <a:noFill/>
        </p:spPr>
        <p:txBody>
          <a:bodyPr wrap="square" rtlCol="0">
            <a:spAutoFit/>
          </a:bodyPr>
          <a:lstStyle/>
          <a:p>
            <a:pPr algn="ctr"/>
            <a:r>
              <a:rPr lang="en-US" sz="6600" b="1" dirty="0">
                <a:latin typeface="Arial" panose="020B0604020202020204" pitchFamily="34" charset="0"/>
                <a:cs typeface="Arial" panose="020B0604020202020204" pitchFamily="34" charset="0"/>
              </a:rPr>
              <a:t>LUYỆN TẬP</a:t>
            </a:r>
          </a:p>
        </p:txBody>
      </p:sp>
      <p:sp>
        <p:nvSpPr>
          <p:cNvPr id="15" name="TextBox 14">
            <a:extLst>
              <a:ext uri="{FF2B5EF4-FFF2-40B4-BE49-F238E27FC236}">
                <a16:creationId xmlns:a16="http://schemas.microsoft.com/office/drawing/2014/main" id="{562B5A3B-F641-4429-5843-449B28D6BD8D}"/>
              </a:ext>
            </a:extLst>
          </p:cNvPr>
          <p:cNvSpPr txBox="1"/>
          <p:nvPr/>
        </p:nvSpPr>
        <p:spPr>
          <a:xfrm>
            <a:off x="1904999" y="2370822"/>
            <a:ext cx="14478000" cy="1824923"/>
          </a:xfrm>
          <a:prstGeom prst="rect">
            <a:avLst/>
          </a:prstGeom>
          <a:noFill/>
        </p:spPr>
        <p:txBody>
          <a:bodyPr wrap="square" rtlCol="0">
            <a:spAutoFit/>
          </a:bodyPr>
          <a:lstStyle/>
          <a:p>
            <a:pPr algn="just">
              <a:lnSpc>
                <a:spcPct val="150000"/>
              </a:lnSpc>
            </a:pPr>
            <a:r>
              <a:rPr lang="en-US" sz="4000" b="1" dirty="0" err="1">
                <a:latin typeface="Arial" panose="020B0604020202020204" pitchFamily="34" charset="0"/>
                <a:cs typeface="Arial" panose="020B0604020202020204" pitchFamily="34" charset="0"/>
              </a:rPr>
              <a:t>Bài</a:t>
            </a:r>
            <a:r>
              <a:rPr lang="en-US" sz="4000" b="1" dirty="0">
                <a:latin typeface="Arial" panose="020B0604020202020204" pitchFamily="34" charset="0"/>
                <a:cs typeface="Arial" panose="020B0604020202020204" pitchFamily="34" charset="0"/>
              </a:rPr>
              <a:t> 4.20 (SGK – tr.79)</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Mỗi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có</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cặp</a:t>
            </a:r>
            <a:r>
              <a:rPr lang="en-US" sz="4000" dirty="0">
                <a:latin typeface="Arial" panose="020B0604020202020204" pitchFamily="34" charset="0"/>
                <a:cs typeface="Arial" panose="020B0604020202020204" pitchFamily="34" charset="0"/>
              </a:rPr>
              <a:t> tam </a:t>
            </a:r>
            <a:r>
              <a:rPr lang="en-US" sz="4000" dirty="0" err="1">
                <a:latin typeface="Arial" panose="020B0604020202020204" pitchFamily="34" charset="0"/>
                <a:cs typeface="Arial" panose="020B0604020202020204" pitchFamily="34" charset="0"/>
              </a:rPr>
              <a:t>giác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vuông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nào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bằng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nhau</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Vì</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sao</a:t>
            </a:r>
            <a:r>
              <a:rPr lang="en-US" sz="4000" dirty="0">
                <a:latin typeface="Arial" panose="020B0604020202020204" pitchFamily="34" charset="0"/>
                <a:cs typeface="Arial" panose="020B0604020202020204" pitchFamily="34" charset="0"/>
              </a:rPr>
              <a:t>?</a:t>
            </a:r>
          </a:p>
        </p:txBody>
      </p:sp>
      <p:pic>
        <p:nvPicPr>
          <p:cNvPr id="19" name="Picture 18">
            <a:extLst>
              <a:ext uri="{FF2B5EF4-FFF2-40B4-BE49-F238E27FC236}">
                <a16:creationId xmlns:a16="http://schemas.microsoft.com/office/drawing/2014/main" id="{75423136-D544-EB0D-FB2E-019A8A205C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4520828"/>
            <a:ext cx="12605651" cy="3876762"/>
          </a:xfrm>
          <a:prstGeom prst="rect">
            <a:avLst/>
          </a:prstGeom>
        </p:spPr>
      </p:pic>
    </p:spTree>
    <p:extLst>
      <p:ext uri="{BB962C8B-B14F-4D97-AF65-F5344CB8AC3E}">
        <p14:creationId xmlns:p14="http://schemas.microsoft.com/office/powerpoint/2010/main" val="83554287"/>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barn(inVertical)">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 calcmode="lin" valueType="num">
                                      <p:cBhvr>
                                        <p:cTn id="21" dur="500" fill="hold"/>
                                        <p:tgtEl>
                                          <p:spTgt spid="19"/>
                                        </p:tgtEl>
                                        <p:attrNameLst>
                                          <p:attrName>style.rotation</p:attrName>
                                        </p:attrNameLst>
                                      </p:cBhvr>
                                      <p:tavLst>
                                        <p:tav tm="0">
                                          <p:val>
                                            <p:fltVal val="90"/>
                                          </p:val>
                                        </p:tav>
                                        <p:tav tm="100000">
                                          <p:val>
                                            <p:fltVal val="0"/>
                                          </p:val>
                                        </p:tav>
                                      </p:tavLst>
                                    </p:anim>
                                    <p:animEffect transition="in" filter="fade">
                                      <p:cBhvr>
                                        <p:cTn id="2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2299454" y="5143500"/>
            <a:ext cx="6552792" cy="6446309"/>
          </a:xfrm>
          <a:prstGeom prst="rect">
            <a:avLst/>
          </a:prstGeom>
        </p:spPr>
      </p:pic>
      <p:sp>
        <p:nvSpPr>
          <p:cNvPr id="11" name="TextBox 11"/>
          <p:cNvSpPr txBox="1"/>
          <p:nvPr/>
        </p:nvSpPr>
        <p:spPr>
          <a:xfrm>
            <a:off x="10045262" y="6637038"/>
            <a:ext cx="2909372" cy="3113937"/>
          </a:xfrm>
          <a:prstGeom prst="rect">
            <a:avLst/>
          </a:prstGeom>
        </p:spPr>
        <p:txBody>
          <a:bodyPr lIns="50800" tIns="50800" rIns="50800" bIns="50800" rtlCol="0" anchor="ctr"/>
          <a:lstStyle/>
          <a:p>
            <a:pPr marL="0" marR="0" lvl="0" indent="0" algn="ctr" defTabSz="914400" rtl="0" eaLnBrk="1" fontAlgn="auto" latinLnBrk="0" hangingPunct="1">
              <a:lnSpc>
                <a:spcPts val="33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36" name="Picture 3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739099" y="5894117"/>
            <a:ext cx="1306778" cy="1148331"/>
          </a:xfrm>
          <a:prstGeom prst="rect">
            <a:avLst/>
          </a:prstGeom>
        </p:spPr>
      </p:pic>
      <p:pic>
        <p:nvPicPr>
          <p:cNvPr id="37" name="Picture 3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flipH="1">
            <a:off x="-228600" y="-190500"/>
            <a:ext cx="2515896" cy="3047892"/>
          </a:xfrm>
          <a:prstGeom prst="rect">
            <a:avLst/>
          </a:prstGeom>
        </p:spPr>
      </p:pic>
      <p:pic>
        <p:nvPicPr>
          <p:cNvPr id="31" name="Picture 30">
            <a:extLst>
              <a:ext uri="{FF2B5EF4-FFF2-40B4-BE49-F238E27FC236}">
                <a16:creationId xmlns:a16="http://schemas.microsoft.com/office/drawing/2014/main" id="{742F6EEA-9F11-87AE-045D-327447035C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06349" y="1926741"/>
            <a:ext cx="12605651" cy="3876762"/>
          </a:xfrm>
          <a:prstGeom prst="rect">
            <a:avLst/>
          </a:prstGeom>
        </p:spPr>
      </p:pic>
      <p:sp>
        <p:nvSpPr>
          <p:cNvPr id="30" name="Speech Bubble: Oval 29">
            <a:extLst>
              <a:ext uri="{FF2B5EF4-FFF2-40B4-BE49-F238E27FC236}">
                <a16:creationId xmlns:a16="http://schemas.microsoft.com/office/drawing/2014/main" id="{7C588674-1D4A-700A-1FD0-391F2611BD3C}"/>
              </a:ext>
            </a:extLst>
          </p:cNvPr>
          <p:cNvSpPr/>
          <p:nvPr/>
        </p:nvSpPr>
        <p:spPr>
          <a:xfrm>
            <a:off x="8013777" y="548670"/>
            <a:ext cx="2590800" cy="1438503"/>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Giải</a:t>
            </a:r>
            <a:endParaRPr lang="en-US" sz="4400" b="1"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FD69F408-0DC4-CF10-8B9C-AEB440A8F869}"/>
                  </a:ext>
                </a:extLst>
              </p:cNvPr>
              <p:cNvSpPr txBox="1"/>
              <p:nvPr/>
            </p:nvSpPr>
            <p:spPr>
              <a:xfrm>
                <a:off x="3411581" y="5894117"/>
                <a:ext cx="11795189" cy="4133247"/>
              </a:xfrm>
              <a:prstGeom prst="rect">
                <a:avLst/>
              </a:prstGeom>
              <a:noFill/>
            </p:spPr>
            <p:txBody>
              <a:bodyPr wrap="square">
                <a:spAutoFit/>
              </a:bodyPr>
              <a:lstStyle/>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a) </a:t>
                </a:r>
                <a14:m>
                  <m:oMath xmlns:m="http://schemas.openxmlformats.org/officeDocument/2006/math">
                    <m:r>
                      <a:rPr lang="nl-NL" sz="4000" i="1">
                        <a:effectLst/>
                        <a:latin typeface="Cambria Math" panose="02040503050406030204" pitchFamily="18" charset="0"/>
                        <a:ea typeface="Times New Roman" panose="020206030504050203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𝐴𝐶𝐵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𝐴𝐶𝐷</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(cạnh góc vuông – góc nhọn),</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b) </a:t>
                </a:r>
                <a14:m>
                  <m:oMath xmlns:m="http://schemas.openxmlformats.org/officeDocument/2006/math">
                    <m:r>
                      <a:rPr lang="nl-NL" sz="4000" i="1">
                        <a:effectLst/>
                        <a:latin typeface="Cambria Math" panose="02040503050406030204" pitchFamily="18" charset="0"/>
                        <a:ea typeface="Times New Roman" panose="020206030504050203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𝐸𝐻𝐺</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𝐹𝐺𝐻</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(cạnh huyền – cạnh góc vuông),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c) </a:t>
                </a:r>
                <a14:m>
                  <m:oMath xmlns:m="http://schemas.openxmlformats.org/officeDocument/2006/math">
                    <m:r>
                      <a:rPr lang="nl-NL" sz="4000" i="1">
                        <a:effectLst/>
                        <a:latin typeface="Cambria Math" panose="02040503050406030204" pitchFamily="18" charset="0"/>
                        <a:ea typeface="Times New Roman" panose="020206030504050203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𝑀𝐾𝑄</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𝑀𝑃𝑁</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(cạnh huyền – góc nhọn),</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d) </a:t>
                </a:r>
                <a14:m>
                  <m:oMath xmlns:m="http://schemas.openxmlformats.org/officeDocument/2006/math">
                    <m:r>
                      <a:rPr lang="nl-NL" sz="4000" i="1">
                        <a:effectLst/>
                        <a:latin typeface="Cambria Math" panose="02040503050406030204" pitchFamily="18" charset="0"/>
                        <a:ea typeface="Times New Roman" panose="020206030504050203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𝑆𝑉𝑇</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𝑇𝑈𝑆</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(hai cạnh góc vuông).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34" name="TextBox 33">
                <a:extLst>
                  <a:ext uri="{FF2B5EF4-FFF2-40B4-BE49-F238E27FC236}">
                    <a16:creationId xmlns:a16="http://schemas.microsoft.com/office/drawing/2014/main" id="{FD69F408-0DC4-CF10-8B9C-AEB440A8F869}"/>
                  </a:ext>
                </a:extLst>
              </p:cNvPr>
              <p:cNvSpPr txBox="1">
                <a:spLocks noRot="1" noChangeAspect="1" noMove="1" noResize="1" noEditPoints="1" noAdjustHandles="1" noChangeArrowheads="1" noChangeShapeType="1" noTextEdit="1"/>
              </p:cNvSpPr>
              <p:nvPr/>
            </p:nvSpPr>
            <p:spPr>
              <a:xfrm>
                <a:off x="3411581" y="5894117"/>
                <a:ext cx="11795189" cy="4133247"/>
              </a:xfrm>
              <a:prstGeom prst="rect">
                <a:avLst/>
              </a:prstGeom>
              <a:blipFill>
                <a:blip r:embed="rId9"/>
                <a:stretch>
                  <a:fillRect l="-1860" b="-5457"/>
                </a:stretch>
              </a:blipFill>
            </p:spPr>
            <p:txBody>
              <a:bodyPr/>
              <a:lstStyle/>
              <a:p>
                <a:r>
                  <a:rPr lang="en-US">
                    <a:noFill/>
                  </a:rPr>
                  <a:t> </a:t>
                </a:r>
              </a:p>
            </p:txBody>
          </p:sp>
        </mc:Fallback>
      </mc:AlternateContent>
    </p:spTree>
    <p:extLst>
      <p:ext uri="{BB962C8B-B14F-4D97-AF65-F5344CB8AC3E}">
        <p14:creationId xmlns:p14="http://schemas.microsoft.com/office/powerpoint/2010/main" val="7192761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randombar(horizont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circle(in)">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xEl>
                                              <p:pRg st="0" end="0"/>
                                            </p:txEl>
                                          </p:spTgt>
                                        </p:tgtEl>
                                        <p:attrNameLst>
                                          <p:attrName>style.visibility</p:attrName>
                                        </p:attrNameLst>
                                      </p:cBhvr>
                                      <p:to>
                                        <p:strVal val="visible"/>
                                      </p:to>
                                    </p:set>
                                    <p:animEffect transition="in" filter="fade">
                                      <p:cBhvr>
                                        <p:cTn id="17" dur="500"/>
                                        <p:tgtEl>
                                          <p:spTgt spid="34">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4">
                                            <p:txEl>
                                              <p:pRg st="1" end="1"/>
                                            </p:txEl>
                                          </p:spTgt>
                                        </p:tgtEl>
                                        <p:attrNameLst>
                                          <p:attrName>style.visibility</p:attrName>
                                        </p:attrNameLst>
                                      </p:cBhvr>
                                      <p:to>
                                        <p:strVal val="visible"/>
                                      </p:to>
                                    </p:set>
                                    <p:animEffect transition="in" filter="fade">
                                      <p:cBhvr>
                                        <p:cTn id="22" dur="500"/>
                                        <p:tgtEl>
                                          <p:spTgt spid="3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4">
                                            <p:txEl>
                                              <p:pRg st="2" end="2"/>
                                            </p:txEl>
                                          </p:spTgt>
                                        </p:tgtEl>
                                        <p:attrNameLst>
                                          <p:attrName>style.visibility</p:attrName>
                                        </p:attrNameLst>
                                      </p:cBhvr>
                                      <p:to>
                                        <p:strVal val="visible"/>
                                      </p:to>
                                    </p:set>
                                    <p:animEffect transition="in" filter="fade">
                                      <p:cBhvr>
                                        <p:cTn id="27" dur="500"/>
                                        <p:tgtEl>
                                          <p:spTgt spid="34">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4">
                                            <p:txEl>
                                              <p:pRg st="3" end="3"/>
                                            </p:txEl>
                                          </p:spTgt>
                                        </p:tgtEl>
                                        <p:attrNameLst>
                                          <p:attrName>style.visibility</p:attrName>
                                        </p:attrNameLst>
                                      </p:cBhvr>
                                      <p:to>
                                        <p:strVal val="visible"/>
                                      </p:to>
                                    </p:set>
                                    <p:animEffect transition="in" filter="fade">
                                      <p:cBhvr>
                                        <p:cTn id="32" dur="500"/>
                                        <p:tgtEl>
                                          <p:spTgt spid="3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B1E1D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69876B27-EFC9-FAFF-D12F-A80611CEEFFD}"/>
              </a:ext>
            </a:extLst>
          </p:cNvPr>
          <p:cNvGrpSpPr/>
          <p:nvPr/>
        </p:nvGrpSpPr>
        <p:grpSpPr>
          <a:xfrm>
            <a:off x="672479" y="2247900"/>
            <a:ext cx="10761431" cy="5334000"/>
            <a:chOff x="1174477" y="5524500"/>
            <a:chExt cx="9493523" cy="4038600"/>
          </a:xfrm>
        </p:grpSpPr>
        <p:sp>
          <p:nvSpPr>
            <p:cNvPr id="10" name="Freeform 10"/>
            <p:cNvSpPr/>
            <p:nvPr/>
          </p:nvSpPr>
          <p:spPr>
            <a:xfrm>
              <a:off x="1260882" y="5668717"/>
              <a:ext cx="9407118" cy="3894383"/>
            </a:xfrm>
            <a:custGeom>
              <a:avLst/>
              <a:gdLst/>
              <a:ahLst/>
              <a:cxnLst/>
              <a:rect l="l" t="t" r="r" b="b"/>
              <a:pathLst>
                <a:path w="1626253" h="297618">
                  <a:moveTo>
                    <a:pt x="52431" y="0"/>
                  </a:moveTo>
                  <a:lnTo>
                    <a:pt x="1573822" y="0"/>
                  </a:lnTo>
                  <a:cubicBezTo>
                    <a:pt x="1587728" y="0"/>
                    <a:pt x="1601064" y="5524"/>
                    <a:pt x="1610896" y="15357"/>
                  </a:cubicBezTo>
                  <a:cubicBezTo>
                    <a:pt x="1620729" y="25190"/>
                    <a:pt x="1626253" y="38526"/>
                    <a:pt x="1626253" y="52431"/>
                  </a:cubicBezTo>
                  <a:lnTo>
                    <a:pt x="1626253" y="245187"/>
                  </a:lnTo>
                  <a:cubicBezTo>
                    <a:pt x="1626253" y="274144"/>
                    <a:pt x="1602779" y="297618"/>
                    <a:pt x="1573822" y="297618"/>
                  </a:cubicBezTo>
                  <a:lnTo>
                    <a:pt x="52431" y="297618"/>
                  </a:lnTo>
                  <a:cubicBezTo>
                    <a:pt x="38526" y="297618"/>
                    <a:pt x="25190" y="292094"/>
                    <a:pt x="15357" y="282262"/>
                  </a:cubicBezTo>
                  <a:cubicBezTo>
                    <a:pt x="5524" y="272429"/>
                    <a:pt x="0" y="259093"/>
                    <a:pt x="0" y="245187"/>
                  </a:cubicBezTo>
                  <a:lnTo>
                    <a:pt x="0" y="52431"/>
                  </a:lnTo>
                  <a:cubicBezTo>
                    <a:pt x="0" y="38526"/>
                    <a:pt x="5524" y="25190"/>
                    <a:pt x="15357" y="15357"/>
                  </a:cubicBezTo>
                  <a:cubicBezTo>
                    <a:pt x="25190" y="5524"/>
                    <a:pt x="38526" y="0"/>
                    <a:pt x="52431" y="0"/>
                  </a:cubicBezTo>
                  <a:close/>
                </a:path>
              </a:pathLst>
            </a:custGeom>
            <a:solidFill>
              <a:srgbClr val="F4BA92"/>
            </a:solidFill>
            <a:ln w="57150">
              <a:solidFill>
                <a:srgbClr val="383838"/>
              </a:solidFill>
            </a:ln>
          </p:spPr>
        </p:sp>
        <p:sp>
          <p:nvSpPr>
            <p:cNvPr id="19" name="Freeform 19"/>
            <p:cNvSpPr/>
            <p:nvPr/>
          </p:nvSpPr>
          <p:spPr>
            <a:xfrm>
              <a:off x="1174477" y="5524500"/>
              <a:ext cx="9407118" cy="3894383"/>
            </a:xfrm>
            <a:custGeom>
              <a:avLst/>
              <a:gdLst/>
              <a:ahLst/>
              <a:cxnLst/>
              <a:rect l="l" t="t" r="r" b="b"/>
              <a:pathLst>
                <a:path w="1626253" h="297618">
                  <a:moveTo>
                    <a:pt x="52431" y="0"/>
                  </a:moveTo>
                  <a:lnTo>
                    <a:pt x="1573822" y="0"/>
                  </a:lnTo>
                  <a:cubicBezTo>
                    <a:pt x="1587728" y="0"/>
                    <a:pt x="1601064" y="5524"/>
                    <a:pt x="1610896" y="15357"/>
                  </a:cubicBezTo>
                  <a:cubicBezTo>
                    <a:pt x="1620729" y="25190"/>
                    <a:pt x="1626253" y="38526"/>
                    <a:pt x="1626253" y="52431"/>
                  </a:cubicBezTo>
                  <a:lnTo>
                    <a:pt x="1626253" y="245187"/>
                  </a:lnTo>
                  <a:cubicBezTo>
                    <a:pt x="1626253" y="274144"/>
                    <a:pt x="1602779" y="297618"/>
                    <a:pt x="1573822" y="297618"/>
                  </a:cubicBezTo>
                  <a:lnTo>
                    <a:pt x="52431" y="297618"/>
                  </a:lnTo>
                  <a:cubicBezTo>
                    <a:pt x="38526" y="297618"/>
                    <a:pt x="25190" y="292094"/>
                    <a:pt x="15357" y="282262"/>
                  </a:cubicBezTo>
                  <a:cubicBezTo>
                    <a:pt x="5524" y="272429"/>
                    <a:pt x="0" y="259093"/>
                    <a:pt x="0" y="245187"/>
                  </a:cubicBezTo>
                  <a:lnTo>
                    <a:pt x="0" y="52431"/>
                  </a:lnTo>
                  <a:cubicBezTo>
                    <a:pt x="0" y="38526"/>
                    <a:pt x="5524" y="25190"/>
                    <a:pt x="15357" y="15357"/>
                  </a:cubicBezTo>
                  <a:cubicBezTo>
                    <a:pt x="25190" y="5524"/>
                    <a:pt x="38526" y="0"/>
                    <a:pt x="52431" y="0"/>
                  </a:cubicBezTo>
                  <a:close/>
                </a:path>
              </a:pathLst>
            </a:custGeom>
            <a:solidFill>
              <a:srgbClr val="EFEFEF"/>
            </a:solidFill>
            <a:ln w="57150">
              <a:solidFill>
                <a:srgbClr val="383838"/>
              </a:solidFill>
            </a:ln>
          </p:spPr>
          <p:txBody>
            <a:bodyPr/>
            <a:lstStyle/>
            <a:p>
              <a:endParaRPr lang="en-US" dirty="0"/>
            </a:p>
          </p:txBody>
        </p:sp>
      </p:gr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5E91A8AE-2976-749D-6112-D1E1EBB5AA0C}"/>
                  </a:ext>
                </a:extLst>
              </p:cNvPr>
              <p:cNvSpPr txBox="1"/>
              <p:nvPr/>
            </p:nvSpPr>
            <p:spPr>
              <a:xfrm>
                <a:off x="1448410" y="3551864"/>
                <a:ext cx="9121779" cy="2779222"/>
              </a:xfrm>
              <a:prstGeom prst="rect">
                <a:avLst/>
              </a:prstGeom>
              <a:noFill/>
            </p:spPr>
            <p:txBody>
              <a:bodyPr wrap="square" rtlCol="0">
                <a:spAutoFit/>
              </a:bodyPr>
              <a:lstStyle/>
              <a:p>
                <a:pPr algn="just">
                  <a:lnSpc>
                    <a:spcPct val="150000"/>
                  </a:lnSpc>
                </a:pPr>
                <a:r>
                  <a:rPr lang="en-US" sz="4000" b="1" dirty="0">
                    <a:latin typeface="Arial" panose="020B0604020202020204" pitchFamily="34" charset="0"/>
                    <a:cs typeface="Arial" panose="020B0604020202020204" pitchFamily="34" charset="0"/>
                  </a:rPr>
                  <a:t>Bài 4.21 (SGK – tr.79)</a:t>
                </a:r>
                <a:r>
                  <a:rPr lang="en-US" sz="4000" dirty="0">
                    <a:latin typeface="Arial" panose="020B0604020202020204" pitchFamily="34" charset="0"/>
                    <a:cs typeface="Arial" panose="020B0604020202020204" pitchFamily="34" charset="0"/>
                  </a:rPr>
                  <a:t> Cho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4.56, </a:t>
                </a:r>
                <a:r>
                  <a:rPr lang="en-US" sz="4000" dirty="0" err="1">
                    <a:latin typeface="Arial" panose="020B0604020202020204" pitchFamily="34" charset="0"/>
                    <a:cs typeface="Arial" panose="020B0604020202020204" pitchFamily="34" charset="0"/>
                  </a:rPr>
                  <a:t>biết</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𝐴𝐵</m:t>
                    </m:r>
                    <m:r>
                      <a:rPr lang="en-US" sz="4000" i="1" dirty="0" smtClean="0">
                        <a:latin typeface="Cambria Math" panose="02040503050406030204" pitchFamily="18" charset="0"/>
                        <a:cs typeface="Arial" panose="020B0604020202020204" pitchFamily="34" charset="0"/>
                      </a:rPr>
                      <m:t>=</m:t>
                    </m:r>
                    <m:r>
                      <a:rPr lang="en-US" sz="4000" i="1" dirty="0" smtClean="0">
                        <a:latin typeface="Cambria Math" panose="02040503050406030204" pitchFamily="18" charset="0"/>
                        <a:cs typeface="Arial" panose="020B0604020202020204" pitchFamily="34" charset="0"/>
                      </a:rPr>
                      <m:t>𝐶𝐷</m:t>
                    </m:r>
                  </m:oMath>
                </a14:m>
                <a:r>
                  <a:rPr lang="en-US" sz="4000" dirty="0">
                    <a:latin typeface="Arial" panose="020B0604020202020204" pitchFamily="34" charset="0"/>
                    <a:cs typeface="Arial" panose="020B0604020202020204" pitchFamily="34" charset="0"/>
                  </a:rPr>
                  <a:t>, </a:t>
                </a:r>
                <a14:m>
                  <m:oMath xmlns:m="http://schemas.openxmlformats.org/officeDocument/2006/math">
                    <m:acc>
                      <m:accPr>
                        <m:chr m:val="̂"/>
                        <m:ctrlPr>
                          <a:rPr lang="en-US" sz="4000" i="1" smtClean="0">
                            <a:latin typeface="Cambria Math" panose="02040503050406030204" pitchFamily="18" charset="0"/>
                          </a:rPr>
                        </m:ctrlPr>
                      </m:accPr>
                      <m:e>
                        <m:r>
                          <a:rPr lang="en-US" sz="4000" b="0" i="1" smtClean="0">
                            <a:latin typeface="Cambria Math" panose="02040503050406030204" pitchFamily="18" charset="0"/>
                          </a:rPr>
                          <m:t>𝐵𝐴𝐶</m:t>
                        </m:r>
                      </m:e>
                    </m:acc>
                    <m:r>
                      <a:rPr lang="en-US" sz="4000" b="0" i="1" smtClean="0">
                        <a:latin typeface="Cambria Math" panose="02040503050406030204" pitchFamily="18" charset="0"/>
                      </a:rPr>
                      <m:t>=</m:t>
                    </m:r>
                    <m:acc>
                      <m:accPr>
                        <m:chr m:val="̂"/>
                        <m:ctrlPr>
                          <a:rPr lang="en-US" sz="4000" b="0" i="1" smtClean="0">
                            <a:latin typeface="Cambria Math" panose="02040503050406030204" pitchFamily="18" charset="0"/>
                          </a:rPr>
                        </m:ctrlPr>
                      </m:accPr>
                      <m:e>
                        <m:r>
                          <a:rPr lang="en-US" sz="4000" b="0" i="1" smtClean="0">
                            <a:latin typeface="Cambria Math" panose="02040503050406030204" pitchFamily="18" charset="0"/>
                          </a:rPr>
                          <m:t>𝐵𝐷𝐶</m:t>
                        </m:r>
                      </m:e>
                    </m:acc>
                    <m:r>
                      <a:rPr lang="en-US" sz="4000" b="0" i="1" smtClean="0">
                        <a:latin typeface="Cambria Math" panose="02040503050406030204" pitchFamily="18" charset="0"/>
                      </a:rPr>
                      <m:t>=90</m:t>
                    </m:r>
                    <m:r>
                      <a:rPr lang="en-US" sz="4000" b="0" i="1" smtClean="0">
                        <a:latin typeface="Cambria Math" panose="02040503050406030204" pitchFamily="18" charset="0"/>
                        <a:ea typeface="Cambria Math" panose="02040503050406030204" pitchFamily="18" charset="0"/>
                      </a:rPr>
                      <m:t>°</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Chứng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rằng</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𝐴𝐵𝐸</m:t>
                    </m:r>
                    <m:r>
                      <a:rPr lang="en-US" sz="4000" b="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𝐷𝐶𝐸</m:t>
                    </m:r>
                  </m:oMath>
                </a14:m>
                <a:r>
                  <a:rPr lang="en-US" sz="4000" dirty="0">
                    <a:latin typeface="Arial" panose="020B0604020202020204" pitchFamily="34" charset="0"/>
                    <a:cs typeface="Arial" panose="020B0604020202020204" pitchFamily="34" charset="0"/>
                  </a:rPr>
                  <a:t>.</a:t>
                </a:r>
              </a:p>
            </p:txBody>
          </p:sp>
        </mc:Choice>
        <mc:Fallback xmlns="">
          <p:sp>
            <p:nvSpPr>
              <p:cNvPr id="27" name="TextBox 26">
                <a:extLst>
                  <a:ext uri="{FF2B5EF4-FFF2-40B4-BE49-F238E27FC236}">
                    <a16:creationId xmlns:a16="http://schemas.microsoft.com/office/drawing/2014/main" id="{5E91A8AE-2976-749D-6112-D1E1EBB5AA0C}"/>
                  </a:ext>
                </a:extLst>
              </p:cNvPr>
              <p:cNvSpPr txBox="1">
                <a:spLocks noRot="1" noChangeAspect="1" noMove="1" noResize="1" noEditPoints="1" noAdjustHandles="1" noChangeArrowheads="1" noChangeShapeType="1" noTextEdit="1"/>
              </p:cNvSpPr>
              <p:nvPr/>
            </p:nvSpPr>
            <p:spPr>
              <a:xfrm>
                <a:off x="1448410" y="3551864"/>
                <a:ext cx="9121779" cy="2779222"/>
              </a:xfrm>
              <a:prstGeom prst="rect">
                <a:avLst/>
              </a:prstGeom>
              <a:blipFill>
                <a:blip r:embed="rId12"/>
                <a:stretch>
                  <a:fillRect l="-2406" r="-2340" b="-8553"/>
                </a:stretch>
              </a:blipFill>
            </p:spPr>
            <p:txBody>
              <a:bodyPr/>
              <a:lstStyle/>
              <a:p>
                <a:r>
                  <a:rPr lang="en-US">
                    <a:noFill/>
                  </a:rPr>
                  <a:t> </a:t>
                </a:r>
              </a:p>
            </p:txBody>
          </p:sp>
        </mc:Fallback>
      </mc:AlternateContent>
    </p:spTree>
    <p:extLst>
      <p:ext uri="{BB962C8B-B14F-4D97-AF65-F5344CB8AC3E}">
        <p14:creationId xmlns:p14="http://schemas.microsoft.com/office/powerpoint/2010/main" val="10723139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80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3" fill="hold" nodeType="clickEffect">
                                  <p:stCondLst>
                                    <p:cond delay="0"/>
                                  </p:stCondLst>
                                  <p:childTnLst>
                                    <p:set>
                                      <p:cBhvr>
                                        <p:cTn id="6" dur="1" fill="hold">
                                          <p:stCondLst>
                                            <p:cond delay="0"/>
                                          </p:stCondLst>
                                        </p:cTn>
                                        <p:tgtEl>
                                          <p:spTgt spid="27">
                                            <p:txEl>
                                              <p:pRg st="0" end="0"/>
                                            </p:txEl>
                                          </p:spTgt>
                                        </p:tgtEl>
                                        <p:attrNameLst>
                                          <p:attrName>style.visibility</p:attrName>
                                        </p:attrNameLst>
                                      </p:cBhvr>
                                      <p:to>
                                        <p:strVal val="visible"/>
                                      </p:to>
                                    </p:set>
                                    <p:animEffect transition="in" filter="wheel(3)">
                                      <p:cBhvr>
                                        <p:cTn id="7" dur="50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4" name="Picture 2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2194809" y="7286956"/>
            <a:ext cx="9826011" cy="3260796"/>
          </a:xfrm>
          <a:prstGeom prst="rect">
            <a:avLst/>
          </a:prstGeom>
        </p:spPr>
      </p:pic>
      <p:pic>
        <p:nvPicPr>
          <p:cNvPr id="26" name="Picture 26"/>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7256560" y="216187"/>
            <a:ext cx="804787" cy="804787"/>
          </a:xfrm>
          <a:prstGeom prst="rect">
            <a:avLst/>
          </a:prstGeom>
        </p:spPr>
      </p:pic>
      <p:pic>
        <p:nvPicPr>
          <p:cNvPr id="2" name="Picture 1">
            <a:extLst>
              <a:ext uri="{FF2B5EF4-FFF2-40B4-BE49-F238E27FC236}">
                <a16:creationId xmlns:a16="http://schemas.microsoft.com/office/drawing/2014/main" id="{B4D16CCD-B980-0E0E-B2EE-4523EEEE473F}"/>
              </a:ext>
            </a:extLst>
          </p:cNvPr>
          <p:cNvPicPr>
            <a:picLocks noChangeAspect="1"/>
          </p:cNvPicPr>
          <p:nvPr/>
        </p:nvPicPr>
        <p:blipFill>
          <a:blip r:embed="rId6"/>
          <a:stretch>
            <a:fillRect/>
          </a:stretch>
        </p:blipFill>
        <p:spPr>
          <a:xfrm>
            <a:off x="163602" y="2324100"/>
            <a:ext cx="7467600" cy="3672366"/>
          </a:xfrm>
          <a:prstGeom prst="rect">
            <a:avLst/>
          </a:prstGeom>
        </p:spPr>
      </p:pic>
      <p:sp>
        <p:nvSpPr>
          <p:cNvPr id="15" name="Speech Bubble: Oval 14">
            <a:extLst>
              <a:ext uri="{FF2B5EF4-FFF2-40B4-BE49-F238E27FC236}">
                <a16:creationId xmlns:a16="http://schemas.microsoft.com/office/drawing/2014/main" id="{451F5363-4790-A994-F619-EA3658B80B99}"/>
              </a:ext>
            </a:extLst>
          </p:cNvPr>
          <p:cNvSpPr/>
          <p:nvPr/>
        </p:nvSpPr>
        <p:spPr>
          <a:xfrm>
            <a:off x="8001000" y="495300"/>
            <a:ext cx="2590800" cy="1438503"/>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4400" b="1" dirty="0" err="1">
                <a:latin typeface="Arial" panose="020B0604020202020204" pitchFamily="34" charset="0"/>
                <a:cs typeface="Arial" panose="020B0604020202020204" pitchFamily="34" charset="0"/>
              </a:rPr>
              <a:t>Giải</a:t>
            </a:r>
            <a:endParaRPr lang="en-US" sz="4400" b="1" dirty="0">
              <a:latin typeface="Arial" panose="020B0604020202020204" pitchFamily="34" charset="0"/>
              <a:cs typeface="Arial" panose="020B0604020202020204" pitchFamily="34" charset="0"/>
            </a:endParaRPr>
          </a:p>
        </p:txBody>
      </p:sp>
      <p:pic>
        <p:nvPicPr>
          <p:cNvPr id="25" name="Picture 25"/>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258678" y="5791488"/>
            <a:ext cx="4465722" cy="4863657"/>
          </a:xfrm>
          <a:prstGeom prst="rect">
            <a:avLst/>
          </a:prstGeom>
        </p:spPr>
      </p:pic>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CC82E9D6-2748-46AB-C1E2-339C8F1CE460}"/>
                  </a:ext>
                </a:extLst>
              </p:cNvPr>
              <p:cNvSpPr txBox="1"/>
              <p:nvPr/>
            </p:nvSpPr>
            <p:spPr>
              <a:xfrm>
                <a:off x="7861749" y="2036728"/>
                <a:ext cx="10199598" cy="7919476"/>
              </a:xfrm>
              <a:prstGeom prst="rect">
                <a:avLst/>
              </a:prstGeom>
              <a:noFill/>
            </p:spPr>
            <p:txBody>
              <a:bodyPr wrap="square">
                <a:spAutoFit/>
              </a:bodyPr>
              <a:lstStyle/>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Ta có: </a:t>
                </a:r>
                <a14:m>
                  <m:oMath xmlns:m="http://schemas.openxmlformats.org/officeDocument/2006/math">
                    <m:acc>
                      <m:accPr>
                        <m:chr m:val="̂"/>
                        <m:ctrlPr>
                          <a:rPr lang="en-US" sz="4000" i="1" smtClean="0">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𝐴𝐵𝐸</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sSup>
                      <m:sSupPr>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a:effectLst/>
                            <a:latin typeface="Cambria Math" panose="02040503050406030204" pitchFamily="18" charset="0"/>
                            <a:ea typeface="Cambria Math" panose="02040503050406030204" pitchFamily="18" charset="0"/>
                            <a:cs typeface="Cambria Math" panose="02040503050406030204" pitchFamily="18" charset="0"/>
                          </a:rPr>
                          <m:t>90</m:t>
                        </m:r>
                      </m:e>
                      <m:sup>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sup>
                    </m:sSup>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𝐴𝐸𝐵</m:t>
                        </m:r>
                      </m:e>
                    </m:acc>
                  </m:oMath>
                </a14:m>
                <a:r>
                  <a:rPr lang="en-US" sz="4000" b="0" i="0" dirty="0">
                    <a:effectLst/>
                    <a:latin typeface="Arial" panose="020B0604020202020204" pitchFamily="34" charset="0"/>
                    <a:ea typeface="Cambria Math" panose="02040503050406030204" pitchFamily="18" charset="0"/>
                    <a:cs typeface="Arial" panose="020B0604020202020204" pitchFamily="34" charset="0"/>
                  </a:rPr>
                  <a:t>; </a:t>
                </a: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𝐷𝐶𝐸</m:t>
                        </m:r>
                      </m:e>
                    </m:acc>
                    <m:r>
                      <a:rPr lang="en-US" sz="4000" b="0" i="1" smtClean="0">
                        <a:effectLst/>
                        <a:latin typeface="Cambria Math" panose="02040503050406030204" pitchFamily="18" charset="0"/>
                        <a:ea typeface="Cambria Math" panose="02040503050406030204" pitchFamily="18" charset="0"/>
                        <a:cs typeface="Cambria Math" panose="02040503050406030204" pitchFamily="18" charset="0"/>
                      </a:rPr>
                      <m:t>=</m:t>
                    </m:r>
                    <m:sSup>
                      <m:sSupPr>
                        <m:ctrlPr>
                          <a:rPr lang="en-US" sz="4000" i="1">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a:latin typeface="Cambria Math" panose="02040503050406030204" pitchFamily="18" charset="0"/>
                            <a:ea typeface="Cambria Math" panose="02040503050406030204" pitchFamily="18" charset="0"/>
                            <a:cs typeface="Cambria Math" panose="02040503050406030204" pitchFamily="18" charset="0"/>
                          </a:rPr>
                          <m:t>90</m:t>
                        </m:r>
                      </m:e>
                      <m:sup>
                        <m:r>
                          <a:rPr lang="nl-NL" sz="4000" i="1">
                            <a:latin typeface="Cambria Math" panose="02040503050406030204" pitchFamily="18" charset="0"/>
                            <a:ea typeface="Cambria Math" panose="02040503050406030204" pitchFamily="18" charset="0"/>
                            <a:cs typeface="Cambria Math" panose="02040503050406030204" pitchFamily="18" charset="0"/>
                          </a:rPr>
                          <m:t>∘</m:t>
                        </m:r>
                      </m:sup>
                    </m:sSup>
                    <m:r>
                      <a:rPr lang="nl-NL" sz="4000" i="1">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latin typeface="Cambria Math" panose="02040503050406030204" pitchFamily="18" charset="0"/>
                            <a:ea typeface="Cambria Math" panose="02040503050406030204" pitchFamily="18" charset="0"/>
                            <a:cs typeface="Cambria Math" panose="02040503050406030204" pitchFamily="18" charset="0"/>
                          </a:rPr>
                          <m:t>𝐷𝐸𝐶</m:t>
                        </m:r>
                      </m:e>
                    </m:acc>
                  </m:oMath>
                </a14:m>
                <a:r>
                  <a:rPr lang="nl-NL" sz="4000" dirty="0">
                    <a:effectLst/>
                    <a:latin typeface="Arial" panose="020B0604020202020204" pitchFamily="34" charset="0"/>
                    <a:ea typeface="Times New Roman" panose="02020603050405020304" pitchFamily="18" charset="0"/>
                    <a:cs typeface="Arial" panose="020B0604020202020204" pitchFamily="34" charset="0"/>
                  </a:rPr>
                  <a:t>;</a:t>
                </a:r>
              </a:p>
              <a:p>
                <a:pPr algn="just">
                  <a:lnSpc>
                    <a:spcPct val="150000"/>
                  </a:lnSpc>
                  <a:spcAft>
                    <a:spcPts val="1200"/>
                  </a:spcAft>
                </a:pPr>
                <a:r>
                  <a:rPr lang="nl-NL" sz="4000" dirty="0">
                    <a:latin typeface="Arial" panose="020B0604020202020204" pitchFamily="34" charset="0"/>
                    <a:ea typeface="Times New Roman" panose="02020603050405020304" pitchFamily="18" charset="0"/>
                    <a:cs typeface="Arial" panose="020B0604020202020204" pitchFamily="34" charset="0"/>
                  </a:rPr>
                  <a:t>Mà </a:t>
                </a:r>
                <a14:m>
                  <m:oMath xmlns:m="http://schemas.openxmlformats.org/officeDocument/2006/math">
                    <m:acc>
                      <m:accPr>
                        <m:chr m:val="̂"/>
                        <m:ctrlPr>
                          <a:rPr lang="en-US" sz="4000" i="1" smtClean="0">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𝐴𝐸𝐵</m:t>
                        </m:r>
                      </m:e>
                    </m:acc>
                    <m:r>
                      <a:rPr lang="en-US" sz="4000" b="0" i="1" smtClean="0">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latin typeface="Cambria Math" panose="02040503050406030204" pitchFamily="18" charset="0"/>
                            <a:ea typeface="Cambria Math" panose="02040503050406030204" pitchFamily="18" charset="0"/>
                            <a:cs typeface="Cambria Math" panose="02040503050406030204" pitchFamily="18" charset="0"/>
                          </a:rPr>
                          <m:t>𝐷𝐸𝐶</m:t>
                        </m:r>
                      </m:e>
                    </m:acc>
                  </m:oMath>
                </a14:m>
                <a:r>
                  <a:rPr lang="nl-NL" sz="4000" dirty="0">
                    <a:effectLst/>
                    <a:latin typeface="Arial" panose="020B0604020202020204" pitchFamily="34" charset="0"/>
                    <a:ea typeface="Times New Roman" panose="02020603050405020304" pitchFamily="18" charset="0"/>
                    <a:cs typeface="Arial" panose="020B0604020202020204" pitchFamily="34" charset="0"/>
                  </a:rPr>
                  <a:t>(hai góc đối đỉnh)</a:t>
                </a:r>
              </a:p>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Xét </a:t>
                </a:r>
                <a14:m>
                  <m:oMath xmlns:m="http://schemas.openxmlformats.org/officeDocument/2006/math">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𝐴𝐵𝐸</m:t>
                    </m:r>
                  </m:oMath>
                </a14:m>
                <a:r>
                  <a:rPr lang="en-US" sz="4000" b="0" i="0" dirty="0">
                    <a:effectLst/>
                    <a:latin typeface="Arial" panose="020B0604020202020204" pitchFamily="34" charset="0"/>
                    <a:ea typeface="Cambria Math" panose="02040503050406030204" pitchFamily="18" charset="0"/>
                    <a:cs typeface="Arial" panose="020B0604020202020204" pitchFamily="34" charset="0"/>
                  </a:rPr>
                  <a:t>(</a:t>
                </a:r>
                <a:r>
                  <a:rPr lang="en-US" sz="4000" b="0" i="0" dirty="0" err="1">
                    <a:effectLst/>
                    <a:latin typeface="Arial" panose="020B0604020202020204" pitchFamily="34" charset="0"/>
                    <a:ea typeface="Cambria Math" panose="02040503050406030204" pitchFamily="18" charset="0"/>
                    <a:cs typeface="Arial" panose="020B0604020202020204" pitchFamily="34" charset="0"/>
                  </a:rPr>
                  <a:t>vuông</a:t>
                </a:r>
                <a:r>
                  <a:rPr lang="en-US" sz="4000" b="0" i="0" dirty="0">
                    <a:effectLst/>
                    <a:latin typeface="Arial" panose="020B0604020202020204" pitchFamily="34" charset="0"/>
                    <a:ea typeface="Cambria Math" panose="02040503050406030204" pitchFamily="18" charset="0"/>
                    <a:cs typeface="Arial" panose="020B0604020202020204" pitchFamily="34" charset="0"/>
                  </a:rPr>
                  <a:t> </a:t>
                </a:r>
                <a:r>
                  <a:rPr lang="en-US" sz="4000" b="0" i="0" dirty="0" err="1">
                    <a:effectLst/>
                    <a:latin typeface="Arial" panose="020B0604020202020204" pitchFamily="34" charset="0"/>
                    <a:ea typeface="Cambria Math" panose="02040503050406030204" pitchFamily="18" charset="0"/>
                    <a:cs typeface="Arial" panose="020B0604020202020204" pitchFamily="34" charset="0"/>
                  </a:rPr>
                  <a:t>tại</a:t>
                </a:r>
                <a:r>
                  <a:rPr lang="en-US" sz="4000" b="0" i="0" dirty="0">
                    <a:effectLst/>
                    <a:latin typeface="Arial" panose="020B0604020202020204" pitchFamily="34" charset="0"/>
                    <a:ea typeface="Cambria Math" panose="02040503050406030204" pitchFamily="18" charset="0"/>
                    <a:cs typeface="Arial" panose="020B0604020202020204" pitchFamily="34" charset="0"/>
                  </a:rPr>
                  <a:t> A) và </a:t>
                </a:r>
                <a14:m>
                  <m:oMath xmlns:m="http://schemas.openxmlformats.org/officeDocument/2006/math">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𝐷𝐶𝐸</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(vuông tại D) có:</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algn="just">
                  <a:lnSpc>
                    <a:spcPct val="150000"/>
                  </a:lnSpc>
                </a:pPr>
                <a:r>
                  <a:rPr lang="nl-NL" sz="4000" dirty="0">
                    <a:effectLst/>
                    <a:ea typeface="Cambria Math" panose="02040503050406030204" pitchFamily="18" charset="0"/>
                    <a:cs typeface="Cambria Math" panose="02040503050406030204" pitchFamily="18" charset="0"/>
                  </a:rPr>
                  <a:t>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𝐷𝐶</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(theo giả thiết),</a:t>
                </a:r>
              </a:p>
              <a:p>
                <a:pPr algn="just">
                  <a:lnSpc>
                    <a:spcPct val="150000"/>
                  </a:lnSpc>
                </a:pPr>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𝐴𝐵𝐸</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𝐷𝐶𝐸</m:t>
                        </m:r>
                      </m:e>
                    </m:acc>
                  </m:oMath>
                </a14:m>
                <a:r>
                  <a:rPr lang="en-US" sz="4000" dirty="0">
                    <a:latin typeface="Arial" panose="020B0604020202020204" pitchFamily="34" charset="0"/>
                    <a:cs typeface="Arial" panose="020B0604020202020204" pitchFamily="34" charset="0"/>
                  </a:rPr>
                  <a:t>,</a:t>
                </a:r>
              </a:p>
              <a:p>
                <a:pPr algn="just">
                  <a:lnSpc>
                    <a:spcPct val="150000"/>
                  </a:lnSpc>
                </a:pPr>
                <a:r>
                  <a:rPr lang="en-US" sz="4000" dirty="0">
                    <a:latin typeface="Arial" panose="020B0604020202020204" pitchFamily="34" charset="0"/>
                    <a:cs typeface="Arial" panose="020B0604020202020204" pitchFamily="34" charset="0"/>
                  </a:rPr>
                  <a:t>Do </a:t>
                </a:r>
                <a:r>
                  <a:rPr lang="en-US" sz="4000" dirty="0" err="1">
                    <a:latin typeface="Arial" panose="020B0604020202020204" pitchFamily="34" charset="0"/>
                    <a:cs typeface="Arial" panose="020B0604020202020204" pitchFamily="34" charset="0"/>
                  </a:rPr>
                  <a:t>đó</a:t>
                </a:r>
                <a:r>
                  <a:rPr lang="en-US" sz="4000" dirty="0">
                    <a:latin typeface="Arial" panose="020B0604020202020204" pitchFamily="34" charset="0"/>
                    <a:cs typeface="Arial" panose="020B0604020202020204" pitchFamily="34" charset="0"/>
                  </a:rPr>
                  <a:t> </a:t>
                </a:r>
                <a14:m>
                  <m:oMath xmlns:m="http://schemas.openxmlformats.org/officeDocument/2006/math">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𝐴𝐵𝐸</m:t>
                    </m:r>
                    <m:r>
                      <a:rPr lang="en-US" sz="4000" b="0" i="1" smtClean="0">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latin typeface="Cambria Math" panose="02040503050406030204" pitchFamily="18" charset="0"/>
                        <a:ea typeface="Cambria Math" panose="02040503050406030204" pitchFamily="18" charset="0"/>
                        <a:cs typeface="Cambria Math" panose="02040503050406030204" pitchFamily="18" charset="0"/>
                      </a:rPr>
                      <m:t>∆</m:t>
                    </m:r>
                    <m:r>
                      <a:rPr lang="nl-NL" sz="4000" i="1">
                        <a:latin typeface="Cambria Math" panose="02040503050406030204" pitchFamily="18" charset="0"/>
                        <a:ea typeface="Cambria Math" panose="02040503050406030204" pitchFamily="18" charset="0"/>
                        <a:cs typeface="Cambria Math" panose="02040503050406030204" pitchFamily="18" charset="0"/>
                      </a:rPr>
                      <m:t>𝐷𝐶𝐸</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cạnh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góc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vuông</a:t>
                </a:r>
                <a:r>
                  <a:rPr lang="en-US" sz="4000" dirty="0">
                    <a:latin typeface="Arial" panose="020B0604020202020204" pitchFamily="34" charset="0"/>
                    <a:cs typeface="Arial" panose="020B0604020202020204" pitchFamily="34" charset="0"/>
                  </a:rPr>
                  <a:t> – </a:t>
                </a:r>
                <a:r>
                  <a:rPr lang="en-US" sz="4000" dirty="0" err="1">
                    <a:latin typeface="Arial" panose="020B0604020202020204" pitchFamily="34" charset="0"/>
                    <a:cs typeface="Arial" panose="020B0604020202020204" pitchFamily="34" charset="0"/>
                  </a:rPr>
                  <a:t>góc</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nhọn</a:t>
                </a:r>
                <a:r>
                  <a:rPr lang="en-US" sz="4000" dirty="0">
                    <a:latin typeface="Arial" panose="020B0604020202020204" pitchFamily="34" charset="0"/>
                    <a:cs typeface="Arial" panose="020B0604020202020204" pitchFamily="34" charset="0"/>
                  </a:rPr>
                  <a:t>)</a:t>
                </a:r>
              </a:p>
            </p:txBody>
          </p:sp>
        </mc:Choice>
        <mc:Fallback xmlns="">
          <p:sp>
            <p:nvSpPr>
              <p:cNvPr id="29" name="TextBox 28">
                <a:extLst>
                  <a:ext uri="{FF2B5EF4-FFF2-40B4-BE49-F238E27FC236}">
                    <a16:creationId xmlns:a16="http://schemas.microsoft.com/office/drawing/2014/main" id="{CC82E9D6-2748-46AB-C1E2-339C8F1CE460}"/>
                  </a:ext>
                </a:extLst>
              </p:cNvPr>
              <p:cNvSpPr txBox="1">
                <a:spLocks noRot="1" noChangeAspect="1" noMove="1" noResize="1" noEditPoints="1" noAdjustHandles="1" noChangeArrowheads="1" noChangeShapeType="1" noTextEdit="1"/>
              </p:cNvSpPr>
              <p:nvPr/>
            </p:nvSpPr>
            <p:spPr>
              <a:xfrm>
                <a:off x="7861749" y="2036728"/>
                <a:ext cx="10199598" cy="7919476"/>
              </a:xfrm>
              <a:prstGeom prst="rect">
                <a:avLst/>
              </a:prstGeom>
              <a:blipFill>
                <a:blip r:embed="rId9"/>
                <a:stretch>
                  <a:fillRect l="-2152" r="-2092" b="-2386"/>
                </a:stretch>
              </a:blipFill>
            </p:spPr>
            <p:txBody>
              <a:bodyPr/>
              <a:lstStyle/>
              <a:p>
                <a:r>
                  <a:rPr lang="en-US">
                    <a:noFill/>
                  </a:rPr>
                  <a:t> </a:t>
                </a:r>
              </a:p>
            </p:txBody>
          </p:sp>
        </mc:Fallback>
      </mc:AlternateContent>
    </p:spTree>
    <p:extLst>
      <p:ext uri="{BB962C8B-B14F-4D97-AF65-F5344CB8AC3E}">
        <p14:creationId xmlns:p14="http://schemas.microsoft.com/office/powerpoint/2010/main" val="269599020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anim calcmode="lin" valueType="num">
                                      <p:cBhvr>
                                        <p:cTn id="8" dur="500" fill="hold"/>
                                        <p:tgtEl>
                                          <p:spTgt spid="15"/>
                                        </p:tgtEl>
                                        <p:attrNameLst>
                                          <p:attrName>ppt_x</p:attrName>
                                        </p:attrNameLst>
                                      </p:cBhvr>
                                      <p:tavLst>
                                        <p:tav tm="0">
                                          <p:val>
                                            <p:strVal val="#ppt_x"/>
                                          </p:val>
                                        </p:tav>
                                        <p:tav tm="100000">
                                          <p:val>
                                            <p:strVal val="#ppt_x"/>
                                          </p:val>
                                        </p:tav>
                                      </p:tavLst>
                                    </p:anim>
                                    <p:anim calcmode="lin" valueType="num">
                                      <p:cBhvr>
                                        <p:cTn id="9"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strVal val="#ppt_w*0.70"/>
                                          </p:val>
                                        </p:tav>
                                        <p:tav tm="100000">
                                          <p:val>
                                            <p:strVal val="#ppt_w"/>
                                          </p:val>
                                        </p:tav>
                                      </p:tavLst>
                                    </p:anim>
                                    <p:anim calcmode="lin" valueType="num">
                                      <p:cBhvr>
                                        <p:cTn id="15" dur="500" fill="hold"/>
                                        <p:tgtEl>
                                          <p:spTgt spid="2"/>
                                        </p:tgtEl>
                                        <p:attrNameLst>
                                          <p:attrName>ppt_h</p:attrName>
                                        </p:attrNameLst>
                                      </p:cBhvr>
                                      <p:tavLst>
                                        <p:tav tm="0">
                                          <p:val>
                                            <p:strVal val="#ppt_h"/>
                                          </p:val>
                                        </p:tav>
                                        <p:tav tm="100000">
                                          <p:val>
                                            <p:strVal val="#ppt_h"/>
                                          </p:val>
                                        </p:tav>
                                      </p:tavLst>
                                    </p:anim>
                                    <p:animEffect transition="in" filter="fade">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29">
                                            <p:txEl>
                                              <p:pRg st="0" end="0"/>
                                            </p:txEl>
                                          </p:spTgt>
                                        </p:tgtEl>
                                        <p:attrNameLst>
                                          <p:attrName>style.visibility</p:attrName>
                                        </p:attrNameLst>
                                      </p:cBhvr>
                                      <p:to>
                                        <p:strVal val="visible"/>
                                      </p:to>
                                    </p:set>
                                    <p:animEffect transition="in" filter="randombar(horizontal)">
                                      <p:cBhvr>
                                        <p:cTn id="21" dur="500"/>
                                        <p:tgtEl>
                                          <p:spTgt spid="29">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nodeType="clickEffect">
                                  <p:stCondLst>
                                    <p:cond delay="0"/>
                                  </p:stCondLst>
                                  <p:childTnLst>
                                    <p:set>
                                      <p:cBhvr>
                                        <p:cTn id="25" dur="1" fill="hold">
                                          <p:stCondLst>
                                            <p:cond delay="0"/>
                                          </p:stCondLst>
                                        </p:cTn>
                                        <p:tgtEl>
                                          <p:spTgt spid="29">
                                            <p:txEl>
                                              <p:pRg st="1" end="1"/>
                                            </p:txEl>
                                          </p:spTgt>
                                        </p:tgtEl>
                                        <p:attrNameLst>
                                          <p:attrName>style.visibility</p:attrName>
                                        </p:attrNameLst>
                                      </p:cBhvr>
                                      <p:to>
                                        <p:strVal val="visible"/>
                                      </p:to>
                                    </p:set>
                                    <p:animEffect transition="in" filter="randombar(horizontal)">
                                      <p:cBhvr>
                                        <p:cTn id="26" dur="500"/>
                                        <p:tgtEl>
                                          <p:spTgt spid="29">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4" presetClass="entr" presetSubtype="10" fill="hold" nodeType="clickEffect">
                                  <p:stCondLst>
                                    <p:cond delay="0"/>
                                  </p:stCondLst>
                                  <p:childTnLst>
                                    <p:set>
                                      <p:cBhvr>
                                        <p:cTn id="30" dur="1" fill="hold">
                                          <p:stCondLst>
                                            <p:cond delay="0"/>
                                          </p:stCondLst>
                                        </p:cTn>
                                        <p:tgtEl>
                                          <p:spTgt spid="29">
                                            <p:txEl>
                                              <p:pRg st="2" end="2"/>
                                            </p:txEl>
                                          </p:spTgt>
                                        </p:tgtEl>
                                        <p:attrNameLst>
                                          <p:attrName>style.visibility</p:attrName>
                                        </p:attrNameLst>
                                      </p:cBhvr>
                                      <p:to>
                                        <p:strVal val="visible"/>
                                      </p:to>
                                    </p:set>
                                    <p:animEffect transition="in" filter="randombar(horizontal)">
                                      <p:cBhvr>
                                        <p:cTn id="31" dur="500"/>
                                        <p:tgtEl>
                                          <p:spTgt spid="29">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29">
                                            <p:txEl>
                                              <p:pRg st="3" end="3"/>
                                            </p:txEl>
                                          </p:spTgt>
                                        </p:tgtEl>
                                        <p:attrNameLst>
                                          <p:attrName>style.visibility</p:attrName>
                                        </p:attrNameLst>
                                      </p:cBhvr>
                                      <p:to>
                                        <p:strVal val="visible"/>
                                      </p:to>
                                    </p:set>
                                    <p:animEffect transition="in" filter="randombar(horizontal)">
                                      <p:cBhvr>
                                        <p:cTn id="36" dur="500"/>
                                        <p:tgtEl>
                                          <p:spTgt spid="29">
                                            <p:txEl>
                                              <p:pRg st="3" end="3"/>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nodeType="clickEffect">
                                  <p:stCondLst>
                                    <p:cond delay="0"/>
                                  </p:stCondLst>
                                  <p:childTnLst>
                                    <p:set>
                                      <p:cBhvr>
                                        <p:cTn id="40" dur="1" fill="hold">
                                          <p:stCondLst>
                                            <p:cond delay="0"/>
                                          </p:stCondLst>
                                        </p:cTn>
                                        <p:tgtEl>
                                          <p:spTgt spid="29">
                                            <p:txEl>
                                              <p:pRg st="4" end="4"/>
                                            </p:txEl>
                                          </p:spTgt>
                                        </p:tgtEl>
                                        <p:attrNameLst>
                                          <p:attrName>style.visibility</p:attrName>
                                        </p:attrNameLst>
                                      </p:cBhvr>
                                      <p:to>
                                        <p:strVal val="visible"/>
                                      </p:to>
                                    </p:set>
                                    <p:animEffect transition="in" filter="randombar(horizontal)">
                                      <p:cBhvr>
                                        <p:cTn id="41" dur="500"/>
                                        <p:tgtEl>
                                          <p:spTgt spid="29">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29">
                                            <p:txEl>
                                              <p:pRg st="5" end="5"/>
                                            </p:txEl>
                                          </p:spTgt>
                                        </p:tgtEl>
                                        <p:attrNameLst>
                                          <p:attrName>style.visibility</p:attrName>
                                        </p:attrNameLst>
                                      </p:cBhvr>
                                      <p:to>
                                        <p:strVal val="visible"/>
                                      </p:to>
                                    </p:set>
                                    <p:animEffect transition="in" filter="randombar(horizontal)">
                                      <p:cBhvr>
                                        <p:cTn id="46" dur="500"/>
                                        <p:tgtEl>
                                          <p:spTgt spid="2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F72E8A5-C6A6-576F-A66A-50745DFD04C9}"/>
                  </a:ext>
                </a:extLst>
              </p:cNvPr>
              <p:cNvSpPr txBox="1"/>
              <p:nvPr/>
            </p:nvSpPr>
            <p:spPr>
              <a:xfrm>
                <a:off x="1441674" y="2817240"/>
                <a:ext cx="15398526" cy="2893677"/>
              </a:xfrm>
              <a:prstGeom prst="rect">
                <a:avLst/>
              </a:prstGeom>
              <a:noFill/>
            </p:spPr>
            <p:txBody>
              <a:bodyPr wrap="square">
                <a:spAutoFit/>
              </a:bodyPr>
              <a:lstStyle/>
              <a:p>
                <a:pPr marL="0" marR="0" algn="just">
                  <a:lnSpc>
                    <a:spcPct val="150000"/>
                  </a:lnSpc>
                  <a:spcBef>
                    <a:spcPts val="600"/>
                  </a:spcBef>
                  <a:spcAft>
                    <a:spcPts val="800"/>
                  </a:spcAft>
                </a:pPr>
                <a:r>
                  <a:rPr lang="nl-NL" sz="4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Bài 1:</a:t>
                </a:r>
                <a:r>
                  <a:rPr lang="nl-NL"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Các tam giác vuông </a:t>
                </a:r>
                <a14:m>
                  <m:oMath xmlns:m="http://schemas.openxmlformats.org/officeDocument/2006/math">
                    <m:r>
                      <a:rPr lang="nl-NL" sz="4000" i="1" dirty="0"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𝐴𝐵𝐶</m:t>
                    </m:r>
                  </m:oMath>
                </a14:m>
                <a:r>
                  <a:rPr lang="nl-NL"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và </a:t>
                </a:r>
                <a14:m>
                  <m:oMath xmlns:m="http://schemas.openxmlformats.org/officeDocument/2006/math">
                    <m:r>
                      <a:rPr lang="nl-NL" sz="4000" i="1" dirty="0"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𝐷𝐸𝐹</m:t>
                    </m:r>
                  </m:oMath>
                </a14:m>
                <a:r>
                  <a:rPr lang="nl-NL"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có </a:t>
                </a:r>
                <a14:m>
                  <m:oMath xmlns:m="http://schemas.openxmlformats.org/officeDocument/2006/math">
                    <m:acc>
                      <m:accPr>
                        <m:chr m:val="̂"/>
                        <m:ctrlPr>
                          <a:rPr lang="en-US"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𝐴</m:t>
                        </m:r>
                      </m:e>
                    </m:acc>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𝐷</m:t>
                        </m:r>
                      </m:e>
                    </m:acc>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=9</m:t>
                    </m:r>
                    <m:sSup>
                      <m:sSupPr>
                        <m:ctrlPr>
                          <a:rPr lang="en-US"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ctrlPr>
                      </m:sSupPr>
                      <m:e>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0</m:t>
                        </m:r>
                      </m:e>
                      <m:sup>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𝑜</m:t>
                        </m:r>
                      </m:sup>
                    </m:sSup>
                  </m:oMath>
                </a14:m>
                <a:r>
                  <a:rPr lang="nl-NL"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𝐴𝐶</m:t>
                    </m:r>
                    <m:r>
                      <a:rPr lang="nl-NL" sz="4000" i="1" dirty="0"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 = </m:t>
                    </m:r>
                    <m:r>
                      <a:rPr lang="nl-NL" sz="4000" i="1" dirty="0" smtClean="0">
                        <a:solidFill>
                          <a:srgbClr val="000000"/>
                        </a:solidFill>
                        <a:effectLst/>
                        <a:latin typeface="Cambria Math" panose="02040503050406030204" pitchFamily="18" charset="0"/>
                        <a:ea typeface="Times New Roman" panose="02020603050405020304" pitchFamily="18" charset="0"/>
                        <a:cs typeface="Arial" panose="020B0604020202020204" pitchFamily="34" charset="0"/>
                      </a:rPr>
                      <m:t>𝐷𝐹</m:t>
                    </m:r>
                  </m:oMath>
                </a14:m>
                <a:r>
                  <a:rPr lang="nl-NL"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Hãy bổ sung thêm một điều kiện bằng nhau (về cạnh hay về góc) để </a:t>
                </a:r>
                <a14:m>
                  <m:oMath xmlns:m="http://schemas.openxmlformats.org/officeDocument/2006/math">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𝐴𝐵𝐶</m:t>
                    </m:r>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𝛥</m:t>
                    </m:r>
                    <m:r>
                      <a:rPr lang="nl-NL" sz="4000" i="1">
                        <a:solidFill>
                          <a:srgbClr val="000000"/>
                        </a:solidFill>
                        <a:effectLst/>
                        <a:latin typeface="Cambria Math" panose="02040503050406030204" pitchFamily="18" charset="0"/>
                        <a:ea typeface="Cambria Math" panose="02040503050406030204" pitchFamily="18" charset="0"/>
                        <a:cs typeface="Cambria Math" panose="02040503050406030204" pitchFamily="18" charset="0"/>
                      </a:rPr>
                      <m:t>𝐷𝐸𝐹</m:t>
                    </m:r>
                  </m:oMath>
                </a14:m>
                <a:r>
                  <a:rPr lang="nl-NL" sz="4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24" name="TextBox 23">
                <a:extLst>
                  <a:ext uri="{FF2B5EF4-FFF2-40B4-BE49-F238E27FC236}">
                    <a16:creationId xmlns:a16="http://schemas.microsoft.com/office/drawing/2014/main" id="{4F72E8A5-C6A6-576F-A66A-50745DFD04C9}"/>
                  </a:ext>
                </a:extLst>
              </p:cNvPr>
              <p:cNvSpPr txBox="1">
                <a:spLocks noRot="1" noChangeAspect="1" noMove="1" noResize="1" noEditPoints="1" noAdjustHandles="1" noChangeArrowheads="1" noChangeShapeType="1" noTextEdit="1"/>
              </p:cNvSpPr>
              <p:nvPr/>
            </p:nvSpPr>
            <p:spPr>
              <a:xfrm>
                <a:off x="1441674" y="2817240"/>
                <a:ext cx="15398526" cy="2893677"/>
              </a:xfrm>
              <a:prstGeom prst="rect">
                <a:avLst/>
              </a:prstGeom>
              <a:blipFill>
                <a:blip r:embed="rId2"/>
                <a:stretch>
                  <a:fillRect l="-1385" r="-1385" b="-4211"/>
                </a:stretch>
              </a:blipFill>
            </p:spPr>
            <p:txBody>
              <a:bodyPr/>
              <a:lstStyle/>
              <a:p>
                <a:r>
                  <a:rPr lang="en-US">
                    <a:noFill/>
                  </a:rPr>
                  <a:t> </a:t>
                </a:r>
              </a:p>
            </p:txBody>
          </p:sp>
        </mc:Fallback>
      </mc:AlternateContent>
    </p:spTree>
    <p:extLst>
      <p:ext uri="{BB962C8B-B14F-4D97-AF65-F5344CB8AC3E}">
        <p14:creationId xmlns:p14="http://schemas.microsoft.com/office/powerpoint/2010/main" val="3621515417"/>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4">
                                            <p:txEl>
                                              <p:pRg st="0" end="0"/>
                                            </p:txEl>
                                          </p:spTgt>
                                        </p:tgtEl>
                                        <p:attrNameLst>
                                          <p:attrName>style.visibility</p:attrName>
                                        </p:attrNameLst>
                                      </p:cBhvr>
                                      <p:to>
                                        <p:strVal val="visible"/>
                                      </p:to>
                                    </p:set>
                                    <p:animEffect transition="in" filter="circle(in)">
                                      <p:cBhvr>
                                        <p:cTn id="7"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315698" y="-84149"/>
            <a:ext cx="5155197" cy="3600354"/>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486570" flipH="1">
            <a:off x="13677108" y="6581767"/>
            <a:ext cx="5560046" cy="4924208"/>
          </a:xfrm>
          <a:prstGeom prst="rect">
            <a:avLst/>
          </a:prstGeom>
        </p:spPr>
      </p:pic>
      <p:sp>
        <p:nvSpPr>
          <p:cNvPr id="2" name="Speech Bubble: Oval 1">
            <a:extLst>
              <a:ext uri="{FF2B5EF4-FFF2-40B4-BE49-F238E27FC236}">
                <a16:creationId xmlns:a16="http://schemas.microsoft.com/office/drawing/2014/main" id="{AFE11BA0-ABF3-6838-7B71-E6D6EDAAFD38}"/>
              </a:ext>
            </a:extLst>
          </p:cNvPr>
          <p:cNvSpPr/>
          <p:nvPr/>
        </p:nvSpPr>
        <p:spPr>
          <a:xfrm>
            <a:off x="8602653" y="321750"/>
            <a:ext cx="2590800" cy="1438503"/>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Giải</a:t>
            </a:r>
            <a:endPar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50B6AB4-B2C6-5997-C52D-95D0EADF6FEF}"/>
                  </a:ext>
                </a:extLst>
              </p:cNvPr>
              <p:cNvSpPr txBox="1"/>
              <p:nvPr/>
            </p:nvSpPr>
            <p:spPr>
              <a:xfrm>
                <a:off x="3393886" y="1760253"/>
                <a:ext cx="12471400" cy="6934591"/>
              </a:xfrm>
              <a:prstGeom prst="rect">
                <a:avLst/>
              </a:prstGeom>
              <a:noFill/>
            </p:spPr>
            <p:txBody>
              <a:bodyPr wrap="square">
                <a:spAutoFit/>
              </a:bodyPr>
              <a:lstStyle/>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Các cách để thêm điều kiện</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571500" marR="0" indent="-571500" algn="just">
                  <a:lnSpc>
                    <a:spcPct val="150000"/>
                  </a:lnSpc>
                  <a:spcBef>
                    <a:spcPts val="0"/>
                  </a:spcBef>
                  <a:spcAft>
                    <a:spcPts val="1200"/>
                  </a:spcAft>
                  <a:buFont typeface="Symbol" panose="05050102010706020507" pitchFamily="18" charset="2"/>
                  <a:buChar char="-"/>
                </a:pPr>
                <a:r>
                  <a:rPr lang="nl-NL" sz="40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Cách 1:</a:t>
                </a:r>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𝐴𝐵</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𝐷𝐸</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Hai tam giác bằng nhau theo trường hợp hai cạnh góc vuông.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571500" marR="0" indent="-571500" algn="just">
                  <a:lnSpc>
                    <a:spcPct val="150000"/>
                  </a:lnSpc>
                  <a:spcBef>
                    <a:spcPts val="0"/>
                  </a:spcBef>
                  <a:spcAft>
                    <a:spcPts val="1200"/>
                  </a:spcAft>
                  <a:buFont typeface="Symbol" panose="05050102010706020507" pitchFamily="18" charset="2"/>
                  <a:buChar char="-"/>
                </a:pPr>
                <a:r>
                  <a:rPr lang="nl-NL" sz="40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Cách 2:</a:t>
                </a:r>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𝐵</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𝐸</m:t>
                        </m:r>
                      </m:e>
                    </m:acc>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hoặc </a:t>
                </a:r>
                <a14:m>
                  <m:oMath xmlns:m="http://schemas.openxmlformats.org/officeDocument/2006/math">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𝐶</m:t>
                        </m:r>
                      </m:e>
                    </m:acc>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acc>
                      <m:accPr>
                        <m:chr m:val="̂"/>
                        <m:ctrlPr>
                          <a:rPr lang="en-US" sz="4000" i="1">
                            <a:effectLst/>
                            <a:latin typeface="Cambria Math" panose="02040503050406030204" pitchFamily="18" charset="0"/>
                            <a:ea typeface="Cambria Math" panose="02040503050406030204" pitchFamily="18" charset="0"/>
                            <a:cs typeface="Cambria Math" panose="02040503050406030204" pitchFamily="18" charset="0"/>
                          </a:rPr>
                        </m:ctrlPr>
                      </m:accPr>
                      <m:e>
                        <m:r>
                          <a:rPr lang="nl-NL" sz="4000" i="1">
                            <a:effectLst/>
                            <a:latin typeface="Cambria Math" panose="02040503050406030204" pitchFamily="18" charset="0"/>
                            <a:ea typeface="Cambria Math" panose="02040503050406030204" pitchFamily="18" charset="0"/>
                            <a:cs typeface="Cambria Math" panose="02040503050406030204" pitchFamily="18" charset="0"/>
                          </a:rPr>
                          <m:t>𝐹</m:t>
                        </m:r>
                      </m:e>
                    </m:acc>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Hai tam giác bằng nhau theo trường hợp cạnh góc vuông – góc nhọn.</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571500" marR="0" indent="-571500" algn="just">
                  <a:lnSpc>
                    <a:spcPct val="150000"/>
                  </a:lnSpc>
                  <a:spcBef>
                    <a:spcPts val="0"/>
                  </a:spcBef>
                  <a:spcAft>
                    <a:spcPts val="1200"/>
                  </a:spcAft>
                  <a:buFont typeface="Symbol" panose="05050102010706020507" pitchFamily="18" charset="2"/>
                  <a:buChar char="-"/>
                </a:pPr>
                <a:r>
                  <a:rPr lang="nl-NL" sz="40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rPr>
                  <a:t>Cách 3:</a:t>
                </a:r>
                <a:r>
                  <a:rPr lang="nl-NL" sz="4000" dirty="0">
                    <a:effectLst/>
                    <a:latin typeface="Arial" panose="020B0604020202020204" pitchFamily="34" charset="0"/>
                    <a:ea typeface="Times New Roman" panose="02020603050405020304" pitchFamily="18" charset="0"/>
                    <a:cs typeface="Arial" panose="020B0604020202020204" pitchFamily="34" charset="0"/>
                  </a:rPr>
                  <a:t>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𝐵𝐶</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m:t>
                    </m:r>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𝐸𝐹</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Hai tam giác bằng nhau theo trường hợp cạnh huyền – cạnh góc vuông.</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350B6AB4-B2C6-5997-C52D-95D0EADF6FEF}"/>
                  </a:ext>
                </a:extLst>
              </p:cNvPr>
              <p:cNvSpPr txBox="1">
                <a:spLocks noRot="1" noChangeAspect="1" noMove="1" noResize="1" noEditPoints="1" noAdjustHandles="1" noChangeArrowheads="1" noChangeShapeType="1" noTextEdit="1"/>
              </p:cNvSpPr>
              <p:nvPr/>
            </p:nvSpPr>
            <p:spPr>
              <a:xfrm>
                <a:off x="3393886" y="1760253"/>
                <a:ext cx="12471400" cy="6934591"/>
              </a:xfrm>
              <a:prstGeom prst="rect">
                <a:avLst/>
              </a:prstGeom>
              <a:blipFill>
                <a:blip r:embed="rId16"/>
                <a:stretch>
                  <a:fillRect l="-1760" r="-1711" b="-2902"/>
                </a:stretch>
              </a:blipFill>
            </p:spPr>
            <p:txBody>
              <a:bodyPr/>
              <a:lstStyle/>
              <a:p>
                <a:r>
                  <a:rPr lang="en-US">
                    <a:noFill/>
                  </a:rPr>
                  <a:t> </a:t>
                </a:r>
              </a:p>
            </p:txBody>
          </p:sp>
        </mc:Fallback>
      </mc:AlternateContent>
    </p:spTree>
    <p:extLst>
      <p:ext uri="{BB962C8B-B14F-4D97-AF65-F5344CB8AC3E}">
        <p14:creationId xmlns:p14="http://schemas.microsoft.com/office/powerpoint/2010/main" val="42630170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9">
                                            <p:txEl>
                                              <p:pRg st="0" end="0"/>
                                            </p:txEl>
                                          </p:spTgt>
                                        </p:tgtEl>
                                        <p:attrNameLst>
                                          <p:attrName>style.visibility</p:attrName>
                                        </p:attrNameLst>
                                      </p:cBhvr>
                                      <p:to>
                                        <p:strVal val="visible"/>
                                      </p:to>
                                    </p:set>
                                    <p:animEffect transition="in" filter="randombar(horizontal)">
                                      <p:cBhvr>
                                        <p:cTn id="14" dur="500"/>
                                        <p:tgtEl>
                                          <p:spTgt spid="9">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randombar(horizontal)">
                                      <p:cBhvr>
                                        <p:cTn id="19" dur="500"/>
                                        <p:tgtEl>
                                          <p:spTgt spid="9">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9">
                                            <p:txEl>
                                              <p:pRg st="2" end="2"/>
                                            </p:txEl>
                                          </p:spTgt>
                                        </p:tgtEl>
                                        <p:attrNameLst>
                                          <p:attrName>style.visibility</p:attrName>
                                        </p:attrNameLst>
                                      </p:cBhvr>
                                      <p:to>
                                        <p:strVal val="visible"/>
                                      </p:to>
                                    </p:set>
                                    <p:animEffect transition="in" filter="randombar(horizontal)">
                                      <p:cBhvr>
                                        <p:cTn id="24" dur="500"/>
                                        <p:tgtEl>
                                          <p:spTgt spid="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nodeType="clickEffect">
                                  <p:stCondLst>
                                    <p:cond delay="0"/>
                                  </p:stCondLst>
                                  <p:childTnLst>
                                    <p:set>
                                      <p:cBhvr>
                                        <p:cTn id="28" dur="1" fill="hold">
                                          <p:stCondLst>
                                            <p:cond delay="0"/>
                                          </p:stCondLst>
                                        </p:cTn>
                                        <p:tgtEl>
                                          <p:spTgt spid="9">
                                            <p:txEl>
                                              <p:pRg st="3" end="3"/>
                                            </p:txEl>
                                          </p:spTgt>
                                        </p:tgtEl>
                                        <p:attrNameLst>
                                          <p:attrName>style.visibility</p:attrName>
                                        </p:attrNameLst>
                                      </p:cBhvr>
                                      <p:to>
                                        <p:strVal val="visible"/>
                                      </p:to>
                                    </p:set>
                                    <p:animEffect transition="in" filter="randombar(horizontal)">
                                      <p:cBhvr>
                                        <p:cTn id="29"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
        <p:cNvGrpSpPr/>
        <p:nvPr/>
      </p:nvGrpSpPr>
      <p:grpSpPr>
        <a:xfrm>
          <a:off x="0" y="0"/>
          <a:ext cx="0" cy="0"/>
          <a:chOff x="0" y="0"/>
          <a:chExt cx="0" cy="0"/>
        </a:xfrm>
      </p:grpSpPr>
      <p:grpSp>
        <p:nvGrpSpPr>
          <p:cNvPr id="5" name="Group 2">
            <a:extLst>
              <a:ext uri="{FF2B5EF4-FFF2-40B4-BE49-F238E27FC236}">
                <a16:creationId xmlns:a16="http://schemas.microsoft.com/office/drawing/2014/main" id="{DFED9FF8-44CE-FD69-5DAB-2EB93B118560}"/>
              </a:ext>
            </a:extLst>
          </p:cNvPr>
          <p:cNvGrpSpPr/>
          <p:nvPr/>
        </p:nvGrpSpPr>
        <p:grpSpPr>
          <a:xfrm>
            <a:off x="5203719" y="1007468"/>
            <a:ext cx="7880559" cy="1765326"/>
            <a:chOff x="0" y="0"/>
            <a:chExt cx="2276133" cy="696892"/>
          </a:xfrm>
        </p:grpSpPr>
        <p:sp>
          <p:nvSpPr>
            <p:cNvPr id="6" name="Freeform 3">
              <a:extLst>
                <a:ext uri="{FF2B5EF4-FFF2-40B4-BE49-F238E27FC236}">
                  <a16:creationId xmlns:a16="http://schemas.microsoft.com/office/drawing/2014/main" id="{ED962182-93CD-EEF9-A106-F15B834F6D96}"/>
                </a:ext>
              </a:extLst>
            </p:cNvPr>
            <p:cNvSpPr/>
            <p:nvPr/>
          </p:nvSpPr>
          <p:spPr>
            <a:xfrm>
              <a:off x="0" y="0"/>
              <a:ext cx="2276133" cy="696892"/>
            </a:xfrm>
            <a:custGeom>
              <a:avLst/>
              <a:gdLst/>
              <a:ahLst/>
              <a:cxnLst/>
              <a:rect l="l" t="t" r="r" b="b"/>
              <a:pathLst>
                <a:path w="2276133" h="696892">
                  <a:moveTo>
                    <a:pt x="35833" y="0"/>
                  </a:moveTo>
                  <a:lnTo>
                    <a:pt x="2240300" y="0"/>
                  </a:lnTo>
                  <a:cubicBezTo>
                    <a:pt x="2260090" y="0"/>
                    <a:pt x="2276133" y="16043"/>
                    <a:pt x="2276133" y="35833"/>
                  </a:cubicBezTo>
                  <a:lnTo>
                    <a:pt x="2276133" y="661059"/>
                  </a:lnTo>
                  <a:cubicBezTo>
                    <a:pt x="2276133" y="670563"/>
                    <a:pt x="2272357" y="679677"/>
                    <a:pt x="2265637" y="686397"/>
                  </a:cubicBezTo>
                  <a:cubicBezTo>
                    <a:pt x="2258918" y="693117"/>
                    <a:pt x="2249803" y="696892"/>
                    <a:pt x="2240300" y="696892"/>
                  </a:cubicBezTo>
                  <a:lnTo>
                    <a:pt x="35833" y="696892"/>
                  </a:lnTo>
                  <a:cubicBezTo>
                    <a:pt x="16043" y="696892"/>
                    <a:pt x="0" y="680849"/>
                    <a:pt x="0" y="661059"/>
                  </a:cubicBezTo>
                  <a:lnTo>
                    <a:pt x="0" y="35833"/>
                  </a:lnTo>
                  <a:cubicBezTo>
                    <a:pt x="0" y="16043"/>
                    <a:pt x="16043" y="0"/>
                    <a:pt x="35833" y="0"/>
                  </a:cubicBezTo>
                  <a:close/>
                </a:path>
              </a:pathLst>
            </a:custGeom>
            <a:solidFill>
              <a:srgbClr val="B1E1D2"/>
            </a:solidFill>
            <a:ln w="57150">
              <a:solidFill>
                <a:srgbClr val="383838"/>
              </a:solidFill>
            </a:ln>
          </p:spPr>
        </p:sp>
        <p:sp>
          <p:nvSpPr>
            <p:cNvPr id="7" name="TextBox 4">
              <a:extLst>
                <a:ext uri="{FF2B5EF4-FFF2-40B4-BE49-F238E27FC236}">
                  <a16:creationId xmlns:a16="http://schemas.microsoft.com/office/drawing/2014/main" id="{09D6D9C8-A818-5360-2153-3BA1F10D7BDD}"/>
                </a:ext>
              </a:extLst>
            </p:cNvPr>
            <p:cNvSpPr txBox="1"/>
            <p:nvPr/>
          </p:nvSpPr>
          <p:spPr>
            <a:xfrm>
              <a:off x="0" y="-57150"/>
              <a:ext cx="812800" cy="869950"/>
            </a:xfrm>
            <a:prstGeom prst="rect">
              <a:avLst/>
            </a:prstGeom>
          </p:spPr>
          <p:txBody>
            <a:bodyPr lIns="50800" tIns="50800" rIns="50800" bIns="50800" rtlCol="0" anchor="ctr"/>
            <a:lstStyle/>
            <a:p>
              <a:pPr marL="0" marR="0" lvl="0" indent="0" algn="ctr" defTabSz="914400" rtl="0" eaLnBrk="1" fontAlgn="auto" latinLnBrk="0" hangingPunct="1">
                <a:lnSpc>
                  <a:spcPts val="3359"/>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TextBox 7">
            <a:extLst>
              <a:ext uri="{FF2B5EF4-FFF2-40B4-BE49-F238E27FC236}">
                <a16:creationId xmlns:a16="http://schemas.microsoft.com/office/drawing/2014/main" id="{2089706F-9954-FC76-9B6E-A86F205F867F}"/>
              </a:ext>
            </a:extLst>
          </p:cNvPr>
          <p:cNvSpPr txBox="1"/>
          <p:nvPr/>
        </p:nvSpPr>
        <p:spPr>
          <a:xfrm>
            <a:off x="5608596" y="1251473"/>
            <a:ext cx="7070804" cy="1107996"/>
          </a:xfrm>
          <a:prstGeom prst="rect">
            <a:avLst/>
          </a:prstGeom>
          <a:noFill/>
        </p:spPr>
        <p:txBody>
          <a:bodyPr wrap="square" rtlCol="0">
            <a:spAutoFit/>
          </a:bodyPr>
          <a:lstStyle/>
          <a:p>
            <a:pPr algn="ctr"/>
            <a:r>
              <a:rPr lang="en-US" sz="6600" b="1" dirty="0">
                <a:latin typeface="Arial" panose="020B0604020202020204" pitchFamily="34" charset="0"/>
                <a:cs typeface="Arial" panose="020B0604020202020204" pitchFamily="34" charset="0"/>
              </a:rPr>
              <a:t>VẬN DỤNG</a:t>
            </a: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C20D5DD8-5833-4B58-2D83-9E73F2476479}"/>
                  </a:ext>
                </a:extLst>
              </p:cNvPr>
              <p:cNvSpPr txBox="1"/>
              <p:nvPr/>
            </p:nvSpPr>
            <p:spPr>
              <a:xfrm>
                <a:off x="6802128" y="3949322"/>
                <a:ext cx="10012512" cy="2748253"/>
              </a:xfrm>
              <a:prstGeom prst="rect">
                <a:avLst/>
              </a:prstGeom>
              <a:noFill/>
            </p:spPr>
            <p:txBody>
              <a:bodyPr wrap="square" rtlCol="0">
                <a:spAutoFit/>
              </a:bodyPr>
              <a:lstStyle/>
              <a:p>
                <a:pPr algn="just">
                  <a:lnSpc>
                    <a:spcPct val="150000"/>
                  </a:lnSpc>
                </a:pPr>
                <a:r>
                  <a:rPr lang="en-US" sz="4000" b="1" dirty="0">
                    <a:latin typeface="Arial" panose="020B0604020202020204" pitchFamily="34" charset="0"/>
                    <a:cs typeface="Arial" panose="020B0604020202020204" pitchFamily="34" charset="0"/>
                  </a:rPr>
                  <a:t>Bài 4.22 (SGK – tr.79)</a:t>
                </a:r>
                <a:r>
                  <a:rPr lang="en-US" sz="4000" dirty="0">
                    <a:latin typeface="Arial" panose="020B0604020202020204" pitchFamily="34" charset="0"/>
                    <a:cs typeface="Arial" panose="020B0604020202020204" pitchFamily="34" charset="0"/>
                  </a:rPr>
                  <a:t> Cho </a:t>
                </a:r>
                <a:r>
                  <a:rPr lang="en-US" sz="4000" dirty="0" err="1">
                    <a:latin typeface="Arial" panose="020B0604020202020204" pitchFamily="34" charset="0"/>
                    <a:cs typeface="Arial" panose="020B0604020202020204" pitchFamily="34" charset="0"/>
                  </a:rPr>
                  <a:t>hình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chữ</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nhật</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𝐴𝐵𝐶𝐷</m:t>
                    </m:r>
                  </m:oMath>
                </a14:m>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𝑀</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là</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trung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điểm</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của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cạnh</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dirty="0" smtClean="0">
                        <a:latin typeface="Cambria Math" panose="02040503050406030204" pitchFamily="18" charset="0"/>
                        <a:cs typeface="Arial" panose="020B0604020202020204" pitchFamily="34" charset="0"/>
                      </a:rPr>
                      <m:t>𝐵𝐶</m:t>
                    </m:r>
                  </m:oMath>
                </a14:m>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Chứng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minh</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rằng</a:t>
                </a:r>
                <a:r>
                  <a:rPr lang="en-US" sz="4000" dirty="0">
                    <a:latin typeface="Arial" panose="020B0604020202020204" pitchFamily="34" charset="0"/>
                    <a:cs typeface="Arial" panose="020B0604020202020204" pitchFamily="34" charset="0"/>
                  </a:rPr>
                  <a:t> </a:t>
                </a:r>
                <a14:m>
                  <m:oMath xmlns:m="http://schemas.openxmlformats.org/officeDocument/2006/math">
                    <m:r>
                      <a:rPr lang="en-US" sz="400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𝐴𝐵𝑀</m:t>
                    </m:r>
                    <m:r>
                      <a:rPr lang="en-US" sz="4000" b="0" i="1" smtClean="0">
                        <a:latin typeface="Cambria Math" panose="02040503050406030204" pitchFamily="18" charset="0"/>
                        <a:ea typeface="Cambria Math" panose="02040503050406030204" pitchFamily="18" charset="0"/>
                      </a:rPr>
                      <m:t>=∆</m:t>
                    </m:r>
                    <m:r>
                      <a:rPr lang="en-US" sz="4000" b="0" i="1" smtClean="0">
                        <a:latin typeface="Cambria Math" panose="02040503050406030204" pitchFamily="18" charset="0"/>
                        <a:ea typeface="Cambria Math" panose="02040503050406030204" pitchFamily="18" charset="0"/>
                      </a:rPr>
                      <m:t>𝐷𝐶𝑀</m:t>
                    </m:r>
                  </m:oMath>
                </a14:m>
                <a:r>
                  <a:rPr lang="en-US" sz="4000" dirty="0">
                    <a:latin typeface="Arial" panose="020B0604020202020204" pitchFamily="34" charset="0"/>
                    <a:cs typeface="Arial" panose="020B0604020202020204" pitchFamily="34" charset="0"/>
                  </a:rPr>
                  <a:t>.</a:t>
                </a:r>
              </a:p>
            </p:txBody>
          </p:sp>
        </mc:Choice>
        <mc:Fallback xmlns="">
          <p:sp>
            <p:nvSpPr>
              <p:cNvPr id="9" name="TextBox 8">
                <a:extLst>
                  <a:ext uri="{FF2B5EF4-FFF2-40B4-BE49-F238E27FC236}">
                    <a16:creationId xmlns:a16="http://schemas.microsoft.com/office/drawing/2014/main" id="{C20D5DD8-5833-4B58-2D83-9E73F2476479}"/>
                  </a:ext>
                </a:extLst>
              </p:cNvPr>
              <p:cNvSpPr txBox="1">
                <a:spLocks noRot="1" noChangeAspect="1" noMove="1" noResize="1" noEditPoints="1" noAdjustHandles="1" noChangeArrowheads="1" noChangeShapeType="1" noTextEdit="1"/>
              </p:cNvSpPr>
              <p:nvPr/>
            </p:nvSpPr>
            <p:spPr>
              <a:xfrm>
                <a:off x="6802128" y="3949322"/>
                <a:ext cx="10012512" cy="2748253"/>
              </a:xfrm>
              <a:prstGeom prst="rect">
                <a:avLst/>
              </a:prstGeom>
              <a:blipFill>
                <a:blip r:embed="rId10"/>
                <a:stretch>
                  <a:fillRect l="-2192" r="-2132" b="-8647"/>
                </a:stretch>
              </a:blipFill>
            </p:spPr>
            <p:txBody>
              <a:bodyPr/>
              <a:lstStyle/>
              <a:p>
                <a:r>
                  <a:rPr lang="en-US">
                    <a:noFill/>
                  </a:rPr>
                  <a:t> </a:t>
                </a:r>
              </a:p>
            </p:txBody>
          </p:sp>
        </mc:Fallback>
      </mc:AlternateContent>
    </p:spTree>
    <p:extLst>
      <p:ext uri="{BB962C8B-B14F-4D97-AF65-F5344CB8AC3E}">
        <p14:creationId xmlns:p14="http://schemas.microsoft.com/office/powerpoint/2010/main" val="263412679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peech Bubble: Oval 2">
            <a:extLst>
              <a:ext uri="{FF2B5EF4-FFF2-40B4-BE49-F238E27FC236}">
                <a16:creationId xmlns:a16="http://schemas.microsoft.com/office/drawing/2014/main" id="{5DFA71B7-ECA5-80FA-011D-CDBB6A27A410}"/>
              </a:ext>
            </a:extLst>
          </p:cNvPr>
          <p:cNvSpPr/>
          <p:nvPr/>
        </p:nvSpPr>
        <p:spPr>
          <a:xfrm>
            <a:off x="7848600" y="344145"/>
            <a:ext cx="2590800" cy="1438503"/>
          </a:xfrm>
          <a:prstGeom prst="wedgeEllipseCallou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Giải</a:t>
            </a:r>
            <a:endParaRPr kumimoji="0" 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13B0EE92-2F02-9207-910B-CCF55026033F}"/>
              </a:ext>
            </a:extLst>
          </p:cNvPr>
          <p:cNvPicPr>
            <a:picLocks noChangeAspect="1"/>
          </p:cNvPicPr>
          <p:nvPr/>
        </p:nvPicPr>
        <p:blipFill>
          <a:blip r:embed="rId2"/>
          <a:stretch>
            <a:fillRect/>
          </a:stretch>
        </p:blipFill>
        <p:spPr>
          <a:xfrm>
            <a:off x="459085" y="3238500"/>
            <a:ext cx="5924550" cy="4024505"/>
          </a:xfrm>
          <a:prstGeom prst="rect">
            <a:avLst/>
          </a:prstGeom>
        </p:spPr>
      </p:pic>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C7DFCB6-6D48-712F-9550-CC23A1BB8587}"/>
                  </a:ext>
                </a:extLst>
              </p:cNvPr>
              <p:cNvSpPr txBox="1"/>
              <p:nvPr/>
            </p:nvSpPr>
            <p:spPr>
              <a:xfrm>
                <a:off x="6791202" y="2933700"/>
                <a:ext cx="10820400" cy="5056577"/>
              </a:xfrm>
              <a:prstGeom prst="rect">
                <a:avLst/>
              </a:prstGeom>
              <a:noFill/>
            </p:spPr>
            <p:txBody>
              <a:bodyPr wrap="square">
                <a:spAutoFit/>
              </a:bodyPr>
              <a:lstStyle/>
              <a:p>
                <a:pPr marL="0" marR="0" algn="just">
                  <a:lnSpc>
                    <a:spcPct val="150000"/>
                  </a:lnSpc>
                  <a:spcBef>
                    <a:spcPts val="0"/>
                  </a:spcBef>
                  <a:spcAft>
                    <a:spcPts val="1200"/>
                  </a:spcAft>
                </a:pPr>
                <a:r>
                  <a:rPr lang="nl-NL" sz="4000" dirty="0">
                    <a:effectLst/>
                    <a:latin typeface="Arial" panose="020B0604020202020204" pitchFamily="34" charset="0"/>
                    <a:ea typeface="Times New Roman" panose="02020603050405020304" pitchFamily="18" charset="0"/>
                    <a:cs typeface="Arial" panose="020B0604020202020204" pitchFamily="34" charset="0"/>
                  </a:rPr>
                  <a:t>Xét </a:t>
                </a:r>
                <a14:m>
                  <m:oMath xmlns:m="http://schemas.openxmlformats.org/officeDocument/2006/math">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𝐴𝐵𝑀</m:t>
                    </m:r>
                  </m:oMath>
                </a14:m>
                <a:r>
                  <a:rPr lang="en-US" sz="4000" b="0" i="0" dirty="0">
                    <a:effectLst/>
                    <a:latin typeface="Arial" panose="020B0604020202020204" pitchFamily="34" charset="0"/>
                    <a:ea typeface="Cambria Math" panose="02040503050406030204" pitchFamily="18" charset="0"/>
                    <a:cs typeface="Arial" panose="020B0604020202020204" pitchFamily="34" charset="0"/>
                  </a:rPr>
                  <a:t> (</a:t>
                </a:r>
                <a:r>
                  <a:rPr lang="en-US" sz="4000" b="0" i="0" dirty="0" err="1">
                    <a:effectLst/>
                    <a:latin typeface="Arial" panose="020B0604020202020204" pitchFamily="34" charset="0"/>
                    <a:ea typeface="Cambria Math" panose="02040503050406030204" pitchFamily="18" charset="0"/>
                    <a:cs typeface="Arial" panose="020B0604020202020204" pitchFamily="34" charset="0"/>
                  </a:rPr>
                  <a:t>vuông</a:t>
                </a:r>
                <a:r>
                  <a:rPr lang="en-US" sz="4000" b="0" i="0" dirty="0">
                    <a:effectLst/>
                    <a:latin typeface="Arial" panose="020B0604020202020204" pitchFamily="34" charset="0"/>
                    <a:ea typeface="Cambria Math" panose="02040503050406030204" pitchFamily="18" charset="0"/>
                    <a:cs typeface="Arial" panose="020B0604020202020204" pitchFamily="34" charset="0"/>
                  </a:rPr>
                  <a:t> </a:t>
                </a:r>
                <a:r>
                  <a:rPr lang="en-US" sz="4000" b="0" i="0" dirty="0" err="1">
                    <a:effectLst/>
                    <a:latin typeface="Arial" panose="020B0604020202020204" pitchFamily="34" charset="0"/>
                    <a:ea typeface="Cambria Math" panose="02040503050406030204" pitchFamily="18" charset="0"/>
                    <a:cs typeface="Arial" panose="020B0604020202020204" pitchFamily="34" charset="0"/>
                  </a:rPr>
                  <a:t>tại</a:t>
                </a:r>
                <a:r>
                  <a:rPr lang="en-US" sz="4000" b="0" i="0" dirty="0">
                    <a:effectLst/>
                    <a:latin typeface="Arial" panose="020B0604020202020204" pitchFamily="34" charset="0"/>
                    <a:ea typeface="Cambria Math" panose="02040503050406030204" pitchFamily="18" charset="0"/>
                    <a:cs typeface="Arial" panose="020B0604020202020204" pitchFamily="34" charset="0"/>
                  </a:rPr>
                  <a:t> B) </a:t>
                </a:r>
                <a:r>
                  <a:rPr lang="en-US" sz="4000" b="0" i="0" dirty="0" err="1">
                    <a:effectLst/>
                    <a:latin typeface="Arial" panose="020B0604020202020204" pitchFamily="34" charset="0"/>
                    <a:ea typeface="Cambria Math" panose="02040503050406030204" pitchFamily="18" charset="0"/>
                    <a:cs typeface="Arial" panose="020B0604020202020204" pitchFamily="34" charset="0"/>
                  </a:rPr>
                  <a:t>và</a:t>
                </a:r>
                <a:r>
                  <a:rPr lang="en-US" sz="4000" b="0" i="0" dirty="0">
                    <a:effectLst/>
                    <a:latin typeface="Arial" panose="020B0604020202020204" pitchFamily="34" charset="0"/>
                    <a:ea typeface="Cambria Math" panose="02040503050406030204" pitchFamily="18" charset="0"/>
                    <a:cs typeface="Arial" panose="020B0604020202020204" pitchFamily="34" charset="0"/>
                  </a:rPr>
                  <a:t> </a:t>
                </a:r>
                <a14:m>
                  <m:oMath xmlns:m="http://schemas.openxmlformats.org/officeDocument/2006/math">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𝐷𝐶𝑀</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(vuông tại </a:t>
                </a:r>
                <a14:m>
                  <m:oMath xmlns:m="http://schemas.openxmlformats.org/officeDocument/2006/math">
                    <m:r>
                      <a:rPr lang="nl-NL" sz="4000" i="1" dirty="0" smtClean="0">
                        <a:effectLst/>
                        <a:latin typeface="Cambria Math" panose="02040503050406030204" pitchFamily="18" charset="0"/>
                        <a:ea typeface="Times New Roman" panose="02020603050405020304" pitchFamily="18" charset="0"/>
                        <a:cs typeface="Arial" panose="020B0604020202020204" pitchFamily="34" charset="0"/>
                      </a:rPr>
                      <m:t>𝐶</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có:</a:t>
                </a:r>
                <a:endParaRPr lang="en-US" sz="4000" dirty="0">
                  <a:effectLst/>
                  <a:latin typeface="Arial" panose="020B0604020202020204" pitchFamily="34" charset="0"/>
                  <a:ea typeface="Times New Roman" panose="02020603050405020304" pitchFamily="18" charset="0"/>
                  <a:cs typeface="Arial" panose="020B0604020202020204" pitchFamily="34" charset="0"/>
                </a:endParaRPr>
              </a:p>
              <a:p>
                <a:pPr marL="0" marR="0" algn="just">
                  <a:lnSpc>
                    <a:spcPct val="150000"/>
                  </a:lnSpc>
                  <a:spcBef>
                    <a:spcPts val="0"/>
                  </a:spcBef>
                  <a:spcAft>
                    <a:spcPts val="1200"/>
                  </a:spcAft>
                </a:pPr>
                <a:r>
                  <a:rPr lang="nl-NL" sz="4000" dirty="0">
                    <a:effectLst/>
                    <a:ea typeface="Cambria Math" panose="02040503050406030204" pitchFamily="18" charset="0"/>
                    <a:cs typeface="Cambria Math" panose="02040503050406030204" pitchFamily="18" charset="0"/>
                  </a:rPr>
                  <a:t>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𝐴𝐵</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𝐷𝐶</m:t>
                    </m:r>
                  </m:oMath>
                </a14:m>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hai</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cạnh</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đối</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của</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hình</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chữ</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nhật</a:t>
                </a:r>
                <a:r>
                  <a:rPr lang="en-US" sz="4000" dirty="0">
                    <a:effectLst/>
                    <a:latin typeface="Arial" panose="020B0604020202020204" pitchFamily="34" charset="0"/>
                    <a:ea typeface="Times New Roman" panose="02020603050405020304" pitchFamily="18" charset="0"/>
                    <a:cs typeface="Arial" panose="020B0604020202020204" pitchFamily="34" charset="0"/>
                  </a:rPr>
                  <a:t>)</a:t>
                </a:r>
              </a:p>
              <a:p>
                <a:pPr marL="0" marR="0" algn="just">
                  <a:lnSpc>
                    <a:spcPct val="150000"/>
                  </a:lnSpc>
                  <a:spcBef>
                    <a:spcPts val="0"/>
                  </a:spcBef>
                  <a:spcAft>
                    <a:spcPts val="1200"/>
                  </a:spcAft>
                </a:pPr>
                <a:r>
                  <a:rPr lang="nl-NL" sz="4000" dirty="0">
                    <a:effectLst/>
                    <a:ea typeface="Cambria Math" panose="02040503050406030204" pitchFamily="18" charset="0"/>
                    <a:cs typeface="Cambria Math" panose="02040503050406030204" pitchFamily="18" charset="0"/>
                  </a:rPr>
                  <a:t>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𝐵𝑀</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𝐶𝑀</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𝑀</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 là trung điểm của </a:t>
                </a:r>
                <a14:m>
                  <m:oMath xmlns:m="http://schemas.openxmlformats.org/officeDocument/2006/math">
                    <m:r>
                      <a:rPr lang="nl-NL" sz="4000" i="1">
                        <a:effectLst/>
                        <a:latin typeface="Cambria Math" panose="02040503050406030204" pitchFamily="18" charset="0"/>
                        <a:ea typeface="Cambria Math" panose="02040503050406030204" pitchFamily="18" charset="0"/>
                        <a:cs typeface="Cambria Math" panose="02040503050406030204" pitchFamily="18" charset="0"/>
                      </a:rPr>
                      <m:t>𝐵𝐶</m:t>
                    </m:r>
                    <m:r>
                      <a:rPr lang="nl-NL" sz="4000" i="1">
                        <a:effectLst/>
                        <a:latin typeface="Cambria Math" panose="02040503050406030204" pitchFamily="18" charset="0"/>
                        <a:ea typeface="Cambria Math" panose="02040503050406030204" pitchFamily="18" charset="0"/>
                        <a:cs typeface="Cambria Math" panose="02040503050406030204" pitchFamily="18" charset="0"/>
                      </a:rPr>
                      <m:t>)</m:t>
                    </m:r>
                  </m:oMath>
                </a14:m>
                <a:r>
                  <a:rPr lang="nl-NL" sz="4000" dirty="0">
                    <a:effectLst/>
                    <a:latin typeface="Arial" panose="020B0604020202020204" pitchFamily="34" charset="0"/>
                    <a:ea typeface="Times New Roman" panose="02020603050405020304" pitchFamily="18" charset="0"/>
                    <a:cs typeface="Arial" panose="020B0604020202020204" pitchFamily="34" charset="0"/>
                  </a:rPr>
                  <a:t>.</a:t>
                </a:r>
              </a:p>
              <a:p>
                <a:pPr algn="just">
                  <a:lnSpc>
                    <a:spcPct val="150000"/>
                  </a:lnSpc>
                  <a:spcAft>
                    <a:spcPts val="1200"/>
                  </a:spcAft>
                </a:pPr>
                <a:r>
                  <a:rPr lang="nl-NL" sz="4000" dirty="0">
                    <a:latin typeface="Arial" panose="020B0604020202020204" pitchFamily="34" charset="0"/>
                    <a:ea typeface="Times New Roman" panose="02020603050405020304" pitchFamily="18" charset="0"/>
                    <a:cs typeface="Arial" panose="020B0604020202020204" pitchFamily="34" charset="0"/>
                  </a:rPr>
                  <a:t>Do đó </a:t>
                </a:r>
                <a14:m>
                  <m:oMath xmlns:m="http://schemas.openxmlformats.org/officeDocument/2006/math">
                    <m:r>
                      <a:rPr lang="nl-NL" sz="4000" i="1" smtClean="0">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effectLst/>
                        <a:latin typeface="Cambria Math" panose="02040503050406030204" pitchFamily="18" charset="0"/>
                        <a:ea typeface="Cambria Math" panose="02040503050406030204" pitchFamily="18" charset="0"/>
                        <a:cs typeface="Cambria Math" panose="02040503050406030204" pitchFamily="18" charset="0"/>
                      </a:rPr>
                      <m:t>𝐴𝐵𝑀</m:t>
                    </m:r>
                    <m:r>
                      <a:rPr lang="en-US" sz="4000" b="0" i="1" smtClean="0">
                        <a:effectLst/>
                        <a:latin typeface="Cambria Math" panose="02040503050406030204" pitchFamily="18" charset="0"/>
                        <a:ea typeface="Cambria Math" panose="02040503050406030204" pitchFamily="18" charset="0"/>
                        <a:cs typeface="Cambria Math" panose="02040503050406030204" pitchFamily="18" charset="0"/>
                      </a:rPr>
                      <m:t>=</m:t>
                    </m:r>
                    <m:r>
                      <a:rPr lang="nl-NL" sz="4000" i="1">
                        <a:latin typeface="Cambria Math" panose="02040503050406030204" pitchFamily="18" charset="0"/>
                        <a:ea typeface="Cambria Math" panose="02040503050406030204" pitchFamily="18" charset="0"/>
                        <a:cs typeface="Cambria Math" panose="02040503050406030204" pitchFamily="18" charset="0"/>
                      </a:rPr>
                      <m:t>∆</m:t>
                    </m:r>
                    <m:r>
                      <a:rPr lang="nl-NL" sz="4000" i="1">
                        <a:latin typeface="Cambria Math" panose="02040503050406030204" pitchFamily="18" charset="0"/>
                        <a:ea typeface="Cambria Math" panose="02040503050406030204" pitchFamily="18" charset="0"/>
                        <a:cs typeface="Cambria Math" panose="02040503050406030204" pitchFamily="18" charset="0"/>
                      </a:rPr>
                      <m:t>𝐷𝐶𝑀</m:t>
                    </m:r>
                  </m:oMath>
                </a14:m>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hai</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cạnh</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góc</a:t>
                </a:r>
                <a:r>
                  <a:rPr lang="en-US" sz="4000" dirty="0">
                    <a:effectLst/>
                    <a:latin typeface="Arial" panose="020B0604020202020204" pitchFamily="34" charset="0"/>
                    <a:ea typeface="Times New Roman" panose="02020603050405020304" pitchFamily="18" charset="0"/>
                    <a:cs typeface="Arial" panose="020B0604020202020204" pitchFamily="34" charset="0"/>
                  </a:rPr>
                  <a:t> </a:t>
                </a:r>
                <a:r>
                  <a:rPr lang="en-US" sz="4000" dirty="0" err="1">
                    <a:effectLst/>
                    <a:latin typeface="Arial" panose="020B0604020202020204" pitchFamily="34" charset="0"/>
                    <a:ea typeface="Times New Roman" panose="02020603050405020304" pitchFamily="18" charset="0"/>
                    <a:cs typeface="Arial" panose="020B0604020202020204" pitchFamily="34" charset="0"/>
                  </a:rPr>
                  <a:t>vuông</a:t>
                </a:r>
                <a:r>
                  <a:rPr lang="en-US" sz="4000" dirty="0">
                    <a:effectLst/>
                    <a:latin typeface="Arial" panose="020B0604020202020204" pitchFamily="34" charset="0"/>
                    <a:ea typeface="Times New Roman" panose="02020603050405020304" pitchFamily="18" charset="0"/>
                    <a:cs typeface="Arial" panose="020B0604020202020204" pitchFamily="34" charset="0"/>
                  </a:rPr>
                  <a:t>)</a:t>
                </a:r>
              </a:p>
            </p:txBody>
          </p:sp>
        </mc:Choice>
        <mc:Fallback xmlns="">
          <p:sp>
            <p:nvSpPr>
              <p:cNvPr id="7" name="TextBox 6">
                <a:extLst>
                  <a:ext uri="{FF2B5EF4-FFF2-40B4-BE49-F238E27FC236}">
                    <a16:creationId xmlns:a16="http://schemas.microsoft.com/office/drawing/2014/main" id="{EC7DFCB6-6D48-712F-9550-CC23A1BB8587}"/>
                  </a:ext>
                </a:extLst>
              </p:cNvPr>
              <p:cNvSpPr txBox="1">
                <a:spLocks noRot="1" noChangeAspect="1" noMove="1" noResize="1" noEditPoints="1" noAdjustHandles="1" noChangeArrowheads="1" noChangeShapeType="1" noTextEdit="1"/>
              </p:cNvSpPr>
              <p:nvPr/>
            </p:nvSpPr>
            <p:spPr>
              <a:xfrm>
                <a:off x="6791202" y="2933700"/>
                <a:ext cx="10820400" cy="5056577"/>
              </a:xfrm>
              <a:prstGeom prst="rect">
                <a:avLst/>
              </a:prstGeom>
              <a:blipFill>
                <a:blip r:embed="rId9"/>
                <a:stretch>
                  <a:fillRect l="-1972" r="-2028" b="-4217"/>
                </a:stretch>
              </a:blipFill>
            </p:spPr>
            <p:txBody>
              <a:bodyPr/>
              <a:lstStyle/>
              <a:p>
                <a:r>
                  <a:rPr lang="en-US">
                    <a:noFill/>
                  </a:rPr>
                  <a:t> </a:t>
                </a:r>
              </a:p>
            </p:txBody>
          </p:sp>
        </mc:Fallback>
      </mc:AlternateContent>
    </p:spTree>
    <p:extLst>
      <p:ext uri="{BB962C8B-B14F-4D97-AF65-F5344CB8AC3E}">
        <p14:creationId xmlns:p14="http://schemas.microsoft.com/office/powerpoint/2010/main" val="35414147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down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strips(downRight)">
                                      <p:cBhvr>
                                        <p:cTn id="17" dur="500"/>
                                        <p:tgtEl>
                                          <p:spTgt spid="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7">
                                            <p:txEl>
                                              <p:pRg st="1" end="1"/>
                                            </p:txEl>
                                          </p:spTgt>
                                        </p:tgtEl>
                                        <p:attrNameLst>
                                          <p:attrName>style.visibility</p:attrName>
                                        </p:attrNameLst>
                                      </p:cBhvr>
                                      <p:to>
                                        <p:strVal val="visible"/>
                                      </p:to>
                                    </p:set>
                                    <p:animEffect transition="in" filter="strips(downRight)">
                                      <p:cBhvr>
                                        <p:cTn id="22" dur="500"/>
                                        <p:tgtEl>
                                          <p:spTgt spid="7">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7">
                                            <p:txEl>
                                              <p:pRg st="2" end="2"/>
                                            </p:txEl>
                                          </p:spTgt>
                                        </p:tgtEl>
                                        <p:attrNameLst>
                                          <p:attrName>style.visibility</p:attrName>
                                        </p:attrNameLst>
                                      </p:cBhvr>
                                      <p:to>
                                        <p:strVal val="visible"/>
                                      </p:to>
                                    </p:set>
                                    <p:animEffect transition="in" filter="strips(downRight)">
                                      <p:cBhvr>
                                        <p:cTn id="27" dur="500"/>
                                        <p:tgtEl>
                                          <p:spTgt spid="7">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Effect transition="in" filter="strips(downRight)">
                                      <p:cBhvr>
                                        <p:cTn id="3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585</TotalTime>
  <Words>2384</Words>
  <Application>Microsoft Office PowerPoint</Application>
  <PresentationFormat>Custom</PresentationFormat>
  <Paragraphs>182</Paragraphs>
  <Slides>38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Cambria Math</vt:lpstr>
      <vt:lpstr>Wingdings</vt:lpstr>
      <vt:lpstr>Arial</vt:lpstr>
      <vt:lpstr>Calibri</vt:lpstr>
      <vt:lpstr>Symbol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Ivory Green Abstract Illustration Let's Learn English Presentation</dc:title>
  <dc:creator>Lê Thảo</dc:creator>
  <cp:lastModifiedBy>laptop</cp:lastModifiedBy>
  <cp:revision>13</cp:revision>
  <dcterms:created xsi:type="dcterms:W3CDTF">2006-08-16T00:00:00Z</dcterms:created>
  <dcterms:modified xsi:type="dcterms:W3CDTF">2026-05-28T23:56:37Z</dcterms:modified>
  <dc:identifier>DAFPR94v7RQ</dc:identifier>
</cp:coreProperties>
</file>