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3">
  <p:sldMasterIdLst>
    <p:sldMasterId id="2147483648" r:id="rId1"/>
    <p:sldMasterId id="2147483661" r:id="rId2"/>
  </p:sldMasterIdLst>
  <p:notesMasterIdLst>
    <p:notesMasterId r:id="rId43"/>
  </p:notesMasterIdLst>
  <p:sldIdLst>
    <p:sldId id="257" r:id="rId3"/>
    <p:sldId id="285" r:id="rId4"/>
    <p:sldId id="256" r:id="rId5"/>
    <p:sldId id="259" r:id="rId6"/>
    <p:sldId id="284" r:id="rId7"/>
    <p:sldId id="291" r:id="rId8"/>
    <p:sldId id="351" r:id="rId9"/>
    <p:sldId id="289" r:id="rId10"/>
    <p:sldId id="270" r:id="rId11"/>
    <p:sldId id="350" r:id="rId12"/>
    <p:sldId id="352" r:id="rId13"/>
    <p:sldId id="345" r:id="rId14"/>
    <p:sldId id="298" r:id="rId15"/>
    <p:sldId id="293" r:id="rId16"/>
    <p:sldId id="258" r:id="rId17"/>
    <p:sldId id="269" r:id="rId18"/>
    <p:sldId id="309" r:id="rId19"/>
    <p:sldId id="296" r:id="rId20"/>
    <p:sldId id="342" r:id="rId21"/>
    <p:sldId id="305" r:id="rId22"/>
    <p:sldId id="286" r:id="rId23"/>
    <p:sldId id="303" r:id="rId24"/>
    <p:sldId id="353" r:id="rId25"/>
    <p:sldId id="322" r:id="rId26"/>
    <p:sldId id="300" r:id="rId27"/>
    <p:sldId id="354" r:id="rId28"/>
    <p:sldId id="343" r:id="rId29"/>
    <p:sldId id="355" r:id="rId30"/>
    <p:sldId id="358" r:id="rId31"/>
    <p:sldId id="356" r:id="rId32"/>
    <p:sldId id="360" r:id="rId33"/>
    <p:sldId id="361" r:id="rId34"/>
    <p:sldId id="357" r:id="rId35"/>
    <p:sldId id="330" r:id="rId36"/>
    <p:sldId id="321" r:id="rId37"/>
    <p:sldId id="319" r:id="rId38"/>
    <p:sldId id="344" r:id="rId39"/>
    <p:sldId id="362" r:id="rId40"/>
    <p:sldId id="267" r:id="rId41"/>
    <p:sldId id="283" r:id="rId42"/>
  </p:sldIdLst>
  <p:sldSz cx="18288000" cy="10287000"/>
  <p:notesSz cx="6858000" cy="9144000"/>
  <p:embeddedFontLst>
    <p:embeddedFont>
      <p:font typeface="Cambria Math" panose="02040503050406030204" pitchFamily="18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55281E1-522B-4D97-AF00-E2DA4D65B6B1}">
          <p14:sldIdLst>
            <p14:sldId id="257"/>
            <p14:sldId id="285"/>
            <p14:sldId id="256"/>
            <p14:sldId id="259"/>
            <p14:sldId id="284"/>
            <p14:sldId id="291"/>
            <p14:sldId id="351"/>
            <p14:sldId id="289"/>
            <p14:sldId id="270"/>
            <p14:sldId id="350"/>
            <p14:sldId id="352"/>
            <p14:sldId id="345"/>
            <p14:sldId id="298"/>
            <p14:sldId id="293"/>
            <p14:sldId id="258"/>
            <p14:sldId id="269"/>
            <p14:sldId id="309"/>
            <p14:sldId id="296"/>
            <p14:sldId id="342"/>
            <p14:sldId id="305"/>
            <p14:sldId id="286"/>
            <p14:sldId id="303"/>
            <p14:sldId id="353"/>
            <p14:sldId id="322"/>
            <p14:sldId id="300"/>
            <p14:sldId id="354"/>
            <p14:sldId id="343"/>
            <p14:sldId id="355"/>
            <p14:sldId id="358"/>
            <p14:sldId id="356"/>
            <p14:sldId id="360"/>
            <p14:sldId id="361"/>
            <p14:sldId id="357"/>
            <p14:sldId id="330"/>
            <p14:sldId id="321"/>
            <p14:sldId id="319"/>
            <p14:sldId id="344"/>
            <p14:sldId id="362"/>
            <p14:sldId id="267"/>
            <p14:sldId id="283"/>
          </p14:sldIdLst>
        </p14:section>
        <p14:section name="Untitled Section" id="{89BF1163-5CF7-42C5-AC10-D6A6AEA736F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D9DDC3"/>
    <a:srgbClr val="F8DC6E"/>
    <a:srgbClr val="F8C2D9"/>
    <a:srgbClr val="FFFF66"/>
    <a:srgbClr val="FFFF99"/>
    <a:srgbClr val="CCFF99"/>
    <a:srgbClr val="FAC8BB"/>
    <a:srgbClr val="EF9F54"/>
    <a:srgbClr val="CCD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CB8E1-AB03-4AD6-88DA-9887F546E4C6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946E5-C428-4D0F-AD8E-82AA63A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68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57A3E7-939A-4CF6-9EF9-8A8C4D902BB0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94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0F6A5-6B71-4069-8526-03003AC4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5F6D3-5025-4906-ACBE-23FA4E0F6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2DEA1-0785-4CEA-B6F1-F45BC0D3C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95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719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20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288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206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82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987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019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468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400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755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24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20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0.svg"/><Relationship Id="rId7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15" Type="http://schemas.openxmlformats.org/officeDocument/2006/relationships/image" Target="../media/image17.png"/><Relationship Id="rId4" Type="http://schemas.openxmlformats.org/officeDocument/2006/relationships/image" Target="../media/image34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svg"/><Relationship Id="rId3" Type="http://schemas.openxmlformats.org/officeDocument/2006/relationships/image" Target="../media/image16.svg"/><Relationship Id="rId17" Type="http://schemas.openxmlformats.org/officeDocument/2006/relationships/image" Target="../media/image32.png"/><Relationship Id="rId2" Type="http://schemas.openxmlformats.org/officeDocument/2006/relationships/image" Target="../media/image15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15" Type="http://schemas.openxmlformats.org/officeDocument/2006/relationships/image" Target="../media/image17.png"/><Relationship Id="rId4" Type="http://schemas.openxmlformats.org/officeDocument/2006/relationships/image" Target="../media/image34.png"/><Relationship Id="rId14" Type="http://schemas.openxmlformats.org/officeDocument/2006/relationships/image" Target="../media/image23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image" Target="../media/image14.png"/><Relationship Id="rId16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microsoft.com/office/2007/relationships/hdphoto" Target="../media/hdphoto2.wdp"/><Relationship Id="rId4" Type="http://schemas.openxmlformats.org/officeDocument/2006/relationships/image" Target="../media/image16.sv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8.png"/><Relationship Id="rId3" Type="http://schemas.openxmlformats.org/officeDocument/2006/relationships/image" Target="../media/image32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5" Type="http://schemas.openxmlformats.org/officeDocument/2006/relationships/image" Target="../media/image33.png"/><Relationship Id="rId4" Type="http://schemas.openxmlformats.org/officeDocument/2006/relationships/image" Target="../media/image16.svg"/><Relationship Id="rId14" Type="http://schemas.openxmlformats.org/officeDocument/2006/relationships/image" Target="../media/image32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5" Type="http://schemas.openxmlformats.org/officeDocument/2006/relationships/image" Target="../media/image350.png"/><Relationship Id="rId4" Type="http://schemas.openxmlformats.org/officeDocument/2006/relationships/image" Target="../media/image16.svg"/><Relationship Id="rId14" Type="http://schemas.openxmlformats.org/officeDocument/2006/relationships/image" Target="../media/image340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0.png"/><Relationship Id="rId3" Type="http://schemas.openxmlformats.org/officeDocument/2006/relationships/image" Target="../media/image15.png"/><Relationship Id="rId7" Type="http://schemas.openxmlformats.org/officeDocument/2006/relationships/image" Target="../media/image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5" Type="http://schemas.openxmlformats.org/officeDocument/2006/relationships/image" Target="../media/image18.svg"/><Relationship Id="rId4" Type="http://schemas.openxmlformats.org/officeDocument/2006/relationships/image" Target="../media/image16.sv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11" Type="http://schemas.openxmlformats.org/officeDocument/2006/relationships/image" Target="../media/image44.png"/><Relationship Id="rId24" Type="http://schemas.openxmlformats.org/officeDocument/2006/relationships/image" Target="../media/image400.png"/><Relationship Id="rId5" Type="http://schemas.openxmlformats.org/officeDocument/2006/relationships/image" Target="../media/image42.png"/><Relationship Id="rId10" Type="http://schemas.microsoft.com/office/2007/relationships/hdphoto" Target="../media/hdphoto1.wdp"/><Relationship Id="rId4" Type="http://schemas.openxmlformats.org/officeDocument/2006/relationships/image" Target="../media/image16.sv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420.png"/><Relationship Id="rId3" Type="http://schemas.openxmlformats.org/officeDocument/2006/relationships/image" Target="../media/image45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microsoft.com/office/2007/relationships/hdphoto" Target="../media/hdphoto1.wdp"/><Relationship Id="rId4" Type="http://schemas.openxmlformats.org/officeDocument/2006/relationships/image" Target="../media/image46.sv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0.png"/><Relationship Id="rId3" Type="http://schemas.openxmlformats.org/officeDocument/2006/relationships/image" Target="../media/image15.png"/><Relationship Id="rId7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5" Type="http://schemas.openxmlformats.org/officeDocument/2006/relationships/image" Target="../media/image33.svg"/><Relationship Id="rId4" Type="http://schemas.openxmlformats.org/officeDocument/2006/relationships/image" Target="../media/image16.svg"/><Relationship Id="rId1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3" Type="http://schemas.openxmlformats.org/officeDocument/2006/relationships/image" Target="../media/image17.png"/><Relationship Id="rId12" Type="http://schemas.openxmlformats.org/officeDocument/2006/relationships/image" Target="../media/image4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450.png"/><Relationship Id="rId5" Type="http://schemas.openxmlformats.org/officeDocument/2006/relationships/image" Target="../media/image15.png"/><Relationship Id="rId4" Type="http://schemas.openxmlformats.org/officeDocument/2006/relationships/image" Target="../media/image18.svg"/><Relationship Id="rId1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2.png"/><Relationship Id="rId21" Type="http://schemas.openxmlformats.org/officeDocument/2006/relationships/image" Target="../media/image470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43.svg"/><Relationship Id="rId4" Type="http://schemas.openxmlformats.org/officeDocument/2006/relationships/image" Target="../media/image33.sv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3.svg"/><Relationship Id="rId4" Type="http://schemas.openxmlformats.org/officeDocument/2006/relationships/image" Target="../media/image16.svg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15.png"/><Relationship Id="rId12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3.svg"/><Relationship Id="rId4" Type="http://schemas.openxmlformats.org/officeDocument/2006/relationships/image" Target="../media/image46.svg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45.png"/><Relationship Id="rId7" Type="http://schemas.openxmlformats.org/officeDocument/2006/relationships/image" Target="../media/image32.png"/><Relationship Id="rId12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51.png"/><Relationship Id="rId5" Type="http://schemas.openxmlformats.org/officeDocument/2006/relationships/image" Target="../media/image17.png"/><Relationship Id="rId10" Type="http://schemas.openxmlformats.org/officeDocument/2006/relationships/image" Target="../media/image16.svg"/><Relationship Id="rId4" Type="http://schemas.openxmlformats.org/officeDocument/2006/relationships/image" Target="../media/image46.svg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2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55.svg"/><Relationship Id="rId5" Type="http://schemas.openxmlformats.org/officeDocument/2006/relationships/image" Target="../media/image17.png"/><Relationship Id="rId10" Type="http://schemas.openxmlformats.org/officeDocument/2006/relationships/image" Target="../media/image54.png"/><Relationship Id="rId4" Type="http://schemas.microsoft.com/office/2007/relationships/hdphoto" Target="../media/hdphoto5.wdp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55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5" Type="http://schemas.openxmlformats.org/officeDocument/2006/relationships/image" Target="../media/image57.png"/><Relationship Id="rId4" Type="http://schemas.openxmlformats.org/officeDocument/2006/relationships/image" Target="../media/image16.svg"/><Relationship Id="rId1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60.svg"/><Relationship Id="rId4" Type="http://schemas.openxmlformats.org/officeDocument/2006/relationships/image" Target="../media/image16.sv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4.png"/><Relationship Id="rId3" Type="http://schemas.openxmlformats.org/officeDocument/2006/relationships/image" Target="../media/image15.png"/><Relationship Id="rId7" Type="http://schemas.openxmlformats.org/officeDocument/2006/relationships/image" Target="../media/image61.png"/><Relationship Id="rId17" Type="http://schemas.openxmlformats.org/officeDocument/2006/relationships/image" Target="../media/image63.png"/><Relationship Id="rId2" Type="http://schemas.openxmlformats.org/officeDocument/2006/relationships/image" Target="../media/image14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5" Type="http://schemas.openxmlformats.org/officeDocument/2006/relationships/image" Target="../media/image610.png"/><Relationship Id="rId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3" Type="http://schemas.openxmlformats.org/officeDocument/2006/relationships/image" Target="../media/image16.svg"/><Relationship Id="rId12" Type="http://schemas.openxmlformats.org/officeDocument/2006/relationships/image" Target="../media/image65.png"/><Relationship Id="rId17" Type="http://schemas.openxmlformats.org/officeDocument/2006/relationships/image" Target="../media/image33.svg"/><Relationship Id="rId2" Type="http://schemas.openxmlformats.org/officeDocument/2006/relationships/image" Target="../media/image15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svg"/><Relationship Id="rId15" Type="http://schemas.openxmlformats.org/officeDocument/2006/relationships/image" Target="../media/image67.png"/><Relationship Id="rId4" Type="http://schemas.openxmlformats.org/officeDocument/2006/relationships/image" Target="../media/image17.png"/><Relationship Id="rId14" Type="http://schemas.microsoft.com/office/2007/relationships/hdphoto" Target="../media/hdphoto6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68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hdphoto" Target="../media/hdphoto7.wdp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6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microsoft.com/office/2007/relationships/hdphoto" Target="../media/hdphoto7.wdp"/><Relationship Id="rId7" Type="http://schemas.openxmlformats.org/officeDocument/2006/relationships/image" Target="../media/image7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69.png"/><Relationship Id="rId9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33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82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5" Type="http://schemas.openxmlformats.org/officeDocument/2006/relationships/image" Target="../media/image83.png"/><Relationship Id="rId4" Type="http://schemas.openxmlformats.org/officeDocument/2006/relationships/image" Target="../media/image16.svg"/><Relationship Id="rId1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3" Type="http://schemas.openxmlformats.org/officeDocument/2006/relationships/image" Target="../media/image15.png"/><Relationship Id="rId12" Type="http://schemas.openxmlformats.org/officeDocument/2006/relationships/image" Target="../media/image8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14" Type="http://schemas.openxmlformats.org/officeDocument/2006/relationships/image" Target="../media/image33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86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14" Type="http://schemas.openxmlformats.org/officeDocument/2006/relationships/image" Target="../media/image8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88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0.svg"/><Relationship Id="rId7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33600" y="1253171"/>
            <a:ext cx="13749766" cy="838612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759923" y="636828"/>
            <a:ext cx="768154" cy="18343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89419">
            <a:off x="16203808" y="6526974"/>
            <a:ext cx="2110984" cy="190252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833489">
            <a:off x="199199" y="1236830"/>
            <a:ext cx="1965132" cy="189880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28700" y="7478236"/>
            <a:ext cx="2445044" cy="198354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619047" y="1706336"/>
            <a:ext cx="2129994" cy="163743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225822" y="4233245"/>
            <a:ext cx="13487120" cy="2815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500" b="1"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NGÀY HÔM NAY!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blinds dir="vert"/>
      </p:transition>
    </mc:Choice>
    <mc:Fallback xmlns="">
      <p:transition spd="med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2341" y="647700"/>
            <a:ext cx="16403317" cy="92964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6189864" y="8017396"/>
            <a:ext cx="1490734" cy="22501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2800" y="1240706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p:pic>
        <p:nvPicPr>
          <p:cNvPr id="12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35510" y="7831047"/>
            <a:ext cx="2738979" cy="2221997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496800" y="6616398"/>
            <a:ext cx="1864630" cy="287050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05000" y="2487148"/>
            <a:ext cx="148348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ea typeface="Times New Roman" panose="02020603050405020304" pitchFamily="18" charset="0"/>
                <a:cs typeface="Arial" panose="020B0604020202020204" pitchFamily="34" charset="0"/>
              </a:rPr>
              <a:t>Trong trận bóng đá, trái bóng đang ở vị trí D, ba cầu thủ đứng thẳng hàng tại vị trí A, B, C trên sân với số áo lần lượt là 4, 2, 3 như hình 9.1. Theo em, cầu thủ nào gần trái bóng nhất, cầu thủ nào xa trái bóng nhất? Tại sao? (Biết rằng góc ACD là góc tù).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30" y="6449384"/>
            <a:ext cx="5820188" cy="326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6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47800" y="894794"/>
            <a:ext cx="15310402" cy="889690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2708" y="7722387"/>
            <a:ext cx="1515849" cy="238716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18941" b="23301"/>
          <a:stretch>
            <a:fillRect/>
          </a:stretch>
        </p:blipFill>
        <p:spPr>
          <a:xfrm rot="181335">
            <a:off x="15177789" y="230319"/>
            <a:ext cx="2404625" cy="225538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5386986" y="7767212"/>
            <a:ext cx="1930447" cy="207854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905000" y="2447479"/>
            <a:ext cx="14097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vi-VN" sz="6300" b="1" kern="0" dirty="0">
                <a:solidFill>
                  <a:srgbClr val="FF0000"/>
                </a:solidFill>
              </a:rPr>
              <a:t>CHƯƠNG IX. QUAN HỆ GIỮA CÁC YẾU TỐ TRONG MỘT TAM GIÁC</a:t>
            </a:r>
            <a:endParaRPr lang="en-US" sz="63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81200" y="5753100"/>
            <a:ext cx="140208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5800" b="1" kern="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 31: QUAN HỆ GIỮA GÓC VÀ CẠNH ĐỐI DIỆN TRONG MỘT TAM GIÁC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D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62200">
            <a:off x="15943712" y="625412"/>
            <a:ext cx="1824152" cy="22416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5858" y="688374"/>
            <a:ext cx="1930447" cy="207854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558427" y="839698"/>
            <a:ext cx="13935391" cy="992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6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 </a:t>
            </a: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953500" y="5775669"/>
            <a:ext cx="2734552" cy="4209702"/>
          </a:xfrm>
          <a:prstGeom prst="rect">
            <a:avLst/>
          </a:prstGeom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62000" y="7194451"/>
            <a:ext cx="1796427" cy="282902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573361" y="3015011"/>
            <a:ext cx="1317192" cy="1296009"/>
            <a:chOff x="3352800" y="3102142"/>
            <a:chExt cx="1412687" cy="1285465"/>
          </a:xfrm>
        </p:grpSpPr>
        <p:grpSp>
          <p:nvGrpSpPr>
            <p:cNvPr id="11" name="Group 4"/>
            <p:cNvGrpSpPr/>
            <p:nvPr/>
          </p:nvGrpSpPr>
          <p:grpSpPr>
            <a:xfrm>
              <a:off x="3352800" y="3102142"/>
              <a:ext cx="1412687" cy="1285465"/>
              <a:chOff x="0" y="0"/>
              <a:chExt cx="6350000" cy="6350000"/>
            </a:xfrm>
          </p:grpSpPr>
          <p:sp>
            <p:nvSpPr>
              <p:cNvPr id="13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2" name="TextBox 15"/>
            <p:cNvSpPr txBox="1"/>
            <p:nvPr/>
          </p:nvSpPr>
          <p:spPr>
            <a:xfrm>
              <a:off x="3534358" y="3579348"/>
              <a:ext cx="1043391" cy="453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50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5399506" y="2797244"/>
            <a:ext cx="9553994" cy="2041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4500" b="1" dirty="0">
                <a:ea typeface="Calibri" panose="020F0502020204030204" pitchFamily="34" charset="0"/>
                <a:cs typeface="Arial" panose="020B0604020202020204" pitchFamily="34" charset="0"/>
              </a:rPr>
              <a:t>Góc đối diện với cạnh lớn hơn trong một tam giác</a:t>
            </a:r>
            <a:endParaRPr lang="en-US" sz="45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99506" y="5829300"/>
            <a:ext cx="9553994" cy="2041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4500" b="1" dirty="0">
                <a:ea typeface="Calibri" panose="020F0502020204030204" pitchFamily="34" charset="0"/>
                <a:cs typeface="Arial" panose="020B0604020202020204" pitchFamily="34" charset="0"/>
              </a:rPr>
              <a:t>Cạnh đối diện với góc lớn hơn trong một tam giác</a:t>
            </a:r>
            <a:endParaRPr lang="en-US" sz="45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570422" y="6094477"/>
            <a:ext cx="1317192" cy="1296009"/>
            <a:chOff x="3352800" y="3102142"/>
            <a:chExt cx="1412687" cy="1285465"/>
          </a:xfrm>
        </p:grpSpPr>
        <p:grpSp>
          <p:nvGrpSpPr>
            <p:cNvPr id="28" name="Group 4"/>
            <p:cNvGrpSpPr/>
            <p:nvPr/>
          </p:nvGrpSpPr>
          <p:grpSpPr>
            <a:xfrm>
              <a:off x="3352800" y="3102142"/>
              <a:ext cx="1412687" cy="1285465"/>
              <a:chOff x="0" y="0"/>
              <a:chExt cx="6350000" cy="6350000"/>
            </a:xfrm>
          </p:grpSpPr>
          <p:sp>
            <p:nvSpPr>
              <p:cNvPr id="30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29" name="TextBox 15"/>
            <p:cNvSpPr txBox="1"/>
            <p:nvPr/>
          </p:nvSpPr>
          <p:spPr>
            <a:xfrm>
              <a:off x="3534358" y="3579348"/>
              <a:ext cx="1043391" cy="56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50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doors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2341" y="495300"/>
            <a:ext cx="16403317" cy="92964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6189864" y="8017396"/>
            <a:ext cx="1490734" cy="22501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14600" y="3314700"/>
            <a:ext cx="137922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6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6500" b="1" dirty="0">
                <a:ea typeface="Calibri" panose="020F0502020204030204" pitchFamily="34" charset="0"/>
                <a:cs typeface="Arial" panose="020B0604020202020204" pitchFamily="34" charset="0"/>
              </a:rPr>
              <a:t>Góc đối diện với cạnh lớn hơn trong một tam giác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77" y="6819901"/>
            <a:ext cx="8194623" cy="31242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785137">
            <a:off x="709181" y="7951238"/>
            <a:ext cx="1974206" cy="214006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086309" y="1114605"/>
            <a:ext cx="2214217" cy="1952445"/>
            <a:chOff x="3352800" y="3102142"/>
            <a:chExt cx="1412687" cy="1285465"/>
          </a:xfrm>
          <a:solidFill>
            <a:srgbClr val="92D050"/>
          </a:solidFill>
        </p:grpSpPr>
        <p:grpSp>
          <p:nvGrpSpPr>
            <p:cNvPr id="14" name="Group 4"/>
            <p:cNvGrpSpPr/>
            <p:nvPr/>
          </p:nvGrpSpPr>
          <p:grpSpPr>
            <a:xfrm>
              <a:off x="3352800" y="3102142"/>
              <a:ext cx="1412687" cy="1285465"/>
              <a:chOff x="0" y="0"/>
              <a:chExt cx="6350000" cy="6350000"/>
            </a:xfrm>
            <a:grpFill/>
          </p:grpSpPr>
          <p:sp>
            <p:nvSpPr>
              <p:cNvPr id="16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9966"/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3537541" y="3622931"/>
              <a:ext cx="1011619" cy="39395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6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91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blinds dir="vert"/>
      </p:transition>
    </mc:Choice>
    <mc:Fallback xmlns="">
      <p:transition spd="med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36783">
            <a:off x="16331329" y="234556"/>
            <a:ext cx="1869688" cy="12456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36" y="306045"/>
            <a:ext cx="1072337" cy="1000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419100"/>
            <a:ext cx="358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latin typeface="Arial" panose="020B0604020202020204" pitchFamily="34" charset="0"/>
                <a:cs typeface="Arial" panose="020B0604020202020204" pitchFamily="34" charset="0"/>
              </a:rPr>
              <a:t>HĐ 1:</a:t>
            </a:r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6400" y="1230615"/>
            <a:ext cx="14782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ê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60° (H.9.2.a).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Kí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vuông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A,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60°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30°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</a:t>
            </a:r>
            <a:endParaRPr lang="en-US" sz="4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Sắp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endParaRPr lang="en-US" sz="4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Sắp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475" y="5556290"/>
            <a:ext cx="3362125" cy="424753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96000" y="6195035"/>
            <a:ext cx="11506200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Tx/>
              <a:buChar char="-"/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 dài các cạnh theo thứ tự từ bé đến lớn là: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nl-NL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 &lt; AC &lt; BC.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10134600" y="5073303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096000" y="8115300"/>
                <a:ext cx="11049000" cy="18479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lvl="0" indent="-571500" algn="just">
                  <a:lnSpc>
                    <a:spcPct val="150000"/>
                  </a:lnSpc>
                  <a:buFontTx/>
                  <a:buChar char="-"/>
                  <a:defRPr/>
                </a:pPr>
                <a:r>
                  <a:rPr lang="nl-NL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 dài các góc theo thứ tự từ bé đến lớn là: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ctr">
                  <a:lnSpc>
                    <a:spcPct val="150000"/>
                  </a:lnSpc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115300"/>
                <a:ext cx="11049000" cy="1847942"/>
              </a:xfrm>
              <a:prstGeom prst="rect">
                <a:avLst/>
              </a:prstGeom>
              <a:blipFill>
                <a:blip r:embed="rId14"/>
                <a:stretch>
                  <a:fillRect l="-1765" b="-132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18124649">
            <a:off x="484493" y="8072285"/>
            <a:ext cx="1196198" cy="180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5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/>
      </p:transition>
    </mc:Choice>
    <mc:Fallback xmlns="">
      <p:transition spd="med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36783">
            <a:off x="16331329" y="234556"/>
            <a:ext cx="1869688" cy="12456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36" y="306045"/>
            <a:ext cx="1072337" cy="1000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419100"/>
            <a:ext cx="358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HĐ 1: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6400" y="1230615"/>
            <a:ext cx="14782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ê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60° (H.9.2.a).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Kí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đỉnh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vuông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đỉnh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60°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đỉnh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30°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Sắp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Sắp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475" y="5556290"/>
            <a:ext cx="3362125" cy="42475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781800" y="6819900"/>
                <a:ext cx="11506200" cy="1981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Aft>
                    <a:spcPts val="800"/>
                  </a:spcAft>
                  <a:buFontTx/>
                  <a:buChar char="-"/>
                </a:pP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diện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BC.</a:t>
                </a:r>
              </a:p>
              <a:p>
                <a:pPr marL="571500" indent="-571500" algn="just">
                  <a:lnSpc>
                    <a:spcPct val="150000"/>
                  </a:lnSpc>
                  <a:spcAft>
                    <a:spcPts val="800"/>
                  </a:spcAft>
                  <a:buFontTx/>
                  <a:buChar char="-"/>
                </a:pP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bé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diện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6819900"/>
                <a:ext cx="11506200" cy="1981889"/>
              </a:xfrm>
              <a:prstGeom prst="rect">
                <a:avLst/>
              </a:prstGeom>
              <a:blipFill>
                <a:blip r:embed="rId14"/>
                <a:stretch>
                  <a:fillRect l="-1696"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Callout 12"/>
          <p:cNvSpPr/>
          <p:nvPr/>
        </p:nvSpPr>
        <p:spPr>
          <a:xfrm>
            <a:off x="10134600" y="5333488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Giải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18124649">
            <a:off x="484493" y="8072285"/>
            <a:ext cx="1196198" cy="1805582"/>
          </a:xfrm>
          <a:prstGeom prst="rect">
            <a:avLst/>
          </a:prstGeom>
        </p:spPr>
      </p:pic>
      <p:pic>
        <p:nvPicPr>
          <p:cNvPr id="12" name="Picture 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364837">
            <a:off x="16700752" y="8679016"/>
            <a:ext cx="1130840" cy="122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3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/>
      </p:transition>
    </mc:Choice>
    <mc:Fallback xmlns="">
      <p:transition spd="med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1" y="419100"/>
            <a:ext cx="17068799" cy="9525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071570" y="225879"/>
            <a:ext cx="1893568" cy="126158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859400">
            <a:off x="472990" y="8141727"/>
            <a:ext cx="1406893" cy="21236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436" y="713730"/>
            <a:ext cx="1072337" cy="10007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62200" y="826785"/>
            <a:ext cx="358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latin typeface="Arial" panose="020B0604020202020204" pitchFamily="34" charset="0"/>
                <a:cs typeface="Arial" panose="020B0604020202020204" pitchFamily="34" charset="0"/>
              </a:rPr>
              <a:t>HĐ 2:</a:t>
            </a:r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3877" y="1790700"/>
            <a:ext cx="156949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ea typeface="Calibri" panose="020F0502020204030204" pitchFamily="34" charset="0"/>
                <a:cs typeface="Arial" panose="020B0604020202020204" pitchFamily="34" charset="0"/>
              </a:rPr>
              <a:t>Em hãy vẽ một tam giác ABC có AB</a:t>
            </a:r>
            <a:r>
              <a:rPr lang="en-US" sz="4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000" dirty="0"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n-US" sz="4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000" dirty="0">
                <a:ea typeface="Calibri" panose="020F0502020204030204" pitchFamily="34" charset="0"/>
                <a:cs typeface="Arial" panose="020B0604020202020204" pitchFamily="34" charset="0"/>
              </a:rPr>
              <a:t>3 cm, AC</a:t>
            </a:r>
            <a:r>
              <a:rPr lang="en-US" sz="4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000" dirty="0"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lang="en-US" sz="4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000" dirty="0">
                <a:ea typeface="Calibri" panose="020F0502020204030204" pitchFamily="34" charset="0"/>
                <a:cs typeface="Arial" panose="020B0604020202020204" pitchFamily="34" charset="0"/>
              </a:rPr>
              <a:t>5 cm. Quan sát hình vừa vẽ và dự đoán xem trong hai góc B và C, góc nào lớn hơn.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8153400" y="400050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p:pic>
        <p:nvPicPr>
          <p:cNvPr id="17" name="Picture 16" descr="https://tech12h.com/sites/default/files/styles/inbody400/public/tai_xuong_73.png?itok=6vxDh1KX"/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297" r="10623"/>
          <a:stretch/>
        </p:blipFill>
        <p:spPr bwMode="auto">
          <a:xfrm>
            <a:off x="2419786" y="5529099"/>
            <a:ext cx="7047627" cy="38523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0961402" y="5912540"/>
                <a:ext cx="2057400" cy="9243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sz="40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acc>
                  </m:oMath>
                </a14:m>
                <a:endParaRPr lang="en-US" sz="4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1402" y="5912540"/>
                <a:ext cx="2057400" cy="924356"/>
              </a:xfrm>
              <a:prstGeom prst="rect">
                <a:avLst/>
              </a:prstGeom>
              <a:blipFill>
                <a:blip r:embed="rId16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5"/>
          <p:cNvPicPr>
            <a:picLocks noChangeAspect="1"/>
          </p:cNvPicPr>
          <p:nvPr/>
        </p:nvPicPr>
        <p:blipFill rotWithShape="1">
          <a:blip r:embed="rId17"/>
          <a:srcRect l="71258" t="36429"/>
          <a:stretch/>
        </p:blipFill>
        <p:spPr>
          <a:xfrm>
            <a:off x="14630400" y="6667500"/>
            <a:ext cx="2002767" cy="286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15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7200" y="342900"/>
            <a:ext cx="17373599" cy="96012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785137">
            <a:off x="15543442" y="7640630"/>
            <a:ext cx="2129849" cy="23087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542493" y="110149"/>
            <a:ext cx="1490734" cy="22501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43800" y="688057"/>
            <a:ext cx="4648200" cy="1306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tabLst>
                <a:tab pos="360045" algn="l"/>
                <a:tab pos="720090" algn="l"/>
              </a:tabLst>
            </a:pPr>
            <a:r>
              <a:rPr lang="en-US" sz="6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KẾT LUẬN</a:t>
            </a:r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996072">
            <a:off x="16314932" y="246523"/>
            <a:ext cx="1861626" cy="124030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87860" y="2141339"/>
            <a:ext cx="18017862" cy="183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4000" b="1" dirty="0">
                <a:ea typeface="Times New Roman" panose="02020603050405020304" pitchFamily="18" charset="0"/>
                <a:cs typeface="Arial" panose="020B0604020202020204" pitchFamily="34" charset="0"/>
              </a:rPr>
              <a:t>Định lí 1. </a:t>
            </a:r>
            <a:endParaRPr lang="en-US" sz="4000" b="1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en-US" sz="4000" b="1" dirty="0">
                <a:ea typeface="Times New Roman" panose="02020603050405020304" pitchFamily="18" charset="0"/>
                <a:cs typeface="Arial" panose="020B0604020202020204" pitchFamily="34" charset="0"/>
              </a:rPr>
              <a:t>       </a:t>
            </a:r>
            <a:r>
              <a:rPr lang="vi-VN" sz="4000" dirty="0">
                <a:ea typeface="Times New Roman" panose="02020603050405020304" pitchFamily="18" charset="0"/>
                <a:cs typeface="Arial" panose="020B0604020202020204" pitchFamily="34" charset="0"/>
              </a:rPr>
              <a:t>Trong một tam giác, góc đối diện với cạnh lớn hơn là góc lớn hơn.</a:t>
            </a:r>
            <a:endParaRPr lang="en-US" sz="4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>
            <a:off x="2667000" y="4668147"/>
            <a:ext cx="5438522" cy="3828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567194"/>
                  </p:ext>
                </p:extLst>
              </p:nvPr>
            </p:nvGraphicFramePr>
            <p:xfrm>
              <a:off x="8610600" y="5130481"/>
              <a:ext cx="7620000" cy="192976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889912">
                      <a:extLst>
                        <a:ext uri="{9D8B030D-6E8A-4147-A177-3AD203B41FA5}">
                          <a16:colId xmlns:a16="http://schemas.microsoft.com/office/drawing/2014/main" val="3767591707"/>
                        </a:ext>
                      </a:extLst>
                    </a:gridCol>
                    <a:gridCol w="4730088">
                      <a:extLst>
                        <a:ext uri="{9D8B030D-6E8A-4147-A177-3AD203B41FA5}">
                          <a16:colId xmlns:a16="http://schemas.microsoft.com/office/drawing/2014/main" val="3694887555"/>
                        </a:ext>
                      </a:extLst>
                    </a:gridCol>
                  </a:tblGrid>
                  <a:tr h="4394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l-GR" sz="4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𝛥</m:t>
                              </m:r>
                              <m:r>
                                <a:rPr lang="en-US" sz="4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𝐴𝐵𝐶</m:t>
                              </m:r>
                            </m:oMath>
                          </a14:m>
                          <a:r>
                            <a:rPr lang="en-US" sz="4000" kern="12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, AC &gt; AB</a:t>
                          </a:r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4312094"/>
                      </a:ext>
                    </a:extLst>
                  </a:tr>
                  <a:tr h="4394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4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en-US" sz="40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&gt;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4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40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𝐶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52179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567194"/>
                  </p:ext>
                </p:extLst>
              </p:nvPr>
            </p:nvGraphicFramePr>
            <p:xfrm>
              <a:off x="8610600" y="5130481"/>
              <a:ext cx="7620000" cy="2042732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889912">
                      <a:extLst>
                        <a:ext uri="{9D8B030D-6E8A-4147-A177-3AD203B41FA5}">
                          <a16:colId xmlns:a16="http://schemas.microsoft.com/office/drawing/2014/main" val="3767591707"/>
                        </a:ext>
                      </a:extLst>
                    </a:gridCol>
                    <a:gridCol w="4730088">
                      <a:extLst>
                        <a:ext uri="{9D8B030D-6E8A-4147-A177-3AD203B41FA5}">
                          <a16:colId xmlns:a16="http://schemas.microsoft.com/office/drawing/2014/main" val="3694887555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61004" r="-129" b="-115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4312094"/>
                      </a:ext>
                    </a:extLst>
                  </a:tr>
                  <a:tr h="103689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13"/>
                          <a:stretch>
                            <a:fillRect l="-61004" t="-96491" r="-129" b="-116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21793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7" name="Picture 14">
            <a:extLst>
              <a:ext uri="{FF2B5EF4-FFF2-40B4-BE49-F238E27FC236}">
                <a16:creationId xmlns:a16="http://schemas.microsoft.com/office/drawing/2014/main" id="{D4D41858-330A-43AB-9BC5-5B96DECAD5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148" y="8108190"/>
            <a:ext cx="1664259" cy="181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1" y="419100"/>
            <a:ext cx="17068799" cy="9525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071570" y="225879"/>
            <a:ext cx="1893568" cy="126158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859400">
            <a:off x="497897" y="8094291"/>
            <a:ext cx="1406893" cy="2123613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19800" y="224811"/>
            <a:ext cx="6096000" cy="914400"/>
            <a:chOff x="1554480" y="876300"/>
            <a:chExt cx="6096000" cy="1143000"/>
          </a:xfrm>
          <a:solidFill>
            <a:schemeClr val="accent5">
              <a:lumMod val="75000"/>
            </a:schemeClr>
          </a:solidFill>
        </p:grpSpPr>
        <p:sp>
          <p:nvSpPr>
            <p:cNvPr id="17" name="Flowchart: Terminator 16"/>
            <p:cNvSpPr/>
            <p:nvPr/>
          </p:nvSpPr>
          <p:spPr>
            <a:xfrm>
              <a:off x="1554480" y="876300"/>
              <a:ext cx="6096000" cy="1143000"/>
            </a:xfrm>
            <a:prstGeom prst="flowChartTerminator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26502" y="987956"/>
              <a:ext cx="4974440" cy="884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Ví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dụ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1 (SGK – tr60)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98876" y="1449023"/>
            <a:ext cx="14815603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Cho tam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ABC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AB = 2cm; BC= 4 cm; AC = 5 cm (H9.3)</a:t>
            </a:r>
          </a:p>
        </p:txBody>
      </p:sp>
      <p:sp>
        <p:nvSpPr>
          <p:cNvPr id="21" name="Oval Callout 20"/>
          <p:cNvSpPr/>
          <p:nvPr/>
        </p:nvSpPr>
        <p:spPr>
          <a:xfrm>
            <a:off x="11844923" y="4570501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77" y="4933776"/>
            <a:ext cx="5786118" cy="32541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15400" y="5927700"/>
            <a:ext cx="9144000" cy="20415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ABC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 = 2 cm; BC = 4cm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614659" y="9203878"/>
                <a:ext cx="13920741" cy="2104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800"/>
                  </a:spcAft>
                </a:pP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ABC,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nhỏ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659" y="9203878"/>
                <a:ext cx="13920741" cy="2104294"/>
              </a:xfrm>
              <a:prstGeom prst="rect">
                <a:avLst/>
              </a:prstGeom>
              <a:blipFill>
                <a:blip r:embed="rId13"/>
                <a:stretch>
                  <a:fillRect l="-157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944600" y="6953622"/>
                <a:ext cx="2865464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BC &gt; AB.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4600" y="6953622"/>
                <a:ext cx="2865464" cy="1015663"/>
              </a:xfrm>
              <a:prstGeom prst="rect">
                <a:avLst/>
              </a:prstGeom>
              <a:blipFill>
                <a:blip r:embed="rId14"/>
                <a:stretch>
                  <a:fillRect r="-6170" b="-14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198876" y="2442508"/>
            <a:ext cx="14336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ABC.</a:t>
            </a:r>
          </a:p>
          <a:p>
            <a:pPr marL="742950" indent="-742950">
              <a:lnSpc>
                <a:spcPct val="150000"/>
              </a:lnSpc>
              <a:buAutoNum type="alphaLcParenR"/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ABC,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nhỏ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881271" y="8224711"/>
                <a:ext cx="6757299" cy="7287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lí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1, ta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&gt;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1271" y="8224711"/>
                <a:ext cx="6757299" cy="728789"/>
              </a:xfrm>
              <a:prstGeom prst="rect">
                <a:avLst/>
              </a:prstGeom>
              <a:blipFill>
                <a:blip r:embed="rId15"/>
                <a:stretch>
                  <a:fillRect l="-3249" t="-14167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3444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9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1" y="419100"/>
            <a:ext cx="17068799" cy="9525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071570" y="225879"/>
            <a:ext cx="1893568" cy="126158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859400">
            <a:off x="497897" y="8094291"/>
            <a:ext cx="1406893" cy="2123613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19800" y="224811"/>
            <a:ext cx="6096000" cy="914400"/>
            <a:chOff x="1554480" y="876300"/>
            <a:chExt cx="6096000" cy="1143000"/>
          </a:xfrm>
          <a:solidFill>
            <a:schemeClr val="accent5">
              <a:lumMod val="75000"/>
            </a:schemeClr>
          </a:solidFill>
        </p:grpSpPr>
        <p:sp>
          <p:nvSpPr>
            <p:cNvPr id="17" name="Flowchart: Terminator 16"/>
            <p:cNvSpPr/>
            <p:nvPr/>
          </p:nvSpPr>
          <p:spPr>
            <a:xfrm>
              <a:off x="1554480" y="876300"/>
              <a:ext cx="6096000" cy="1143000"/>
            </a:xfrm>
            <a:prstGeom prst="flowChartTerminator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26502" y="987956"/>
              <a:ext cx="4974440" cy="884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Ví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dụ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1 (SGK – tr60)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98876" y="1449023"/>
            <a:ext cx="14815603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 tam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ABC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 = 2cm; BC= 4 cm; AC = 5 cm (H9.3)</a:t>
            </a:r>
          </a:p>
        </p:txBody>
      </p:sp>
      <p:sp>
        <p:nvSpPr>
          <p:cNvPr id="21" name="Oval Callout 20"/>
          <p:cNvSpPr/>
          <p:nvPr/>
        </p:nvSpPr>
        <p:spPr>
          <a:xfrm>
            <a:off x="11844923" y="4570501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Giải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82" y="4784973"/>
            <a:ext cx="5786118" cy="32541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63000" y="5927700"/>
            <a:ext cx="2362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Ta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614659" y="9203878"/>
                <a:ext cx="13920741" cy="2104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ABC,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nhỏ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659" y="9203878"/>
                <a:ext cx="13920741" cy="2104294"/>
              </a:xfrm>
              <a:prstGeom prst="rect">
                <a:avLst/>
              </a:prstGeom>
              <a:blipFill>
                <a:blip r:embed="rId13"/>
                <a:stretch>
                  <a:fillRect l="-1576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0852359" y="5924471"/>
            <a:ext cx="34329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 &gt; BC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&gt; AB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8876" y="2442508"/>
            <a:ext cx="14336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sánh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tam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ABC.</a:t>
            </a:r>
          </a:p>
          <a:p>
            <a:pPr marL="742950" marR="0" lvl="0" indent="-7429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tam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ABC,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lớn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nhất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nhỏ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nhất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9394988" y="7200900"/>
                <a:ext cx="7692812" cy="7287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Theo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lí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1, ta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&gt;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&gt;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988" y="7200900"/>
                <a:ext cx="7692812" cy="728789"/>
              </a:xfrm>
              <a:prstGeom prst="rect">
                <a:avLst/>
              </a:prstGeom>
              <a:blipFill>
                <a:blip r:embed="rId14"/>
                <a:stretch>
                  <a:fillRect l="-2773" t="-14167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84233" y="8267700"/>
                <a:ext cx="13122567" cy="10470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ABC, </a:t>
                </a:r>
                <a:r>
                  <a:rPr lang="en-US" sz="4000" dirty="0" err="1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nhỏ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233" y="8267700"/>
                <a:ext cx="13122567" cy="1047018"/>
              </a:xfrm>
              <a:prstGeom prst="rect">
                <a:avLst/>
              </a:prstGeom>
              <a:blipFill>
                <a:blip r:embed="rId15"/>
                <a:stretch>
                  <a:fillRect l="-1626" r="-604"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8153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2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-1752600" y="190500"/>
            <a:ext cx="21564600" cy="99441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396689" y="210722"/>
            <a:ext cx="1582603" cy="1054409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92607">
            <a:off x="17097948" y="9096893"/>
            <a:ext cx="1281917" cy="138961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974491" y="185980"/>
            <a:ext cx="5988909" cy="110389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5000" b="1" dirty="0">
                <a:ln w="0"/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LUYỆN TẬP 1</a:t>
            </a:r>
            <a:endParaRPr lang="en-US" sz="5000" b="1" dirty="0">
              <a:ln w="0"/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9600" y="1400127"/>
            <a:ext cx="16916400" cy="2748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tam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MNP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MN= 3 cm, NP= 5 cm, MP= 7 cm.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sắp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MNP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85" y="4627894"/>
            <a:ext cx="4917447" cy="5027192"/>
          </a:xfrm>
          <a:prstGeom prst="rect">
            <a:avLst/>
          </a:prstGeom>
        </p:spPr>
      </p:pic>
      <p:sp>
        <p:nvSpPr>
          <p:cNvPr id="17" name="Oval Callout 16"/>
          <p:cNvSpPr/>
          <p:nvPr/>
        </p:nvSpPr>
        <p:spPr>
          <a:xfrm>
            <a:off x="10997318" y="3944406"/>
            <a:ext cx="1752600" cy="1077220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486400" y="5143500"/>
                <a:ext cx="12252507" cy="4808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diện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MN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diện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NP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diện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MP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Sắp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xếp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bé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đến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MN &lt; NP &lt; MP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lí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1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&lt;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&lt;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143500"/>
                <a:ext cx="12252507" cy="4808752"/>
              </a:xfrm>
              <a:prstGeom prst="rect">
                <a:avLst/>
              </a:prstGeom>
              <a:blipFill>
                <a:blip r:embed="rId13"/>
                <a:stretch>
                  <a:fillRect l="-1741" r="-1741" b="-2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5864266">
            <a:off x="-185727" y="4261036"/>
            <a:ext cx="956535" cy="144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88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2341" y="495300"/>
            <a:ext cx="16403317" cy="92964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6189864" y="8017396"/>
            <a:ext cx="1490734" cy="22501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71800" y="3162300"/>
            <a:ext cx="125730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65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Cạnh đối diện với góc lớn hơn trong một tam giác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6743700"/>
            <a:ext cx="8194623" cy="31242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785137">
            <a:off x="709181" y="7951238"/>
            <a:ext cx="1974206" cy="214006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362200" y="1104900"/>
            <a:ext cx="2204336" cy="1952445"/>
            <a:chOff x="3355952" y="3102142"/>
            <a:chExt cx="1406383" cy="1285465"/>
          </a:xfrm>
          <a:solidFill>
            <a:srgbClr val="92D050"/>
          </a:solidFill>
        </p:grpSpPr>
        <p:grpSp>
          <p:nvGrpSpPr>
            <p:cNvPr id="14" name="Group 4"/>
            <p:cNvGrpSpPr/>
            <p:nvPr/>
          </p:nvGrpSpPr>
          <p:grpSpPr>
            <a:xfrm>
              <a:off x="3355952" y="3102142"/>
              <a:ext cx="1406383" cy="1285465"/>
              <a:chOff x="14167" y="0"/>
              <a:chExt cx="6321663" cy="6350000"/>
            </a:xfrm>
            <a:grpFill/>
          </p:grpSpPr>
          <p:sp>
            <p:nvSpPr>
              <p:cNvPr id="16" name="Freeform 5"/>
              <p:cNvSpPr/>
              <p:nvPr/>
            </p:nvSpPr>
            <p:spPr>
              <a:xfrm>
                <a:off x="14167" y="0"/>
                <a:ext cx="6321663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9966"/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3527818" y="3635071"/>
              <a:ext cx="1011619" cy="39395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60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368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blinds dir="vert"/>
      </p:transition>
    </mc:Choice>
    <mc:Fallback xmlns="">
      <p:transition spd="med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7200" y="571500"/>
            <a:ext cx="17373599" cy="907536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436543" y="275684"/>
            <a:ext cx="1861626" cy="1383149"/>
          </a:xfrm>
          <a:prstGeom prst="rect">
            <a:avLst/>
          </a:prstGeom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DB0C73D7-1311-4EE9-9BCC-2DB3FE948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8280" y="210950"/>
            <a:ext cx="1635014" cy="1664137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785137">
            <a:off x="584855" y="8742567"/>
            <a:ext cx="1094746" cy="132338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09800" y="800100"/>
            <a:ext cx="10559301" cy="1005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lvl="0" indent="-6858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4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 sánh hai cạnh theo góc đối diện</a:t>
            </a:r>
            <a:endParaRPr lang="en-US" sz="45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46841"/>
            <a:ext cx="1072337" cy="10007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76364" y="2159896"/>
            <a:ext cx="358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HĐ </a:t>
            </a:r>
            <a:r>
              <a:rPr lang="nl-NL" sz="4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nl-NL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44048" y="2022942"/>
            <a:ext cx="133771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đoán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xem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 (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tức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AB)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lớn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val Callout 19"/>
          <p:cNvSpPr/>
          <p:nvPr/>
        </p:nvSpPr>
        <p:spPr>
          <a:xfrm>
            <a:off x="8267699" y="422910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prstClr val="black"/>
                </a:solidFill>
              </a:rPr>
              <a:t>Giải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21" name="Oval Callout 20"/>
          <p:cNvSpPr/>
          <p:nvPr/>
        </p:nvSpPr>
        <p:spPr>
          <a:xfrm>
            <a:off x="12769101" y="6972300"/>
            <a:ext cx="4540631" cy="2502447"/>
          </a:xfrm>
          <a:prstGeom prst="wedgeEllipseCallout">
            <a:avLst>
              <a:gd name="adj1" fmla="val 50853"/>
              <a:gd name="adj2" fmla="val 39230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94" y="4561202"/>
            <a:ext cx="4714510" cy="42413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146230" y="5388875"/>
                <a:ext cx="8627170" cy="2104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vẽ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80°;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45°. 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6230" y="5388875"/>
                <a:ext cx="8627170" cy="2104294"/>
              </a:xfrm>
              <a:prstGeom prst="rect">
                <a:avLst/>
              </a:prstGeom>
              <a:blipFill>
                <a:blip r:embed="rId24"/>
                <a:stretch>
                  <a:fillRect l="-2472" b="-5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7191632" y="7556837"/>
            <a:ext cx="38759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 &gt; AB.</a:t>
            </a:r>
          </a:p>
        </p:txBody>
      </p:sp>
    </p:spTree>
    <p:extLst>
      <p:ext uri="{BB962C8B-B14F-4D97-AF65-F5344CB8AC3E}">
        <p14:creationId xmlns:p14="http://schemas.microsoft.com/office/powerpoint/2010/main" val="323881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r"/>
      </p:transition>
    </mc:Choice>
    <mc:Fallback xmlns="">
      <p:transition spd="med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5" grpId="0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160230" y="35044"/>
            <a:ext cx="18600630" cy="10287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9007">
            <a:off x="16428856" y="8389551"/>
            <a:ext cx="1196198" cy="180558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1295400" y="8462156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prstClr val="black"/>
                </a:solidFill>
              </a:rPr>
              <a:t>Giải</a:t>
            </a:r>
            <a:endParaRPr lang="en-US" sz="4000" b="1" dirty="0"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04900"/>
            <a:ext cx="1072337" cy="10007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5364" y="1217955"/>
            <a:ext cx="358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HĐ </a:t>
            </a:r>
            <a:r>
              <a:rPr lang="nl-NL" sz="4500" b="1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nl-NL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1104900"/>
            <a:ext cx="10058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hãy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độ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dài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hai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AB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để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kiểm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lại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dự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đoán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mình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trong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HĐ 3.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290737"/>
            <a:ext cx="308143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573080" y="4113748"/>
                <a:ext cx="15313034" cy="3909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giả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thiết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71500" indent="-571500" algn="just">
                  <a:lnSpc>
                    <a:spcPct val="150000"/>
                  </a:lnSpc>
                  <a:buFontTx/>
                  <a:buChar char="-"/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 = AC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thể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</a:p>
              <a:p>
                <a:pPr marL="571500" indent="-571500" algn="just">
                  <a:lnSpc>
                    <a:spcPct val="150000"/>
                  </a:lnSpc>
                  <a:buFontTx/>
                  <a:buChar char="-"/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 &gt; AC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lí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1,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thể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571500" indent="-571500" algn="just">
                  <a:lnSpc>
                    <a:spcPct val="150000"/>
                  </a:lnSpc>
                  <a:buFontTx/>
                  <a:buChar char="-"/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khi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000" i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suy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điều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080" y="4113748"/>
                <a:ext cx="15313034" cy="3909532"/>
              </a:xfrm>
              <a:prstGeom prst="rect">
                <a:avLst/>
              </a:prstGeom>
              <a:blipFill>
                <a:blip r:embed="rId13"/>
                <a:stretch>
                  <a:fillRect l="-1393" b="-2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3733800" y="8356707"/>
            <a:ext cx="10206192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đoán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3, AC &gt; AB.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8" grpId="0"/>
      <p:bldP spid="9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2341" y="723900"/>
            <a:ext cx="16403317" cy="89154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5564333" y="480334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6017526" y="8006334"/>
            <a:ext cx="1490734" cy="22501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86600" y="1384636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7" name="Rectangle 6"/>
          <p:cNvSpPr/>
          <p:nvPr/>
        </p:nvSpPr>
        <p:spPr>
          <a:xfrm>
            <a:off x="1170346" y="2594908"/>
            <a:ext cx="1638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4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lí</a:t>
            </a:r>
            <a:r>
              <a:rPr lang="en-US" sz="4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endParaRPr lang="en-US" sz="4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Trong một tam giác, cạnh đối diện với góc lớn hơn là cạnh lớn hơn.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218" y="5143500"/>
            <a:ext cx="7474482" cy="37196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8728604"/>
                  </p:ext>
                </p:extLst>
              </p:nvPr>
            </p:nvGraphicFramePr>
            <p:xfrm>
              <a:off x="10287000" y="5767768"/>
              <a:ext cx="5609469" cy="180854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294883">
                      <a:extLst>
                        <a:ext uri="{9D8B030D-6E8A-4147-A177-3AD203B41FA5}">
                          <a16:colId xmlns:a16="http://schemas.microsoft.com/office/drawing/2014/main" val="3402036721"/>
                        </a:ext>
                      </a:extLst>
                    </a:gridCol>
                    <a:gridCol w="4314586">
                      <a:extLst>
                        <a:ext uri="{9D8B030D-6E8A-4147-A177-3AD203B41FA5}">
                          <a16:colId xmlns:a16="http://schemas.microsoft.com/office/drawing/2014/main" val="2867080736"/>
                        </a:ext>
                      </a:extLst>
                    </a:gridCol>
                  </a:tblGrid>
                  <a:tr h="2393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l-GR" sz="4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𝛥</m:t>
                              </m:r>
                              <m:r>
                                <a:rPr lang="en-US" sz="4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𝐴𝐵𝐶</m:t>
                              </m:r>
                            </m:oMath>
                          </a14:m>
                          <a:r>
                            <a:rPr lang="en-US" sz="4000" kern="12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4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𝐵</m:t>
                                  </m:r>
                                </m:e>
                              </m:acc>
                              <m:r>
                                <a:rPr lang="en-US" sz="4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&gt;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4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e>
                              </m:acc>
                            </m:oMath>
                          </a14:m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10612096"/>
                      </a:ext>
                    </a:extLst>
                  </a:tr>
                  <a:tr h="2393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AC &gt; AB</a:t>
                          </a:r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072352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8728604"/>
                  </p:ext>
                </p:extLst>
              </p:nvPr>
            </p:nvGraphicFramePr>
            <p:xfrm>
              <a:off x="10287000" y="5767768"/>
              <a:ext cx="5609469" cy="2042732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294883">
                      <a:extLst>
                        <a:ext uri="{9D8B030D-6E8A-4147-A177-3AD203B41FA5}">
                          <a16:colId xmlns:a16="http://schemas.microsoft.com/office/drawing/2014/main" val="3402036721"/>
                        </a:ext>
                      </a:extLst>
                    </a:gridCol>
                    <a:gridCol w="4314586">
                      <a:extLst>
                        <a:ext uri="{9D8B030D-6E8A-4147-A177-3AD203B41FA5}">
                          <a16:colId xmlns:a16="http://schemas.microsoft.com/office/drawing/2014/main" val="2867080736"/>
                        </a:ext>
                      </a:extLst>
                    </a:gridCol>
                  </a:tblGrid>
                  <a:tr h="103689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GT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30085" r="-141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1209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KL</a:t>
                          </a:r>
                          <a:endParaRPr lang="en-US" sz="40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kern="120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AC &gt; AB</a:t>
                          </a:r>
                          <a:endParaRPr lang="en-US" sz="40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0723526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785137">
            <a:off x="441750" y="8073307"/>
            <a:ext cx="1457193" cy="157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-1752600" y="190500"/>
            <a:ext cx="21564600" cy="99441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50317">
            <a:off x="17823228" y="8162503"/>
            <a:ext cx="1196198" cy="1805582"/>
          </a:xfrm>
          <a:prstGeom prst="rect">
            <a:avLst/>
          </a:prstGeom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736783">
            <a:off x="16254580" y="-212474"/>
            <a:ext cx="1791728" cy="119373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096000" y="250174"/>
            <a:ext cx="6096000" cy="914400"/>
            <a:chOff x="1554480" y="876300"/>
            <a:chExt cx="6096000" cy="1143000"/>
          </a:xfrm>
          <a:solidFill>
            <a:schemeClr val="accent5">
              <a:lumMod val="75000"/>
            </a:schemeClr>
          </a:solidFill>
        </p:grpSpPr>
        <p:sp>
          <p:nvSpPr>
            <p:cNvPr id="17" name="Flowchart: Terminator 16"/>
            <p:cNvSpPr/>
            <p:nvPr/>
          </p:nvSpPr>
          <p:spPr>
            <a:xfrm>
              <a:off x="1554480" y="876300"/>
              <a:ext cx="6096000" cy="1143000"/>
            </a:xfrm>
            <a:prstGeom prst="flowChartTerminator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26502" y="987956"/>
              <a:ext cx="4974440" cy="884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prstClr val="white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Ví</a:t>
              </a:r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prstClr val="white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dụ</a:t>
              </a:r>
              <a:r>
                <a:rPr lang="en-US" sz="4000" b="1" dirty="0">
                  <a:solidFill>
                    <a:prstClr val="white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2 (SGK – tr61)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457200" y="1375708"/>
            <a:ext cx="17068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 tam giác ABC trên Hình 9.4, em hãy sắp xếp ba cạnh AB, BC và CA theo thứ tự độ dài từ lớn đến bé.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Oval Callout 20"/>
          <p:cNvSpPr/>
          <p:nvPr/>
        </p:nvSpPr>
        <p:spPr>
          <a:xfrm>
            <a:off x="11315700" y="293370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prstClr val="black"/>
                </a:solidFill>
              </a:rPr>
              <a:t>Giải</a:t>
            </a:r>
            <a:endParaRPr lang="en-US" sz="40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172200" y="4100906"/>
                <a:ext cx="11734800" cy="5757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nl-NL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Xét tam giác  ABC có: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80</a:t>
                </a:r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45</a:t>
                </a:r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nl-NL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Vì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 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 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=180</m:t>
                    </m:r>
                  </m:oMath>
                </a14:m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(ĐL tổng ba góc trong một tam giác)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nl-NL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nl-NL" sz="4000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180</m:t>
                    </m:r>
                  </m:oMath>
                </a14:m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- 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 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 =  </a:t>
                </a:r>
                <a14:m>
                  <m:oMath xmlns:m="http://schemas.openxmlformats.org/officeDocument/2006/math"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180</m:t>
                    </m:r>
                  </m:oMath>
                </a14:m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-  (80</a:t>
                </a:r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nl-NL" sz="4000" baseline="-25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+ 45</a:t>
                </a:r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= 55</a:t>
                </a:r>
                <a:r>
                  <a:rPr lang="nl-NL" sz="4000" baseline="30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nl-NL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nl-NL" sz="4000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&gt;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  <m:r>
                      <a:rPr lang="nl-NL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&gt; 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nl-NL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nl-NL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Theo định lí 2 ta được : AC &gt; BC &gt; AB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4100906"/>
                <a:ext cx="11734800" cy="5757730"/>
              </a:xfrm>
              <a:prstGeom prst="rect">
                <a:avLst/>
              </a:prstGeom>
              <a:blipFill>
                <a:blip r:embed="rId11"/>
                <a:stretch>
                  <a:fillRect l="-1870" r="-1818"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82844"/>
            <a:ext cx="5043061" cy="4536948"/>
          </a:xfrm>
          <a:prstGeom prst="rect">
            <a:avLst/>
          </a:prstGeom>
        </p:spPr>
      </p:pic>
      <p:pic>
        <p:nvPicPr>
          <p:cNvPr id="24" name="Pictur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785137">
            <a:off x="586459" y="8762751"/>
            <a:ext cx="1177972" cy="127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9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7200" y="571500"/>
            <a:ext cx="17373599" cy="907536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785137">
            <a:off x="197272" y="8038465"/>
            <a:ext cx="1631199" cy="176823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6087294" y="7867798"/>
            <a:ext cx="1490734" cy="2250165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736783">
            <a:off x="16471109" y="132207"/>
            <a:ext cx="1861626" cy="1240308"/>
          </a:xfrm>
          <a:prstGeom prst="rect">
            <a:avLst/>
          </a:prstGeom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DB0C73D7-1311-4EE9-9BCC-2DB3FE9487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8280" y="58550"/>
            <a:ext cx="1635014" cy="166413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974491" y="620405"/>
            <a:ext cx="5988909" cy="124649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5000" b="1" dirty="0">
                <a:ln w="0"/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LUYỆN TẬP 2</a:t>
            </a:r>
            <a:endParaRPr lang="en-US" sz="5000" b="1" dirty="0">
              <a:ln w="0"/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62000" y="1866900"/>
                <a:ext cx="16739870" cy="1963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 tam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MNP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47</a:t>
                </a:r>
                <a:r>
                  <a:rPr lang="en-US" sz="4000" baseline="30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;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 53</a:t>
                </a:r>
                <a:r>
                  <a:rPr lang="en-US" sz="4000" baseline="30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Hãy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viết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tự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dài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bé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đến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866900"/>
                <a:ext cx="16739870" cy="1963936"/>
              </a:xfrm>
              <a:prstGeom prst="rect">
                <a:avLst/>
              </a:prstGeom>
              <a:blipFill>
                <a:blip r:embed="rId20"/>
                <a:stretch>
                  <a:fillRect l="-1275" r="-1275" b="-6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Callout 12"/>
          <p:cNvSpPr/>
          <p:nvPr/>
        </p:nvSpPr>
        <p:spPr>
          <a:xfrm>
            <a:off x="8267699" y="4111357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prstClr val="black"/>
                </a:solidFill>
              </a:rPr>
              <a:t>Giải</a:t>
            </a:r>
            <a:endParaRPr lang="en-US" sz="40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787743" y="5318643"/>
                <a:ext cx="14052457" cy="41682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Tam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MNP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47°, 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 53°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: 180</a:t>
                </a:r>
                <a:r>
                  <a:rPr lang="en-US" sz="4000" baseline="30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 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(53</a:t>
                </a:r>
                <a:r>
                  <a:rPr lang="en-US" sz="4000" baseline="30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 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+ 47</a:t>
                </a:r>
                <a:r>
                  <a:rPr lang="en-US" sz="4000" baseline="30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 180</a:t>
                </a:r>
                <a:r>
                  <a:rPr lang="en-US" sz="4000" baseline="30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 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-100</a:t>
                </a:r>
                <a:r>
                  <a:rPr lang="en-US" sz="4000" baseline="30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80</a:t>
                </a:r>
                <a:r>
                  <a:rPr lang="en-US" sz="4000" baseline="30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MNP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&lt;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lí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2,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NP &lt; PM &lt; MN.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743" y="5318643"/>
                <a:ext cx="14052457" cy="4168257"/>
              </a:xfrm>
              <a:prstGeom prst="rect">
                <a:avLst/>
              </a:prstGeom>
              <a:blipFill>
                <a:blip r:embed="rId21"/>
                <a:stretch>
                  <a:fillRect l="-1518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58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r"/>
      </p:transition>
    </mc:Choice>
    <mc:Fallback xmlns="">
      <p:transition spd="med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0" y="419100"/>
            <a:ext cx="16916400" cy="94488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5546182" y="322634"/>
            <a:ext cx="2105142" cy="14025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5864266">
            <a:off x="464572" y="2262829"/>
            <a:ext cx="956535" cy="14438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36137" y="927437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 LUẬN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1930" y="2184507"/>
            <a:ext cx="8824980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 tam giác ABC có góc A là góc tù. 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96" y="3619500"/>
            <a:ext cx="11562007" cy="48730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90108" y="8813907"/>
            <a:ext cx="8627683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 em, bạn nào nói đúng? Vì sao?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785137">
            <a:off x="665556" y="7908581"/>
            <a:ext cx="1833147" cy="198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76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-38100"/>
            <a:ext cx="18288000" cy="10287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7558000" y="4202609"/>
            <a:ext cx="1196198" cy="180558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785137">
            <a:off x="-166714" y="8403174"/>
            <a:ext cx="1576125" cy="1708537"/>
          </a:xfrm>
          <a:prstGeom prst="rect">
            <a:avLst/>
          </a:prstGeom>
        </p:spPr>
      </p:pic>
      <p:sp>
        <p:nvSpPr>
          <p:cNvPr id="19" name="Oval Callout 18"/>
          <p:cNvSpPr/>
          <p:nvPr/>
        </p:nvSpPr>
        <p:spPr>
          <a:xfrm>
            <a:off x="8001000" y="102870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prstClr val="black"/>
                </a:solidFill>
              </a:rPr>
              <a:t>Giải</a:t>
            </a:r>
            <a:endParaRPr lang="en-US" sz="40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42728" y="1943100"/>
                <a:ext cx="16995854" cy="5182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nl-NL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Bạn Tròn nói đúng. 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nl-NL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Vì g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hơn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nhỏ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hơn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tổng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 90° &lt;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&lt;  180°.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lí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2,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BC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dài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ABC.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28" y="1943100"/>
                <a:ext cx="16995854" cy="5182060"/>
              </a:xfrm>
              <a:prstGeom prst="rect">
                <a:avLst/>
              </a:prstGeom>
              <a:blipFill>
                <a:blip r:embed="rId12"/>
                <a:stretch>
                  <a:fillRect l="-1291" r="-108" b="-1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1828800" y="7335982"/>
            <a:ext cx="14988540" cy="2454289"/>
            <a:chOff x="1828800" y="7335982"/>
            <a:chExt cx="14988540" cy="2454289"/>
          </a:xfrm>
        </p:grpSpPr>
        <p:grpSp>
          <p:nvGrpSpPr>
            <p:cNvPr id="13" name="Group 12"/>
            <p:cNvGrpSpPr/>
            <p:nvPr/>
          </p:nvGrpSpPr>
          <p:grpSpPr>
            <a:xfrm>
              <a:off x="1828800" y="7335982"/>
              <a:ext cx="14988540" cy="2150918"/>
              <a:chOff x="1828800" y="7335982"/>
              <a:chExt cx="14988540" cy="2150918"/>
            </a:xfrm>
          </p:grpSpPr>
          <p:sp>
            <p:nvSpPr>
              <p:cNvPr id="12" name="Rectangular Callout 11"/>
              <p:cNvSpPr/>
              <p:nvPr/>
            </p:nvSpPr>
            <p:spPr>
              <a:xfrm>
                <a:off x="1828800" y="7335982"/>
                <a:ext cx="14988540" cy="2150918"/>
              </a:xfrm>
              <a:prstGeom prst="wedgeRectCallou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047388" y="7444962"/>
                <a:ext cx="1456421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sao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biết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5087600" y="8877300"/>
              <a:ext cx="1143000" cy="912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24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6800" y="876300"/>
            <a:ext cx="16230600" cy="855166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5877558" y="7204377"/>
            <a:ext cx="1218411" cy="183911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785137">
            <a:off x="1541805" y="7305695"/>
            <a:ext cx="1563258" cy="169458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736783">
            <a:off x="15730327" y="880075"/>
            <a:ext cx="2397119" cy="15970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15150" y="1765637"/>
            <a:ext cx="4457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 XÉT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90470" y="2931656"/>
            <a:ext cx="14416330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 tam giác vuông, góc vuông là góc lớn nhất nên cạnh đối diện với góc vuông (tức cạnh huyền) là cạnh lớn nhất.</a:t>
            </a:r>
          </a:p>
          <a:p>
            <a:pPr marL="571500" indent="-571500" algn="just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Tương tự trong tam giác tù, cạnh đối diện với góc tù là cạnh lớn nhất.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981700"/>
            <a:ext cx="4566369" cy="316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6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 dir="d"/>
      </p:transition>
    </mc:Choice>
    <mc:Fallback xmlns="">
      <p:transition spd="med"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35044"/>
            <a:ext cx="18288000" cy="1025195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375970">
            <a:off x="17465327" y="8749420"/>
            <a:ext cx="788582" cy="119031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11445" y="991608"/>
            <a:ext cx="5988909" cy="110389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5000" b="1" dirty="0">
                <a:ln w="0"/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VẬN DỤNG</a:t>
            </a:r>
            <a:endParaRPr lang="en-US" sz="5000" b="1" dirty="0">
              <a:ln w="0"/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273751"/>
            <a:ext cx="16611600" cy="4811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hãy trả lời câu hỏi trong tình huống mở đầu</a:t>
            </a:r>
            <a:endParaRPr lang="en-US" sz="4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 trận bóng đá, trái bóng đang ở vị trí D, ba cầu thủ đứng thẳng hàng tại vị trí A, B, C trên sân với số áo lần lượt là 4, 2, 3 như hình 9.1. Theo em, cầu thủ nào gần trái bóng nhất, cầu thủ nào xa trái bóng nhất? Tại sao? (Biết rằng góc ACD là góc tù).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6362700"/>
            <a:ext cx="5571352" cy="3472230"/>
          </a:xfrm>
          <a:prstGeom prst="rect">
            <a:avLst/>
          </a:prstGeom>
        </p:spPr>
      </p:pic>
      <p:pic>
        <p:nvPicPr>
          <p:cNvPr id="12" name="Pictur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286000" y="7438676"/>
            <a:ext cx="1902417" cy="249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0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0" y="-171450"/>
            <a:ext cx="17068799" cy="1125855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243804" y="145482"/>
            <a:ext cx="1676726" cy="111711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572829">
            <a:off x="16887443" y="8963682"/>
            <a:ext cx="895244" cy="1351312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785137">
            <a:off x="263207" y="221449"/>
            <a:ext cx="1220059" cy="1322558"/>
          </a:xfrm>
          <a:prstGeom prst="rect">
            <a:avLst/>
          </a:prstGeom>
        </p:spPr>
      </p:pic>
      <p:sp>
        <p:nvSpPr>
          <p:cNvPr id="19" name="Oval Callout 18"/>
          <p:cNvSpPr/>
          <p:nvPr/>
        </p:nvSpPr>
        <p:spPr>
          <a:xfrm>
            <a:off x="8267699" y="399741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prstClr val="black"/>
                </a:solidFill>
              </a:rPr>
              <a:t>Giải</a:t>
            </a:r>
            <a:endParaRPr lang="en-US" sz="40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90601" y="1562100"/>
                <a:ext cx="16459199" cy="84952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Coi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vị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trí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cầu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thủ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mang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áo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4, 2, 4,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A,  B, C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vị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trí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quả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bóng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BCD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𝐵𝐶𝐷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 </m:t>
                    </m:r>
                  </m:oMath>
                </a14:m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BCD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ABD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𝐴𝐵𝐷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 </m:t>
                    </m:r>
                  </m:oMath>
                </a14:m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𝐴𝐵𝐷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(1)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(2)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AD &gt; BD &gt; CD.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cầu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thủ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mang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áo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3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gần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quả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cầu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thủ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mang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áo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4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xa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quả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1" y="1562100"/>
                <a:ext cx="16459199" cy="8495211"/>
              </a:xfrm>
              <a:prstGeom prst="rect">
                <a:avLst/>
              </a:prstGeom>
              <a:blipFill>
                <a:blip r:embed="rId13"/>
                <a:stretch>
                  <a:fillRect l="-1333" r="-1296" b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29000" y="2476500"/>
                <a:ext cx="13792200" cy="1046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A, B, C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hàng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B ở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giữa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 (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𝐴𝐶𝐷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476500"/>
                <a:ext cx="13792200" cy="1046633"/>
              </a:xfrm>
              <a:prstGeom prst="rect">
                <a:avLst/>
              </a:prstGeom>
              <a:blipFill>
                <a:blip r:embed="rId14"/>
                <a:stretch>
                  <a:fillRect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697706" y="4337586"/>
                <a:ext cx="3549370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 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BD &gt; CD (1)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7706" y="4337586"/>
                <a:ext cx="3549370" cy="1015663"/>
              </a:xfrm>
              <a:prstGeom prst="rect">
                <a:avLst/>
              </a:prstGeom>
              <a:blipFill>
                <a:blip r:embed="rId15"/>
                <a:stretch>
                  <a:fillRect r="-4983" b="-14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733018" y="6197777"/>
                <a:ext cx="3520516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 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AD &gt; BD (2)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018" y="6197777"/>
                <a:ext cx="3520516" cy="1015663"/>
              </a:xfrm>
              <a:prstGeom prst="rect">
                <a:avLst/>
              </a:prstGeom>
              <a:blipFill>
                <a:blip r:embed="rId16"/>
                <a:stretch>
                  <a:fillRect r="-5026" b="-14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318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  <p:bldP spid="5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2341" y="495300"/>
            <a:ext cx="16403317" cy="92964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5851943" y="7856944"/>
            <a:ext cx="1490734" cy="22501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17096" y="1182577"/>
            <a:ext cx="6154712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6500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LUYỆN TẬP</a:t>
            </a:r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785137">
            <a:off x="709181" y="7951238"/>
            <a:ext cx="1974206" cy="2140061"/>
          </a:xfrm>
          <a:prstGeom prst="rect">
            <a:avLst/>
          </a:prstGeom>
        </p:spPr>
      </p:pic>
      <p:sp>
        <p:nvSpPr>
          <p:cNvPr id="17" name="Pentagon 16"/>
          <p:cNvSpPr/>
          <p:nvPr/>
        </p:nvSpPr>
        <p:spPr>
          <a:xfrm>
            <a:off x="762000" y="518159"/>
            <a:ext cx="2672080" cy="1447800"/>
          </a:xfrm>
          <a:prstGeom prst="homePlate">
            <a:avLst/>
          </a:prstGeom>
          <a:solidFill>
            <a:srgbClr val="EF9F5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791200" y="2965821"/>
            <a:ext cx="6858000" cy="2819400"/>
            <a:chOff x="5791200" y="4054003"/>
            <a:chExt cx="6858000" cy="2819400"/>
          </a:xfrm>
        </p:grpSpPr>
        <p:sp>
          <p:nvSpPr>
            <p:cNvPr id="5" name="Rectangular Callout 4"/>
            <p:cNvSpPr/>
            <p:nvPr/>
          </p:nvSpPr>
          <p:spPr>
            <a:xfrm>
              <a:off x="5791200" y="4054003"/>
              <a:ext cx="6858000" cy="2819400"/>
            </a:xfrm>
            <a:prstGeom prst="wedgeRectCallout">
              <a:avLst>
                <a:gd name="adj1" fmla="val -56991"/>
                <a:gd name="adj2" fmla="val 43810"/>
              </a:avLst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164715" y="4435003"/>
              <a:ext cx="6110968" cy="1938992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4000" b="1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THẢO LUẬN NHÓM ĐÔI </a:t>
              </a:r>
            </a:p>
            <a:p>
              <a:pPr algn="ctr">
                <a:lnSpc>
                  <a:spcPct val="150000"/>
                </a:lnSpc>
              </a:pPr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hoàn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thành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các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bài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tập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086600" y="5918894"/>
            <a:ext cx="4267200" cy="373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2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blinds dir="vert"/>
      </p:transition>
    </mc:Choice>
    <mc:Fallback xmlns="">
      <p:transition spd="med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1" y="419100"/>
            <a:ext cx="17068799" cy="9525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5958928" y="246687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859400">
            <a:off x="623464" y="8051239"/>
            <a:ext cx="1490734" cy="22501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A5CF70-D43D-4C55-844F-EE73654874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77423" y="8566651"/>
            <a:ext cx="4330928" cy="14129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17577" y="2224352"/>
                <a:ext cx="11506200" cy="2779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 tam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=105</a:t>
                </a:r>
                <a:r>
                  <a:rPr lang="en-US" sz="4000" baseline="30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=35</a:t>
                </a:r>
                <a:r>
                  <a:rPr lang="en-US" sz="4000" baseline="30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Tìm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Tam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577" y="2224352"/>
                <a:ext cx="11506200" cy="2779607"/>
              </a:xfrm>
              <a:prstGeom prst="rect">
                <a:avLst/>
              </a:prstGeom>
              <a:blipFill>
                <a:blip r:embed="rId15"/>
                <a:stretch>
                  <a:fillRect l="-1854" b="-8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124" y="1917398"/>
            <a:ext cx="3715518" cy="3652329"/>
          </a:xfrm>
          <a:prstGeom prst="rect">
            <a:avLst/>
          </a:prstGeom>
        </p:spPr>
      </p:pic>
      <p:sp>
        <p:nvSpPr>
          <p:cNvPr id="17" name="Oval Callout 16"/>
          <p:cNvSpPr/>
          <p:nvPr/>
        </p:nvSpPr>
        <p:spPr>
          <a:xfrm>
            <a:off x="8513525" y="531511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667000" y="6667500"/>
                <a:ext cx="9144000" cy="292503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Xét tam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ABC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=105</m:t>
                    </m:r>
                    <m:r>
                      <a:rPr lang="en-US" sz="4000" i="1" baseline="30000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</m:t>
                    </m:r>
                    <m:r>
                      <a:rPr lang="en-US" sz="4000" i="1" dirty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⇒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90</m:t>
                    </m:r>
                    <m:r>
                      <a:rPr lang="en-US" sz="4000" i="1" baseline="300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&lt;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180</m:t>
                    </m:r>
                    <m:r>
                      <a:rPr lang="en-US" sz="4000" i="1" baseline="300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𝑜</m:t>
                    </m:r>
                    <m:r>
                      <a:rPr lang="en-US" sz="4000" b="0" i="0" baseline="300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Vậy tam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ABC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6667500"/>
                <a:ext cx="9144000" cy="2925032"/>
              </a:xfrm>
              <a:prstGeom prst="rect">
                <a:avLst/>
              </a:prstGeom>
              <a:blipFill>
                <a:blip r:embed="rId17"/>
                <a:stretch>
                  <a:fillRect l="-2400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017655" y="7606507"/>
                <a:ext cx="3438955" cy="924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⇒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40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là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7655" y="7606507"/>
                <a:ext cx="3438955" cy="924356"/>
              </a:xfrm>
              <a:prstGeom prst="rect">
                <a:avLst/>
              </a:prstGeom>
              <a:blipFill>
                <a:blip r:embed="rId18"/>
                <a:stretch>
                  <a:fillRect l="-6206" r="-5496" b="-27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6418025" y="718859"/>
            <a:ext cx="5943600" cy="1136203"/>
            <a:chOff x="5638800" y="495300"/>
            <a:chExt cx="5943600" cy="1136203"/>
          </a:xfrm>
        </p:grpSpPr>
        <p:grpSp>
          <p:nvGrpSpPr>
            <p:cNvPr id="25" name="Group 6"/>
            <p:cNvGrpSpPr/>
            <p:nvPr/>
          </p:nvGrpSpPr>
          <p:grpSpPr>
            <a:xfrm>
              <a:off x="5638800" y="495300"/>
              <a:ext cx="5943600" cy="1136203"/>
              <a:chOff x="0" y="0"/>
              <a:chExt cx="7267641" cy="2387260"/>
            </a:xfrm>
          </p:grpSpPr>
          <p:sp>
            <p:nvSpPr>
              <p:cNvPr id="27" name="Freeform 7"/>
              <p:cNvSpPr/>
              <p:nvPr/>
            </p:nvSpPr>
            <p:spPr>
              <a:xfrm>
                <a:off x="0" y="0"/>
                <a:ext cx="7267641" cy="2387260"/>
              </a:xfrm>
              <a:custGeom>
                <a:avLst/>
                <a:gdLst/>
                <a:ahLst/>
                <a:cxnLst/>
                <a:rect l="l" t="t" r="r" b="b"/>
                <a:pathLst>
                  <a:path w="8385740" h="2387260">
                    <a:moveTo>
                      <a:pt x="8261280" y="2387260"/>
                    </a:moveTo>
                    <a:lnTo>
                      <a:pt x="124460" y="2387260"/>
                    </a:lnTo>
                    <a:cubicBezTo>
                      <a:pt x="55880" y="2387260"/>
                      <a:pt x="0" y="2331379"/>
                      <a:pt x="0" y="226279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261280" y="0"/>
                    </a:lnTo>
                    <a:cubicBezTo>
                      <a:pt x="8329860" y="0"/>
                      <a:pt x="8385740" y="55880"/>
                      <a:pt x="8385740" y="124460"/>
                    </a:cubicBezTo>
                    <a:lnTo>
                      <a:pt x="8385740" y="2262800"/>
                    </a:lnTo>
                    <a:cubicBezTo>
                      <a:pt x="8385740" y="2331380"/>
                      <a:pt x="8329860" y="2387260"/>
                      <a:pt x="8261280" y="2387260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</p:sp>
        </p:grpSp>
        <p:sp>
          <p:nvSpPr>
            <p:cNvPr id="26" name="TextBox 25"/>
            <p:cNvSpPr txBox="1"/>
            <p:nvPr/>
          </p:nvSpPr>
          <p:spPr>
            <a:xfrm>
              <a:off x="6018846" y="696697"/>
              <a:ext cx="55635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9.1: (SGK – tr.62)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8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8686800" y="3514073"/>
            <a:ext cx="2781300" cy="10198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36783">
            <a:off x="16331329" y="234556"/>
            <a:ext cx="1869688" cy="1245679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412671">
            <a:off x="16318300" y="8317658"/>
            <a:ext cx="1196198" cy="180558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369573" y="181003"/>
            <a:ext cx="5943600" cy="1136203"/>
            <a:chOff x="5638800" y="495300"/>
            <a:chExt cx="5943600" cy="1136203"/>
          </a:xfrm>
        </p:grpSpPr>
        <p:grpSp>
          <p:nvGrpSpPr>
            <p:cNvPr id="15" name="Group 6"/>
            <p:cNvGrpSpPr/>
            <p:nvPr/>
          </p:nvGrpSpPr>
          <p:grpSpPr>
            <a:xfrm>
              <a:off x="5638800" y="495300"/>
              <a:ext cx="5943600" cy="1136203"/>
              <a:chOff x="0" y="0"/>
              <a:chExt cx="7267641" cy="2387260"/>
            </a:xfrm>
          </p:grpSpPr>
          <p:sp>
            <p:nvSpPr>
              <p:cNvPr id="17" name="Freeform 7"/>
              <p:cNvSpPr/>
              <p:nvPr/>
            </p:nvSpPr>
            <p:spPr>
              <a:xfrm>
                <a:off x="0" y="0"/>
                <a:ext cx="7267641" cy="2387260"/>
              </a:xfrm>
              <a:custGeom>
                <a:avLst/>
                <a:gdLst/>
                <a:ahLst/>
                <a:cxnLst/>
                <a:rect l="l" t="t" r="r" b="b"/>
                <a:pathLst>
                  <a:path w="8385740" h="2387260">
                    <a:moveTo>
                      <a:pt x="8261280" y="2387260"/>
                    </a:moveTo>
                    <a:lnTo>
                      <a:pt x="124460" y="2387260"/>
                    </a:lnTo>
                    <a:cubicBezTo>
                      <a:pt x="55880" y="2387260"/>
                      <a:pt x="0" y="2331379"/>
                      <a:pt x="0" y="226279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261280" y="0"/>
                    </a:lnTo>
                    <a:cubicBezTo>
                      <a:pt x="8329860" y="0"/>
                      <a:pt x="8385740" y="55880"/>
                      <a:pt x="8385740" y="124460"/>
                    </a:cubicBezTo>
                    <a:lnTo>
                      <a:pt x="8385740" y="2262800"/>
                    </a:lnTo>
                    <a:cubicBezTo>
                      <a:pt x="8385740" y="2331380"/>
                      <a:pt x="8329860" y="2387260"/>
                      <a:pt x="8261280" y="2387260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</p:sp>
        </p:grpSp>
        <p:sp>
          <p:nvSpPr>
            <p:cNvPr id="16" name="TextBox 15"/>
            <p:cNvSpPr txBox="1"/>
            <p:nvPr/>
          </p:nvSpPr>
          <p:spPr>
            <a:xfrm>
              <a:off x="6018846" y="696697"/>
              <a:ext cx="55635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9.2: (SGK – tr.62)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295400" y="1485900"/>
                <a:ext cx="15621000" cy="2995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9.6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đoạn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BC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DC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D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giữa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C.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Hỏi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kết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luận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nào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kết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luận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đúng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?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sao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a)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b)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&gt;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    c)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𝐵</m:t>
                        </m:r>
                        <m:r>
                          <a:rPr lang="en-US" sz="4000" i="1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485900"/>
                <a:ext cx="15621000" cy="2995885"/>
              </a:xfrm>
              <a:prstGeom prst="rect">
                <a:avLst/>
              </a:prstGeom>
              <a:blipFill>
                <a:blip r:embed="rId12"/>
                <a:stretch>
                  <a:fillRect l="-1405" r="-1366" b="-3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018"/>
          <a:stretch/>
        </p:blipFill>
        <p:spPr bwMode="auto">
          <a:xfrm>
            <a:off x="13438322" y="3724416"/>
            <a:ext cx="3810000" cy="3724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371600" y="5950704"/>
                <a:ext cx="15849600" cy="41247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AC = AD + DC.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Suy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AC = AD + BC. 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lý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luận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c)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luận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đúng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5950704"/>
                <a:ext cx="15849600" cy="4124784"/>
              </a:xfrm>
              <a:prstGeom prst="rect">
                <a:avLst/>
              </a:prstGeom>
              <a:blipFill>
                <a:blip r:embed="rId15"/>
                <a:stretch>
                  <a:fillRect l="-1346" b="-2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Callout 19"/>
          <p:cNvSpPr/>
          <p:nvPr/>
        </p:nvSpPr>
        <p:spPr>
          <a:xfrm>
            <a:off x="5661287" y="4620466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30833" y="6149598"/>
            <a:ext cx="33634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DC = BC.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05600" y="6963390"/>
            <a:ext cx="662591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 &gt; BC hay BC &lt; AC</a:t>
            </a:r>
          </a:p>
        </p:txBody>
      </p:sp>
      <p:pic>
        <p:nvPicPr>
          <p:cNvPr id="22" name="Picture 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1179779">
            <a:off x="465774" y="317877"/>
            <a:ext cx="995408" cy="107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/>
      </p:transition>
    </mc:Choice>
    <mc:Fallback xmlns="">
      <p:transition spd="med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20" grpId="0" animBg="1"/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1" y="419100"/>
            <a:ext cx="17068799" cy="97536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100004" y="202063"/>
            <a:ext cx="1594416" cy="97511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4860515">
            <a:off x="-88514" y="2973967"/>
            <a:ext cx="1091428" cy="1647439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572432">
            <a:off x="16618837" y="4340984"/>
            <a:ext cx="1405065" cy="152310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172200" y="197297"/>
            <a:ext cx="5943600" cy="1136203"/>
            <a:chOff x="5638800" y="495300"/>
            <a:chExt cx="5943600" cy="1136203"/>
          </a:xfrm>
        </p:grpSpPr>
        <p:grpSp>
          <p:nvGrpSpPr>
            <p:cNvPr id="14" name="Group 6"/>
            <p:cNvGrpSpPr/>
            <p:nvPr/>
          </p:nvGrpSpPr>
          <p:grpSpPr>
            <a:xfrm>
              <a:off x="5638800" y="495300"/>
              <a:ext cx="5943600" cy="1136203"/>
              <a:chOff x="0" y="0"/>
              <a:chExt cx="7267641" cy="2387260"/>
            </a:xfrm>
          </p:grpSpPr>
          <p:sp>
            <p:nvSpPr>
              <p:cNvPr id="17" name="Freeform 7"/>
              <p:cNvSpPr/>
              <p:nvPr/>
            </p:nvSpPr>
            <p:spPr>
              <a:xfrm>
                <a:off x="0" y="0"/>
                <a:ext cx="7267641" cy="2387260"/>
              </a:xfrm>
              <a:custGeom>
                <a:avLst/>
                <a:gdLst/>
                <a:ahLst/>
                <a:cxnLst/>
                <a:rect l="l" t="t" r="r" b="b"/>
                <a:pathLst>
                  <a:path w="8385740" h="2387260">
                    <a:moveTo>
                      <a:pt x="8261280" y="2387260"/>
                    </a:moveTo>
                    <a:lnTo>
                      <a:pt x="124460" y="2387260"/>
                    </a:lnTo>
                    <a:cubicBezTo>
                      <a:pt x="55880" y="2387260"/>
                      <a:pt x="0" y="2331379"/>
                      <a:pt x="0" y="226279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261280" y="0"/>
                    </a:lnTo>
                    <a:cubicBezTo>
                      <a:pt x="8329860" y="0"/>
                      <a:pt x="8385740" y="55880"/>
                      <a:pt x="8385740" y="124460"/>
                    </a:cubicBezTo>
                    <a:lnTo>
                      <a:pt x="8385740" y="2262800"/>
                    </a:lnTo>
                    <a:cubicBezTo>
                      <a:pt x="8385740" y="2331380"/>
                      <a:pt x="8329860" y="2387260"/>
                      <a:pt x="8261280" y="2387260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</p:sp>
        </p:grpSp>
        <p:sp>
          <p:nvSpPr>
            <p:cNvPr id="15" name="TextBox 14"/>
            <p:cNvSpPr txBox="1"/>
            <p:nvPr/>
          </p:nvSpPr>
          <p:spPr>
            <a:xfrm>
              <a:off x="6018846" y="696697"/>
              <a:ext cx="55635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9.3: (SGK – tr.62)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762000" y="1333500"/>
            <a:ext cx="167471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" marR="30480" algn="just">
              <a:lnSpc>
                <a:spcPct val="150000"/>
              </a:lnSpc>
              <a:spcAft>
                <a:spcPts val="1200"/>
              </a:spcAft>
            </a:pP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Trong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tam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giác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cân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có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một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góc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bằng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96°,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hỏi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nhất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tam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giác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cân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đó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bên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hay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cạnh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đáy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Vì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?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Oval Callout 17"/>
          <p:cNvSpPr/>
          <p:nvPr/>
        </p:nvSpPr>
        <p:spPr>
          <a:xfrm>
            <a:off x="8457723" y="331470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61903" y="4229100"/>
                <a:ext cx="15925800" cy="5757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Tam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1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96°.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sử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 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90° &lt; 96°&lt;180°.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suy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ABC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chỉ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4000" i="1" dirty="0">
                  <a:solidFill>
                    <a:srgbClr val="333333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ở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đỉnh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lý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đáy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903" y="4229100"/>
                <a:ext cx="15925800" cy="5757730"/>
              </a:xfrm>
              <a:prstGeom prst="rect">
                <a:avLst/>
              </a:prstGeom>
              <a:blipFill>
                <a:blip r:embed="rId13"/>
                <a:stretch>
                  <a:fillRect l="-1378"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5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3332716" y="1071344"/>
            <a:ext cx="1064526" cy="1064526"/>
            <a:chOff x="8625386" y="109182"/>
            <a:chExt cx="709684" cy="709684"/>
          </a:xfrm>
        </p:grpSpPr>
        <p:sp>
          <p:nvSpPr>
            <p:cNvPr id="8" name="Oval 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252117" y="1071344"/>
            <a:ext cx="1064526" cy="1064526"/>
            <a:chOff x="11169555" y="109182"/>
            <a:chExt cx="709684" cy="709684"/>
          </a:xfrm>
        </p:grpSpPr>
        <p:sp>
          <p:nvSpPr>
            <p:cNvPr id="10" name="Oval 9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91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790700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494154" y="5676899"/>
            <a:ext cx="6469316" cy="166445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0634741" y="7917034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0634741" y="5738214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494154" y="7820830"/>
            <a:ext cx="6469316" cy="166445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225316" y="2242142"/>
            <a:ext cx="11512623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1. Cho </a:t>
            </a:r>
            <a:r>
              <a:rPr lang="el-GR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MNP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MN &lt; MP &lt; NP.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khẳng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015302" y="5994507"/>
                <a:ext cx="3316805" cy="919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302" y="5994507"/>
                <a:ext cx="3316805" cy="919804"/>
              </a:xfrm>
              <a:prstGeom prst="rect">
                <a:avLst/>
              </a:prstGeom>
              <a:blipFill>
                <a:blip r:embed="rId5"/>
                <a:stretch>
                  <a:fillRect l="-6618" b="-27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311144" y="5981700"/>
                <a:ext cx="3316805" cy="919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1144" y="5981700"/>
                <a:ext cx="3316805" cy="919804"/>
              </a:xfrm>
              <a:prstGeom prst="rect">
                <a:avLst/>
              </a:prstGeom>
              <a:blipFill>
                <a:blip r:embed="rId6"/>
                <a:stretch>
                  <a:fillRect l="-6618" b="-27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35438" y="8115300"/>
                <a:ext cx="3345659" cy="919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438" y="8115300"/>
                <a:ext cx="3345659" cy="919804"/>
              </a:xfrm>
              <a:prstGeom prst="rect">
                <a:avLst/>
              </a:prstGeom>
              <a:blipFill>
                <a:blip r:embed="rId7"/>
                <a:stretch>
                  <a:fillRect l="-6569" b="-27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272544" y="8204307"/>
                <a:ext cx="3345659" cy="919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2544" y="8204307"/>
                <a:ext cx="3345659" cy="919804"/>
              </a:xfrm>
              <a:prstGeom prst="rect">
                <a:avLst/>
              </a:prstGeom>
              <a:blipFill>
                <a:blip r:embed="rId8"/>
                <a:stretch>
                  <a:fillRect l="-6375" b="-27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005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990678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0628098" y="6349245"/>
            <a:ext cx="6470299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0634741" y="8422373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882467" y="8349987"/>
            <a:ext cx="6472514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885665" y="6393034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181557" y="2415000"/>
                <a:ext cx="11906043" cy="1966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0480" marR="30480" algn="just">
                  <a:lnSpc>
                    <a:spcPct val="150000"/>
                  </a:lnSpc>
                </a:pPr>
                <a:r>
                  <a:rPr lang="en-US" sz="4000" b="1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Câu</a:t>
                </a:r>
                <a:r>
                  <a:rPr 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2. 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Cho tam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giác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ABC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có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</m:acc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𝟗𝟓</m:t>
                        </m:r>
                      </m:e>
                      <m:sup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𝒐</m:t>
                        </m:r>
                      </m:sup>
                    </m:sSup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; </m:t>
                    </m:r>
                    <m:acc>
                      <m:accPr>
                        <m:chr m:val="̂"/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𝑨</m:t>
                        </m:r>
                      </m:e>
                    </m:acc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𝟒𝟎</m:t>
                        </m:r>
                      </m:e>
                      <m:sup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𝒐</m:t>
                        </m:r>
                      </m:sup>
                    </m:sSup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Em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hãy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chọn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câu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trả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lời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đúng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nhất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:</a:t>
                </a:r>
                <a:endParaRPr lang="en-US" sz="3600" b="1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557" y="2415000"/>
                <a:ext cx="11906043" cy="1966500"/>
              </a:xfrm>
              <a:prstGeom prst="rect">
                <a:avLst/>
              </a:prstGeom>
              <a:blipFill>
                <a:blip r:embed="rId5"/>
                <a:stretch>
                  <a:fillRect l="-1587" r="-1536" b="-6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885002" y="6438900"/>
            <a:ext cx="4174091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A.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BC  &lt; AB &lt; AC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94375" y="6451707"/>
            <a:ext cx="4031425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B. AC &lt; AB &lt; BC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73921" y="8432907"/>
            <a:ext cx="4060279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C. AC &lt; BC &lt; AB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773889" y="8509107"/>
            <a:ext cx="4060279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D. AB &lt; BC &lt; AC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363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5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1905000" y="1714500"/>
            <a:ext cx="14601093" cy="2667000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981203" y="4686300"/>
            <a:ext cx="8853833" cy="124069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2005823" y="8824485"/>
            <a:ext cx="8930035" cy="118594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981202" y="6023978"/>
            <a:ext cx="8853833" cy="119426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2005824" y="7409074"/>
            <a:ext cx="8930035" cy="116342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34290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59940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352431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735416" y="22606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286000" y="2089742"/>
            <a:ext cx="139368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Câu 3. Chọn câu trả lời đúng nhất. Ba cạnh của tam giác có độ dài là 6cm; 7cm; 8cm. Góc lớn nhất là góc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24808" y="4765866"/>
            <a:ext cx="8050602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A.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6cm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24808" y="6117826"/>
            <a:ext cx="8050602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7cm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24808" y="7444998"/>
            <a:ext cx="8079456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8cm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0306" y="8875152"/>
            <a:ext cx="7515199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D. Ba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endParaRPr lang="en-U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263866" y="342900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432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990678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0628098" y="6349245"/>
            <a:ext cx="6470299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0634741" y="8422373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882467" y="8349987"/>
            <a:ext cx="6472514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885665" y="6393034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08859" y="2415000"/>
                <a:ext cx="13064541" cy="1969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Câu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4. Cho ΔABC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𝑨𝑩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𝑨𝑪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𝒄𝒎</m:t>
                    </m:r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𝑨𝑪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𝑨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4000" b="1" i="1" dirty="0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𝒄𝒎</m:t>
                    </m:r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So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sánh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</m:acc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  <a:endParaRPr lang="en-US" sz="4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59" y="2415000"/>
                <a:ext cx="13064541" cy="1969963"/>
              </a:xfrm>
              <a:prstGeom prst="rect">
                <a:avLst/>
              </a:prstGeom>
              <a:blipFill>
                <a:blip r:embed="rId5"/>
                <a:stretch>
                  <a:fillRect l="-1632" r="-1632" b="-6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34199" y="6516390"/>
                <a:ext cx="2075696" cy="9246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&lt;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199" y="6516390"/>
                <a:ext cx="2075696" cy="924612"/>
              </a:xfrm>
              <a:prstGeom prst="rect">
                <a:avLst/>
              </a:prstGeom>
              <a:blipFill>
                <a:blip r:embed="rId6"/>
                <a:stretch>
                  <a:fillRect l="-10264" b="-26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00906" y="6451707"/>
                <a:ext cx="2218364" cy="9246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B.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&gt;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0906" y="6451707"/>
                <a:ext cx="2218364" cy="924612"/>
              </a:xfrm>
              <a:prstGeom prst="rect">
                <a:avLst/>
              </a:prstGeom>
              <a:blipFill>
                <a:blip r:embed="rId7"/>
                <a:stretch>
                  <a:fillRect l="-9890" b="-26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851785" y="8432907"/>
                <a:ext cx="2104550" cy="9246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00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endParaRPr lang="en-US" sz="400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785" y="8432907"/>
                <a:ext cx="2104550" cy="924612"/>
              </a:xfrm>
              <a:prstGeom prst="rect">
                <a:avLst/>
              </a:prstGeom>
              <a:blipFill>
                <a:blip r:embed="rId8"/>
                <a:stretch>
                  <a:fillRect l="-10435" b="-26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709274" y="8509107"/>
                <a:ext cx="2189510" cy="9246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≥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9274" y="8509107"/>
                <a:ext cx="2189510" cy="924612"/>
              </a:xfrm>
              <a:prstGeom prst="rect">
                <a:avLst/>
              </a:prstGeom>
              <a:blipFill>
                <a:blip r:embed="rId9"/>
                <a:stretch>
                  <a:fillRect l="-10028" b="-26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03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5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1828800" y="1838278"/>
            <a:ext cx="14608230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494154" y="5676899"/>
            <a:ext cx="6469316" cy="166445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494154" y="7904720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0529668" y="7842374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0529668" y="5676900"/>
            <a:ext cx="6469316" cy="166445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286000" y="1900178"/>
            <a:ext cx="137767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4000" b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5. Cho tam giác ABC vuông tại A. Trên hai cạnh góc vuông AB,</a:t>
            </a:r>
            <a:r>
              <a:rPr lang="en-US" sz="4000" b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000" b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AC lấy lần lượt hai điểm M và N. So sánh </a:t>
            </a:r>
            <a:r>
              <a:rPr lang="en-US" sz="4000" b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vi-VN" sz="4000" b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MN và BC.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85006" y="5994507"/>
            <a:ext cx="2906565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A. MN &gt; BC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1040" y="5976217"/>
            <a:ext cx="3049233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B. MN  &lt; BC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56152" y="8195473"/>
            <a:ext cx="2935419" cy="901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C. MN = BC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972995" y="7658100"/>
            <a:ext cx="57148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D.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kiện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sánh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532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2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2341" y="495300"/>
            <a:ext cx="16403317" cy="92964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119157" y="351522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50317">
            <a:off x="16189864" y="8017396"/>
            <a:ext cx="1490734" cy="22501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89688" y="3550756"/>
            <a:ext cx="6154712" cy="140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6500" b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VẬN DỤNG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6819901"/>
            <a:ext cx="8194623" cy="31242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785137">
            <a:off x="709181" y="7951238"/>
            <a:ext cx="1974206" cy="2140061"/>
          </a:xfrm>
          <a:prstGeom prst="rect">
            <a:avLst/>
          </a:prstGeom>
        </p:spPr>
      </p:pic>
      <p:sp>
        <p:nvSpPr>
          <p:cNvPr id="12" name="Pentagon 11"/>
          <p:cNvSpPr/>
          <p:nvPr/>
        </p:nvSpPr>
        <p:spPr>
          <a:xfrm>
            <a:off x="762000" y="518159"/>
            <a:ext cx="2672080" cy="1447800"/>
          </a:xfrm>
          <a:prstGeom prst="homePlate">
            <a:avLst/>
          </a:prstGeom>
          <a:solidFill>
            <a:srgbClr val="EF9F5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2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blinds dir="vert"/>
      </p:transition>
    </mc:Choice>
    <mc:Fallback xmlns="">
      <p:transition spd="med">
        <p:blinds dir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16161" y="952499"/>
            <a:ext cx="17068799" cy="8382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6001885" y="475287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5641178">
            <a:off x="782571" y="7526651"/>
            <a:ext cx="1178057" cy="17782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884310">
            <a:off x="589393" y="533699"/>
            <a:ext cx="1281917" cy="138961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172200" y="425897"/>
            <a:ext cx="5943600" cy="1136203"/>
            <a:chOff x="5638800" y="495300"/>
            <a:chExt cx="5943600" cy="1136203"/>
          </a:xfrm>
        </p:grpSpPr>
        <p:grpSp>
          <p:nvGrpSpPr>
            <p:cNvPr id="14" name="Group 6"/>
            <p:cNvGrpSpPr/>
            <p:nvPr/>
          </p:nvGrpSpPr>
          <p:grpSpPr>
            <a:xfrm>
              <a:off x="5638800" y="495300"/>
              <a:ext cx="5943600" cy="1136203"/>
              <a:chOff x="0" y="0"/>
              <a:chExt cx="7267641" cy="2387260"/>
            </a:xfrm>
          </p:grpSpPr>
          <p:sp>
            <p:nvSpPr>
              <p:cNvPr id="17" name="Freeform 7"/>
              <p:cNvSpPr/>
              <p:nvPr/>
            </p:nvSpPr>
            <p:spPr>
              <a:xfrm>
                <a:off x="0" y="0"/>
                <a:ext cx="7267641" cy="2387260"/>
              </a:xfrm>
              <a:custGeom>
                <a:avLst/>
                <a:gdLst/>
                <a:ahLst/>
                <a:cxnLst/>
                <a:rect l="l" t="t" r="r" b="b"/>
                <a:pathLst>
                  <a:path w="8385740" h="2387260">
                    <a:moveTo>
                      <a:pt x="8261280" y="2387260"/>
                    </a:moveTo>
                    <a:lnTo>
                      <a:pt x="124460" y="2387260"/>
                    </a:lnTo>
                    <a:cubicBezTo>
                      <a:pt x="55880" y="2387260"/>
                      <a:pt x="0" y="2331379"/>
                      <a:pt x="0" y="226279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261280" y="0"/>
                    </a:lnTo>
                    <a:cubicBezTo>
                      <a:pt x="8329860" y="0"/>
                      <a:pt x="8385740" y="55880"/>
                      <a:pt x="8385740" y="124460"/>
                    </a:cubicBezTo>
                    <a:lnTo>
                      <a:pt x="8385740" y="2262800"/>
                    </a:lnTo>
                    <a:cubicBezTo>
                      <a:pt x="8385740" y="2331380"/>
                      <a:pt x="8329860" y="2387260"/>
                      <a:pt x="8261280" y="2387260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</p:sp>
        </p:grpSp>
        <p:sp>
          <p:nvSpPr>
            <p:cNvPr id="16" name="TextBox 15"/>
            <p:cNvSpPr txBox="1"/>
            <p:nvPr/>
          </p:nvSpPr>
          <p:spPr>
            <a:xfrm>
              <a:off x="6018846" y="696697"/>
              <a:ext cx="55635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9.4: (SGK – tr.62)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371600" y="2019300"/>
                <a:ext cx="15803367" cy="38166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bạn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Mai,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Việt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đến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trường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D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 con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AD, BD, CD (H.9.7).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Biết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rằng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A,B,C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cùng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trên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B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giữa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C,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𝐴𝐶𝐷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Hỏi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bạn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nào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bạn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nào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gần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sao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019300"/>
                <a:ext cx="15803367" cy="3816622"/>
              </a:xfrm>
              <a:prstGeom prst="rect">
                <a:avLst/>
              </a:prstGeom>
              <a:blipFill>
                <a:blip r:embed="rId13"/>
                <a:stretch>
                  <a:fillRect l="-1350" r="-1350" b="-3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5488194"/>
            <a:ext cx="5987451" cy="3646901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CD330A2C-F712-4337-A1FF-39172FF145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6532311"/>
            <a:ext cx="2971799" cy="22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5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1" y="419100"/>
            <a:ext cx="17068799" cy="9525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5958928" y="246687"/>
            <a:ext cx="2397119" cy="15970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859400">
            <a:off x="623464" y="8051239"/>
            <a:ext cx="1490734" cy="2250165"/>
          </a:xfrm>
          <a:prstGeom prst="rect">
            <a:avLst/>
          </a:prstGeom>
        </p:spPr>
      </p:pic>
      <p:sp>
        <p:nvSpPr>
          <p:cNvPr id="9" name="Oval Callout 8"/>
          <p:cNvSpPr/>
          <p:nvPr/>
        </p:nvSpPr>
        <p:spPr>
          <a:xfrm>
            <a:off x="8382000" y="80010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05000" y="1812427"/>
                <a:ext cx="16002000" cy="76744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𝐴𝐶𝐷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𝐴𝐶𝐷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ACD.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Theo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lý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2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AD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ACD.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Mai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xa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71500" indent="-571500" algn="just">
                  <a:lnSpc>
                    <a:spcPct val="150000"/>
                  </a:lnSpc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thuộc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AC. 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𝐵𝐶𝐷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𝐴𝐶𝐷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𝐵𝐶𝐷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BCD.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Theo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lý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BD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hơn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CD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Việt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sẽ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xa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hơn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gần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1812427"/>
                <a:ext cx="16002000" cy="7674473"/>
              </a:xfrm>
              <a:prstGeom prst="rect">
                <a:avLst/>
              </a:prstGeom>
              <a:blipFill>
                <a:blip r:embed="rId12"/>
                <a:stretch>
                  <a:fillRect l="-1219" b="-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1884310">
            <a:off x="16318827" y="8550880"/>
            <a:ext cx="1281917" cy="138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81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-1752600" y="190500"/>
            <a:ext cx="21564600" cy="99441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5974942" y="216817"/>
            <a:ext cx="2105142" cy="14025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5864266">
            <a:off x="134440" y="259324"/>
            <a:ext cx="956535" cy="1443826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092607">
            <a:off x="17270050" y="8621556"/>
            <a:ext cx="1281917" cy="1389612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172200" y="425897"/>
            <a:ext cx="5943600" cy="1136203"/>
            <a:chOff x="5638800" y="495300"/>
            <a:chExt cx="5943600" cy="1136203"/>
          </a:xfrm>
        </p:grpSpPr>
        <p:grpSp>
          <p:nvGrpSpPr>
            <p:cNvPr id="22" name="Group 6"/>
            <p:cNvGrpSpPr/>
            <p:nvPr/>
          </p:nvGrpSpPr>
          <p:grpSpPr>
            <a:xfrm>
              <a:off x="5638800" y="495300"/>
              <a:ext cx="5943600" cy="1136203"/>
              <a:chOff x="0" y="0"/>
              <a:chExt cx="7267641" cy="2387260"/>
            </a:xfrm>
          </p:grpSpPr>
          <p:sp>
            <p:nvSpPr>
              <p:cNvPr id="24" name="Freeform 7"/>
              <p:cNvSpPr/>
              <p:nvPr/>
            </p:nvSpPr>
            <p:spPr>
              <a:xfrm>
                <a:off x="0" y="0"/>
                <a:ext cx="7267641" cy="2387260"/>
              </a:xfrm>
              <a:custGeom>
                <a:avLst/>
                <a:gdLst/>
                <a:ahLst/>
                <a:cxnLst/>
                <a:rect l="l" t="t" r="r" b="b"/>
                <a:pathLst>
                  <a:path w="8385740" h="2387260">
                    <a:moveTo>
                      <a:pt x="8261280" y="2387260"/>
                    </a:moveTo>
                    <a:lnTo>
                      <a:pt x="124460" y="2387260"/>
                    </a:lnTo>
                    <a:cubicBezTo>
                      <a:pt x="55880" y="2387260"/>
                      <a:pt x="0" y="2331379"/>
                      <a:pt x="0" y="226279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261280" y="0"/>
                    </a:lnTo>
                    <a:cubicBezTo>
                      <a:pt x="8329860" y="0"/>
                      <a:pt x="8385740" y="55880"/>
                      <a:pt x="8385740" y="124460"/>
                    </a:cubicBezTo>
                    <a:lnTo>
                      <a:pt x="8385740" y="2262800"/>
                    </a:lnTo>
                    <a:cubicBezTo>
                      <a:pt x="8385740" y="2331380"/>
                      <a:pt x="8329860" y="2387260"/>
                      <a:pt x="8261280" y="2387260"/>
                    </a:cubicBezTo>
                    <a:close/>
                  </a:path>
                </a:pathLst>
              </a:cu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</p:sp>
        </p:grpSp>
        <p:sp>
          <p:nvSpPr>
            <p:cNvPr id="23" name="TextBox 22"/>
            <p:cNvSpPr txBox="1"/>
            <p:nvPr/>
          </p:nvSpPr>
          <p:spPr>
            <a:xfrm>
              <a:off x="6018846" y="696697"/>
              <a:ext cx="55635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9.5: (SGK – tr.62)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9600" y="1790700"/>
                <a:ext cx="17221200" cy="28936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A,B,C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đỉnh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ABC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với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AC= 500m.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Đặt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loa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truyền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thanh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giữa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B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thể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nghe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thấy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tiếng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loa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không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bán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kính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để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nghe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rõ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tiếng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loa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500m?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790700"/>
                <a:ext cx="17221200" cy="2893677"/>
              </a:xfrm>
              <a:prstGeom prst="rect">
                <a:avLst/>
              </a:prstGeom>
              <a:blipFill>
                <a:blip r:embed="rId13"/>
                <a:stretch>
                  <a:fillRect l="-1239" r="-1239" b="-4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Callout 24"/>
          <p:cNvSpPr/>
          <p:nvPr/>
        </p:nvSpPr>
        <p:spPr>
          <a:xfrm>
            <a:off x="8153400" y="4947460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09600" y="6292340"/>
                <a:ext cx="17068800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Gọi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đặt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loa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truyền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thanh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O. O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thuộc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đoạn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giữa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nên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trung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AB</a:t>
                </a:r>
                <a:endParaRPr lang="en-US" sz="4000" i="1" dirty="0">
                  <a:solidFill>
                    <a:srgbClr val="333333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effectLst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⇒</m:t>
                    </m:r>
                  </m:oMath>
                </a14:m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OC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chính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khoảng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cách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đặt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loa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292340"/>
                <a:ext cx="17068800" cy="2862322"/>
              </a:xfrm>
              <a:prstGeom prst="rect">
                <a:avLst/>
              </a:prstGeom>
              <a:blipFill>
                <a:blip r:embed="rId14"/>
                <a:stretch>
                  <a:fillRect l="-1250" r="-1250"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006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04800" y="495300"/>
            <a:ext cx="17678400" cy="9144000"/>
          </a:xfrm>
          <a:prstGeom prst="roundRect">
            <a:avLst/>
          </a:prstGeom>
          <a:solidFill>
            <a:schemeClr val="bg1"/>
          </a:solidFill>
          <a:ln>
            <a:solidFill>
              <a:srgbClr val="CCD5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6783">
            <a:off x="15974942" y="216817"/>
            <a:ext cx="2105142" cy="14025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5864266">
            <a:off x="820240" y="7915808"/>
            <a:ext cx="956535" cy="1443826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092607">
            <a:off x="17270050" y="8621556"/>
            <a:ext cx="1281917" cy="13896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790700" y="2137904"/>
                <a:ext cx="14897100" cy="6586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Ta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tù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suy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0" lang="en-US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𝑂𝐴𝐶</m:t>
                        </m:r>
                      </m:e>
                    </m:acc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OAC. 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Theo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lý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2, ta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OC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chính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dài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nhất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OAC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OC &gt; AC. 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AC= 500m =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bán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kính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để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nghe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rõ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tiếng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đặt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ở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O. 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 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OC &gt;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bán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kính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để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nghe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rõ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tiếng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loa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tại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sẽ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nghe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thấy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tiếng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00" y="2137904"/>
                <a:ext cx="14897100" cy="6586996"/>
              </a:xfrm>
              <a:prstGeom prst="rect">
                <a:avLst/>
              </a:prstGeom>
              <a:blipFill>
                <a:blip r:embed="rId13"/>
                <a:stretch>
                  <a:fillRect l="-1473" r="-1432"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Callout 13"/>
          <p:cNvSpPr/>
          <p:nvPr/>
        </p:nvSpPr>
        <p:spPr>
          <a:xfrm>
            <a:off x="8439150" y="824726"/>
            <a:ext cx="1752600" cy="965974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prstClr val="black"/>
                </a:solidFill>
              </a:rPr>
              <a:t>Giải</a:t>
            </a:r>
            <a:endParaRPr lang="en-US" sz="4000" b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82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D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62200">
            <a:off x="886593" y="1043452"/>
            <a:ext cx="1824152" cy="224166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76305" y="1171575"/>
            <a:ext cx="13935391" cy="992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6000" b="1"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13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8941" b="23301"/>
          <a:stretch>
            <a:fillRect/>
          </a:stretch>
        </p:blipFill>
        <p:spPr>
          <a:xfrm rot="181335">
            <a:off x="15393100" y="540234"/>
            <a:ext cx="2404625" cy="225538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37809" y="3309783"/>
            <a:ext cx="5411428" cy="5024436"/>
            <a:chOff x="924909" y="3568797"/>
            <a:chExt cx="5411428" cy="4241703"/>
          </a:xfrm>
        </p:grpSpPr>
        <p:grpSp>
          <p:nvGrpSpPr>
            <p:cNvPr id="15" name="Group 3"/>
            <p:cNvGrpSpPr/>
            <p:nvPr/>
          </p:nvGrpSpPr>
          <p:grpSpPr>
            <a:xfrm>
              <a:off x="924909" y="3568797"/>
              <a:ext cx="5411428" cy="4241703"/>
              <a:chOff x="0" y="0"/>
              <a:chExt cx="3183193" cy="3101958"/>
            </a:xfrm>
          </p:grpSpPr>
          <p:sp>
            <p:nvSpPr>
              <p:cNvPr id="17" name="Freeform 4"/>
              <p:cNvSpPr/>
              <p:nvPr/>
            </p:nvSpPr>
            <p:spPr>
              <a:xfrm>
                <a:off x="10160" y="16510"/>
                <a:ext cx="3160333" cy="3074018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solidFill>
                <a:srgbClr val="FFF5DE"/>
              </a:solidFill>
            </p:spPr>
          </p:sp>
          <p:sp>
            <p:nvSpPr>
              <p:cNvPr id="18" name="Freeform 5"/>
              <p:cNvSpPr/>
              <p:nvPr/>
            </p:nvSpPr>
            <p:spPr>
              <a:xfrm>
                <a:off x="-3810" y="0"/>
                <a:ext cx="3189543" cy="3100688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6" name="Rectangle 15"/>
            <p:cNvSpPr/>
            <p:nvPr/>
          </p:nvSpPr>
          <p:spPr>
            <a:xfrm>
              <a:off x="1118771" y="4786715"/>
              <a:ext cx="4796230" cy="1824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pt-BR" sz="4000" kern="0"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* Ghi nhớ </a:t>
              </a: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pt-BR" sz="4000" kern="0"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kiến thức trong bài. 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527710" y="3332358"/>
            <a:ext cx="5422223" cy="5001862"/>
            <a:chOff x="6840639" y="3553166"/>
            <a:chExt cx="5422223" cy="5001862"/>
          </a:xfrm>
        </p:grpSpPr>
        <p:grpSp>
          <p:nvGrpSpPr>
            <p:cNvPr id="20" name="Group 3"/>
            <p:cNvGrpSpPr/>
            <p:nvPr/>
          </p:nvGrpSpPr>
          <p:grpSpPr>
            <a:xfrm>
              <a:off x="6840639" y="3553166"/>
              <a:ext cx="5422223" cy="5001862"/>
              <a:chOff x="-3810" y="-1"/>
              <a:chExt cx="3189543" cy="3657863"/>
            </a:xfrm>
          </p:grpSpPr>
          <p:sp>
            <p:nvSpPr>
              <p:cNvPr id="22" name="Freeform 4"/>
              <p:cNvSpPr/>
              <p:nvPr/>
            </p:nvSpPr>
            <p:spPr>
              <a:xfrm>
                <a:off x="10160" y="16510"/>
                <a:ext cx="3160333" cy="3641352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solidFill>
                <a:srgbClr val="FFF5DE"/>
              </a:solidFill>
            </p:spPr>
          </p:sp>
          <p:sp>
            <p:nvSpPr>
              <p:cNvPr id="23" name="Freeform 5"/>
              <p:cNvSpPr/>
              <p:nvPr/>
            </p:nvSpPr>
            <p:spPr>
              <a:xfrm>
                <a:off x="-3810" y="-1"/>
                <a:ext cx="3189543" cy="3657862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1" name="Rectangle 20"/>
            <p:cNvSpPr/>
            <p:nvPr/>
          </p:nvSpPr>
          <p:spPr>
            <a:xfrm>
              <a:off x="7376245" y="4962947"/>
              <a:ext cx="4360209" cy="1824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Font typeface="Arial"/>
                <a:buNone/>
              </a:pPr>
              <a:r>
                <a:rPr lang="pt-BR" sz="4000" kern="0"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* Hoàn thành các bài tập trong SBT.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433287" y="3306055"/>
            <a:ext cx="5422223" cy="5013607"/>
            <a:chOff x="12644694" y="3479846"/>
            <a:chExt cx="5422223" cy="4709752"/>
          </a:xfrm>
        </p:grpSpPr>
        <p:grpSp>
          <p:nvGrpSpPr>
            <p:cNvPr id="25" name="Group 3"/>
            <p:cNvGrpSpPr/>
            <p:nvPr/>
          </p:nvGrpSpPr>
          <p:grpSpPr>
            <a:xfrm>
              <a:off x="12644694" y="3479846"/>
              <a:ext cx="5422223" cy="4709752"/>
              <a:chOff x="-3810" y="0"/>
              <a:chExt cx="3189543" cy="3444242"/>
            </a:xfrm>
          </p:grpSpPr>
          <p:sp>
            <p:nvSpPr>
              <p:cNvPr id="27" name="Freeform 4"/>
              <p:cNvSpPr/>
              <p:nvPr/>
            </p:nvSpPr>
            <p:spPr>
              <a:xfrm>
                <a:off x="10160" y="16510"/>
                <a:ext cx="3160333" cy="3427732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solidFill>
                <a:srgbClr val="FFF5DE"/>
              </a:solidFill>
            </p:spPr>
          </p:sp>
          <p:sp>
            <p:nvSpPr>
              <p:cNvPr id="28" name="Freeform 5"/>
              <p:cNvSpPr/>
              <p:nvPr/>
            </p:nvSpPr>
            <p:spPr>
              <a:xfrm>
                <a:off x="-3810" y="0"/>
                <a:ext cx="3189543" cy="3444242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6" name="Rectangle 25"/>
            <p:cNvSpPr/>
            <p:nvPr/>
          </p:nvSpPr>
          <p:spPr>
            <a:xfrm>
              <a:off x="12756290" y="3989040"/>
              <a:ext cx="5196871" cy="3556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pt-BR" sz="4000" kern="0" dirty="0"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* </a:t>
              </a:r>
              <a:r>
                <a:rPr lang="vi-VN" sz="4000" kern="0" dirty="0"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Chuẩn bị trước </a:t>
              </a:r>
              <a:endParaRPr lang="en-US" sz="4000" kern="0" dirty="0"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endParaRP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4000" b="1" kern="0" dirty="0">
                  <a:latin typeface="Arial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“ Bài 32. Quan hệ giữa đường vuông góc và đường xiên”</a:t>
              </a:r>
              <a:endParaRPr lang="pt-BR" sz="4000" b="1" kern="0" dirty="0"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endParaRPr>
            </a:p>
          </p:txBody>
        </p:sp>
      </p:grpSp>
      <p:pic>
        <p:nvPicPr>
          <p:cNvPr id="29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1194222">
            <a:off x="16012971" y="8124881"/>
            <a:ext cx="1930447" cy="2078544"/>
          </a:xfrm>
          <a:prstGeom prst="rect">
            <a:avLst/>
          </a:prstGeom>
        </p:spPr>
      </p:pic>
      <p:pic>
        <p:nvPicPr>
          <p:cNvPr id="3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0184" y="7419880"/>
            <a:ext cx="1796427" cy="28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8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 dir="d"/>
      </p:transition>
    </mc:Choice>
    <mc:Fallback xmlns="">
      <p:transition spd="med"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37" b="3023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33600" y="1253171"/>
            <a:ext cx="13749766" cy="838612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759923" y="636828"/>
            <a:ext cx="768154" cy="18343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89419">
            <a:off x="16203808" y="6526974"/>
            <a:ext cx="2110984" cy="190252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833489">
            <a:off x="199199" y="1236830"/>
            <a:ext cx="1965132" cy="189880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28700" y="7478236"/>
            <a:ext cx="2445044" cy="198354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619047" y="1706336"/>
            <a:ext cx="2129994" cy="163743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225822" y="4233245"/>
            <a:ext cx="13487120" cy="300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500" b="1"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 BÀI GIẢNG!</a:t>
            </a:r>
          </a:p>
        </p:txBody>
      </p:sp>
    </p:spTree>
    <p:extLst>
      <p:ext uri="{BB962C8B-B14F-4D97-AF65-F5344CB8AC3E}">
        <p14:creationId xmlns:p14="http://schemas.microsoft.com/office/powerpoint/2010/main" val="342496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blinds dir="vert"/>
      </p:transition>
    </mc:Choice>
    <mc:Fallback xmlns="">
      <p:transition spd="med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2611</Words>
  <Application>Microsoft Office PowerPoint</Application>
  <PresentationFormat>Custom</PresentationFormat>
  <Paragraphs>240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Cambria Math</vt:lpstr>
      <vt:lpstr>Arial</vt:lpstr>
      <vt:lpstr>Calibri</vt:lpstr>
      <vt:lpstr>Times New Roman</vt:lpstr>
      <vt:lpstr>Calibri Light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Brown Illustration UI Computer Class Syllabus Education Presentation</dc:title>
  <dc:creator>laptop</dc:creator>
  <cp:lastModifiedBy>laptop</cp:lastModifiedBy>
  <cp:revision>177</cp:revision>
  <dcterms:created xsi:type="dcterms:W3CDTF">2006-08-16T00:00:00Z</dcterms:created>
  <dcterms:modified xsi:type="dcterms:W3CDTF">2026-05-29T00:00:53Z</dcterms:modified>
  <dc:identifier>DAFKql8qNNg</dc:identifier>
</cp:coreProperties>
</file>