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60" r:id="rId2"/>
    <p:sldId id="256" r:id="rId3"/>
    <p:sldId id="265" r:id="rId4"/>
    <p:sldId id="258" r:id="rId5"/>
    <p:sldId id="259" r:id="rId6"/>
    <p:sldId id="289" r:id="rId7"/>
    <p:sldId id="257" r:id="rId8"/>
    <p:sldId id="261" r:id="rId9"/>
    <p:sldId id="263" r:id="rId10"/>
    <p:sldId id="266" r:id="rId11"/>
    <p:sldId id="264" r:id="rId12"/>
    <p:sldId id="271" r:id="rId13"/>
    <p:sldId id="262" r:id="rId14"/>
    <p:sldId id="267" r:id="rId15"/>
    <p:sldId id="268" r:id="rId16"/>
    <p:sldId id="272" r:id="rId17"/>
    <p:sldId id="273" r:id="rId18"/>
    <p:sldId id="274" r:id="rId19"/>
    <p:sldId id="283" r:id="rId20"/>
    <p:sldId id="286" r:id="rId21"/>
    <p:sldId id="287" r:id="rId22"/>
    <p:sldId id="284" r:id="rId23"/>
    <p:sldId id="285" r:id="rId24"/>
    <p:sldId id="288" r:id="rId25"/>
    <p:sldId id="269" r:id="rId26"/>
  </p:sldIdLst>
  <p:sldSz cx="18288000" cy="10287000"/>
  <p:notesSz cx="6858000" cy="9144000"/>
  <p:embeddedFontLst>
    <p:embeddedFont>
      <p:font typeface="Calibri" panose="020F0502020204030204" pitchFamily="34" charset="0"/>
      <p:regular r:id="rId28"/>
      <p:bold r:id="rId29"/>
      <p:italic r:id="rId30"/>
      <p:boldItalic r:id="rId31"/>
    </p:embeddedFont>
    <p:embeddedFont>
      <p:font typeface="Cambria Math" panose="02040503050406030204" pitchFamily="18"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31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FA7885-470C-4CA6-8400-A6BBAC973C08}" type="datetimeFigureOut">
              <a:rPr lang="en-US" smtClean="0"/>
              <a:t>10/28/2021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EC9CA0-A696-408F-91D2-6D18701DD95A}" type="slidenum">
              <a:rPr lang="en-US" smtClean="0"/>
              <a:t>‹#›</a:t>
            </a:fld>
            <a:endParaRPr lang="en-US"/>
          </a:p>
        </p:txBody>
      </p:sp>
    </p:spTree>
    <p:extLst>
      <p:ext uri="{BB962C8B-B14F-4D97-AF65-F5344CB8AC3E}">
        <p14:creationId xmlns:p14="http://schemas.microsoft.com/office/powerpoint/2010/main" val="1211038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EC9CA0-A696-408F-91D2-6D18701DD95A}" type="slidenum">
              <a:rPr lang="en-US" smtClean="0"/>
              <a:t>8</a:t>
            </a:fld>
            <a:endParaRPr lang="en-US"/>
          </a:p>
        </p:txBody>
      </p:sp>
    </p:spTree>
    <p:extLst>
      <p:ext uri="{BB962C8B-B14F-4D97-AF65-F5344CB8AC3E}">
        <p14:creationId xmlns:p14="http://schemas.microsoft.com/office/powerpoint/2010/main" val="1544650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EC9CA0-A696-408F-91D2-6D18701DD95A}" type="slidenum">
              <a:rPr lang="en-US" smtClean="0"/>
              <a:t>20</a:t>
            </a:fld>
            <a:endParaRPr lang="en-US"/>
          </a:p>
        </p:txBody>
      </p:sp>
    </p:spTree>
    <p:extLst>
      <p:ext uri="{BB962C8B-B14F-4D97-AF65-F5344CB8AC3E}">
        <p14:creationId xmlns:p14="http://schemas.microsoft.com/office/powerpoint/2010/main" val="196907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58.svg"/><Relationship Id="rId3" Type="http://schemas.openxmlformats.org/officeDocument/2006/relationships/image" Target="../media/image2.svg"/><Relationship Id="rId12"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56.svg"/><Relationship Id="rId5" Type="http://schemas.openxmlformats.org/officeDocument/2006/relationships/image" Target="../media/image50.sv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54.sv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6.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9.png"/><Relationship Id="rId1" Type="http://schemas.openxmlformats.org/officeDocument/2006/relationships/slideLayout" Target="../slideLayouts/slideLayout7.xml"/><Relationship Id="rId11" Type="http://schemas.openxmlformats.org/officeDocument/2006/relationships/image" Target="../media/image78.sv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76.svg"/></Relationships>
</file>

<file path=ppt/slides/_rels/slide4.xml.rels><?xml version="1.0" encoding="UTF-8" standalone="yes"?>
<Relationships xmlns="http://schemas.openxmlformats.org/package/2006/relationships"><Relationship Id="rId18" Type="http://schemas.openxmlformats.org/officeDocument/2006/relationships/image" Target="../media/image18.png"/><Relationship Id="rId3" Type="http://schemas.openxmlformats.org/officeDocument/2006/relationships/image" Target="../media/image16.svg"/><Relationship Id="rId21" Type="http://schemas.openxmlformats.org/officeDocument/2006/relationships/image" Target="../media/image40.svg"/><Relationship Id="rId12" Type="http://schemas.openxmlformats.org/officeDocument/2006/relationships/image" Target="../media/image16.png"/><Relationship Id="rId17" Type="http://schemas.openxmlformats.org/officeDocument/2006/relationships/image" Target="../media/image36.svg"/><Relationship Id="rId2" Type="http://schemas.openxmlformats.org/officeDocument/2006/relationships/image" Target="../media/image13.png"/><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30.svg"/><Relationship Id="rId5" Type="http://schemas.openxmlformats.org/officeDocument/2006/relationships/image" Target="../media/image24.svg"/><Relationship Id="rId15" Type="http://schemas.openxmlformats.org/officeDocument/2006/relationships/image" Target="../media/image34.svg"/><Relationship Id="rId19" Type="http://schemas.openxmlformats.org/officeDocument/2006/relationships/image" Target="../media/image38.sv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3" Type="http://schemas.openxmlformats.org/officeDocument/2006/relationships/image" Target="../media/image12.svg"/><Relationship Id="rId12"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8.svg"/><Relationship Id="rId5" Type="http://schemas.openxmlformats.org/officeDocument/2006/relationships/image" Target="../media/image42.svg"/><Relationship Id="rId15" Type="http://schemas.openxmlformats.org/officeDocument/2006/relationships/image" Target="../media/image24.png"/><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13" Type="http://schemas.openxmlformats.org/officeDocument/2006/relationships/image" Target="../media/image12.svg"/><Relationship Id="rId12"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8.svg"/><Relationship Id="rId5" Type="http://schemas.openxmlformats.org/officeDocument/2006/relationships/image" Target="../media/image42.svg"/><Relationship Id="rId15" Type="http://schemas.openxmlformats.org/officeDocument/2006/relationships/image" Target="../media/image25.png"/><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7" Type="http://schemas.openxmlformats.org/officeDocument/2006/relationships/image" Target="../media/image18.svg"/><Relationship Id="rId12"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8.png"/><Relationship Id="rId9"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1.xml"/><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32.png"/><Relationship Id="rId15" Type="http://schemas.openxmlformats.org/officeDocument/2006/relationships/image" Target="../media/image23.sv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3" Type="http://schemas.openxmlformats.org/officeDocument/2006/relationships/image" Target="../media/image40.svg"/><Relationship Id="rId7" Type="http://schemas.openxmlformats.org/officeDocument/2006/relationships/image" Target="../media/image36.svg"/><Relationship Id="rId12" Type="http://schemas.openxmlformats.org/officeDocument/2006/relationships/image" Target="../media/image37.png"/><Relationship Id="rId2" Type="http://schemas.openxmlformats.org/officeDocument/2006/relationships/image" Target="../media/image19.png"/><Relationship Id="rId1" Type="http://schemas.openxmlformats.org/officeDocument/2006/relationships/slideLayout" Target="../slideLayouts/slideLayout7.xml"/><Relationship Id="rId11" Type="http://schemas.openxmlformats.org/officeDocument/2006/relationships/image" Target="../media/image46.svg"/><Relationship Id="rId10" Type="http://schemas.openxmlformats.org/officeDocument/2006/relationships/image" Target="../media/image36.png"/><Relationship Id="rId4" Type="http://schemas.openxmlformats.org/officeDocument/2006/relationships/image" Target="../media/image17.png"/><Relationship Id="rId9" Type="http://schemas.openxmlformats.org/officeDocument/2006/relationships/image" Target="../media/image44.svg"/></Relationships>
</file>

<file path=ppt/slides/_rels/slide10.xml.rels><?xml version="1.0" encoding="UTF-8" standalone="yes"?>
<Relationships xmlns="http://schemas.openxmlformats.org/package/2006/relationships"><Relationship Id="rId3" Type="http://schemas.openxmlformats.org/officeDocument/2006/relationships/image" Target="../media/image40.svg"/><Relationship Id="rId42" Type="http://schemas.openxmlformats.org/officeDocument/2006/relationships/image" Target="../media/image800.svg"/><Relationship Id="rId12" Type="http://schemas.openxmlformats.org/officeDocument/2006/relationships/image" Target="../media/image39.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svg"/><Relationship Id="rId5" Type="http://schemas.openxmlformats.org/officeDocument/2006/relationships/image" Target="../media/image2.svg"/><Relationship Id="rId4" Type="http://schemas.openxmlformats.org/officeDocument/2006/relationships/image" Target="../media/image1.png"/><Relationship Id="rId43" Type="http://schemas.openxmlformats.org/officeDocument/2006/relationships/image" Target="../media/image40.png"/></Relationships>
</file>

<file path=ppt/slides/_rels/slide11.xml.rels><?xml version="1.0" encoding="UTF-8" standalone="yes"?>
<Relationships xmlns="http://schemas.openxmlformats.org/package/2006/relationships"><Relationship Id="rId13" Type="http://schemas.openxmlformats.org/officeDocument/2006/relationships/image" Target="../media/image12.svg"/><Relationship Id="rId18" Type="http://schemas.openxmlformats.org/officeDocument/2006/relationships/image" Target="../media/image43.png"/><Relationship Id="rId17" Type="http://schemas.openxmlformats.org/officeDocument/2006/relationships/image" Target="../media/image42.png"/><Relationship Id="rId2" Type="http://schemas.openxmlformats.org/officeDocument/2006/relationships/image" Target="../media/image22.png"/><Relationship Id="rId16" Type="http://schemas.openxmlformats.org/officeDocument/2006/relationships/image" Target="../media/image76.svg"/><Relationship Id="rId1" Type="http://schemas.openxmlformats.org/officeDocument/2006/relationships/slideLayout" Target="../slideLayouts/slideLayout7.xml"/><Relationship Id="rId15" Type="http://schemas.openxmlformats.org/officeDocument/2006/relationships/image" Target="../media/image11.png"/><Relationship Id="rId1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0.svg"/><Relationship Id="rId7" Type="http://schemas.openxmlformats.org/officeDocument/2006/relationships/image" Target="../media/image6.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svg"/><Relationship Id="rId10" Type="http://schemas.openxmlformats.org/officeDocument/2006/relationships/image" Target="../media/image44.png"/><Relationship Id="rId4" Type="http://schemas.openxmlformats.org/officeDocument/2006/relationships/image" Target="../media/image1.png"/><Relationship Id="rId9" Type="http://schemas.openxmlformats.org/officeDocument/2006/relationships/image" Target="../media/image4.sv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72.svg"/><Relationship Id="rId7" Type="http://schemas.openxmlformats.org/officeDocument/2006/relationships/image" Target="../media/image40.svg"/><Relationship Id="rId2" Type="http://schemas.openxmlformats.org/officeDocument/2006/relationships/image" Target="../media/image19.png"/><Relationship Id="rId1" Type="http://schemas.openxmlformats.org/officeDocument/2006/relationships/slideLayout" Target="../slideLayouts/slideLayout7.xml"/><Relationship Id="rId11" Type="http://schemas.openxmlformats.org/officeDocument/2006/relationships/image" Target="../media/image31.png"/><Relationship Id="rId10" Type="http://schemas.openxmlformats.org/officeDocument/2006/relationships/image" Target="../media/image46.png"/><Relationship Id="rId9" Type="http://schemas.openxmlformats.org/officeDocument/2006/relationships/image" Target="../media/image45.pn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2.svg"/><Relationship Id="rId2" Type="http://schemas.openxmlformats.org/officeDocument/2006/relationships/image" Target="../media/image46.png"/><Relationship Id="rId1" Type="http://schemas.openxmlformats.org/officeDocument/2006/relationships/slideLayout" Target="../slideLayouts/slideLayout7.xml"/><Relationship Id="rId11" Type="http://schemas.openxmlformats.org/officeDocument/2006/relationships/image" Target="../media/image49.png"/><Relationship Id="rId10" Type="http://schemas.openxmlformats.org/officeDocument/2006/relationships/image" Target="../media/image760.svg"/><Relationship Id="rId4" Type="http://schemas.openxmlformats.org/officeDocument/2006/relationships/image" Target="../media/image47.png"/><Relationship Id="rId9" Type="http://schemas.openxmlformats.org/officeDocument/2006/relationships/image" Target="../media/image48.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72.svg"/><Relationship Id="rId7" Type="http://schemas.openxmlformats.org/officeDocument/2006/relationships/image" Target="../media/image36.svg"/><Relationship Id="rId2" Type="http://schemas.openxmlformats.org/officeDocument/2006/relationships/image" Target="../media/image46.png"/><Relationship Id="rId1" Type="http://schemas.openxmlformats.org/officeDocument/2006/relationships/slideLayout" Target="../slideLayouts/slideLayout7.xml"/><Relationship Id="rId11" Type="http://schemas.openxmlformats.org/officeDocument/2006/relationships/image" Target="../media/image49.png"/><Relationship Id="rId10" Type="http://schemas.openxmlformats.org/officeDocument/2006/relationships/image" Target="../media/image50.png"/><Relationship Id="rId4" Type="http://schemas.openxmlformats.org/officeDocument/2006/relationships/image" Target="../media/image17.png"/><Relationship Id="rId9" Type="http://schemas.openxmlformats.org/officeDocument/2006/relationships/image" Target="../media/image38.svg"/></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0.svg"/><Relationship Id="rId7" Type="http://schemas.openxmlformats.org/officeDocument/2006/relationships/image" Target="../media/image36.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2.sv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14.sv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2.svg"/><Relationship Id="rId42" Type="http://schemas.openxmlformats.org/officeDocument/2006/relationships/image" Target="../media/image800.svg"/><Relationship Id="rId2" Type="http://schemas.openxmlformats.org/officeDocument/2006/relationships/image" Target="../media/image46.png"/><Relationship Id="rId1" Type="http://schemas.openxmlformats.org/officeDocument/2006/relationships/slideLayout" Target="../slideLayouts/slideLayout7.xml"/><Relationship Id="rId11" Type="http://schemas.openxmlformats.org/officeDocument/2006/relationships/image" Target="../media/image39.png"/><Relationship Id="rId10" Type="http://schemas.openxmlformats.org/officeDocument/2006/relationships/image" Target="../media/image46.svg"/><Relationship Id="rId4" Type="http://schemas.openxmlformats.org/officeDocument/2006/relationships/image" Target="../media/image47.png"/><Relationship Id="rId9" Type="http://schemas.openxmlformats.org/officeDocument/2006/relationships/image" Target="../media/image36.png"/><Relationship Id="rId43"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0.svg"/><Relationship Id="rId7" Type="http://schemas.openxmlformats.org/officeDocument/2006/relationships/image" Target="../media/image6.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56.png"/><Relationship Id="rId5" Type="http://schemas.openxmlformats.org/officeDocument/2006/relationships/image" Target="../media/image2.svg"/><Relationship Id="rId10" Type="http://schemas.openxmlformats.org/officeDocument/2006/relationships/image" Target="../media/image55.png"/><Relationship Id="rId4" Type="http://schemas.openxmlformats.org/officeDocument/2006/relationships/image" Target="../media/image1.png"/><Relationship Id="rId9" Type="http://schemas.openxmlformats.org/officeDocument/2006/relationships/image" Target="../media/image4.sv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32.png"/><Relationship Id="rId4" Type="http://schemas.openxmlformats.org/officeDocument/2006/relationships/image" Target="../media/image14.svg"/></Relationships>
</file>

<file path=ppt/slides/_rels/slide2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0.svg"/><Relationship Id="rId7" Type="http://schemas.openxmlformats.org/officeDocument/2006/relationships/image" Target="../media/image6.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4.svg"/></Relationships>
</file>

<file path=ppt/slides/_rels/slide23.xml.rels><?xml version="1.0" encoding="UTF-8" standalone="yes"?>
<Relationships xmlns="http://schemas.openxmlformats.org/package/2006/relationships"><Relationship Id="rId12"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8.svg"/><Relationship Id="rId5" Type="http://schemas.openxmlformats.org/officeDocument/2006/relationships/image" Target="../media/image42.svg"/></Relationships>
</file>

<file path=ppt/slides/_rels/slide24.xml.rels><?xml version="1.0" encoding="UTF-8" standalone="yes"?>
<Relationships xmlns="http://schemas.openxmlformats.org/package/2006/relationships"><Relationship Id="rId13" Type="http://schemas.openxmlformats.org/officeDocument/2006/relationships/image" Target="../media/image32.svg"/><Relationship Id="rId18" Type="http://schemas.openxmlformats.org/officeDocument/2006/relationships/image" Target="../media/image18.png"/><Relationship Id="rId3" Type="http://schemas.openxmlformats.org/officeDocument/2006/relationships/image" Target="../media/image16.svg"/><Relationship Id="rId21" Type="http://schemas.openxmlformats.org/officeDocument/2006/relationships/image" Target="../media/image40.svg"/><Relationship Id="rId12" Type="http://schemas.openxmlformats.org/officeDocument/2006/relationships/image" Target="../media/image60.png"/><Relationship Id="rId17" Type="http://schemas.openxmlformats.org/officeDocument/2006/relationships/image" Target="../media/image36.svg"/><Relationship Id="rId2" Type="http://schemas.openxmlformats.org/officeDocument/2006/relationships/image" Target="../media/image13.png"/><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30.svg"/><Relationship Id="rId5" Type="http://schemas.openxmlformats.org/officeDocument/2006/relationships/image" Target="../media/image24.svg"/><Relationship Id="rId15" Type="http://schemas.openxmlformats.org/officeDocument/2006/relationships/image" Target="../media/image34.svg"/><Relationship Id="rId19" Type="http://schemas.openxmlformats.org/officeDocument/2006/relationships/image" Target="../media/image38.svg"/><Relationship Id="rId4" Type="http://schemas.openxmlformats.org/officeDocument/2006/relationships/image" Target="../media/image14.png"/><Relationship Id="rId14" Type="http://schemas.openxmlformats.org/officeDocument/2006/relationships/image" Target="../media/image16.pn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42.svg"/><Relationship Id="rId3" Type="http://schemas.openxmlformats.org/officeDocument/2006/relationships/image" Target="../media/image40.svg"/><Relationship Id="rId7" Type="http://schemas.openxmlformats.org/officeDocument/2006/relationships/image" Target="../media/image6.svg"/><Relationship Id="rId12"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87.svg"/><Relationship Id="rId5" Type="http://schemas.openxmlformats.org/officeDocument/2006/relationships/image" Target="../media/image85.svg"/><Relationship Id="rId10"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E5077"/>
        </a:solidFill>
        <a:effectLst/>
      </p:bgPr>
    </p:bg>
    <p:spTree>
      <p:nvGrpSpPr>
        <p:cNvPr id="1" name=""/>
        <p:cNvGrpSpPr/>
        <p:nvPr/>
      </p:nvGrpSpPr>
      <p:grpSpPr>
        <a:xfrm>
          <a:off x="0" y="0"/>
          <a:ext cx="0" cy="0"/>
          <a:chOff x="0" y="0"/>
          <a:chExt cx="0" cy="0"/>
        </a:xfrm>
      </p:grpSpPr>
      <p:sp>
        <p:nvSpPr>
          <p:cNvPr id="2" name="TextBox 2"/>
          <p:cNvSpPr txBox="1"/>
          <p:nvPr/>
        </p:nvSpPr>
        <p:spPr>
          <a:xfrm>
            <a:off x="5638800" y="2833382"/>
            <a:ext cx="12087911" cy="4655121"/>
          </a:xfrm>
          <a:prstGeom prst="rect">
            <a:avLst/>
          </a:prstGeom>
        </p:spPr>
        <p:txBody>
          <a:bodyPr wrap="square" lIns="0" tIns="0" rIns="0" bIns="0" rtlCol="0" anchor="t">
            <a:spAutoFit/>
          </a:bodyPr>
          <a:lstStyle/>
          <a:p>
            <a:pPr algn="ctr">
              <a:lnSpc>
                <a:spcPts val="12100"/>
              </a:lnSpc>
            </a:pPr>
            <a:r>
              <a:rPr lang="en-US" sz="8500" b="1" smtClean="0">
                <a:solidFill>
                  <a:srgbClr val="EDEDEB"/>
                </a:solidFill>
                <a:latin typeface="Arial" panose="020B0604020202020204" pitchFamily="34" charset="0"/>
                <a:cs typeface="Arial" panose="020B0604020202020204" pitchFamily="34" charset="0"/>
              </a:rPr>
              <a:t>CHÀO MỪNG CÁC EM ĐẾN VỚI BÀI HỌC HÔM NAY!</a:t>
            </a:r>
            <a:endParaRPr lang="en-US" sz="8500" b="1">
              <a:solidFill>
                <a:srgbClr val="EDEDEB"/>
              </a:solidFill>
              <a:latin typeface="Arial" panose="020B0604020202020204" pitchFamily="34" charset="0"/>
              <a:cs typeface="Arial" panose="020B0604020202020204" pitchFamily="34" charset="0"/>
            </a:endParaRP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2781173">
            <a:off x="633196" y="2777356"/>
            <a:ext cx="3605719" cy="4767176"/>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2286000" y="2552700"/>
            <a:ext cx="3651541" cy="5216487"/>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b="52883"/>
          <a:stretch>
            <a:fillRect/>
          </a:stretch>
        </p:blipFill>
        <p:spPr>
          <a:xfrm>
            <a:off x="8019287" y="8536121"/>
            <a:ext cx="10268713" cy="1752215"/>
          </a:xfrm>
          <a:prstGeom prst="rect">
            <a:avLst/>
          </a:prstGeom>
        </p:spPr>
      </p:pic>
      <p:pic>
        <p:nvPicPr>
          <p:cNvPr id="7"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8743565">
            <a:off x="-183354" y="6974803"/>
            <a:ext cx="3931601" cy="5631200"/>
          </a:xfrm>
          <a:prstGeom prst="rect">
            <a:avLst/>
          </a:prstGeom>
        </p:spPr>
      </p:pic>
      <p:pic>
        <p:nvPicPr>
          <p:cNvPr id="8" name="Picture 8"/>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l="14620" r="33645" b="60051"/>
          <a:stretch>
            <a:fillRect/>
          </a:stretch>
        </p:blipFill>
        <p:spPr>
          <a:xfrm>
            <a:off x="1116037" y="1264136"/>
            <a:ext cx="603339" cy="73660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2781173">
            <a:off x="11885797" y="2354465"/>
            <a:ext cx="3605719" cy="476717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5400000">
            <a:off x="8177163" y="-129095"/>
            <a:ext cx="2267130" cy="19483145"/>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rot="5400000" flipH="1">
            <a:off x="7979128" y="276379"/>
            <a:ext cx="2329745" cy="20021243"/>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3324356" y="1788308"/>
            <a:ext cx="4411331" cy="5682042"/>
          </a:xfrm>
          <a:prstGeom prst="rect">
            <a:avLst/>
          </a:prstGeom>
        </p:spPr>
      </p:pic>
      <p:sp>
        <p:nvSpPr>
          <p:cNvPr id="8" name="TextBox 3"/>
          <p:cNvSpPr txBox="1"/>
          <p:nvPr/>
        </p:nvSpPr>
        <p:spPr>
          <a:xfrm>
            <a:off x="762000" y="1562100"/>
            <a:ext cx="10591800" cy="5558445"/>
          </a:xfrm>
          <a:prstGeom prst="rect">
            <a:avLst/>
          </a:prstGeom>
        </p:spPr>
        <p:txBody>
          <a:bodyPr wrap="square" lIns="0" tIns="0" rIns="0" bIns="0" rtlCol="0" anchor="t">
            <a:spAutoFit/>
          </a:bodyPr>
          <a:lstStyle/>
          <a:p>
            <a:pPr algn="just">
              <a:lnSpc>
                <a:spcPct val="120000"/>
              </a:lnSpc>
              <a:spcBef>
                <a:spcPts val="600"/>
              </a:spcBef>
              <a:spcAft>
                <a:spcPts val="600"/>
              </a:spcAft>
            </a:pPr>
            <a:r>
              <a:rPr lang="vi-VN" sz="4300">
                <a:ea typeface="Calibri" panose="020F0502020204030204" pitchFamily="34" charset="0"/>
              </a:rPr>
              <a:t>Ở tiểu học chúng ta đã làm quen với tỉ số và tỉ số phần trăm. Sau đây chúng ta sẽ tìm hiểu thêm về hai khái niệm này và cách giải quyết một số bài toán có liên quan thường gặp trong thực tế đời sống, chẳng hạn lãi suất tín dụng, thành phần </a:t>
            </a:r>
            <a:r>
              <a:rPr lang="vi-VN" sz="4300" smtClean="0">
                <a:ea typeface="Calibri" panose="020F0502020204030204" pitchFamily="34" charset="0"/>
              </a:rPr>
              <a:t>các </a:t>
            </a:r>
            <a:r>
              <a:rPr lang="vi-VN" sz="4300">
                <a:ea typeface="Calibri" panose="020F0502020204030204" pitchFamily="34" charset="0"/>
              </a:rPr>
              <a:t>chất trong Hóa học, giảm giá, lợi </a:t>
            </a:r>
            <a:r>
              <a:rPr lang="vi-VN" sz="4300" smtClean="0">
                <a:ea typeface="Calibri" panose="020F0502020204030204" pitchFamily="34" charset="0"/>
              </a:rPr>
              <a:t>nhuận</a:t>
            </a:r>
            <a:r>
              <a:rPr lang="en-GB" sz="4300" smtClean="0">
                <a:ea typeface="Calibri" panose="020F0502020204030204" pitchFamily="34" charset="0"/>
              </a:rPr>
              <a:t> </a:t>
            </a:r>
            <a:r>
              <a:rPr lang="vi-VN" sz="4300" smtClean="0">
                <a:ea typeface="Calibri" panose="020F0502020204030204" pitchFamily="34" charset="0"/>
              </a:rPr>
              <a:t>-</a:t>
            </a:r>
            <a:r>
              <a:rPr lang="en-GB" sz="4300" smtClean="0">
                <a:ea typeface="Calibri" panose="020F0502020204030204" pitchFamily="34" charset="0"/>
              </a:rPr>
              <a:t> </a:t>
            </a:r>
            <a:r>
              <a:rPr lang="vi-VN" sz="4300" smtClean="0">
                <a:ea typeface="Calibri" panose="020F0502020204030204" pitchFamily="34" charset="0"/>
              </a:rPr>
              <a:t>thua </a:t>
            </a:r>
            <a:r>
              <a:rPr lang="vi-VN" sz="4300">
                <a:ea typeface="Calibri" panose="020F0502020204030204" pitchFamily="34" charset="0"/>
              </a:rPr>
              <a:t>lỗ,…</a:t>
            </a:r>
            <a:endParaRPr lang="en-US" sz="43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E507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41384" y="2095500"/>
            <a:ext cx="5191223" cy="5905323"/>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flipH="1">
            <a:off x="1126196" y="2866573"/>
            <a:ext cx="3774000" cy="4804862"/>
          </a:xfrm>
          <a:prstGeom prst="rect">
            <a:avLst/>
          </a:prstGeom>
        </p:spPr>
      </p:pic>
      <p:sp>
        <p:nvSpPr>
          <p:cNvPr id="6" name="TextBox 6"/>
          <p:cNvSpPr txBox="1"/>
          <p:nvPr/>
        </p:nvSpPr>
        <p:spPr>
          <a:xfrm>
            <a:off x="5685008" y="1866900"/>
            <a:ext cx="12061371" cy="4185761"/>
          </a:xfrm>
          <a:prstGeom prst="rect">
            <a:avLst/>
          </a:prstGeom>
        </p:spPr>
        <p:txBody>
          <a:bodyPr wrap="square" lIns="0" tIns="0" rIns="0" bIns="0" rtlCol="0" anchor="t">
            <a:spAutoFit/>
          </a:bodyPr>
          <a:lstStyle/>
          <a:p>
            <a:pPr algn="ctr">
              <a:lnSpc>
                <a:spcPct val="120000"/>
              </a:lnSpc>
              <a:spcBef>
                <a:spcPts val="600"/>
              </a:spcBef>
              <a:spcAft>
                <a:spcPts val="600"/>
              </a:spcAft>
            </a:pPr>
            <a:r>
              <a:rPr lang="en-US" sz="7000" b="1" smtClean="0">
                <a:solidFill>
                  <a:srgbClr val="FFFFFF"/>
                </a:solidFill>
                <a:latin typeface="Arial" panose="020B0604020202020204" pitchFamily="34" charset="0"/>
                <a:cs typeface="Arial" panose="020B0604020202020204" pitchFamily="34" charset="0"/>
              </a:rPr>
              <a:t>BÀI 31</a:t>
            </a:r>
          </a:p>
          <a:p>
            <a:pPr algn="ctr">
              <a:lnSpc>
                <a:spcPct val="120000"/>
              </a:lnSpc>
              <a:spcBef>
                <a:spcPts val="600"/>
              </a:spcBef>
              <a:spcAft>
                <a:spcPts val="600"/>
              </a:spcAft>
            </a:pPr>
            <a:r>
              <a:rPr lang="en-US" sz="7000" b="1" smtClean="0">
                <a:solidFill>
                  <a:srgbClr val="FFFFFF"/>
                </a:solidFill>
                <a:latin typeface="Arial" panose="020B0604020202020204" pitchFamily="34" charset="0"/>
                <a:cs typeface="Arial" panose="020B0604020202020204" pitchFamily="34" charset="0"/>
              </a:rPr>
              <a:t>MỘT SỐ BÀI TOÁN VỀ </a:t>
            </a:r>
          </a:p>
          <a:p>
            <a:pPr algn="ctr">
              <a:lnSpc>
                <a:spcPct val="120000"/>
              </a:lnSpc>
              <a:spcBef>
                <a:spcPts val="600"/>
              </a:spcBef>
              <a:spcAft>
                <a:spcPts val="600"/>
              </a:spcAft>
            </a:pPr>
            <a:r>
              <a:rPr lang="en-US" sz="7000" b="1" smtClean="0">
                <a:solidFill>
                  <a:srgbClr val="FFFFFF"/>
                </a:solidFill>
                <a:latin typeface="Arial" panose="020B0604020202020204" pitchFamily="34" charset="0"/>
                <a:cs typeface="Arial" panose="020B0604020202020204" pitchFamily="34" charset="0"/>
              </a:rPr>
              <a:t>TỈ SỐ VÀ TỈ SỐ PHẦN TRĂM</a:t>
            </a:r>
            <a:endParaRPr lang="en-US" sz="7000" b="1">
              <a:solidFill>
                <a:srgbClr val="FFFFFF"/>
              </a:solidFill>
              <a:latin typeface="Arial" panose="020B0604020202020204" pitchFamily="34" charset="0"/>
              <a:cs typeface="Arial" panose="020B0604020202020204" pitchFamily="34" charset="0"/>
            </a:endParaRPr>
          </a:p>
        </p:txBody>
      </p:sp>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8736273" y="7671435"/>
            <a:ext cx="9573498" cy="2676955"/>
          </a:xfrm>
          <a:prstGeom prst="rect">
            <a:avLst/>
          </a:prstGeom>
        </p:spPr>
      </p:pic>
      <p:pic>
        <p:nvPicPr>
          <p:cNvPr id="8" name="Picture 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878803">
            <a:off x="13617086" y="7601639"/>
            <a:ext cx="4386088" cy="281654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8509220" flipH="1">
            <a:off x="15666856" y="-720393"/>
            <a:ext cx="3710598" cy="4388879"/>
          </a:xfrm>
          <a:prstGeom prst="rect">
            <a:avLst/>
          </a:prstGeom>
        </p:spPr>
      </p:pic>
      <p:sp>
        <p:nvSpPr>
          <p:cNvPr id="3" name="TextBox 3"/>
          <p:cNvSpPr txBox="1"/>
          <p:nvPr/>
        </p:nvSpPr>
        <p:spPr>
          <a:xfrm>
            <a:off x="3705948" y="1333500"/>
            <a:ext cx="10188807" cy="846386"/>
          </a:xfrm>
          <a:prstGeom prst="rect">
            <a:avLst/>
          </a:prstGeom>
        </p:spPr>
        <p:txBody>
          <a:bodyPr lIns="0" tIns="0" rIns="0" bIns="0" rtlCol="0" anchor="t">
            <a:spAutoFit/>
          </a:bodyPr>
          <a:lstStyle/>
          <a:p>
            <a:pPr algn="ctr">
              <a:lnSpc>
                <a:spcPts val="6600"/>
              </a:lnSpc>
            </a:pPr>
            <a:r>
              <a:rPr lang="en-US" sz="6000" b="1" smtClean="0">
                <a:solidFill>
                  <a:srgbClr val="2E5077"/>
                </a:solidFill>
                <a:latin typeface="Arial" panose="020B0604020202020204" pitchFamily="34" charset="0"/>
                <a:cs typeface="Arial" panose="020B0604020202020204" pitchFamily="34" charset="0"/>
              </a:rPr>
              <a:t>NỘI DUNG BÀI HỌC</a:t>
            </a:r>
            <a:endParaRPr lang="en-US" sz="6000" b="1">
              <a:solidFill>
                <a:srgbClr val="2E5077"/>
              </a:solidFill>
              <a:latin typeface="Arial" panose="020B0604020202020204" pitchFamily="34" charset="0"/>
              <a:cs typeface="Arial" panose="020B0604020202020204" pitchFamily="34" charset="0"/>
            </a:endParaRPr>
          </a:p>
        </p:txBody>
      </p:sp>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4749090" y="6254329"/>
            <a:ext cx="1658456" cy="15968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5014487" y="6378592"/>
            <a:ext cx="1127660" cy="1348290"/>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4727319" y="3671715"/>
            <a:ext cx="1658456" cy="1596814"/>
          </a:xfrm>
          <a:prstGeom prst="rect">
            <a:avLst/>
          </a:prstGeom>
        </p:spPr>
      </p:pic>
      <p:pic>
        <p:nvPicPr>
          <p:cNvPr id="13" name="Picture 13"/>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rot="-2040806">
            <a:off x="5462989" y="3757431"/>
            <a:ext cx="206054" cy="1365416"/>
          </a:xfrm>
          <a:prstGeom prst="rect">
            <a:avLst/>
          </a:prstGeom>
        </p:spPr>
      </p:pic>
      <p:pic>
        <p:nvPicPr>
          <p:cNvPr id="15" name="Picture 15"/>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flipH="1">
            <a:off x="-1888115" y="6623753"/>
            <a:ext cx="5594063" cy="4657057"/>
          </a:xfrm>
          <a:prstGeom prst="rect">
            <a:avLst/>
          </a:prstGeom>
        </p:spPr>
      </p:pic>
      <p:pic>
        <p:nvPicPr>
          <p:cNvPr id="16" name="Picture 16"/>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rcRect/>
          <a:stretch>
            <a:fillRect/>
          </a:stretch>
        </p:blipFill>
        <p:spPr>
          <a:xfrm rot="-6706407">
            <a:off x="-914693" y="6261520"/>
            <a:ext cx="3724155" cy="4619108"/>
          </a:xfrm>
          <a:prstGeom prst="rect">
            <a:avLst/>
          </a:prstGeom>
        </p:spPr>
      </p:pic>
      <p:pic>
        <p:nvPicPr>
          <p:cNvPr id="17" name="Picture 17"/>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rcRect/>
          <a:stretch>
            <a:fillRect/>
          </a:stretch>
        </p:blipFill>
        <p:spPr>
          <a:xfrm rot="-8507374">
            <a:off x="15439757" y="7796369"/>
            <a:ext cx="4364870" cy="2761772"/>
          </a:xfrm>
          <a:prstGeom prst="rect">
            <a:avLst/>
          </a:prstGeom>
        </p:spPr>
      </p:pic>
      <p:sp>
        <p:nvSpPr>
          <p:cNvPr id="24" name="TextBox 23">
            <a:extLst>
              <a:ext uri="{FF2B5EF4-FFF2-40B4-BE49-F238E27FC236}">
                <a16:creationId xmlns:a16="http://schemas.microsoft.com/office/drawing/2014/main" id="{7FA0E7D4-0E7E-4DF0-858B-D3BF0672AF67}"/>
              </a:ext>
            </a:extLst>
          </p:cNvPr>
          <p:cNvSpPr txBox="1"/>
          <p:nvPr/>
        </p:nvSpPr>
        <p:spPr>
          <a:xfrm>
            <a:off x="6789831" y="4077707"/>
            <a:ext cx="9067790" cy="784830"/>
          </a:xfrm>
          <a:prstGeom prst="rect">
            <a:avLst/>
          </a:prstGeom>
          <a:noFill/>
        </p:spPr>
        <p:txBody>
          <a:bodyPr wrap="square" rtlCol="0">
            <a:spAutoFit/>
          </a:bodyPr>
          <a:lstStyle/>
          <a:p>
            <a:r>
              <a:rPr lang="en-US" sz="4500" smtClean="0">
                <a:latin typeface="Arial" panose="020B0604020202020204" pitchFamily="34" charset="0"/>
                <a:cs typeface="Arial" panose="020B0604020202020204" pitchFamily="34" charset="0"/>
              </a:rPr>
              <a:t>Tỉ số và tỉ số phần trăm</a:t>
            </a:r>
            <a:endParaRPr lang="en-US" sz="45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7FA0E7D4-0E7E-4DF0-858B-D3BF0672AF67}"/>
              </a:ext>
            </a:extLst>
          </p:cNvPr>
          <p:cNvSpPr txBox="1"/>
          <p:nvPr/>
        </p:nvSpPr>
        <p:spPr>
          <a:xfrm>
            <a:off x="6839759" y="6501430"/>
            <a:ext cx="7948049" cy="784830"/>
          </a:xfrm>
          <a:prstGeom prst="rect">
            <a:avLst/>
          </a:prstGeom>
          <a:noFill/>
        </p:spPr>
        <p:txBody>
          <a:bodyPr wrap="square" rtlCol="0">
            <a:spAutoFit/>
          </a:bodyPr>
          <a:lstStyle/>
          <a:p>
            <a:r>
              <a:rPr lang="en-US" sz="4500" smtClean="0">
                <a:latin typeface="Arial" panose="020B0604020202020204" pitchFamily="34" charset="0"/>
                <a:cs typeface="Arial" panose="020B0604020202020204" pitchFamily="34" charset="0"/>
              </a:rPr>
              <a:t>Hai bài toán về tỉ số phần trăm</a:t>
            </a:r>
            <a:endParaRPr lang="en-US" sz="45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700000" flipH="1">
            <a:off x="-437584" y="7528446"/>
            <a:ext cx="2766659" cy="3766490"/>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3493145">
            <a:off x="14989190" y="-1923662"/>
            <a:ext cx="3425777" cy="4645121"/>
          </a:xfrm>
          <a:prstGeom prst="rect">
            <a:avLst/>
          </a:prstGeom>
        </p:spPr>
      </p:pic>
      <p:pic>
        <p:nvPicPr>
          <p:cNvPr id="11" name="Picture 11"/>
          <p:cNvPicPr>
            <a:picLocks noChangeAspect="1"/>
          </p:cNvPicPr>
          <p:nvPr/>
        </p:nvPicPr>
        <p:blipFill>
          <a:blip r:embed="rId12">
            <a:alphaModFix amt="30000"/>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533399" y="190500"/>
            <a:ext cx="9067799" cy="1145784"/>
          </a:xfrm>
          <a:prstGeom prst="rect">
            <a:avLst/>
          </a:prstGeom>
        </p:spPr>
      </p:pic>
      <p:sp>
        <p:nvSpPr>
          <p:cNvPr id="12" name="TextBox 12"/>
          <p:cNvSpPr txBox="1"/>
          <p:nvPr/>
        </p:nvSpPr>
        <p:spPr>
          <a:xfrm>
            <a:off x="1228772" y="344174"/>
            <a:ext cx="8372427" cy="923330"/>
          </a:xfrm>
          <a:prstGeom prst="rect">
            <a:avLst/>
          </a:prstGeom>
        </p:spPr>
        <p:txBody>
          <a:bodyPr wrap="square" lIns="0" tIns="0" rIns="0" bIns="0" rtlCol="0" anchor="t">
            <a:spAutoFit/>
          </a:bodyPr>
          <a:lstStyle/>
          <a:p>
            <a:pPr marL="0" lvl="0" indent="0" algn="just">
              <a:lnSpc>
                <a:spcPct val="120000"/>
              </a:lnSpc>
              <a:spcBef>
                <a:spcPts val="600"/>
              </a:spcBef>
              <a:spcAft>
                <a:spcPts val="600"/>
              </a:spcAft>
            </a:pPr>
            <a:r>
              <a:rPr lang="en-US" sz="5000" b="1" u="none" smtClean="0">
                <a:solidFill>
                  <a:srgbClr val="000000"/>
                </a:solidFill>
                <a:latin typeface="Arial" panose="020B0604020202020204" pitchFamily="34" charset="0"/>
                <a:cs typeface="Arial" panose="020B0604020202020204" pitchFamily="34" charset="0"/>
              </a:rPr>
              <a:t>1. Tỉ số và tỉ số phần trăm</a:t>
            </a:r>
            <a:endParaRPr lang="en-US" sz="5000" b="1" u="none">
              <a:solidFill>
                <a:srgbClr val="000000"/>
              </a:solidFill>
              <a:latin typeface="Arial" panose="020B0604020202020204" pitchFamily="34" charset="0"/>
              <a:cs typeface="Arial" panose="020B0604020202020204" pitchFamily="34" charset="0"/>
            </a:endParaRPr>
          </a:p>
        </p:txBody>
      </p:sp>
      <p:sp>
        <p:nvSpPr>
          <p:cNvPr id="17" name="Flowchart: Alternate Process 16"/>
          <p:cNvSpPr/>
          <p:nvPr/>
        </p:nvSpPr>
        <p:spPr>
          <a:xfrm>
            <a:off x="667421" y="1824369"/>
            <a:ext cx="16034657" cy="5224131"/>
          </a:xfrm>
          <a:prstGeom prst="flowChartAlternate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 name="Rectangle 1"/>
          <p:cNvSpPr/>
          <p:nvPr/>
        </p:nvSpPr>
        <p:spPr>
          <a:xfrm>
            <a:off x="2438400" y="2116206"/>
            <a:ext cx="13988143" cy="3046988"/>
          </a:xfrm>
          <a:prstGeom prst="rect">
            <a:avLst/>
          </a:prstGeom>
        </p:spPr>
        <p:txBody>
          <a:bodyPr wrap="square">
            <a:spAutoFit/>
          </a:bodyPr>
          <a:lstStyle/>
          <a:p>
            <a:pPr algn="just">
              <a:lnSpc>
                <a:spcPct val="120000"/>
              </a:lnSpc>
              <a:spcBef>
                <a:spcPts val="600"/>
              </a:spcBef>
              <a:spcAft>
                <a:spcPts val="600"/>
              </a:spcAft>
            </a:pPr>
            <a:r>
              <a:rPr lang="en-US" sz="4000">
                <a:latin typeface="Arial" panose="020B0604020202020204" pitchFamily="34" charset="0"/>
                <a:cs typeface="Arial" panose="020B0604020202020204" pitchFamily="34" charset="0"/>
              </a:rPr>
              <a:t>Khoai lang là thực phẩm </a:t>
            </a:r>
            <a:r>
              <a:rPr lang="en-US" sz="4000" smtClean="0">
                <a:latin typeface="Arial" panose="020B0604020202020204" pitchFamily="34" charset="0"/>
                <a:cs typeface="Arial" panose="020B0604020202020204" pitchFamily="34" charset="0"/>
              </a:rPr>
              <a:t>bổ </a:t>
            </a:r>
            <a:r>
              <a:rPr lang="en-US" sz="4000">
                <a:latin typeface="Arial" panose="020B0604020202020204" pitchFamily="34" charset="0"/>
                <a:cs typeface="Arial" panose="020B0604020202020204" pitchFamily="34" charset="0"/>
              </a:rPr>
              <a:t>dưỡng, giàu chất xơ và rất tốt cho sức khỏe. Theo Viện </a:t>
            </a:r>
            <a:r>
              <a:rPr lang="en-US" sz="4000" smtClean="0">
                <a:latin typeface="Arial" panose="020B0604020202020204" pitchFamily="34" charset="0"/>
                <a:cs typeface="Arial" panose="020B0604020202020204" pitchFamily="34" charset="0"/>
              </a:rPr>
              <a:t>Dinh dưỡng </a:t>
            </a:r>
            <a:r>
              <a:rPr lang="en-US" sz="4000">
                <a:latin typeface="Arial" panose="020B0604020202020204" pitchFamily="34" charset="0"/>
                <a:cs typeface="Arial" panose="020B0604020202020204" pitchFamily="34" charset="0"/>
              </a:rPr>
              <a:t>Quốc gia, trong 200 gam khoai lang có chứa khoảng 57 gam </a:t>
            </a:r>
            <a:r>
              <a:rPr lang="en-US" sz="4000" smtClean="0">
                <a:latin typeface="Arial" panose="020B0604020202020204" pitchFamily="34" charset="0"/>
                <a:cs typeface="Arial" panose="020B0604020202020204" pitchFamily="34" charset="0"/>
              </a:rPr>
              <a:t>chất </a:t>
            </a:r>
            <a:r>
              <a:rPr lang="en-US" sz="4000">
                <a:latin typeface="Arial" panose="020B0604020202020204" pitchFamily="34" charset="0"/>
                <a:cs typeface="Arial" panose="020B0604020202020204" pitchFamily="34" charset="0"/>
              </a:rPr>
              <a:t>bột đường </a:t>
            </a:r>
            <a:r>
              <a:rPr lang="en-US" sz="4000" smtClean="0">
                <a:latin typeface="Arial" panose="020B0604020202020204" pitchFamily="34" charset="0"/>
                <a:cs typeface="Arial" panose="020B0604020202020204" pitchFamily="34" charset="0"/>
              </a:rPr>
              <a:t>và 2,6 </a:t>
            </a:r>
            <a:r>
              <a:rPr lang="en-US" sz="4000">
                <a:latin typeface="Arial" panose="020B0604020202020204" pitchFamily="34" charset="0"/>
                <a:cs typeface="Arial" panose="020B0604020202020204" pitchFamily="34" charset="0"/>
              </a:rPr>
              <a:t>gam chất xơ.</a:t>
            </a:r>
          </a:p>
        </p:txBody>
      </p:sp>
      <p:pic>
        <p:nvPicPr>
          <p:cNvPr id="3" name="Picture 2"/>
          <p:cNvPicPr>
            <a:picLocks noChangeAspect="1"/>
          </p:cNvPicPr>
          <p:nvPr/>
        </p:nvPicPr>
        <p:blipFill>
          <a:blip r:embed="rId14"/>
          <a:stretch>
            <a:fillRect/>
          </a:stretch>
        </p:blipFill>
        <p:spPr>
          <a:xfrm>
            <a:off x="945745" y="2095500"/>
            <a:ext cx="1231399" cy="1974485"/>
          </a:xfrm>
          <a:prstGeom prst="rect">
            <a:avLst/>
          </a:prstGeom>
        </p:spPr>
      </p:pic>
      <p:sp>
        <p:nvSpPr>
          <p:cNvPr id="13" name="Rounded Rectangle 12"/>
          <p:cNvSpPr/>
          <p:nvPr/>
        </p:nvSpPr>
        <p:spPr>
          <a:xfrm>
            <a:off x="868941" y="5189033"/>
            <a:ext cx="1508456" cy="800905"/>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4000" smtClean="0">
                <a:solidFill>
                  <a:schemeClr val="bg1"/>
                </a:solidFill>
                <a:latin typeface="Arial" panose="020B0604020202020204" pitchFamily="34" charset="0"/>
                <a:cs typeface="Arial" panose="020B0604020202020204" pitchFamily="34" charset="0"/>
              </a:rPr>
              <a:t>HĐ1</a:t>
            </a:r>
            <a:endParaRPr lang="vi-VN" sz="4000" dirty="0">
              <a:solidFill>
                <a:schemeClr val="bg1"/>
              </a:solidFill>
              <a:latin typeface="Arial" panose="020B0604020202020204" pitchFamily="34" charset="0"/>
              <a:cs typeface="Arial" panose="020B0604020202020204" pitchFamily="34" charset="0"/>
            </a:endParaRPr>
          </a:p>
        </p:txBody>
      </p:sp>
      <p:sp>
        <p:nvSpPr>
          <p:cNvPr id="4" name="Rectangle 3"/>
          <p:cNvSpPr/>
          <p:nvPr/>
        </p:nvSpPr>
        <p:spPr>
          <a:xfrm>
            <a:off x="2578917" y="5189033"/>
            <a:ext cx="13847626" cy="1501758"/>
          </a:xfrm>
          <a:prstGeom prst="rect">
            <a:avLst/>
          </a:prstGeom>
        </p:spPr>
        <p:txBody>
          <a:bodyPr wrap="square">
            <a:spAutoFit/>
          </a:bodyPr>
          <a:lstStyle/>
          <a:p>
            <a:pPr algn="just">
              <a:lnSpc>
                <a:spcPct val="120000"/>
              </a:lnSpc>
              <a:spcBef>
                <a:spcPts val="600"/>
              </a:spcBef>
              <a:spcAft>
                <a:spcPts val="600"/>
              </a:spcAft>
            </a:pPr>
            <a:r>
              <a:rPr lang="en-US" sz="4000">
                <a:latin typeface="Arial" panose="020B0604020202020204" pitchFamily="34" charset="0"/>
                <a:cs typeface="Arial" panose="020B0604020202020204" pitchFamily="34" charset="0"/>
              </a:rPr>
              <a:t>Viết t</a:t>
            </a:r>
            <a:r>
              <a:rPr lang="en-US" sz="4000" smtClean="0">
                <a:latin typeface="Arial" panose="020B0604020202020204" pitchFamily="34" charset="0"/>
                <a:cs typeface="Arial" panose="020B0604020202020204" pitchFamily="34" charset="0"/>
              </a:rPr>
              <a:t>ỉ số khối </a:t>
            </a:r>
            <a:r>
              <a:rPr lang="en-US" sz="4000">
                <a:latin typeface="Arial" panose="020B0604020202020204" pitchFamily="34" charset="0"/>
                <a:cs typeface="Arial" panose="020B0604020202020204" pitchFamily="34" charset="0"/>
              </a:rPr>
              <a:t>lượng chất bột đường và khối lượng của khoai lang.</a:t>
            </a:r>
          </a:p>
        </p:txBody>
      </p:sp>
      <p:sp>
        <p:nvSpPr>
          <p:cNvPr id="15" name="Rectangle 14"/>
          <p:cNvSpPr/>
          <p:nvPr/>
        </p:nvSpPr>
        <p:spPr>
          <a:xfrm>
            <a:off x="2819400" y="7347473"/>
            <a:ext cx="14935199" cy="763094"/>
          </a:xfrm>
          <a:prstGeom prst="rect">
            <a:avLst/>
          </a:prstGeom>
        </p:spPr>
        <p:txBody>
          <a:bodyPr wrap="square">
            <a:spAutoFit/>
          </a:bodyPr>
          <a:lstStyle/>
          <a:p>
            <a:pPr algn="just">
              <a:lnSpc>
                <a:spcPct val="120000"/>
              </a:lnSpc>
              <a:spcBef>
                <a:spcPts val="600"/>
              </a:spcBef>
              <a:spcAft>
                <a:spcPts val="600"/>
              </a:spcAft>
            </a:pPr>
            <a:r>
              <a:rPr lang="en-US" sz="4000">
                <a:solidFill>
                  <a:srgbClr val="002060"/>
                </a:solidFill>
                <a:latin typeface="Arial" panose="020B0604020202020204" pitchFamily="34" charset="0"/>
                <a:cs typeface="Arial" panose="020B0604020202020204" pitchFamily="34" charset="0"/>
              </a:rPr>
              <a:t>T</a:t>
            </a:r>
            <a:r>
              <a:rPr lang="en-US" sz="4000" smtClean="0">
                <a:solidFill>
                  <a:srgbClr val="002060"/>
                </a:solidFill>
                <a:latin typeface="Arial" panose="020B0604020202020204" pitchFamily="34" charset="0"/>
                <a:cs typeface="Arial" panose="020B0604020202020204" pitchFamily="34" charset="0"/>
              </a:rPr>
              <a:t>ỉ số khối </a:t>
            </a:r>
            <a:r>
              <a:rPr lang="en-US" sz="4000">
                <a:solidFill>
                  <a:srgbClr val="002060"/>
                </a:solidFill>
                <a:latin typeface="Arial" panose="020B0604020202020204" pitchFamily="34" charset="0"/>
                <a:cs typeface="Arial" panose="020B0604020202020204" pitchFamily="34" charset="0"/>
              </a:rPr>
              <a:t>lượng chất bột đường và khối lượng của khoai </a:t>
            </a:r>
            <a:r>
              <a:rPr lang="en-US" sz="4000" smtClean="0">
                <a:solidFill>
                  <a:srgbClr val="002060"/>
                </a:solidFill>
                <a:latin typeface="Arial" panose="020B0604020202020204" pitchFamily="34" charset="0"/>
                <a:cs typeface="Arial" panose="020B0604020202020204" pitchFamily="34" charset="0"/>
              </a:rPr>
              <a:t>lang là:</a:t>
            </a:r>
            <a:endParaRPr lang="en-US" sz="4000">
              <a:solidFill>
                <a:srgbClr val="00206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TextBox 14"/>
              <p:cNvSpPr txBox="1"/>
              <p:nvPr/>
            </p:nvSpPr>
            <p:spPr>
              <a:xfrm>
                <a:off x="7619998" y="8191674"/>
                <a:ext cx="3962400" cy="1324593"/>
              </a:xfrm>
              <a:prstGeom prst="rect">
                <a:avLst/>
              </a:prstGeom>
            </p:spPr>
            <p:txBody>
              <a:bodyPr wrap="square" lIns="0" tIns="0" rIns="0" bIns="0" rtlCol="0" anchor="t">
                <a:spAutoFit/>
              </a:bodyPr>
              <a:lstStyle/>
              <a:p>
                <a:pPr lvl="0" algn="ctr">
                  <a:lnSpc>
                    <a:spcPct val="120000"/>
                  </a:lnSpc>
                  <a:spcBef>
                    <a:spcPts val="600"/>
                  </a:spcBef>
                  <a:spcAft>
                    <a:spcPts val="600"/>
                  </a:spcAft>
                </a:pPr>
                <a14:m>
                  <m:oMath xmlns:m="http://schemas.openxmlformats.org/officeDocument/2006/math">
                    <m:f>
                      <m:fPr>
                        <m:ctrlPr>
                          <a:rPr lang="en-US" sz="5000" i="1" smtClean="0">
                            <a:solidFill>
                              <a:srgbClr val="002060"/>
                            </a:solidFill>
                            <a:latin typeface="Cambria Math" panose="02040503050406030204" pitchFamily="18" charset="0"/>
                            <a:cs typeface="Arial" panose="020B0604020202020204" pitchFamily="34" charset="0"/>
                          </a:rPr>
                        </m:ctrlPr>
                      </m:fPr>
                      <m:num>
                        <m:r>
                          <a:rPr lang="en-GB" sz="5000" b="0" i="1" smtClean="0">
                            <a:solidFill>
                              <a:srgbClr val="002060"/>
                            </a:solidFill>
                            <a:latin typeface="Cambria Math" panose="02040503050406030204" pitchFamily="18" charset="0"/>
                            <a:cs typeface="Arial" panose="020B0604020202020204" pitchFamily="34" charset="0"/>
                          </a:rPr>
                          <m:t>57</m:t>
                        </m:r>
                      </m:num>
                      <m:den>
                        <m:r>
                          <a:rPr lang="en-GB" sz="5000" b="0" i="1" smtClean="0">
                            <a:solidFill>
                              <a:srgbClr val="002060"/>
                            </a:solidFill>
                            <a:latin typeface="Cambria Math" panose="02040503050406030204" pitchFamily="18" charset="0"/>
                            <a:cs typeface="Arial" panose="020B0604020202020204" pitchFamily="34" charset="0"/>
                          </a:rPr>
                          <m:t>200</m:t>
                        </m:r>
                      </m:den>
                    </m:f>
                  </m:oMath>
                </a14:m>
                <a:r>
                  <a:rPr lang="en-US" sz="4500" u="none" smtClean="0">
                    <a:solidFill>
                      <a:srgbClr val="002060"/>
                    </a:solidFill>
                    <a:latin typeface="Arial" panose="020B0604020202020204" pitchFamily="34" charset="0"/>
                    <a:cs typeface="Arial" panose="020B0604020202020204" pitchFamily="34" charset="0"/>
                  </a:rPr>
                  <a:t> </a:t>
                </a:r>
              </a:p>
            </p:txBody>
          </p:sp>
        </mc:Choice>
        <mc:Fallback xmlns="">
          <p:sp>
            <p:nvSpPr>
              <p:cNvPr id="16" name="TextBox 14"/>
              <p:cNvSpPr txBox="1">
                <a:spLocks noRot="1" noChangeAspect="1" noMove="1" noResize="1" noEditPoints="1" noAdjustHandles="1" noChangeArrowheads="1" noChangeShapeType="1" noTextEdit="1"/>
              </p:cNvSpPr>
              <p:nvPr/>
            </p:nvSpPr>
            <p:spPr>
              <a:xfrm>
                <a:off x="7619998" y="8191674"/>
                <a:ext cx="3962400" cy="1324593"/>
              </a:xfrm>
              <a:prstGeom prst="rect">
                <a:avLst/>
              </a:prstGeom>
              <a:blipFill>
                <a:blip r:embed="rId15"/>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arn(inVertical)">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p:bldP spid="13" grpId="0" animBg="1"/>
      <p:bldP spid="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700000" flipH="1">
            <a:off x="-437584" y="7528446"/>
            <a:ext cx="2766659" cy="3766490"/>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3493145">
            <a:off x="14989190" y="-1923662"/>
            <a:ext cx="3425777" cy="4645121"/>
          </a:xfrm>
          <a:prstGeom prst="rect">
            <a:avLst/>
          </a:prstGeom>
        </p:spPr>
      </p:pic>
      <p:pic>
        <p:nvPicPr>
          <p:cNvPr id="11" name="Picture 11"/>
          <p:cNvPicPr>
            <a:picLocks noChangeAspect="1"/>
          </p:cNvPicPr>
          <p:nvPr/>
        </p:nvPicPr>
        <p:blipFill>
          <a:blip r:embed="rId12">
            <a:alphaModFix amt="30000"/>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533399" y="190500"/>
            <a:ext cx="9067799" cy="1145784"/>
          </a:xfrm>
          <a:prstGeom prst="rect">
            <a:avLst/>
          </a:prstGeom>
        </p:spPr>
      </p:pic>
      <p:sp>
        <p:nvSpPr>
          <p:cNvPr id="12" name="TextBox 12"/>
          <p:cNvSpPr txBox="1"/>
          <p:nvPr/>
        </p:nvSpPr>
        <p:spPr>
          <a:xfrm>
            <a:off x="1228772" y="344174"/>
            <a:ext cx="8372427" cy="923330"/>
          </a:xfrm>
          <a:prstGeom prst="rect">
            <a:avLst/>
          </a:prstGeom>
        </p:spPr>
        <p:txBody>
          <a:bodyPr wrap="square" lIns="0" tIns="0" rIns="0" bIns="0" rtlCol="0" anchor="t">
            <a:spAutoFit/>
          </a:bodyPr>
          <a:lstStyle/>
          <a:p>
            <a:pPr marL="0" lvl="0" indent="0" algn="just">
              <a:lnSpc>
                <a:spcPct val="120000"/>
              </a:lnSpc>
              <a:spcBef>
                <a:spcPts val="600"/>
              </a:spcBef>
              <a:spcAft>
                <a:spcPts val="600"/>
              </a:spcAft>
            </a:pPr>
            <a:r>
              <a:rPr lang="en-US" sz="5000" b="1" u="none" smtClean="0">
                <a:solidFill>
                  <a:srgbClr val="000000"/>
                </a:solidFill>
                <a:latin typeface="Arial" panose="020B0604020202020204" pitchFamily="34" charset="0"/>
                <a:cs typeface="Arial" panose="020B0604020202020204" pitchFamily="34" charset="0"/>
              </a:rPr>
              <a:t>1. Tỉ số và tỉ số phần trăm</a:t>
            </a:r>
            <a:endParaRPr lang="en-US" sz="5000" b="1" u="none">
              <a:solidFill>
                <a:srgbClr val="000000"/>
              </a:solidFill>
              <a:latin typeface="Arial" panose="020B0604020202020204" pitchFamily="34" charset="0"/>
              <a:cs typeface="Arial" panose="020B0604020202020204" pitchFamily="34" charset="0"/>
            </a:endParaRPr>
          </a:p>
        </p:txBody>
      </p:sp>
      <p:sp>
        <p:nvSpPr>
          <p:cNvPr id="17" name="Flowchart: Alternate Process 16"/>
          <p:cNvSpPr/>
          <p:nvPr/>
        </p:nvSpPr>
        <p:spPr>
          <a:xfrm>
            <a:off x="667421" y="1824369"/>
            <a:ext cx="16034657" cy="5224131"/>
          </a:xfrm>
          <a:prstGeom prst="flowChartAlternateProcess">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 name="Rectangle 1"/>
          <p:cNvSpPr/>
          <p:nvPr/>
        </p:nvSpPr>
        <p:spPr>
          <a:xfrm>
            <a:off x="2438400" y="2116206"/>
            <a:ext cx="13988143" cy="3046988"/>
          </a:xfrm>
          <a:prstGeom prst="rect">
            <a:avLst/>
          </a:prstGeom>
        </p:spPr>
        <p:txBody>
          <a:bodyPr wrap="square">
            <a:spAutoFit/>
          </a:bodyPr>
          <a:lstStyle/>
          <a:p>
            <a:pPr algn="just">
              <a:lnSpc>
                <a:spcPct val="120000"/>
              </a:lnSpc>
              <a:spcBef>
                <a:spcPts val="600"/>
              </a:spcBef>
              <a:spcAft>
                <a:spcPts val="600"/>
              </a:spcAft>
            </a:pPr>
            <a:r>
              <a:rPr lang="en-US" sz="4000">
                <a:latin typeface="Arial" panose="020B0604020202020204" pitchFamily="34" charset="0"/>
                <a:cs typeface="Arial" panose="020B0604020202020204" pitchFamily="34" charset="0"/>
              </a:rPr>
              <a:t>Khoai lang là thực phẩm </a:t>
            </a:r>
            <a:r>
              <a:rPr lang="en-US" sz="4000" smtClean="0">
                <a:latin typeface="Arial" panose="020B0604020202020204" pitchFamily="34" charset="0"/>
                <a:cs typeface="Arial" panose="020B0604020202020204" pitchFamily="34" charset="0"/>
              </a:rPr>
              <a:t>bổ </a:t>
            </a:r>
            <a:r>
              <a:rPr lang="en-US" sz="4000">
                <a:latin typeface="Arial" panose="020B0604020202020204" pitchFamily="34" charset="0"/>
                <a:cs typeface="Arial" panose="020B0604020202020204" pitchFamily="34" charset="0"/>
              </a:rPr>
              <a:t>dưỡng, giàu chất xơ và rất tốt cho sức khỏe. Theo Viện </a:t>
            </a:r>
            <a:r>
              <a:rPr lang="en-US" sz="4000" smtClean="0">
                <a:latin typeface="Arial" panose="020B0604020202020204" pitchFamily="34" charset="0"/>
                <a:cs typeface="Arial" panose="020B0604020202020204" pitchFamily="34" charset="0"/>
              </a:rPr>
              <a:t>Dinh dưỡng </a:t>
            </a:r>
            <a:r>
              <a:rPr lang="en-US" sz="4000">
                <a:latin typeface="Arial" panose="020B0604020202020204" pitchFamily="34" charset="0"/>
                <a:cs typeface="Arial" panose="020B0604020202020204" pitchFamily="34" charset="0"/>
              </a:rPr>
              <a:t>Quốc gia, trong 200 gam khoai lang có chứa khoảng 57 gam </a:t>
            </a:r>
            <a:r>
              <a:rPr lang="en-US" sz="4000" smtClean="0">
                <a:latin typeface="Arial" panose="020B0604020202020204" pitchFamily="34" charset="0"/>
                <a:cs typeface="Arial" panose="020B0604020202020204" pitchFamily="34" charset="0"/>
              </a:rPr>
              <a:t>chất </a:t>
            </a:r>
            <a:r>
              <a:rPr lang="en-US" sz="4000">
                <a:latin typeface="Arial" panose="020B0604020202020204" pitchFamily="34" charset="0"/>
                <a:cs typeface="Arial" panose="020B0604020202020204" pitchFamily="34" charset="0"/>
              </a:rPr>
              <a:t>bột đường </a:t>
            </a:r>
            <a:r>
              <a:rPr lang="en-US" sz="4000" smtClean="0">
                <a:latin typeface="Arial" panose="020B0604020202020204" pitchFamily="34" charset="0"/>
                <a:cs typeface="Arial" panose="020B0604020202020204" pitchFamily="34" charset="0"/>
              </a:rPr>
              <a:t>và 2,6 </a:t>
            </a:r>
            <a:r>
              <a:rPr lang="en-US" sz="4000">
                <a:latin typeface="Arial" panose="020B0604020202020204" pitchFamily="34" charset="0"/>
                <a:cs typeface="Arial" panose="020B0604020202020204" pitchFamily="34" charset="0"/>
              </a:rPr>
              <a:t>gam chất xơ.</a:t>
            </a:r>
          </a:p>
        </p:txBody>
      </p:sp>
      <p:pic>
        <p:nvPicPr>
          <p:cNvPr id="3" name="Picture 2"/>
          <p:cNvPicPr>
            <a:picLocks noChangeAspect="1"/>
          </p:cNvPicPr>
          <p:nvPr/>
        </p:nvPicPr>
        <p:blipFill>
          <a:blip r:embed="rId14"/>
          <a:stretch>
            <a:fillRect/>
          </a:stretch>
        </p:blipFill>
        <p:spPr>
          <a:xfrm>
            <a:off x="945745" y="2095500"/>
            <a:ext cx="1231399" cy="1974485"/>
          </a:xfrm>
          <a:prstGeom prst="rect">
            <a:avLst/>
          </a:prstGeom>
        </p:spPr>
      </p:pic>
      <p:sp>
        <p:nvSpPr>
          <p:cNvPr id="13" name="Rounded Rectangle 12"/>
          <p:cNvSpPr/>
          <p:nvPr/>
        </p:nvSpPr>
        <p:spPr>
          <a:xfrm>
            <a:off x="868941" y="5189033"/>
            <a:ext cx="1508456" cy="800905"/>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4000" smtClean="0">
                <a:solidFill>
                  <a:schemeClr val="bg1"/>
                </a:solidFill>
                <a:latin typeface="Arial" panose="020B0604020202020204" pitchFamily="34" charset="0"/>
                <a:cs typeface="Arial" panose="020B0604020202020204" pitchFamily="34" charset="0"/>
              </a:rPr>
              <a:t>HĐ2</a:t>
            </a:r>
            <a:endParaRPr lang="vi-VN" sz="4000" dirty="0">
              <a:solidFill>
                <a:schemeClr val="bg1"/>
              </a:solidFill>
              <a:latin typeface="Arial" panose="020B0604020202020204" pitchFamily="34" charset="0"/>
              <a:cs typeface="Arial" panose="020B0604020202020204" pitchFamily="34" charset="0"/>
            </a:endParaRPr>
          </a:p>
        </p:txBody>
      </p:sp>
      <p:sp>
        <p:nvSpPr>
          <p:cNvPr id="4" name="Rectangle 3"/>
          <p:cNvSpPr/>
          <p:nvPr/>
        </p:nvSpPr>
        <p:spPr>
          <a:xfrm>
            <a:off x="2578917" y="5189033"/>
            <a:ext cx="13847626" cy="1569660"/>
          </a:xfrm>
          <a:prstGeom prst="rect">
            <a:avLst/>
          </a:prstGeom>
        </p:spPr>
        <p:txBody>
          <a:bodyPr wrap="square">
            <a:spAutoFit/>
          </a:bodyPr>
          <a:lstStyle/>
          <a:p>
            <a:pPr algn="just">
              <a:lnSpc>
                <a:spcPct val="120000"/>
              </a:lnSpc>
              <a:spcBef>
                <a:spcPts val="600"/>
              </a:spcBef>
              <a:spcAft>
                <a:spcPts val="600"/>
              </a:spcAft>
            </a:pPr>
            <a:r>
              <a:rPr lang="en-US" sz="4000" smtClean="0">
                <a:latin typeface="Arial" panose="020B0604020202020204" pitchFamily="34" charset="0"/>
                <a:cs typeface="Arial" panose="020B0604020202020204" pitchFamily="34" charset="0"/>
              </a:rPr>
              <a:t>Bằng cách tương tự, em hãy viết </a:t>
            </a:r>
            <a:r>
              <a:rPr lang="en-US" sz="4000">
                <a:latin typeface="Arial" panose="020B0604020202020204" pitchFamily="34" charset="0"/>
                <a:cs typeface="Arial" panose="020B0604020202020204" pitchFamily="34" charset="0"/>
              </a:rPr>
              <a:t>t</a:t>
            </a:r>
            <a:r>
              <a:rPr lang="en-US" sz="4000" smtClean="0">
                <a:latin typeface="Arial" panose="020B0604020202020204" pitchFamily="34" charset="0"/>
                <a:cs typeface="Arial" panose="020B0604020202020204" pitchFamily="34" charset="0"/>
              </a:rPr>
              <a:t>ỉ số khối </a:t>
            </a:r>
            <a:r>
              <a:rPr lang="en-US" sz="4000">
                <a:latin typeface="Arial" panose="020B0604020202020204" pitchFamily="34" charset="0"/>
                <a:cs typeface="Arial" panose="020B0604020202020204" pitchFamily="34" charset="0"/>
              </a:rPr>
              <a:t>lượng chất </a:t>
            </a:r>
            <a:r>
              <a:rPr lang="en-US" sz="4000" smtClean="0">
                <a:latin typeface="Arial" panose="020B0604020202020204" pitchFamily="34" charset="0"/>
                <a:cs typeface="Arial" panose="020B0604020202020204" pitchFamily="34" charset="0"/>
              </a:rPr>
              <a:t>xơ và </a:t>
            </a:r>
            <a:r>
              <a:rPr lang="en-US" sz="4000">
                <a:latin typeface="Arial" panose="020B0604020202020204" pitchFamily="34" charset="0"/>
                <a:cs typeface="Arial" panose="020B0604020202020204" pitchFamily="34" charset="0"/>
              </a:rPr>
              <a:t>khối lượng của khoai lang.</a:t>
            </a:r>
          </a:p>
        </p:txBody>
      </p:sp>
      <p:sp>
        <p:nvSpPr>
          <p:cNvPr id="15" name="Rectangle 14"/>
          <p:cNvSpPr/>
          <p:nvPr/>
        </p:nvSpPr>
        <p:spPr>
          <a:xfrm>
            <a:off x="2819400" y="7347473"/>
            <a:ext cx="14935199" cy="830997"/>
          </a:xfrm>
          <a:prstGeom prst="rect">
            <a:avLst/>
          </a:prstGeom>
        </p:spPr>
        <p:txBody>
          <a:bodyPr wrap="square">
            <a:spAutoFit/>
          </a:bodyPr>
          <a:lstStyle/>
          <a:p>
            <a:pPr algn="just">
              <a:lnSpc>
                <a:spcPct val="120000"/>
              </a:lnSpc>
              <a:spcBef>
                <a:spcPts val="600"/>
              </a:spcBef>
              <a:spcAft>
                <a:spcPts val="600"/>
              </a:spcAft>
            </a:pPr>
            <a:r>
              <a:rPr lang="en-US" sz="4000">
                <a:solidFill>
                  <a:srgbClr val="002060"/>
                </a:solidFill>
                <a:latin typeface="Arial" panose="020B0604020202020204" pitchFamily="34" charset="0"/>
                <a:cs typeface="Arial" panose="020B0604020202020204" pitchFamily="34" charset="0"/>
              </a:rPr>
              <a:t>T</a:t>
            </a:r>
            <a:r>
              <a:rPr lang="en-US" sz="4000" smtClean="0">
                <a:solidFill>
                  <a:srgbClr val="002060"/>
                </a:solidFill>
                <a:latin typeface="Arial" panose="020B0604020202020204" pitchFamily="34" charset="0"/>
                <a:cs typeface="Arial" panose="020B0604020202020204" pitchFamily="34" charset="0"/>
              </a:rPr>
              <a:t>ỉ số khối </a:t>
            </a:r>
            <a:r>
              <a:rPr lang="en-US" sz="4000">
                <a:solidFill>
                  <a:srgbClr val="002060"/>
                </a:solidFill>
                <a:latin typeface="Arial" panose="020B0604020202020204" pitchFamily="34" charset="0"/>
                <a:cs typeface="Arial" panose="020B0604020202020204" pitchFamily="34" charset="0"/>
              </a:rPr>
              <a:t>lượng chất </a:t>
            </a:r>
            <a:r>
              <a:rPr lang="en-US" sz="4000" smtClean="0">
                <a:solidFill>
                  <a:srgbClr val="002060"/>
                </a:solidFill>
                <a:latin typeface="Arial" panose="020B0604020202020204" pitchFamily="34" charset="0"/>
                <a:cs typeface="Arial" panose="020B0604020202020204" pitchFamily="34" charset="0"/>
              </a:rPr>
              <a:t>xơ và </a:t>
            </a:r>
            <a:r>
              <a:rPr lang="en-US" sz="4000">
                <a:solidFill>
                  <a:srgbClr val="002060"/>
                </a:solidFill>
                <a:latin typeface="Arial" panose="020B0604020202020204" pitchFamily="34" charset="0"/>
                <a:cs typeface="Arial" panose="020B0604020202020204" pitchFamily="34" charset="0"/>
              </a:rPr>
              <a:t>khối lượng của khoai </a:t>
            </a:r>
            <a:r>
              <a:rPr lang="en-US" sz="4000" smtClean="0">
                <a:solidFill>
                  <a:srgbClr val="002060"/>
                </a:solidFill>
                <a:latin typeface="Arial" panose="020B0604020202020204" pitchFamily="34" charset="0"/>
                <a:cs typeface="Arial" panose="020B0604020202020204" pitchFamily="34" charset="0"/>
              </a:rPr>
              <a:t>lang là:</a:t>
            </a:r>
            <a:endParaRPr lang="en-US" sz="4000">
              <a:solidFill>
                <a:srgbClr val="002060"/>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6" name="TextBox 14"/>
              <p:cNvSpPr txBox="1"/>
              <p:nvPr/>
            </p:nvSpPr>
            <p:spPr>
              <a:xfrm>
                <a:off x="7619998" y="8424069"/>
                <a:ext cx="3962400" cy="1311449"/>
              </a:xfrm>
              <a:prstGeom prst="rect">
                <a:avLst/>
              </a:prstGeom>
            </p:spPr>
            <p:txBody>
              <a:bodyPr wrap="square" lIns="0" tIns="0" rIns="0" bIns="0" rtlCol="0" anchor="t">
                <a:spAutoFit/>
              </a:bodyPr>
              <a:lstStyle/>
              <a:p>
                <a:pPr lvl="0" algn="ctr">
                  <a:lnSpc>
                    <a:spcPct val="120000"/>
                  </a:lnSpc>
                  <a:spcBef>
                    <a:spcPts val="600"/>
                  </a:spcBef>
                  <a:spcAft>
                    <a:spcPts val="600"/>
                  </a:spcAft>
                </a:pPr>
                <a14:m>
                  <m:oMath xmlns:m="http://schemas.openxmlformats.org/officeDocument/2006/math">
                    <m:f>
                      <m:fPr>
                        <m:ctrlPr>
                          <a:rPr lang="en-US" sz="5000" i="1" smtClean="0">
                            <a:solidFill>
                              <a:srgbClr val="002060"/>
                            </a:solidFill>
                            <a:latin typeface="Cambria Math" panose="02040503050406030204" pitchFamily="18" charset="0"/>
                            <a:cs typeface="Arial" panose="020B0604020202020204" pitchFamily="34" charset="0"/>
                          </a:rPr>
                        </m:ctrlPr>
                      </m:fPr>
                      <m:num>
                        <m:r>
                          <a:rPr lang="en-GB" sz="5000" b="0" i="1" smtClean="0">
                            <a:solidFill>
                              <a:srgbClr val="002060"/>
                            </a:solidFill>
                            <a:latin typeface="Cambria Math" panose="02040503050406030204" pitchFamily="18" charset="0"/>
                            <a:cs typeface="Arial" panose="020B0604020202020204" pitchFamily="34" charset="0"/>
                          </a:rPr>
                          <m:t>2,6</m:t>
                        </m:r>
                      </m:num>
                      <m:den>
                        <m:r>
                          <a:rPr lang="en-GB" sz="5000" b="0" i="1" smtClean="0">
                            <a:solidFill>
                              <a:srgbClr val="002060"/>
                            </a:solidFill>
                            <a:latin typeface="Cambria Math" panose="02040503050406030204" pitchFamily="18" charset="0"/>
                            <a:cs typeface="Arial" panose="020B0604020202020204" pitchFamily="34" charset="0"/>
                          </a:rPr>
                          <m:t>200</m:t>
                        </m:r>
                      </m:den>
                    </m:f>
                  </m:oMath>
                </a14:m>
                <a:r>
                  <a:rPr lang="en-US" sz="4500" u="none" smtClean="0">
                    <a:solidFill>
                      <a:srgbClr val="002060"/>
                    </a:solidFill>
                    <a:latin typeface="Arial" panose="020B0604020202020204" pitchFamily="34" charset="0"/>
                    <a:cs typeface="Arial" panose="020B0604020202020204" pitchFamily="34" charset="0"/>
                  </a:rPr>
                  <a:t> </a:t>
                </a:r>
              </a:p>
            </p:txBody>
          </p:sp>
        </mc:Choice>
        <mc:Fallback>
          <p:sp>
            <p:nvSpPr>
              <p:cNvPr id="16" name="TextBox 14"/>
              <p:cNvSpPr txBox="1">
                <a:spLocks noRot="1" noChangeAspect="1" noMove="1" noResize="1" noEditPoints="1" noAdjustHandles="1" noChangeArrowheads="1" noChangeShapeType="1" noTextEdit="1"/>
              </p:cNvSpPr>
              <p:nvPr/>
            </p:nvSpPr>
            <p:spPr>
              <a:xfrm>
                <a:off x="7619998" y="8424069"/>
                <a:ext cx="3962400" cy="1311449"/>
              </a:xfrm>
              <a:prstGeom prst="rect">
                <a:avLst/>
              </a:prstGeom>
              <a:blipFill>
                <a:blip r:embed="rId1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6235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1969200">
            <a:off x="-1325371" y="7870025"/>
            <a:ext cx="3357444" cy="397117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rot="2861800">
            <a:off x="14257822" y="-2460919"/>
            <a:ext cx="5580606" cy="4220333"/>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5790864" y="-147370"/>
            <a:ext cx="2514521" cy="1917322"/>
          </a:xfrm>
          <a:prstGeom prst="rect">
            <a:avLst/>
          </a:prstGeom>
        </p:spPr>
      </p:pic>
      <p:pic>
        <p:nvPicPr>
          <p:cNvPr id="7"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r="33645" b="59960"/>
          <a:stretch>
            <a:fillRect/>
          </a:stretch>
        </p:blipFill>
        <p:spPr>
          <a:xfrm>
            <a:off x="16661197" y="3907014"/>
            <a:ext cx="773856" cy="738287"/>
          </a:xfrm>
          <a:prstGeom prst="rect">
            <a:avLst/>
          </a:prstGeom>
        </p:spPr>
      </p:pic>
      <p:sp>
        <p:nvSpPr>
          <p:cNvPr id="15" name="Rounded Rectangle 14"/>
          <p:cNvSpPr/>
          <p:nvPr/>
        </p:nvSpPr>
        <p:spPr>
          <a:xfrm>
            <a:off x="762000" y="667860"/>
            <a:ext cx="14325600" cy="2646840"/>
          </a:xfrm>
          <a:prstGeom prst="roundRect">
            <a:avLst/>
          </a:prstGeom>
          <a:solidFill>
            <a:srgbClr val="FFFFC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p:spPr>
        <p:style>
          <a:lnRef idx="0">
            <a:schemeClr val="accent1"/>
          </a:lnRef>
          <a:fillRef idx="3">
            <a:schemeClr val="accent1"/>
          </a:fillRef>
          <a:effectRef idx="3">
            <a:schemeClr val="accent1"/>
          </a:effectRef>
          <a:fontRef idx="minor">
            <a:schemeClr val="lt1"/>
          </a:fontRef>
        </p:style>
        <p:txBody>
          <a:bodyPr rtlCol="0" anchor="ctr"/>
          <a:lstStyle/>
          <a:p>
            <a:pPr algn="ctr">
              <a:lnSpc>
                <a:spcPct val="150000"/>
              </a:lnSpc>
            </a:pPr>
            <a:endParaRPr lang="vi-VN" sz="2800" dirty="0">
              <a:solidFill>
                <a:schemeClr val="tx1"/>
              </a:solidFill>
            </a:endParaRPr>
          </a:p>
        </p:txBody>
      </p:sp>
      <mc:AlternateContent xmlns:mc="http://schemas.openxmlformats.org/markup-compatibility/2006" xmlns:a14="http://schemas.microsoft.com/office/drawing/2010/main">
        <mc:Choice Requires="a14">
          <p:sp>
            <p:nvSpPr>
              <p:cNvPr id="10" name="Rectangle 9"/>
              <p:cNvSpPr/>
              <p:nvPr/>
            </p:nvSpPr>
            <p:spPr>
              <a:xfrm>
                <a:off x="845700" y="973693"/>
                <a:ext cx="14158199" cy="2035173"/>
              </a:xfrm>
              <a:prstGeom prst="rect">
                <a:avLst/>
              </a:prstGeom>
            </p:spPr>
            <p:txBody>
              <a:bodyPr wrap="square">
                <a:spAutoFit/>
              </a:bodyPr>
              <a:lstStyle/>
              <a:p>
                <a:pPr algn="just">
                  <a:lnSpc>
                    <a:spcPct val="120000"/>
                  </a:lnSpc>
                  <a:spcBef>
                    <a:spcPts val="600"/>
                  </a:spcBef>
                  <a:spcAft>
                    <a:spcPts val="600"/>
                  </a:spcAft>
                  <a:buFontTx/>
                  <a:buNone/>
                </a:pPr>
                <a:r>
                  <a:rPr lang="en-US" altLang="en-US" sz="4500" smtClean="0">
                    <a:solidFill>
                      <a:srgbClr val="C00000"/>
                    </a:solidFill>
                    <a:latin typeface="Arial" panose="020B0604020202020204" pitchFamily="34" charset="0"/>
                    <a:cs typeface="Arial" panose="020B0604020202020204" pitchFamily="34" charset="0"/>
                  </a:rPr>
                  <a:t>Tỉ số </a:t>
                </a:r>
                <a:r>
                  <a:rPr lang="en-US" altLang="en-US" sz="4500" smtClean="0">
                    <a:solidFill>
                      <a:schemeClr val="tx1"/>
                    </a:solidFill>
                    <a:latin typeface="Arial" panose="020B0604020202020204" pitchFamily="34" charset="0"/>
                    <a:cs typeface="Arial" panose="020B0604020202020204" pitchFamily="34" charset="0"/>
                  </a:rPr>
                  <a:t>của hai số a và b tùy ý </a:t>
                </a:r>
                <a:r>
                  <a:rPr lang="en-US" altLang="en-US" sz="4500">
                    <a:solidFill>
                      <a:schemeClr val="tx1"/>
                    </a:solidFill>
                    <a:latin typeface="Arial" panose="020B0604020202020204" pitchFamily="34" charset="0"/>
                    <a:cs typeface="Arial" panose="020B0604020202020204" pitchFamily="34" charset="0"/>
                  </a:rPr>
                  <a:t>(b </a:t>
                </a:r>
                <a:r>
                  <a:rPr lang="en-US" altLang="en-US" sz="4500">
                    <a:solidFill>
                      <a:schemeClr val="tx1"/>
                    </a:solidFill>
                    <a:latin typeface="Arial" panose="020B0604020202020204" pitchFamily="34" charset="0"/>
                    <a:cs typeface="Arial" panose="020B0604020202020204" pitchFamily="34" charset="0"/>
                    <a:sym typeface="Symbol" panose="05050102010706020507" pitchFamily="18" charset="2"/>
                  </a:rPr>
                  <a:t> 0) </a:t>
                </a:r>
                <a:r>
                  <a:rPr lang="en-US" altLang="en-US" sz="4500" smtClean="0">
                    <a:solidFill>
                      <a:schemeClr val="tx1"/>
                    </a:solidFill>
                    <a:latin typeface="Arial" panose="020B0604020202020204" pitchFamily="34" charset="0"/>
                    <a:cs typeface="Arial" panose="020B0604020202020204" pitchFamily="34" charset="0"/>
                    <a:sym typeface="Symbol" panose="05050102010706020507" pitchFamily="18" charset="2"/>
                  </a:rPr>
                  <a:t>là </a:t>
                </a:r>
                <a:r>
                  <a:rPr lang="en-US" altLang="en-US" sz="4500">
                    <a:solidFill>
                      <a:schemeClr val="tx1"/>
                    </a:solidFill>
                    <a:latin typeface="Arial" panose="020B0604020202020204" pitchFamily="34" charset="0"/>
                    <a:cs typeface="Arial" panose="020B0604020202020204" pitchFamily="34" charset="0"/>
                  </a:rPr>
                  <a:t>thương </a:t>
                </a:r>
                <a:r>
                  <a:rPr lang="en-US" altLang="en-US" sz="4500" smtClean="0">
                    <a:solidFill>
                      <a:schemeClr val="tx1"/>
                    </a:solidFill>
                    <a:latin typeface="Arial" panose="020B0604020202020204" pitchFamily="34" charset="0"/>
                    <a:cs typeface="Arial" panose="020B0604020202020204" pitchFamily="34" charset="0"/>
                  </a:rPr>
                  <a:t>của </a:t>
                </a:r>
                <a:r>
                  <a:rPr lang="en-US" altLang="en-US" sz="4500">
                    <a:solidFill>
                      <a:schemeClr val="tx1"/>
                    </a:solidFill>
                    <a:latin typeface="Arial" panose="020B0604020202020204" pitchFamily="34" charset="0"/>
                    <a:cs typeface="Arial" panose="020B0604020202020204" pitchFamily="34" charset="0"/>
                  </a:rPr>
                  <a:t>phép chia số </a:t>
                </a:r>
                <a:r>
                  <a:rPr lang="en-US" altLang="en-US" sz="4500" i="1">
                    <a:solidFill>
                      <a:schemeClr val="tx1"/>
                    </a:solidFill>
                    <a:latin typeface="Arial" panose="020B0604020202020204" pitchFamily="34" charset="0"/>
                    <a:cs typeface="Arial" panose="020B0604020202020204" pitchFamily="34" charset="0"/>
                  </a:rPr>
                  <a:t>a</a:t>
                </a:r>
                <a:r>
                  <a:rPr lang="en-US" altLang="en-US" sz="4500">
                    <a:solidFill>
                      <a:schemeClr val="tx1"/>
                    </a:solidFill>
                    <a:latin typeface="Arial" panose="020B0604020202020204" pitchFamily="34" charset="0"/>
                    <a:cs typeface="Arial" panose="020B0604020202020204" pitchFamily="34" charset="0"/>
                  </a:rPr>
                  <a:t> cho số </a:t>
                </a:r>
                <a:r>
                  <a:rPr lang="en-US" altLang="en-US" sz="4500" i="1" smtClean="0">
                    <a:solidFill>
                      <a:schemeClr val="tx1"/>
                    </a:solidFill>
                    <a:latin typeface="Arial" panose="020B0604020202020204" pitchFamily="34" charset="0"/>
                    <a:cs typeface="Arial" panose="020B0604020202020204" pitchFamily="34" charset="0"/>
                  </a:rPr>
                  <a:t>b</a:t>
                </a:r>
                <a:r>
                  <a:rPr lang="en-US" altLang="en-US" sz="4500" smtClean="0">
                    <a:solidFill>
                      <a:schemeClr val="tx1"/>
                    </a:solidFill>
                    <a:latin typeface="Arial" panose="020B0604020202020204" pitchFamily="34" charset="0"/>
                    <a:cs typeface="Arial" panose="020B0604020202020204" pitchFamily="34" charset="0"/>
                  </a:rPr>
                  <a:t>, kí hiệu là a : b hoặc  </a:t>
                </a:r>
                <a14:m>
                  <m:oMath xmlns:m="http://schemas.openxmlformats.org/officeDocument/2006/math">
                    <m:f>
                      <m:fPr>
                        <m:ctrlPr>
                          <a:rPr lang="en-US" altLang="en-US" sz="4500" i="1">
                            <a:solidFill>
                              <a:schemeClr val="tx1"/>
                            </a:solidFill>
                            <a:latin typeface="Cambria Math" panose="02040503050406030204" pitchFamily="18" charset="0"/>
                            <a:cs typeface="Arial" panose="020B0604020202020204" pitchFamily="34" charset="0"/>
                          </a:rPr>
                        </m:ctrlPr>
                      </m:fPr>
                      <m:num>
                        <m:r>
                          <m:rPr>
                            <m:sty m:val="p"/>
                          </m:rPr>
                          <a:rPr lang="en-GB" altLang="en-US" sz="4500">
                            <a:solidFill>
                              <a:schemeClr val="tx1"/>
                            </a:solidFill>
                            <a:latin typeface="Cambria Math" panose="02040503050406030204" pitchFamily="18" charset="0"/>
                            <a:cs typeface="Arial" panose="020B0604020202020204" pitchFamily="34" charset="0"/>
                          </a:rPr>
                          <m:t>a</m:t>
                        </m:r>
                      </m:num>
                      <m:den>
                        <m:r>
                          <m:rPr>
                            <m:sty m:val="p"/>
                          </m:rPr>
                          <a:rPr lang="en-GB" altLang="en-US" sz="4500">
                            <a:solidFill>
                              <a:schemeClr val="tx1"/>
                            </a:solidFill>
                            <a:latin typeface="Cambria Math" panose="02040503050406030204" pitchFamily="18" charset="0"/>
                            <a:cs typeface="Arial" panose="020B0604020202020204" pitchFamily="34" charset="0"/>
                          </a:rPr>
                          <m:t>b</m:t>
                        </m:r>
                      </m:den>
                    </m:f>
                  </m:oMath>
                </a14:m>
                <a:r>
                  <a:rPr lang="en-US" altLang="en-US" sz="4500" smtClean="0">
                    <a:solidFill>
                      <a:schemeClr val="tx1"/>
                    </a:solidFill>
                    <a:latin typeface="Arial" panose="020B0604020202020204" pitchFamily="34" charset="0"/>
                    <a:cs typeface="Arial" panose="020B0604020202020204" pitchFamily="34" charset="0"/>
                  </a:rPr>
                  <a:t>.  </a:t>
                </a:r>
                <a:endParaRPr lang="en-US" altLang="en-US" sz="4500">
                  <a:solidFill>
                    <a:schemeClr val="tx1"/>
                  </a:solidFill>
                  <a:latin typeface="Arial" panose="020B0604020202020204" pitchFamily="34" charset="0"/>
                  <a:cs typeface="Arial" panose="020B0604020202020204" pitchFamily="34"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845700" y="973693"/>
                <a:ext cx="14158199" cy="2035173"/>
              </a:xfrm>
              <a:prstGeom prst="rect">
                <a:avLst/>
              </a:prstGeom>
              <a:blipFill>
                <a:blip r:embed="rId12"/>
                <a:stretch>
                  <a:fillRect l="-1809" t="-4192" r="-1809" b="-59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1524000" y="3683220"/>
                <a:ext cx="16257204" cy="6413935"/>
              </a:xfrm>
              <a:prstGeom prst="rect">
                <a:avLst/>
              </a:prstGeom>
            </p:spPr>
            <p:txBody>
              <a:bodyPr wrap="square">
                <a:spAutoFit/>
              </a:bodyPr>
              <a:lstStyle/>
              <a:p>
                <a:pPr algn="just">
                  <a:lnSpc>
                    <a:spcPct val="120000"/>
                  </a:lnSpc>
                  <a:spcBef>
                    <a:spcPts val="300"/>
                  </a:spcBef>
                  <a:spcAft>
                    <a:spcPts val="300"/>
                  </a:spcAft>
                </a:pPr>
                <a:r>
                  <a:rPr lang="en-US" sz="4500" b="1" smtClean="0">
                    <a:solidFill>
                      <a:srgbClr val="002060"/>
                    </a:solidFill>
                    <a:latin typeface="Arial" panose="020B0604020202020204" pitchFamily="34" charset="0"/>
                    <a:cs typeface="Arial" panose="020B0604020202020204" pitchFamily="34" charset="0"/>
                  </a:rPr>
                  <a:t>Chú ý:</a:t>
                </a:r>
                <a:endParaRPr lang="en-US" sz="4500" b="1">
                  <a:solidFill>
                    <a:srgbClr val="002060"/>
                  </a:solidFill>
                  <a:latin typeface="Arial" panose="020B0604020202020204" pitchFamily="34" charset="0"/>
                  <a:cs typeface="Arial" panose="020B0604020202020204" pitchFamily="34" charset="0"/>
                </a:endParaRPr>
              </a:p>
              <a:p>
                <a:pPr marL="522288" indent="-522288" algn="just">
                  <a:lnSpc>
                    <a:spcPct val="120000"/>
                  </a:lnSpc>
                  <a:spcBef>
                    <a:spcPts val="300"/>
                  </a:spcBef>
                  <a:spcAft>
                    <a:spcPts val="300"/>
                  </a:spcAft>
                  <a:buFont typeface="Arial" panose="020B0604020202020204" pitchFamily="34" charset="0"/>
                  <a:buChar char="•"/>
                </a:pPr>
                <a:r>
                  <a:rPr lang="en-US" sz="4500" smtClean="0">
                    <a:latin typeface="Arial" panose="020B0604020202020204" pitchFamily="34" charset="0"/>
                    <a:cs typeface="Arial" panose="020B0604020202020204" pitchFamily="34" charset="0"/>
                  </a:rPr>
                  <a:t>Ta </a:t>
                </a:r>
                <a:r>
                  <a:rPr lang="en-US" sz="4500">
                    <a:latin typeface="Arial" panose="020B0604020202020204" pitchFamily="34" charset="0"/>
                    <a:cs typeface="Arial" panose="020B0604020202020204" pitchFamily="34" charset="0"/>
                  </a:rPr>
                  <a:t>thường dùng tỉ số dưới dạng </a:t>
                </a:r>
                <a:r>
                  <a:rPr lang="en-US" sz="4500">
                    <a:solidFill>
                      <a:srgbClr val="C00000"/>
                    </a:solidFill>
                    <a:latin typeface="Arial" panose="020B0604020202020204" pitchFamily="34" charset="0"/>
                    <a:cs typeface="Arial" panose="020B0604020202020204" pitchFamily="34" charset="0"/>
                  </a:rPr>
                  <a:t>tỉ số phần trăm</a:t>
                </a:r>
                <a:r>
                  <a:rPr lang="en-US" sz="4500">
                    <a:latin typeface="Arial" panose="020B0604020202020204" pitchFamily="34" charset="0"/>
                    <a:cs typeface="Arial" panose="020B0604020202020204" pitchFamily="34" charset="0"/>
                  </a:rPr>
                  <a:t>, tức là </a:t>
                </a:r>
                <a:r>
                  <a:rPr lang="en-US" sz="4500" smtClean="0">
                    <a:latin typeface="Arial" panose="020B0604020202020204" pitchFamily="34" charset="0"/>
                    <a:cs typeface="Arial" panose="020B0604020202020204" pitchFamily="34" charset="0"/>
                  </a:rPr>
                  <a:t>tỉ </a:t>
                </a:r>
                <a:r>
                  <a:rPr lang="en-US" sz="4500">
                    <a:latin typeface="Arial" panose="020B0604020202020204" pitchFamily="34" charset="0"/>
                    <a:cs typeface="Arial" panose="020B0604020202020204" pitchFamily="34" charset="0"/>
                  </a:rPr>
                  <a:t>số có dạng </a:t>
                </a:r>
                <a14:m>
                  <m:oMath xmlns:m="http://schemas.openxmlformats.org/officeDocument/2006/math">
                    <m:f>
                      <m:fPr>
                        <m:ctrlPr>
                          <a:rPr lang="en-US" altLang="en-US" sz="4500" i="1">
                            <a:latin typeface="Cambria Math" panose="02040503050406030204" pitchFamily="18" charset="0"/>
                            <a:cs typeface="Arial" panose="020B0604020202020204" pitchFamily="34" charset="0"/>
                          </a:rPr>
                        </m:ctrlPr>
                      </m:fPr>
                      <m:num>
                        <m:r>
                          <a:rPr lang="en-GB" altLang="en-US" sz="4500" b="0" i="1" smtClean="0">
                            <a:latin typeface="Cambria Math" panose="02040503050406030204" pitchFamily="18" charset="0"/>
                            <a:cs typeface="Arial" panose="020B0604020202020204" pitchFamily="34" charset="0"/>
                          </a:rPr>
                          <m:t>𝑎</m:t>
                        </m:r>
                      </m:num>
                      <m:den>
                        <m:r>
                          <a:rPr lang="en-GB" altLang="en-US" sz="4500" i="1">
                            <a:latin typeface="Cambria Math" panose="02040503050406030204" pitchFamily="18" charset="0"/>
                            <a:cs typeface="Arial" panose="020B0604020202020204" pitchFamily="34" charset="0"/>
                          </a:rPr>
                          <m:t>100</m:t>
                        </m:r>
                      </m:den>
                    </m:f>
                  </m:oMath>
                </a14:m>
                <a:r>
                  <a:rPr lang="en-US" sz="4500" smtClean="0">
                    <a:latin typeface="Arial" panose="020B0604020202020204" pitchFamily="34" charset="0"/>
                    <a:cs typeface="Arial" panose="020B0604020202020204" pitchFamily="34" charset="0"/>
                  </a:rPr>
                  <a:t>, </a:t>
                </a:r>
                <a:r>
                  <a:rPr lang="en-US" sz="4500">
                    <a:latin typeface="Arial" panose="020B0604020202020204" pitchFamily="34" charset="0"/>
                    <a:cs typeface="Arial" panose="020B0604020202020204" pitchFamily="34" charset="0"/>
                  </a:rPr>
                  <a:t>kí hiệu a</a:t>
                </a:r>
                <a:r>
                  <a:rPr lang="en-US" sz="4500" smtClean="0">
                    <a:latin typeface="Arial" panose="020B0604020202020204" pitchFamily="34" charset="0"/>
                    <a:cs typeface="Arial" panose="020B0604020202020204" pitchFamily="34" charset="0"/>
                  </a:rPr>
                  <a:t>%.</a:t>
                </a:r>
                <a:endParaRPr lang="en-US" sz="4500">
                  <a:latin typeface="Arial" panose="020B0604020202020204" pitchFamily="34" charset="0"/>
                  <a:cs typeface="Arial" panose="020B0604020202020204" pitchFamily="34" charset="0"/>
                </a:endParaRPr>
              </a:p>
              <a:p>
                <a:pPr marL="457200" indent="-457200" algn="just">
                  <a:lnSpc>
                    <a:spcPct val="120000"/>
                  </a:lnSpc>
                  <a:spcBef>
                    <a:spcPts val="300"/>
                  </a:spcBef>
                  <a:spcAft>
                    <a:spcPts val="300"/>
                  </a:spcAft>
                  <a:buFont typeface="Arial" panose="020B0604020202020204" pitchFamily="34" charset="0"/>
                  <a:buChar char="•"/>
                </a:pPr>
                <a:r>
                  <a:rPr lang="en-US" sz="4500" smtClean="0">
                    <a:latin typeface="Arial" panose="020B0604020202020204" pitchFamily="34" charset="0"/>
                    <a:cs typeface="Arial" panose="020B0604020202020204" pitchFamily="34" charset="0"/>
                  </a:rPr>
                  <a:t>Tỉ </a:t>
                </a:r>
                <a:r>
                  <a:rPr lang="en-US" sz="4500">
                    <a:latin typeface="Arial" panose="020B0604020202020204" pitchFamily="34" charset="0"/>
                    <a:cs typeface="Arial" panose="020B0604020202020204" pitchFamily="34" charset="0"/>
                  </a:rPr>
                  <a:t>số phần trăm của hai số a và b là </a:t>
                </a:r>
                <a14:m>
                  <m:oMath xmlns:m="http://schemas.openxmlformats.org/officeDocument/2006/math">
                    <m:f>
                      <m:fPr>
                        <m:ctrlPr>
                          <a:rPr lang="en-US" altLang="en-US" sz="4500" i="1">
                            <a:latin typeface="Cambria Math" panose="02040503050406030204" pitchFamily="18" charset="0"/>
                            <a:cs typeface="Arial" panose="020B0604020202020204" pitchFamily="34" charset="0"/>
                          </a:rPr>
                        </m:ctrlPr>
                      </m:fPr>
                      <m:num>
                        <m:r>
                          <m:rPr>
                            <m:sty m:val="p"/>
                          </m:rPr>
                          <a:rPr lang="en-GB" altLang="en-US" sz="4500">
                            <a:latin typeface="Cambria Math" panose="02040503050406030204" pitchFamily="18" charset="0"/>
                            <a:cs typeface="Arial" panose="020B0604020202020204" pitchFamily="34" charset="0"/>
                          </a:rPr>
                          <m:t>a</m:t>
                        </m:r>
                      </m:num>
                      <m:den>
                        <m:r>
                          <m:rPr>
                            <m:sty m:val="p"/>
                          </m:rPr>
                          <a:rPr lang="en-GB" altLang="en-US" sz="4500">
                            <a:latin typeface="Cambria Math" panose="02040503050406030204" pitchFamily="18" charset="0"/>
                            <a:cs typeface="Arial" panose="020B0604020202020204" pitchFamily="34" charset="0"/>
                          </a:rPr>
                          <m:t>b</m:t>
                        </m:r>
                      </m:den>
                    </m:f>
                  </m:oMath>
                </a14:m>
                <a:r>
                  <a:rPr lang="en-US" sz="4500" smtClean="0">
                    <a:latin typeface="Arial" panose="020B0604020202020204" pitchFamily="34" charset="0"/>
                    <a:cs typeface="Arial" panose="020B0604020202020204" pitchFamily="34" charset="0"/>
                  </a:rPr>
                  <a:t> . </a:t>
                </a:r>
                <a:r>
                  <a:rPr lang="en-US" sz="4500">
                    <a:latin typeface="Arial" panose="020B0604020202020204" pitchFamily="34" charset="0"/>
                    <a:cs typeface="Arial" panose="020B0604020202020204" pitchFamily="34" charset="0"/>
                  </a:rPr>
                  <a:t>100%, </a:t>
                </a:r>
                <a:r>
                  <a:rPr lang="en-US" sz="4500" smtClean="0">
                    <a:latin typeface="Arial" panose="020B0604020202020204" pitchFamily="34" charset="0"/>
                    <a:cs typeface="Arial" panose="020B0604020202020204" pitchFamily="34" charset="0"/>
                  </a:rPr>
                  <a:t>chẳng </a:t>
                </a:r>
                <a:r>
                  <a:rPr lang="en-US" sz="4500">
                    <a:latin typeface="Arial" panose="020B0604020202020204" pitchFamily="34" charset="0"/>
                    <a:cs typeface="Arial" panose="020B0604020202020204" pitchFamily="34" charset="0"/>
                  </a:rPr>
                  <a:t>hạn tỉ số phần trăm của 57 và </a:t>
                </a:r>
                <a:r>
                  <a:rPr lang="en-US" sz="4500" smtClean="0">
                    <a:latin typeface="Arial" panose="020B0604020202020204" pitchFamily="34" charset="0"/>
                    <a:cs typeface="Arial" panose="020B0604020202020204" pitchFamily="34" charset="0"/>
                  </a:rPr>
                  <a:t>200 là:</a:t>
                </a:r>
              </a:p>
              <a:p>
                <a:pPr algn="ctr">
                  <a:lnSpc>
                    <a:spcPct val="120000"/>
                  </a:lnSpc>
                  <a:spcBef>
                    <a:spcPts val="300"/>
                  </a:spcBef>
                  <a:spcAft>
                    <a:spcPts val="300"/>
                  </a:spcAft>
                </a:pPr>
                <a:r>
                  <a:rPr lang="en-US" sz="4500" smtClean="0">
                    <a:latin typeface="Arial" panose="020B0604020202020204" pitchFamily="34" charset="0"/>
                    <a:cs typeface="Arial" panose="020B0604020202020204" pitchFamily="34" charset="0"/>
                  </a:rPr>
                  <a:t> </a:t>
                </a:r>
                <a14:m>
                  <m:oMath xmlns:m="http://schemas.openxmlformats.org/officeDocument/2006/math">
                    <m:f>
                      <m:fPr>
                        <m:ctrlPr>
                          <a:rPr lang="en-US" altLang="en-US" sz="4500" i="1">
                            <a:latin typeface="Cambria Math" panose="02040503050406030204" pitchFamily="18" charset="0"/>
                            <a:cs typeface="Arial" panose="020B0604020202020204" pitchFamily="34" charset="0"/>
                          </a:rPr>
                        </m:ctrlPr>
                      </m:fPr>
                      <m:num>
                        <m:r>
                          <a:rPr lang="en-GB" altLang="en-US" sz="4500" b="0" i="0" smtClean="0">
                            <a:latin typeface="Cambria Math" panose="02040503050406030204" pitchFamily="18" charset="0"/>
                            <a:cs typeface="Arial" panose="020B0604020202020204" pitchFamily="34" charset="0"/>
                          </a:rPr>
                          <m:t>57</m:t>
                        </m:r>
                      </m:num>
                      <m:den>
                        <m:r>
                          <a:rPr lang="en-GB" altLang="en-US" sz="4500" b="0" i="0" smtClean="0">
                            <a:latin typeface="Cambria Math" panose="02040503050406030204" pitchFamily="18" charset="0"/>
                            <a:cs typeface="Arial" panose="020B0604020202020204" pitchFamily="34" charset="0"/>
                          </a:rPr>
                          <m:t>200</m:t>
                        </m:r>
                      </m:den>
                    </m:f>
                  </m:oMath>
                </a14:m>
                <a:r>
                  <a:rPr lang="en-US" sz="4500">
                    <a:latin typeface="Arial" panose="020B0604020202020204" pitchFamily="34" charset="0"/>
                    <a:cs typeface="Arial" panose="020B0604020202020204" pitchFamily="34" charset="0"/>
                  </a:rPr>
                  <a:t> . 100% = </a:t>
                </a:r>
                <a14:m>
                  <m:oMath xmlns:m="http://schemas.openxmlformats.org/officeDocument/2006/math">
                    <m:f>
                      <m:fPr>
                        <m:ctrlPr>
                          <a:rPr lang="en-US" altLang="en-US" sz="4500" i="1">
                            <a:latin typeface="Cambria Math" panose="02040503050406030204" pitchFamily="18" charset="0"/>
                            <a:cs typeface="Arial" panose="020B0604020202020204" pitchFamily="34" charset="0"/>
                          </a:rPr>
                        </m:ctrlPr>
                      </m:fPr>
                      <m:num>
                        <m:r>
                          <a:rPr lang="en-GB" altLang="en-US" sz="4500">
                            <a:latin typeface="Cambria Math" panose="02040503050406030204" pitchFamily="18" charset="0"/>
                            <a:cs typeface="Arial" panose="020B0604020202020204" pitchFamily="34" charset="0"/>
                          </a:rPr>
                          <m:t>57</m:t>
                        </m:r>
                        <m:r>
                          <a:rPr lang="en-GB" altLang="en-US" sz="4500" b="0" i="0" smtClean="0">
                            <a:latin typeface="Cambria Math" panose="02040503050406030204" pitchFamily="18" charset="0"/>
                            <a:cs typeface="Arial" panose="020B0604020202020204" pitchFamily="34" charset="0"/>
                          </a:rPr>
                          <m:t> .  1</m:t>
                        </m:r>
                        <m:r>
                          <a:rPr lang="en-GB" altLang="en-US" sz="4500" b="0" i="1" smtClean="0">
                            <a:latin typeface="Cambria Math" panose="02040503050406030204" pitchFamily="18" charset="0"/>
                            <a:cs typeface="Arial" panose="020B0604020202020204" pitchFamily="34" charset="0"/>
                          </a:rPr>
                          <m:t>00</m:t>
                        </m:r>
                      </m:num>
                      <m:den>
                        <m:r>
                          <a:rPr lang="en-GB" altLang="en-US" sz="4500">
                            <a:latin typeface="Cambria Math" panose="02040503050406030204" pitchFamily="18" charset="0"/>
                            <a:cs typeface="Arial" panose="020B0604020202020204" pitchFamily="34" charset="0"/>
                          </a:rPr>
                          <m:t>200</m:t>
                        </m:r>
                      </m:den>
                    </m:f>
                  </m:oMath>
                </a14:m>
                <a:r>
                  <a:rPr lang="en-US" sz="4500">
                    <a:latin typeface="Arial" panose="020B0604020202020204" pitchFamily="34" charset="0"/>
                    <a:cs typeface="Arial" panose="020B0604020202020204" pitchFamily="34" charset="0"/>
                  </a:rPr>
                  <a:t>% = 28,5%.</a:t>
                </a:r>
              </a:p>
            </p:txBody>
          </p:sp>
        </mc:Choice>
        <mc:Fallback xmlns="">
          <p:sp>
            <p:nvSpPr>
              <p:cNvPr id="11" name="Rectangle 10"/>
              <p:cNvSpPr>
                <a:spLocks noRot="1" noChangeAspect="1" noMove="1" noResize="1" noEditPoints="1" noAdjustHandles="1" noChangeArrowheads="1" noChangeShapeType="1" noTextEdit="1"/>
              </p:cNvSpPr>
              <p:nvPr/>
            </p:nvSpPr>
            <p:spPr>
              <a:xfrm>
                <a:off x="1524000" y="3683220"/>
                <a:ext cx="16257204" cy="6413935"/>
              </a:xfrm>
              <a:prstGeom prst="rect">
                <a:avLst/>
              </a:prstGeom>
              <a:blipFill>
                <a:blip r:embed="rId13"/>
                <a:stretch>
                  <a:fillRect l="-1575" t="-1046" r="-157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1000"/>
                                        <p:tgtEl>
                                          <p:spTgt spid="11">
                                            <p:txEl>
                                              <p:pRg st="0" end="0"/>
                                            </p:txEl>
                                          </p:spTgt>
                                        </p:tgtEl>
                                      </p:cBhvr>
                                    </p:animEffect>
                                    <p:anim calcmode="lin" valueType="num">
                                      <p:cBhvr>
                                        <p:cTn id="20"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
                                            <p:txEl>
                                              <p:pRg st="1" end="1"/>
                                            </p:txEl>
                                          </p:spTgt>
                                        </p:tgtEl>
                                        <p:attrNameLst>
                                          <p:attrName>style.visibility</p:attrName>
                                        </p:attrNameLst>
                                      </p:cBhvr>
                                      <p:to>
                                        <p:strVal val="visible"/>
                                      </p:to>
                                    </p:set>
                                    <p:animEffect transition="in" filter="fade">
                                      <p:cBhvr>
                                        <p:cTn id="26" dur="1000"/>
                                        <p:tgtEl>
                                          <p:spTgt spid="11">
                                            <p:txEl>
                                              <p:pRg st="1" end="1"/>
                                            </p:txEl>
                                          </p:spTgt>
                                        </p:tgtEl>
                                      </p:cBhvr>
                                    </p:animEffect>
                                    <p:anim calcmode="lin" valueType="num">
                                      <p:cBhvr>
                                        <p:cTn id="27"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1">
                                            <p:txEl>
                                              <p:pRg st="2" end="2"/>
                                            </p:txEl>
                                          </p:spTgt>
                                        </p:tgtEl>
                                        <p:attrNameLst>
                                          <p:attrName>style.visibility</p:attrName>
                                        </p:attrNameLst>
                                      </p:cBhvr>
                                      <p:to>
                                        <p:strVal val="visible"/>
                                      </p:to>
                                    </p:set>
                                    <p:animEffect transition="in" filter="fade">
                                      <p:cBhvr>
                                        <p:cTn id="33" dur="1000"/>
                                        <p:tgtEl>
                                          <p:spTgt spid="11">
                                            <p:txEl>
                                              <p:pRg st="2" end="2"/>
                                            </p:txEl>
                                          </p:spTgt>
                                        </p:tgtEl>
                                      </p:cBhvr>
                                    </p:animEffect>
                                    <p:anim calcmode="lin" valueType="num">
                                      <p:cBhvr>
                                        <p:cTn id="34"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1">
                                            <p:txEl>
                                              <p:pRg st="3" end="3"/>
                                            </p:txEl>
                                          </p:spTgt>
                                        </p:tgtEl>
                                        <p:attrNameLst>
                                          <p:attrName>style.visibility</p:attrName>
                                        </p:attrNameLst>
                                      </p:cBhvr>
                                      <p:to>
                                        <p:strVal val="visible"/>
                                      </p:to>
                                    </p:set>
                                    <p:animEffect transition="in" filter="fade">
                                      <p:cBhvr>
                                        <p:cTn id="40" dur="1000"/>
                                        <p:tgtEl>
                                          <p:spTgt spid="11">
                                            <p:txEl>
                                              <p:pRg st="3" end="3"/>
                                            </p:txEl>
                                          </p:spTgt>
                                        </p:tgtEl>
                                      </p:cBhvr>
                                    </p:animEffect>
                                    <p:anim calcmode="lin" valueType="num">
                                      <p:cBhvr>
                                        <p:cTn id="41"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sp>
        <p:nvSpPr>
          <p:cNvPr id="2" name="TextBox 2"/>
          <p:cNvSpPr txBox="1"/>
          <p:nvPr/>
        </p:nvSpPr>
        <p:spPr>
          <a:xfrm>
            <a:off x="2964928" y="1177346"/>
            <a:ext cx="12039600" cy="1585562"/>
          </a:xfrm>
          <a:prstGeom prst="rect">
            <a:avLst/>
          </a:prstGeom>
        </p:spPr>
        <p:txBody>
          <a:bodyPr wrap="square" lIns="0" tIns="0" rIns="0" bIns="0" rtlCol="0" anchor="t">
            <a:spAutoFit/>
          </a:bodyPr>
          <a:lstStyle/>
          <a:p>
            <a:pPr>
              <a:lnSpc>
                <a:spcPct val="120000"/>
              </a:lnSpc>
              <a:spcBef>
                <a:spcPts val="600"/>
              </a:spcBef>
              <a:spcAft>
                <a:spcPts val="600"/>
              </a:spcAft>
            </a:pPr>
            <a:r>
              <a:rPr lang="en-US" sz="4500" smtClean="0">
                <a:latin typeface="Arial" panose="020B0604020202020204" pitchFamily="34" charset="0"/>
                <a:cs typeface="Arial" panose="020B0604020202020204" pitchFamily="34" charset="0"/>
              </a:rPr>
              <a:t>Viết tỉ số </a:t>
            </a:r>
            <a:r>
              <a:rPr lang="en-US" sz="4500">
                <a:latin typeface="Arial" panose="020B0604020202020204" pitchFamily="34" charset="0"/>
                <a:cs typeface="Arial" panose="020B0604020202020204" pitchFamily="34" charset="0"/>
              </a:rPr>
              <a:t>khối lượng chất </a:t>
            </a:r>
            <a:r>
              <a:rPr lang="en-US" sz="4500" smtClean="0">
                <a:latin typeface="Arial" panose="020B0604020202020204" pitchFamily="34" charset="0"/>
                <a:cs typeface="Arial" panose="020B0604020202020204" pitchFamily="34" charset="0"/>
              </a:rPr>
              <a:t>xơ và </a:t>
            </a:r>
            <a:r>
              <a:rPr lang="en-US" sz="4500">
                <a:latin typeface="Arial" panose="020B0604020202020204" pitchFamily="34" charset="0"/>
                <a:cs typeface="Arial" panose="020B0604020202020204" pitchFamily="34" charset="0"/>
              </a:rPr>
              <a:t>khối lượng của khoai </a:t>
            </a:r>
            <a:r>
              <a:rPr lang="en-US" sz="4500" smtClean="0">
                <a:latin typeface="Arial" panose="020B0604020202020204" pitchFamily="34" charset="0"/>
                <a:cs typeface="Arial" panose="020B0604020202020204" pitchFamily="34" charset="0"/>
              </a:rPr>
              <a:t>lang dưới dạng tỉ số phần trăm. </a:t>
            </a:r>
            <a:endParaRPr lang="en-US" sz="4500">
              <a:latin typeface="Arial" panose="020B0604020202020204" pitchFamily="34" charset="0"/>
              <a:cs typeface="Arial" panose="020B0604020202020204" pitchFamily="34" charset="0"/>
            </a:endParaRP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flipH="1">
            <a:off x="-21771" y="7658100"/>
            <a:ext cx="6509082" cy="2782633"/>
          </a:xfrm>
          <a:prstGeom prst="rect">
            <a:avLst/>
          </a:prstGeom>
        </p:spPr>
      </p:pic>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619697">
            <a:off x="14891526" y="-1798853"/>
            <a:ext cx="5633547" cy="6131752"/>
          </a:xfrm>
          <a:prstGeom prst="rect">
            <a:avLst/>
          </a:prstGeom>
        </p:spPr>
      </p:pic>
      <p:pic>
        <p:nvPicPr>
          <p:cNvPr id="14"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a:off x="609600" y="1087668"/>
            <a:ext cx="2014172" cy="1764918"/>
          </a:xfrm>
          <a:prstGeom prst="rect">
            <a:avLst/>
          </a:prstGeom>
        </p:spPr>
      </p:pic>
      <mc:AlternateContent xmlns:mc="http://schemas.openxmlformats.org/markup-compatibility/2006">
        <mc:Choice xmlns:a14="http://schemas.microsoft.com/office/drawing/2010/main" Requires="a14">
          <p:sp>
            <p:nvSpPr>
              <p:cNvPr id="13" name="TextBox 12"/>
              <p:cNvSpPr txBox="1">
                <a:spLocks noChangeArrowheads="1"/>
              </p:cNvSpPr>
              <p:nvPr/>
            </p:nvSpPr>
            <p:spPr bwMode="auto">
              <a:xfrm>
                <a:off x="1821928" y="4580629"/>
                <a:ext cx="14325600" cy="316714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20000"/>
                  </a:lnSpc>
                  <a:spcBef>
                    <a:spcPts val="600"/>
                  </a:spcBef>
                  <a:spcAft>
                    <a:spcPts val="600"/>
                  </a:spcAft>
                  <a:buFontTx/>
                  <a:buNone/>
                </a:pPr>
                <a:r>
                  <a:rPr lang="en-US" altLang="en-US" sz="4500" smtClean="0">
                    <a:solidFill>
                      <a:srgbClr val="C00000"/>
                    </a:solidFill>
                    <a:latin typeface="Arial" panose="020B0604020202020204" pitchFamily="34" charset="0"/>
                    <a:cs typeface="Arial" panose="020B0604020202020204" pitchFamily="34" charset="0"/>
                  </a:rPr>
                  <a:t>Tỉ </a:t>
                </a:r>
                <a:r>
                  <a:rPr lang="en-US" altLang="en-US" sz="4500">
                    <a:solidFill>
                      <a:srgbClr val="C00000"/>
                    </a:solidFill>
                    <a:latin typeface="Arial" panose="020B0604020202020204" pitchFamily="34" charset="0"/>
                    <a:cs typeface="Arial" panose="020B0604020202020204" pitchFamily="34" charset="0"/>
                  </a:rPr>
                  <a:t>số phần trăm </a:t>
                </a:r>
                <a:r>
                  <a:rPr lang="en-US" altLang="en-US" sz="4500" smtClean="0">
                    <a:solidFill>
                      <a:srgbClr val="C00000"/>
                    </a:solidFill>
                    <a:latin typeface="Arial" panose="020B0604020202020204" pitchFamily="34" charset="0"/>
                    <a:cs typeface="Arial" panose="020B0604020202020204" pitchFamily="34" charset="0"/>
                  </a:rPr>
                  <a:t>của </a:t>
                </a:r>
                <a:r>
                  <a:rPr lang="en-US" sz="4500" smtClean="0">
                    <a:solidFill>
                      <a:srgbClr val="C00000"/>
                    </a:solidFill>
                    <a:latin typeface="Arial" panose="020B0604020202020204" pitchFamily="34" charset="0"/>
                    <a:cs typeface="Arial" panose="020B0604020202020204" pitchFamily="34" charset="0"/>
                  </a:rPr>
                  <a:t>khối </a:t>
                </a:r>
                <a:r>
                  <a:rPr lang="en-US" sz="4500">
                    <a:solidFill>
                      <a:srgbClr val="C00000"/>
                    </a:solidFill>
                    <a:latin typeface="Arial" panose="020B0604020202020204" pitchFamily="34" charset="0"/>
                    <a:cs typeface="Arial" panose="020B0604020202020204" pitchFamily="34" charset="0"/>
                  </a:rPr>
                  <a:t>lượng chất xơ và khối lượng của khoai </a:t>
                </a:r>
                <a:r>
                  <a:rPr lang="en-US" sz="4500" smtClean="0">
                    <a:solidFill>
                      <a:srgbClr val="C00000"/>
                    </a:solidFill>
                    <a:latin typeface="Arial" panose="020B0604020202020204" pitchFamily="34" charset="0"/>
                    <a:cs typeface="Arial" panose="020B0604020202020204" pitchFamily="34" charset="0"/>
                  </a:rPr>
                  <a:t>lang</a:t>
                </a:r>
                <a:r>
                  <a:rPr lang="en-US" altLang="en-US" sz="4500" smtClean="0">
                    <a:solidFill>
                      <a:srgbClr val="C00000"/>
                    </a:solidFill>
                    <a:latin typeface="Arial" panose="020B0604020202020204" pitchFamily="34" charset="0"/>
                    <a:cs typeface="Arial" panose="020B0604020202020204" pitchFamily="34" charset="0"/>
                  </a:rPr>
                  <a:t>:</a:t>
                </a:r>
              </a:p>
              <a:p>
                <a:pPr lvl="0" algn="ctr">
                  <a:lnSpc>
                    <a:spcPct val="120000"/>
                  </a:lnSpc>
                  <a:spcBef>
                    <a:spcPts val="600"/>
                  </a:spcBef>
                  <a:spcAft>
                    <a:spcPts val="600"/>
                  </a:spcAft>
                  <a:buNone/>
                </a:pPr>
                <a14:m>
                  <m:oMath xmlns:m="http://schemas.openxmlformats.org/officeDocument/2006/math">
                    <m:f>
                      <m:fPr>
                        <m:ctrlPr>
                          <a:rPr lang="en-US" sz="4800" i="1">
                            <a:solidFill>
                              <a:srgbClr val="C00000"/>
                            </a:solidFill>
                            <a:latin typeface="Cambria Math" panose="02040503050406030204" pitchFamily="18" charset="0"/>
                            <a:cs typeface="Arial" panose="020B0604020202020204" pitchFamily="34" charset="0"/>
                          </a:rPr>
                        </m:ctrlPr>
                      </m:fPr>
                      <m:num>
                        <m:r>
                          <a:rPr lang="en-GB" sz="4800" i="1">
                            <a:solidFill>
                              <a:srgbClr val="C00000"/>
                            </a:solidFill>
                            <a:latin typeface="Cambria Math" panose="02040503050406030204" pitchFamily="18" charset="0"/>
                            <a:cs typeface="Arial" panose="020B0604020202020204" pitchFamily="34" charset="0"/>
                          </a:rPr>
                          <m:t>2,6</m:t>
                        </m:r>
                      </m:num>
                      <m:den>
                        <m:r>
                          <a:rPr lang="en-GB" sz="4800" i="1">
                            <a:solidFill>
                              <a:srgbClr val="C00000"/>
                            </a:solidFill>
                            <a:latin typeface="Cambria Math" panose="02040503050406030204" pitchFamily="18" charset="0"/>
                            <a:cs typeface="Arial" panose="020B0604020202020204" pitchFamily="34" charset="0"/>
                          </a:rPr>
                          <m:t>200</m:t>
                        </m:r>
                      </m:den>
                    </m:f>
                  </m:oMath>
                </a14:m>
                <a:r>
                  <a:rPr lang="en-US" sz="4400">
                    <a:solidFill>
                      <a:srgbClr val="C00000"/>
                    </a:solidFill>
                    <a:latin typeface="Arial" panose="020B0604020202020204" pitchFamily="34" charset="0"/>
                    <a:cs typeface="Arial" panose="020B0604020202020204" pitchFamily="34" charset="0"/>
                  </a:rPr>
                  <a:t> </a:t>
                </a:r>
                <a:r>
                  <a:rPr lang="en-US" sz="4400" smtClean="0">
                    <a:solidFill>
                      <a:srgbClr val="C00000"/>
                    </a:solidFill>
                    <a:latin typeface="Arial" panose="020B0604020202020204" pitchFamily="34" charset="0"/>
                    <a:cs typeface="Arial" panose="020B0604020202020204" pitchFamily="34" charset="0"/>
                  </a:rPr>
                  <a:t>.</a:t>
                </a:r>
                <a:r>
                  <a:rPr lang="en-US" altLang="en-US" sz="4500" smtClean="0">
                    <a:solidFill>
                      <a:srgbClr val="C00000"/>
                    </a:solidFill>
                    <a:latin typeface="Arial" panose="020B0604020202020204" pitchFamily="34" charset="0"/>
                    <a:cs typeface="Arial" panose="020B0604020202020204" pitchFamily="34" charset="0"/>
                  </a:rPr>
                  <a:t>100</a:t>
                </a:r>
                <a:r>
                  <a:rPr lang="en-US" altLang="en-US" sz="4500" smtClean="0">
                    <a:solidFill>
                      <a:srgbClr val="C00000"/>
                    </a:solidFill>
                    <a:latin typeface="Arial" panose="020B0604020202020204" pitchFamily="34" charset="0"/>
                    <a:cs typeface="Arial" panose="020B0604020202020204" pitchFamily="34" charset="0"/>
                  </a:rPr>
                  <a:t>% = </a:t>
                </a:r>
                <a14:m>
                  <m:oMath xmlns:m="http://schemas.openxmlformats.org/officeDocument/2006/math">
                    <m:f>
                      <m:fPr>
                        <m:ctrlPr>
                          <a:rPr lang="en-US" sz="4500" i="1">
                            <a:solidFill>
                              <a:srgbClr val="C00000"/>
                            </a:solidFill>
                            <a:latin typeface="Cambria Math" panose="02040503050406030204" pitchFamily="18" charset="0"/>
                            <a:cs typeface="Arial" panose="020B0604020202020204" pitchFamily="34" charset="0"/>
                          </a:rPr>
                        </m:ctrlPr>
                      </m:fPr>
                      <m:num>
                        <m:r>
                          <a:rPr lang="en-GB" sz="4500" b="0" i="1" smtClean="0">
                            <a:solidFill>
                              <a:srgbClr val="C00000"/>
                            </a:solidFill>
                            <a:latin typeface="Cambria Math" panose="02040503050406030204" pitchFamily="18" charset="0"/>
                            <a:cs typeface="Arial" panose="020B0604020202020204" pitchFamily="34" charset="0"/>
                          </a:rPr>
                          <m:t>2,6</m:t>
                        </m:r>
                        <m:r>
                          <a:rPr lang="en-GB" sz="4500" i="1">
                            <a:solidFill>
                              <a:srgbClr val="C00000"/>
                            </a:solidFill>
                            <a:latin typeface="Cambria Math" panose="02040503050406030204" pitchFamily="18" charset="0"/>
                            <a:cs typeface="Arial" panose="020B0604020202020204" pitchFamily="34" charset="0"/>
                          </a:rPr>
                          <m:t> .  100</m:t>
                        </m:r>
                      </m:num>
                      <m:den>
                        <m:r>
                          <a:rPr lang="en-GB" sz="4500" b="0" i="1" smtClean="0">
                            <a:solidFill>
                              <a:srgbClr val="C00000"/>
                            </a:solidFill>
                            <a:latin typeface="Cambria Math" panose="02040503050406030204" pitchFamily="18" charset="0"/>
                            <a:cs typeface="Arial" panose="020B0604020202020204" pitchFamily="34" charset="0"/>
                          </a:rPr>
                          <m:t>200</m:t>
                        </m:r>
                      </m:den>
                    </m:f>
                  </m:oMath>
                </a14:m>
                <a:r>
                  <a:rPr lang="en-US" sz="4500">
                    <a:solidFill>
                      <a:srgbClr val="C00000"/>
                    </a:solidFill>
                    <a:latin typeface="Arial" panose="020B0604020202020204" pitchFamily="34" charset="0"/>
                    <a:cs typeface="Arial" panose="020B0604020202020204" pitchFamily="34" charset="0"/>
                  </a:rPr>
                  <a:t>% </a:t>
                </a:r>
                <a:r>
                  <a:rPr lang="en-US" sz="4500" smtClean="0">
                    <a:solidFill>
                      <a:srgbClr val="C00000"/>
                    </a:solidFill>
                    <a:latin typeface="Arial" panose="020B0604020202020204" pitchFamily="34" charset="0"/>
                    <a:cs typeface="Arial" panose="020B0604020202020204" pitchFamily="34" charset="0"/>
                  </a:rPr>
                  <a:t>=</a:t>
                </a:r>
                <a:r>
                  <a:rPr lang="en-US" altLang="en-US" sz="4500" smtClean="0">
                    <a:solidFill>
                      <a:srgbClr val="C00000"/>
                    </a:solidFill>
                    <a:latin typeface="Arial" panose="020B0604020202020204" pitchFamily="34" charset="0"/>
                    <a:cs typeface="Arial" panose="020B0604020202020204" pitchFamily="34" charset="0"/>
                  </a:rPr>
                  <a:t> 1,3%.</a:t>
                </a:r>
                <a:endParaRPr lang="en-US" altLang="en-US" sz="4500">
                  <a:solidFill>
                    <a:srgbClr val="C00000"/>
                  </a:solidFill>
                  <a:latin typeface="Arial" panose="020B0604020202020204" pitchFamily="34" charset="0"/>
                  <a:cs typeface="Arial" panose="020B0604020202020204" pitchFamily="34" charset="0"/>
                </a:endParaRPr>
              </a:p>
            </p:txBody>
          </p:sp>
        </mc:Choice>
        <mc:Fallback>
          <p:sp>
            <p:nvSpPr>
              <p:cNvPr id="13" name="TextBox 12"/>
              <p:cNvSpPr txBox="1">
                <a:spLocks noRot="1" noChangeAspect="1" noMove="1" noResize="1" noEditPoints="1" noAdjustHandles="1" noChangeArrowheads="1" noChangeShapeType="1" noTextEdit="1"/>
              </p:cNvSpPr>
              <p:nvPr/>
            </p:nvSpPr>
            <p:spPr bwMode="auto">
              <a:xfrm>
                <a:off x="1821928" y="4580629"/>
                <a:ext cx="14325600" cy="3167149"/>
              </a:xfrm>
              <a:prstGeom prst="rect">
                <a:avLst/>
              </a:prstGeom>
              <a:blipFill>
                <a:blip r:embed="rId16"/>
                <a:stretch>
                  <a:fillRect l="-1787" t="-2115" r="-1787" b="-134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barn(inVertical)">
                                      <p:cBhvr>
                                        <p:cTn id="17"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5713764">
            <a:off x="15824473" y="8192206"/>
            <a:ext cx="3369839" cy="2132189"/>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flipH="1">
            <a:off x="-1082149" y="8111474"/>
            <a:ext cx="4010652" cy="3338868"/>
          </a:xfrm>
          <a:prstGeom prst="rect">
            <a:avLst/>
          </a:prstGeom>
        </p:spPr>
      </p:pic>
      <p:pic>
        <p:nvPicPr>
          <p:cNvPr id="11" name="Picture 1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5400000">
            <a:off x="13525195" y="325096"/>
            <a:ext cx="7835842" cy="2297901"/>
          </a:xfrm>
          <a:prstGeom prst="rect">
            <a:avLst/>
          </a:prstGeom>
        </p:spPr>
      </p:pic>
      <p:pic>
        <p:nvPicPr>
          <p:cNvPr id="12" name="Picture 12"/>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3847962">
            <a:off x="16082170" y="931448"/>
            <a:ext cx="4386088" cy="3317478"/>
          </a:xfrm>
          <a:prstGeom prst="rect">
            <a:avLst/>
          </a:prstGeom>
        </p:spPr>
      </p:pic>
      <p:sp>
        <p:nvSpPr>
          <p:cNvPr id="26" name="TextBox 25"/>
          <p:cNvSpPr txBox="1"/>
          <p:nvPr/>
        </p:nvSpPr>
        <p:spPr>
          <a:xfrm>
            <a:off x="6204192" y="379886"/>
            <a:ext cx="4651557" cy="861774"/>
          </a:xfrm>
          <a:prstGeom prst="rect">
            <a:avLst/>
          </a:prstGeom>
          <a:noFill/>
        </p:spPr>
        <p:txBody>
          <a:bodyPr wrap="square" rtlCol="0">
            <a:spAutoFit/>
          </a:bodyPr>
          <a:lstStyle/>
          <a:p>
            <a:pPr algn="ctr"/>
            <a:r>
              <a:rPr lang="en-US" sz="5000" b="1" smtClean="0">
                <a:solidFill>
                  <a:srgbClr val="00B050"/>
                </a:solidFill>
                <a:latin typeface="Arial" panose="020B0604020202020204" pitchFamily="34" charset="0"/>
                <a:cs typeface="Arial" panose="020B0604020202020204" pitchFamily="34" charset="0"/>
              </a:rPr>
              <a:t>Ví dụ 1</a:t>
            </a:r>
            <a:endParaRPr lang="en-US" sz="5000" b="1">
              <a:solidFill>
                <a:srgbClr val="00B050"/>
              </a:solidFill>
              <a:latin typeface="Arial" panose="020B0604020202020204" pitchFamily="34" charset="0"/>
              <a:cs typeface="Arial" panose="020B0604020202020204" pitchFamily="34" charset="0"/>
            </a:endParaRPr>
          </a:p>
        </p:txBody>
      </p:sp>
      <p:sp>
        <p:nvSpPr>
          <p:cNvPr id="2" name="Rectangle 1"/>
          <p:cNvSpPr/>
          <p:nvPr/>
        </p:nvSpPr>
        <p:spPr>
          <a:xfrm>
            <a:off x="923177" y="1646005"/>
            <a:ext cx="14500361" cy="1501758"/>
          </a:xfrm>
          <a:prstGeom prst="rect">
            <a:avLst/>
          </a:prstGeom>
        </p:spPr>
        <p:txBody>
          <a:bodyPr wrap="square">
            <a:spAutoFit/>
          </a:bodyPr>
          <a:lstStyle/>
          <a:p>
            <a:pPr algn="just">
              <a:lnSpc>
                <a:spcPct val="120000"/>
              </a:lnSpc>
              <a:spcBef>
                <a:spcPts val="600"/>
              </a:spcBef>
              <a:spcAft>
                <a:spcPts val="600"/>
              </a:spcAft>
            </a:pPr>
            <a:r>
              <a:rPr lang="en-US" sz="4000">
                <a:latin typeface="Arial" panose="020B0604020202020204" pitchFamily="34" charset="0"/>
                <a:cs typeface="Arial" panose="020B0604020202020204" pitchFamily="34" charset="0"/>
              </a:rPr>
              <a:t>Khi xay 3 tấn thóc thì được 1 </a:t>
            </a:r>
            <a:r>
              <a:rPr lang="en-US" sz="4000" smtClean="0">
                <a:latin typeface="Arial" panose="020B0604020202020204" pitchFamily="34" charset="0"/>
                <a:cs typeface="Arial" panose="020B0604020202020204" pitchFamily="34" charset="0"/>
              </a:rPr>
              <a:t>995 kg </a:t>
            </a:r>
            <a:r>
              <a:rPr lang="en-US" sz="4000">
                <a:latin typeface="Arial" panose="020B0604020202020204" pitchFamily="34" charset="0"/>
                <a:cs typeface="Arial" panose="020B0604020202020204" pitchFamily="34" charset="0"/>
              </a:rPr>
              <a:t>gạo. Tính </a:t>
            </a:r>
            <a:r>
              <a:rPr lang="en-US" sz="4000" smtClean="0">
                <a:latin typeface="Arial" panose="020B0604020202020204" pitchFamily="34" charset="0"/>
                <a:cs typeface="Arial" panose="020B0604020202020204" pitchFamily="34" charset="0"/>
              </a:rPr>
              <a:t>tỉ </a:t>
            </a:r>
            <a:r>
              <a:rPr lang="en-US" sz="4000">
                <a:latin typeface="Arial" panose="020B0604020202020204" pitchFamily="34" charset="0"/>
                <a:cs typeface="Arial" panose="020B0604020202020204" pitchFamily="34" charset="0"/>
              </a:rPr>
              <a:t>số phần trăm </a:t>
            </a:r>
            <a:r>
              <a:rPr lang="en-US" sz="4000" smtClean="0">
                <a:latin typeface="Arial" panose="020B0604020202020204" pitchFamily="34" charset="0"/>
                <a:cs typeface="Arial" panose="020B0604020202020204" pitchFamily="34" charset="0"/>
              </a:rPr>
              <a:t>của số </a:t>
            </a:r>
            <a:r>
              <a:rPr lang="en-US" sz="4000">
                <a:latin typeface="Arial" panose="020B0604020202020204" pitchFamily="34" charset="0"/>
                <a:cs typeface="Arial" panose="020B0604020202020204" pitchFamily="34" charset="0"/>
              </a:rPr>
              <a:t>gạo thu được khi xay thóc.</a:t>
            </a:r>
          </a:p>
        </p:txBody>
      </p:sp>
      <p:sp>
        <p:nvSpPr>
          <p:cNvPr id="36" name="TextBox 8"/>
          <p:cNvSpPr txBox="1"/>
          <p:nvPr/>
        </p:nvSpPr>
        <p:spPr>
          <a:xfrm>
            <a:off x="2928503" y="3487713"/>
            <a:ext cx="10385383" cy="780727"/>
          </a:xfrm>
          <a:prstGeom prst="rect">
            <a:avLst/>
          </a:prstGeom>
        </p:spPr>
        <p:txBody>
          <a:bodyPr lIns="0" tIns="0" rIns="0" bIns="0" rtlCol="0" anchor="t">
            <a:spAutoFit/>
          </a:bodyPr>
          <a:lstStyle/>
          <a:p>
            <a:pPr algn="ctr">
              <a:lnSpc>
                <a:spcPts val="6600"/>
              </a:lnSpc>
            </a:pPr>
            <a:r>
              <a:rPr lang="en-US" sz="5000" b="1" smtClean="0">
                <a:solidFill>
                  <a:srgbClr val="C00000"/>
                </a:solidFill>
                <a:latin typeface="Arial" panose="020B0604020202020204" pitchFamily="34" charset="0"/>
                <a:cs typeface="Arial" panose="020B0604020202020204" pitchFamily="34" charset="0"/>
              </a:rPr>
              <a:t>Giải</a:t>
            </a:r>
            <a:endParaRPr lang="en-US" sz="5000" b="1">
              <a:solidFill>
                <a:srgbClr val="C00000"/>
              </a:solidFill>
              <a:latin typeface="Arial" panose="020B0604020202020204" pitchFamily="34" charset="0"/>
              <a:cs typeface="Arial" panose="020B0604020202020204" pitchFamily="34" charset="0"/>
            </a:endParaRPr>
          </a:p>
        </p:txBody>
      </p:sp>
      <p:grpSp>
        <p:nvGrpSpPr>
          <p:cNvPr id="37" name="Group 36"/>
          <p:cNvGrpSpPr/>
          <p:nvPr/>
        </p:nvGrpSpPr>
        <p:grpSpPr>
          <a:xfrm>
            <a:off x="11562746" y="3782248"/>
            <a:ext cx="6311022" cy="5849468"/>
            <a:chOff x="11078340" y="6031742"/>
            <a:chExt cx="6311022" cy="5849468"/>
          </a:xfrm>
        </p:grpSpPr>
        <p:sp>
          <p:nvSpPr>
            <p:cNvPr id="38" name="Rounded Rectangular Callout 37"/>
            <p:cNvSpPr/>
            <p:nvPr/>
          </p:nvSpPr>
          <p:spPr>
            <a:xfrm>
              <a:off x="11078340" y="6031742"/>
              <a:ext cx="6311022" cy="3203537"/>
            </a:xfrm>
            <a:prstGeom prst="wedgeRoundRectCallout">
              <a:avLst>
                <a:gd name="adj1" fmla="val -2601"/>
                <a:gd name="adj2" fmla="val 67710"/>
                <a:gd name="adj3" fmla="val 16667"/>
              </a:avLst>
            </a:prstGeom>
            <a:solidFill>
              <a:schemeClr val="accent6">
                <a:lumMod val="20000"/>
                <a:lumOff val="80000"/>
              </a:schemeClr>
            </a:solidFill>
            <a:ln>
              <a:solidFill>
                <a:schemeClr val="accent6">
                  <a:lumMod val="20000"/>
                  <a:lumOff val="8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vi-VN" dirty="0"/>
            </a:p>
          </p:txBody>
        </p:sp>
        <p:grpSp>
          <p:nvGrpSpPr>
            <p:cNvPr id="39" name="Group 38"/>
            <p:cNvGrpSpPr/>
            <p:nvPr/>
          </p:nvGrpSpPr>
          <p:grpSpPr>
            <a:xfrm>
              <a:off x="11163450" y="6332535"/>
              <a:ext cx="6098679" cy="5548675"/>
              <a:chOff x="11163450" y="6332535"/>
              <a:chExt cx="6098679" cy="5548675"/>
            </a:xfrm>
          </p:grpSpPr>
          <p:pic>
            <p:nvPicPr>
              <p:cNvPr id="40" name="Picture 3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427690" y="9915179"/>
                <a:ext cx="2496004" cy="1966031"/>
              </a:xfrm>
              <a:prstGeom prst="rect">
                <a:avLst/>
              </a:prstGeom>
            </p:spPr>
          </p:pic>
          <p:sp>
            <p:nvSpPr>
              <p:cNvPr id="41" name="Rectangle 40"/>
              <p:cNvSpPr/>
              <p:nvPr/>
            </p:nvSpPr>
            <p:spPr>
              <a:xfrm>
                <a:off x="11163450" y="6332535"/>
                <a:ext cx="6098679" cy="2748253"/>
              </a:xfrm>
              <a:prstGeom prst="rect">
                <a:avLst/>
              </a:prstGeom>
            </p:spPr>
            <p:txBody>
              <a:bodyPr wrap="square">
                <a:spAutoFit/>
              </a:bodyPr>
              <a:lstStyle/>
              <a:p>
                <a:pPr algn="ctr">
                  <a:lnSpc>
                    <a:spcPct val="110000"/>
                  </a:lnSpc>
                  <a:spcBef>
                    <a:spcPts val="600"/>
                  </a:spcBef>
                  <a:spcAft>
                    <a:spcPts val="600"/>
                  </a:spcAft>
                </a:pPr>
                <a:r>
                  <a:rPr lang="en-GB" sz="4000" smtClean="0">
                    <a:latin typeface="Arial" panose="020B0604020202020204" pitchFamily="34" charset="0"/>
                    <a:cs typeface="Arial" panose="020B0604020202020204" pitchFamily="34" charset="0"/>
                  </a:rPr>
                  <a:t>Khi tính tỉ số hay tỉ số phần trăm của hai đại lượng, ta phải quy chúng về cùng một đơn vị đo.</a:t>
                </a:r>
                <a:endParaRPr lang="en-US" sz="4000">
                  <a:solidFill>
                    <a:schemeClr val="tx1"/>
                  </a:solidFill>
                  <a:latin typeface="Arial" panose="020B0604020202020204" pitchFamily="34" charset="0"/>
                  <a:cs typeface="Arial" panose="020B0604020202020204" pitchFamily="34" charset="0"/>
                </a:endParaRPr>
              </a:p>
            </p:txBody>
          </p:sp>
        </p:grpSp>
      </p:grpSp>
      <mc:AlternateContent xmlns:mc="http://schemas.openxmlformats.org/markup-compatibility/2006" xmlns:a14="http://schemas.microsoft.com/office/drawing/2010/main">
        <mc:Choice Requires="a14">
          <p:sp>
            <p:nvSpPr>
              <p:cNvPr id="6" name="Rectangle 5"/>
              <p:cNvSpPr/>
              <p:nvPr/>
            </p:nvSpPr>
            <p:spPr>
              <a:xfrm>
                <a:off x="2102154" y="4944474"/>
                <a:ext cx="9143371" cy="3807196"/>
              </a:xfrm>
              <a:prstGeom prst="rect">
                <a:avLst/>
              </a:prstGeom>
            </p:spPr>
            <p:txBody>
              <a:bodyPr wrap="square">
                <a:spAutoFit/>
              </a:bodyPr>
              <a:lstStyle/>
              <a:p>
                <a:pPr algn="just">
                  <a:lnSpc>
                    <a:spcPct val="120000"/>
                  </a:lnSpc>
                  <a:spcBef>
                    <a:spcPts val="600"/>
                  </a:spcBef>
                  <a:spcAft>
                    <a:spcPts val="600"/>
                  </a:spcAft>
                </a:pPr>
                <a:r>
                  <a:rPr lang="en-US" sz="4000" smtClean="0">
                    <a:solidFill>
                      <a:schemeClr val="tx1"/>
                    </a:solidFill>
                    <a:latin typeface="Arial" panose="020B0604020202020204" pitchFamily="34" charset="0"/>
                    <a:cs typeface="Arial" panose="020B0604020202020204" pitchFamily="34" charset="0"/>
                  </a:rPr>
                  <a:t>Đổi: 1 995 kg = </a:t>
                </a:r>
                <a:r>
                  <a:rPr lang="en-US" sz="4000">
                    <a:solidFill>
                      <a:schemeClr val="tx1"/>
                    </a:solidFill>
                    <a:latin typeface="Arial" panose="020B0604020202020204" pitchFamily="34" charset="0"/>
                    <a:cs typeface="Arial" panose="020B0604020202020204" pitchFamily="34" charset="0"/>
                  </a:rPr>
                  <a:t>1,995 </a:t>
                </a:r>
                <a:r>
                  <a:rPr lang="en-US" sz="4000" smtClean="0">
                    <a:solidFill>
                      <a:schemeClr val="tx1"/>
                    </a:solidFill>
                    <a:latin typeface="Arial" panose="020B0604020202020204" pitchFamily="34" charset="0"/>
                    <a:cs typeface="Arial" panose="020B0604020202020204" pitchFamily="34" charset="0"/>
                  </a:rPr>
                  <a:t>tấn</a:t>
                </a:r>
                <a:r>
                  <a:rPr lang="en-US" sz="4000">
                    <a:solidFill>
                      <a:schemeClr val="tx1"/>
                    </a:solidFill>
                    <a:latin typeface="Arial" panose="020B0604020202020204" pitchFamily="34" charset="0"/>
                    <a:cs typeface="Arial" panose="020B0604020202020204" pitchFamily="34" charset="0"/>
                  </a:rPr>
                  <a:t>.</a:t>
                </a:r>
              </a:p>
              <a:p>
                <a:pPr algn="just">
                  <a:lnSpc>
                    <a:spcPct val="120000"/>
                  </a:lnSpc>
                  <a:spcBef>
                    <a:spcPts val="600"/>
                  </a:spcBef>
                  <a:spcAft>
                    <a:spcPts val="600"/>
                  </a:spcAft>
                </a:pPr>
                <a:r>
                  <a:rPr lang="en-US" sz="4000">
                    <a:solidFill>
                      <a:schemeClr val="tx1"/>
                    </a:solidFill>
                    <a:latin typeface="Arial" panose="020B0604020202020204" pitchFamily="34" charset="0"/>
                    <a:cs typeface="Arial" panose="020B0604020202020204" pitchFamily="34" charset="0"/>
                  </a:rPr>
                  <a:t>Tỉ số phần trăm của số gạo </a:t>
                </a:r>
                <a:r>
                  <a:rPr lang="en-US" sz="4000" smtClean="0">
                    <a:solidFill>
                      <a:schemeClr val="tx1"/>
                    </a:solidFill>
                    <a:latin typeface="Arial" panose="020B0604020202020204" pitchFamily="34" charset="0"/>
                    <a:cs typeface="Arial" panose="020B0604020202020204" pitchFamily="34" charset="0"/>
                  </a:rPr>
                  <a:t>thu được </a:t>
                </a:r>
                <a:r>
                  <a:rPr lang="en-US" sz="4000">
                    <a:solidFill>
                      <a:schemeClr val="tx1"/>
                    </a:solidFill>
                    <a:latin typeface="Arial" panose="020B0604020202020204" pitchFamily="34" charset="0"/>
                    <a:cs typeface="Arial" panose="020B0604020202020204" pitchFamily="34" charset="0"/>
                  </a:rPr>
                  <a:t>khi xay thóc là:</a:t>
                </a:r>
              </a:p>
              <a:p>
                <a:pPr algn="ctr">
                  <a:lnSpc>
                    <a:spcPct val="120000"/>
                  </a:lnSpc>
                  <a:spcBef>
                    <a:spcPts val="600"/>
                  </a:spcBef>
                  <a:spcAft>
                    <a:spcPts val="600"/>
                  </a:spcAft>
                </a:pPr>
                <a:r>
                  <a:rPr lang="nl-NL" sz="4000">
                    <a:solidFill>
                      <a:schemeClr val="tx1"/>
                    </a:solidFill>
                    <a:latin typeface="Arial" panose="020B0604020202020204" pitchFamily="34" charset="0"/>
                    <a:ea typeface="Arial" panose="020B0604020202020204" pitchFamily="34" charset="0"/>
                    <a:cs typeface="Arial" panose="020B0604020202020204" pitchFamily="34" charset="0"/>
                  </a:rPr>
                  <a:t> </a:t>
                </a:r>
                <a14:m>
                  <m:oMath xmlns:m="http://schemas.openxmlformats.org/officeDocument/2006/math">
                    <m:f>
                      <m:fPr>
                        <m:ctrlPr>
                          <a:rPr lang="en-US" sz="450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GB" sz="4500" b="0" i="1"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1,995</m:t>
                        </m:r>
                      </m:num>
                      <m:den>
                        <m:r>
                          <a:rPr lang="en-GB" sz="4500" b="0" i="1"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3</m:t>
                        </m:r>
                      </m:den>
                    </m:f>
                  </m:oMath>
                </a14:m>
                <a:r>
                  <a:rPr lang="en-US" sz="4000" smtClean="0">
                    <a:solidFill>
                      <a:schemeClr val="tx1"/>
                    </a:solidFill>
                    <a:latin typeface="Arial" panose="020B0604020202020204" pitchFamily="34" charset="0"/>
                    <a:cs typeface="Arial" panose="020B0604020202020204" pitchFamily="34" charset="0"/>
                  </a:rPr>
                  <a:t> . </a:t>
                </a:r>
                <a:r>
                  <a:rPr lang="en-US" sz="4000">
                    <a:solidFill>
                      <a:schemeClr val="tx1"/>
                    </a:solidFill>
                    <a:latin typeface="Arial" panose="020B0604020202020204" pitchFamily="34" charset="0"/>
                    <a:cs typeface="Arial" panose="020B0604020202020204" pitchFamily="34" charset="0"/>
                  </a:rPr>
                  <a:t>100% = </a:t>
                </a:r>
                <a14:m>
                  <m:oMath xmlns:m="http://schemas.openxmlformats.org/officeDocument/2006/math">
                    <m:f>
                      <m:fPr>
                        <m:ctrlPr>
                          <a:rPr lang="en-US" sz="450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en-GB" sz="450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199</m:t>
                        </m:r>
                        <m:r>
                          <a:rPr lang="en-GB" sz="4500" b="0" i="1"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r>
                          <a:rPr lang="en-GB" sz="450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5</m:t>
                        </m:r>
                      </m:num>
                      <m:den>
                        <m:r>
                          <a:rPr lang="en-GB" sz="4500"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3</m:t>
                        </m:r>
                      </m:den>
                    </m:f>
                  </m:oMath>
                </a14:m>
                <a:r>
                  <a:rPr lang="en-US" sz="4000">
                    <a:solidFill>
                      <a:schemeClr val="tx1"/>
                    </a:solidFill>
                    <a:latin typeface="Arial" panose="020B0604020202020204" pitchFamily="34" charset="0"/>
                    <a:cs typeface="Arial" panose="020B0604020202020204" pitchFamily="34" charset="0"/>
                  </a:rPr>
                  <a:t> % = 66,5%.</a:t>
                </a:r>
              </a:p>
            </p:txBody>
          </p:sp>
        </mc:Choice>
        <mc:Fallback xmlns="">
          <p:sp>
            <p:nvSpPr>
              <p:cNvPr id="6" name="Rectangle 5"/>
              <p:cNvSpPr>
                <a:spLocks noRot="1" noChangeAspect="1" noMove="1" noResize="1" noEditPoints="1" noAdjustHandles="1" noChangeArrowheads="1" noChangeShapeType="1" noTextEdit="1"/>
              </p:cNvSpPr>
              <p:nvPr/>
            </p:nvSpPr>
            <p:spPr>
              <a:xfrm>
                <a:off x="2102154" y="4944474"/>
                <a:ext cx="9143371" cy="3807196"/>
              </a:xfrm>
              <a:prstGeom prst="rect">
                <a:avLst/>
              </a:prstGeom>
              <a:blipFill>
                <a:blip r:embed="rId13"/>
                <a:stretch>
                  <a:fillRect l="-2400" t="-1440" r="-2333"/>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barn(inVertical)">
                                      <p:cBhvr>
                                        <p:cTn id="14" dur="500"/>
                                        <p:tgtEl>
                                          <p:spTgt spid="3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barn(inVertical)">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barn(inVertical)">
                                      <p:cBhvr>
                                        <p:cTn id="31" dur="500"/>
                                        <p:tgtEl>
                                          <p:spTgt spid="6">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6">
                                            <p:txEl>
                                              <p:pRg st="2" end="2"/>
                                            </p:txEl>
                                          </p:spTgt>
                                        </p:tgtEl>
                                        <p:attrNameLst>
                                          <p:attrName>style.visibility</p:attrName>
                                        </p:attrNameLst>
                                      </p:cBhvr>
                                      <p:to>
                                        <p:strVal val="visible"/>
                                      </p:to>
                                    </p:set>
                                    <p:animEffect transition="in" filter="barn(inVertical)">
                                      <p:cBhvr>
                                        <p:cTn id="36"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4831470">
            <a:off x="-846719" y="8553237"/>
            <a:ext cx="3369839" cy="213218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331166">
            <a:off x="15745544" y="362231"/>
            <a:ext cx="2163750" cy="2860727"/>
          </a:xfrm>
          <a:prstGeom prst="rect">
            <a:avLst/>
          </a:prstGeom>
        </p:spPr>
      </p:pic>
      <p:pic>
        <p:nvPicPr>
          <p:cNvPr id="21"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l="252" t="252"/>
          <a:stretch>
            <a:fillRect/>
          </a:stretch>
        </p:blipFill>
        <p:spPr>
          <a:xfrm rot="5400000" flipH="1">
            <a:off x="7931349" y="597405"/>
            <a:ext cx="2329745" cy="20021243"/>
          </a:xfrm>
          <a:prstGeom prst="rect">
            <a:avLst/>
          </a:prstGeom>
        </p:spPr>
      </p:pic>
      <p:sp>
        <p:nvSpPr>
          <p:cNvPr id="17" name="TextBox 3"/>
          <p:cNvSpPr txBox="1"/>
          <p:nvPr/>
        </p:nvSpPr>
        <p:spPr>
          <a:xfrm>
            <a:off x="838200" y="1814047"/>
            <a:ext cx="3322520" cy="830997"/>
          </a:xfrm>
          <a:prstGeom prst="rect">
            <a:avLst/>
          </a:prstGeom>
        </p:spPr>
        <p:txBody>
          <a:bodyPr wrap="square" lIns="0" tIns="0" rIns="0" bIns="0" rtlCol="0" anchor="t">
            <a:spAutoFit/>
          </a:bodyPr>
          <a:lstStyle/>
          <a:p>
            <a:pPr>
              <a:lnSpc>
                <a:spcPct val="120000"/>
              </a:lnSpc>
              <a:spcBef>
                <a:spcPts val="600"/>
              </a:spcBef>
              <a:spcAft>
                <a:spcPts val="600"/>
              </a:spcAft>
            </a:pPr>
            <a:r>
              <a:rPr lang="en-US" sz="4500" b="1" spc="-144" smtClean="0">
                <a:solidFill>
                  <a:srgbClr val="C00000"/>
                </a:solidFill>
                <a:latin typeface="Arial" panose="020B0604020202020204" pitchFamily="34" charset="0"/>
                <a:cs typeface="Arial" panose="020B0604020202020204" pitchFamily="34" charset="0"/>
              </a:rPr>
              <a:t>Vận dụng 1</a:t>
            </a:r>
            <a:endParaRPr lang="en-US" sz="4500" b="1" spc="-144">
              <a:solidFill>
                <a:srgbClr val="C00000"/>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C8AD7A2-6D7B-41E0-A7AF-949CB12FC8D5}"/>
              </a:ext>
            </a:extLst>
          </p:cNvPr>
          <p:cNvSpPr txBox="1"/>
          <p:nvPr/>
        </p:nvSpPr>
        <p:spPr>
          <a:xfrm>
            <a:off x="5276226" y="419969"/>
            <a:ext cx="9128914" cy="930768"/>
          </a:xfrm>
          <a:prstGeom prst="rect">
            <a:avLst/>
          </a:prstGeom>
          <a:noFill/>
        </p:spPr>
        <p:txBody>
          <a:bodyPr wrap="square" rtlCol="0">
            <a:spAutoFit/>
          </a:bodyPr>
          <a:lstStyle/>
          <a:p>
            <a:pPr algn="ctr">
              <a:lnSpc>
                <a:spcPct val="120000"/>
              </a:lnSpc>
              <a:spcBef>
                <a:spcPts val="600"/>
              </a:spcBef>
              <a:spcAft>
                <a:spcPts val="600"/>
              </a:spcAft>
            </a:pPr>
            <a:r>
              <a:rPr lang="en-US" sz="5000" b="1" smtClean="0">
                <a:solidFill>
                  <a:schemeClr val="accent5">
                    <a:lumMod val="50000"/>
                  </a:schemeClr>
                </a:solidFill>
                <a:latin typeface="Arial" panose="020B0604020202020204" pitchFamily="34" charset="0"/>
                <a:cs typeface="Arial" panose="020B0604020202020204" pitchFamily="34" charset="0"/>
              </a:rPr>
              <a:t>Thảo luận nhóm đôi (3 phút)</a:t>
            </a:r>
            <a:endParaRPr lang="en-GB" sz="5000" b="1" dirty="0">
              <a:solidFill>
                <a:schemeClr val="accent5">
                  <a:lumMod val="50000"/>
                </a:schemeClr>
              </a:solidFill>
              <a:latin typeface="Arial" panose="020B0604020202020204" pitchFamily="34" charset="0"/>
              <a:cs typeface="Arial" panose="020B0604020202020204" pitchFamily="34" charset="0"/>
            </a:endParaRPr>
          </a:p>
        </p:txBody>
      </p:sp>
      <p:pic>
        <p:nvPicPr>
          <p:cNvPr id="23" name="Picture 21"/>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42"/>
              </a:ext>
            </a:extLst>
          </a:blip>
          <a:srcRect/>
          <a:stretch>
            <a:fillRect/>
          </a:stretch>
        </p:blipFill>
        <p:spPr>
          <a:xfrm rot="-579668">
            <a:off x="3698548" y="48162"/>
            <a:ext cx="1757462" cy="1674382"/>
          </a:xfrm>
          <a:prstGeom prst="rect">
            <a:avLst/>
          </a:prstGeom>
        </p:spPr>
      </p:pic>
      <p:sp>
        <p:nvSpPr>
          <p:cNvPr id="24" name="Rectangle 23"/>
          <p:cNvSpPr/>
          <p:nvPr/>
        </p:nvSpPr>
        <p:spPr>
          <a:xfrm>
            <a:off x="838200" y="2863590"/>
            <a:ext cx="16002000" cy="2308324"/>
          </a:xfrm>
          <a:prstGeom prst="rect">
            <a:avLst/>
          </a:prstGeom>
        </p:spPr>
        <p:txBody>
          <a:bodyPr wrap="square">
            <a:spAutoFit/>
          </a:bodyPr>
          <a:lstStyle/>
          <a:p>
            <a:pPr algn="just">
              <a:lnSpc>
                <a:spcPct val="120000"/>
              </a:lnSpc>
              <a:spcBef>
                <a:spcPts val="600"/>
              </a:spcBef>
              <a:spcAft>
                <a:spcPts val="600"/>
              </a:spcAft>
            </a:pPr>
            <a:r>
              <a:rPr lang="en-US" sz="4000">
                <a:latin typeface="Arial" panose="020B0604020202020204" pitchFamily="34" charset="0"/>
                <a:cs typeface="Arial" panose="020B0604020202020204" pitchFamily="34" charset="0"/>
              </a:rPr>
              <a:t>Trong đại hội chi đội lớp 6A, bạn Dũng được 36 đội viên (trong tổng số 45 đội viên </a:t>
            </a:r>
            <a:r>
              <a:rPr lang="en-US" sz="4000" smtClean="0">
                <a:latin typeface="Arial" panose="020B0604020202020204" pitchFamily="34" charset="0"/>
                <a:cs typeface="Arial" panose="020B0604020202020204" pitchFamily="34" charset="0"/>
              </a:rPr>
              <a:t>chi đội) bầu </a:t>
            </a:r>
            <a:r>
              <a:rPr lang="en-US" sz="4000">
                <a:latin typeface="Arial" panose="020B0604020202020204" pitchFamily="34" charset="0"/>
                <a:cs typeface="Arial" panose="020B0604020202020204" pitchFamily="34" charset="0"/>
              </a:rPr>
              <a:t>làm Chi đội trưởng. Bạn Dũng đã trúng cử Chi đội trưởng với tỉ số </a:t>
            </a:r>
            <a:r>
              <a:rPr lang="en-US" sz="4000" smtClean="0">
                <a:latin typeface="Arial" panose="020B0604020202020204" pitchFamily="34" charset="0"/>
                <a:cs typeface="Arial" panose="020B0604020202020204" pitchFamily="34" charset="0"/>
              </a:rPr>
              <a:t>phần </a:t>
            </a:r>
            <a:r>
              <a:rPr lang="en-US" sz="4000">
                <a:latin typeface="Arial" panose="020B0604020202020204" pitchFamily="34" charset="0"/>
                <a:cs typeface="Arial" panose="020B0604020202020204" pitchFamily="34" charset="0"/>
              </a:rPr>
              <a:t>trăm phiêu </a:t>
            </a:r>
            <a:r>
              <a:rPr lang="en-US" sz="4000" smtClean="0">
                <a:latin typeface="Arial" panose="020B0604020202020204" pitchFamily="34" charset="0"/>
                <a:cs typeface="Arial" panose="020B0604020202020204" pitchFamily="34" charset="0"/>
              </a:rPr>
              <a:t>bầu là </a:t>
            </a:r>
            <a:r>
              <a:rPr lang="en-US" sz="4000">
                <a:latin typeface="Arial" panose="020B0604020202020204" pitchFamily="34" charset="0"/>
                <a:cs typeface="Arial" panose="020B0604020202020204" pitchFamily="34" charset="0"/>
              </a:rPr>
              <a:t>bao nhiêu?</a:t>
            </a:r>
          </a:p>
        </p:txBody>
      </p:sp>
      <p:sp>
        <p:nvSpPr>
          <p:cNvPr id="25" name="TextBox 8"/>
          <p:cNvSpPr txBox="1"/>
          <p:nvPr/>
        </p:nvSpPr>
        <p:spPr>
          <a:xfrm>
            <a:off x="3903529" y="5476626"/>
            <a:ext cx="10385383" cy="780727"/>
          </a:xfrm>
          <a:prstGeom prst="rect">
            <a:avLst/>
          </a:prstGeom>
        </p:spPr>
        <p:txBody>
          <a:bodyPr lIns="0" tIns="0" rIns="0" bIns="0" rtlCol="0" anchor="t">
            <a:spAutoFit/>
          </a:bodyPr>
          <a:lstStyle/>
          <a:p>
            <a:pPr algn="ctr">
              <a:lnSpc>
                <a:spcPts val="6600"/>
              </a:lnSpc>
            </a:pPr>
            <a:r>
              <a:rPr lang="en-US" sz="5000" b="1" smtClean="0">
                <a:solidFill>
                  <a:srgbClr val="C00000"/>
                </a:solidFill>
                <a:latin typeface="Arial" panose="020B0604020202020204" pitchFamily="34" charset="0"/>
                <a:cs typeface="Arial" panose="020B0604020202020204" pitchFamily="34" charset="0"/>
              </a:rPr>
              <a:t>Giải</a:t>
            </a:r>
            <a:endParaRPr lang="en-US" sz="5000" b="1">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Rectangle 4"/>
              <p:cNvSpPr/>
              <p:nvPr/>
            </p:nvSpPr>
            <p:spPr>
              <a:xfrm>
                <a:off x="1219200" y="6513999"/>
                <a:ext cx="16206414" cy="2593595"/>
              </a:xfrm>
              <a:prstGeom prst="rect">
                <a:avLst/>
              </a:prstGeom>
            </p:spPr>
            <p:txBody>
              <a:bodyPr wrap="square">
                <a:spAutoFit/>
              </a:bodyPr>
              <a:lstStyle/>
              <a:p>
                <a:pPr>
                  <a:lnSpc>
                    <a:spcPct val="150000"/>
                  </a:lnSpc>
                  <a:spcAft>
                    <a:spcPts val="800"/>
                  </a:spcAft>
                </a:pP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Bạn </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Dũng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đã trúng cử Chi đội trưởng với tỉ số phần trăm </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phiếu bầu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là:</a:t>
                </a:r>
                <a:endParaRPr lang="en-US" sz="4000">
                  <a:effectLst/>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800"/>
                  </a:spcAft>
                </a:pPr>
                <a14:m>
                  <m:oMath xmlns:m="http://schemas.openxmlformats.org/officeDocument/2006/math">
                    <m:f>
                      <m:fPr>
                        <m:ctrlPr>
                          <a:rPr lang="en-US" sz="4500"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fPr>
                      <m:num>
                        <m:r>
                          <a:rPr lang="nl-NL" sz="4500" i="1">
                            <a:solidFill>
                              <a:srgbClr val="000000"/>
                            </a:solidFill>
                            <a:latin typeface="Cambria Math" panose="02040503050406030204" pitchFamily="18" charset="0"/>
                            <a:ea typeface="Calibri" panose="020F0502020204030204" pitchFamily="34" charset="0"/>
                            <a:cs typeface="Times New Roman" panose="02020603050405020304" pitchFamily="18" charset="0"/>
                          </a:rPr>
                          <m:t>36</m:t>
                        </m:r>
                      </m:num>
                      <m:den>
                        <m:r>
                          <a:rPr lang="nl-NL" sz="4500" i="1">
                            <a:solidFill>
                              <a:srgbClr val="000000"/>
                            </a:solidFill>
                            <a:latin typeface="Cambria Math" panose="02040503050406030204" pitchFamily="18" charset="0"/>
                            <a:ea typeface="Calibri" panose="020F0502020204030204" pitchFamily="34" charset="0"/>
                            <a:cs typeface="Times New Roman" panose="02020603050405020304" pitchFamily="18" charset="0"/>
                          </a:rPr>
                          <m:t>45</m:t>
                        </m:r>
                      </m:den>
                    </m:f>
                  </m:oMath>
                </a14:m>
                <a:r>
                  <a:rPr lang="vi-VN" sz="4000" b="1">
                    <a:latin typeface="Arial" panose="020B0604020202020204" pitchFamily="34" charset="0"/>
                    <a:ea typeface="Calibri" panose="020F0502020204030204" pitchFamily="34" charset="0"/>
                    <a:cs typeface="Arial" panose="020B0604020202020204" pitchFamily="34" charset="0"/>
                  </a:rPr>
                  <a:t> . </a:t>
                </a:r>
                <a:r>
                  <a:rPr lang="vi-VN" sz="4000">
                    <a:latin typeface="Arial" panose="020B0604020202020204" pitchFamily="34" charset="0"/>
                    <a:ea typeface="Calibri" panose="020F0502020204030204" pitchFamily="34" charset="0"/>
                    <a:cs typeface="Arial" panose="020B0604020202020204" pitchFamily="34" charset="0"/>
                  </a:rPr>
                  <a:t>100</a:t>
                </a:r>
                <a:r>
                  <a:rPr lang="vi-VN" sz="4000" smtClean="0">
                    <a:latin typeface="Arial" panose="020B0604020202020204" pitchFamily="34" charset="0"/>
                    <a:ea typeface="Calibri" panose="020F0502020204030204" pitchFamily="34" charset="0"/>
                    <a:cs typeface="Arial" panose="020B0604020202020204" pitchFamily="34" charset="0"/>
                  </a:rPr>
                  <a:t>% </a:t>
                </a:r>
                <a:r>
                  <a:rPr lang="vi-VN" sz="4000">
                    <a:latin typeface="Arial" panose="020B0604020202020204" pitchFamily="34" charset="0"/>
                    <a:ea typeface="Calibri" panose="020F0502020204030204" pitchFamily="34" charset="0"/>
                    <a:cs typeface="Arial" panose="020B0604020202020204" pitchFamily="34" charset="0"/>
                  </a:rPr>
                  <a:t>= 80%</a:t>
                </a:r>
                <a:endParaRPr lang="en-US" sz="400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1219200" y="6513999"/>
                <a:ext cx="16206414" cy="2593595"/>
              </a:xfrm>
              <a:prstGeom prst="rect">
                <a:avLst/>
              </a:prstGeom>
              <a:blipFill>
                <a:blip r:embed="rId43"/>
                <a:stretch>
                  <a:fillRect l="-1316"/>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arn(inVertical)">
                                      <p:cBhvr>
                                        <p:cTn id="14" dur="5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barn(inVertical)">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barn(inVertical)">
                                      <p:cBhvr>
                                        <p:cTn id="2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5" name="Picture 11"/>
          <p:cNvPicPr>
            <a:picLocks noChangeAspect="1"/>
          </p:cNvPicPr>
          <p:nvPr/>
        </p:nvPicPr>
        <p:blipFill>
          <a:blip r:embed="rId2">
            <a:alphaModFix amt="30000"/>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381000" y="190500"/>
            <a:ext cx="11582400" cy="1371600"/>
          </a:xfrm>
          <a:prstGeom prst="rect">
            <a:avLst/>
          </a:prstGeom>
        </p:spPr>
      </p:pic>
      <p:sp>
        <p:nvSpPr>
          <p:cNvPr id="26" name="TextBox 12"/>
          <p:cNvSpPr txBox="1"/>
          <p:nvPr/>
        </p:nvSpPr>
        <p:spPr>
          <a:xfrm>
            <a:off x="1311144" y="424680"/>
            <a:ext cx="13325427" cy="838435"/>
          </a:xfrm>
          <a:prstGeom prst="rect">
            <a:avLst/>
          </a:prstGeom>
        </p:spPr>
        <p:txBody>
          <a:bodyPr wrap="square" lIns="0" tIns="0" rIns="0" bIns="0" rtlCol="0" anchor="t">
            <a:spAutoFit/>
          </a:bodyPr>
          <a:lstStyle/>
          <a:p>
            <a:pPr marL="0" lvl="0" indent="0" algn="just">
              <a:lnSpc>
                <a:spcPct val="120000"/>
              </a:lnSpc>
              <a:spcBef>
                <a:spcPts val="600"/>
              </a:spcBef>
              <a:spcAft>
                <a:spcPts val="600"/>
              </a:spcAft>
            </a:pPr>
            <a:r>
              <a:rPr lang="en-US" sz="5000" b="1" u="none" smtClean="0">
                <a:solidFill>
                  <a:srgbClr val="000000"/>
                </a:solidFill>
                <a:latin typeface="Arial" panose="020B0604020202020204" pitchFamily="34" charset="0"/>
                <a:cs typeface="Arial" panose="020B0604020202020204" pitchFamily="34" charset="0"/>
              </a:rPr>
              <a:t>2. Hai bài toán về tỉ số phần trăm</a:t>
            </a:r>
            <a:endParaRPr lang="en-US" sz="5000" b="1" u="none">
              <a:solidFill>
                <a:srgbClr val="000000"/>
              </a:solidFill>
              <a:latin typeface="Arial" panose="020B0604020202020204" pitchFamily="34" charset="0"/>
              <a:cs typeface="Arial" panose="020B0604020202020204" pitchFamily="34" charset="0"/>
            </a:endParaRPr>
          </a:p>
        </p:txBody>
      </p:sp>
      <p:sp>
        <p:nvSpPr>
          <p:cNvPr id="27" name="Cloud Callout 26"/>
          <p:cNvSpPr/>
          <p:nvPr/>
        </p:nvSpPr>
        <p:spPr>
          <a:xfrm>
            <a:off x="11626671" y="2416098"/>
            <a:ext cx="6019800" cy="2794368"/>
          </a:xfrm>
          <a:prstGeom prst="cloudCallout">
            <a:avLst>
              <a:gd name="adj1" fmla="val 14956"/>
              <a:gd name="adj2" fmla="val 6833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8" name="TextBox 27">
            <a:extLst>
              <a:ext uri="{FF2B5EF4-FFF2-40B4-BE49-F238E27FC236}">
                <a16:creationId xmlns:a16="http://schemas.microsoft.com/office/drawing/2014/main" id="{4DB47B94-E184-4E1F-A57A-CFEBFD15DA87}"/>
              </a:ext>
            </a:extLst>
          </p:cNvPr>
          <p:cNvSpPr txBox="1"/>
          <p:nvPr/>
        </p:nvSpPr>
        <p:spPr>
          <a:xfrm>
            <a:off x="12102257" y="3028452"/>
            <a:ext cx="5068627" cy="1569660"/>
          </a:xfrm>
          <a:prstGeom prst="rect">
            <a:avLst/>
          </a:prstGeom>
          <a:noFill/>
        </p:spPr>
        <p:txBody>
          <a:bodyPr wrap="square" rtlCol="0">
            <a:spAutoFit/>
          </a:bodyPr>
          <a:lstStyle/>
          <a:p>
            <a:pPr algn="ctr">
              <a:lnSpc>
                <a:spcPct val="120000"/>
              </a:lnSpc>
              <a:spcBef>
                <a:spcPts val="600"/>
              </a:spcBef>
              <a:spcAft>
                <a:spcPts val="600"/>
              </a:spcAft>
            </a:pPr>
            <a:r>
              <a:rPr lang="en-GB" sz="4000" smtClean="0">
                <a:latin typeface="Arial" panose="020B0604020202020204" pitchFamily="34" charset="0"/>
                <a:cs typeface="Arial" panose="020B0604020202020204" pitchFamily="34" charset="0"/>
              </a:rPr>
              <a:t>Nhắc lại hai bài toán về phân số đã học.</a:t>
            </a:r>
            <a:endParaRPr lang="en-US" sz="4000" dirty="0">
              <a:latin typeface="Arial" panose="020B0604020202020204" pitchFamily="34" charset="0"/>
              <a:cs typeface="Arial" panose="020B0604020202020204" pitchFamily="34" charset="0"/>
            </a:endParaRPr>
          </a:p>
        </p:txBody>
      </p:sp>
      <p:pic>
        <p:nvPicPr>
          <p:cNvPr id="30" name="Picture 2"/>
          <p:cNvPicPr>
            <a:picLocks noChangeAspect="1"/>
          </p:cNvPicPr>
          <p:nvPr/>
        </p:nvPicPr>
        <p:blipFill>
          <a:blip r:embed="rId14"/>
          <a:srcRect/>
          <a:stretch>
            <a:fillRect/>
          </a:stretch>
        </p:blipFill>
        <p:spPr>
          <a:xfrm>
            <a:off x="13938480" y="5782003"/>
            <a:ext cx="3232404" cy="3848100"/>
          </a:xfrm>
          <a:prstGeom prst="rect">
            <a:avLst/>
          </a:prstGeom>
        </p:spPr>
      </p:pic>
      <p:pic>
        <p:nvPicPr>
          <p:cNvPr id="33" name="Picture 4"/>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flipH="1">
            <a:off x="-2286000" y="8659284"/>
            <a:ext cx="9573498" cy="2807477"/>
          </a:xfrm>
          <a:prstGeom prst="rect">
            <a:avLst/>
          </a:prstGeom>
        </p:spPr>
      </p:pic>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5F88710-04F3-43DC-98E6-E3E16C3B1771}"/>
                  </a:ext>
                </a:extLst>
              </p:cNvPr>
              <p:cNvSpPr txBox="1">
                <a:spLocks/>
              </p:cNvSpPr>
              <p:nvPr/>
            </p:nvSpPr>
            <p:spPr>
              <a:xfrm>
                <a:off x="1061589" y="2006062"/>
                <a:ext cx="9650518" cy="292019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300"/>
                  </a:spcBef>
                  <a:spcAft>
                    <a:spcPts val="300"/>
                  </a:spcAft>
                  <a:buNone/>
                </a:pPr>
                <a:r>
                  <a:rPr lang="en-US" sz="4000" b="1" i="1" smtClean="0">
                    <a:solidFill>
                      <a:srgbClr val="002060"/>
                    </a:solidFill>
                    <a:latin typeface="Arial" panose="020B0604020202020204" pitchFamily="34" charset="0"/>
                    <a:cs typeface="Arial" panose="020B0604020202020204" pitchFamily="34" charset="0"/>
                  </a:rPr>
                  <a:t>Bài toán 1:</a:t>
                </a:r>
              </a:p>
              <a:p>
                <a:pPr marL="0" indent="0" algn="just">
                  <a:lnSpc>
                    <a:spcPct val="120000"/>
                  </a:lnSpc>
                  <a:spcBef>
                    <a:spcPts val="300"/>
                  </a:spcBef>
                  <a:spcAft>
                    <a:spcPts val="300"/>
                  </a:spcAft>
                  <a:buNone/>
                </a:pPr>
                <a:r>
                  <a:rPr lang="en-US" sz="4000" smtClean="0">
                    <a:solidFill>
                      <a:schemeClr val="tx1"/>
                    </a:solidFill>
                    <a:latin typeface="Arial" panose="020B0604020202020204" pitchFamily="34" charset="0"/>
                    <a:cs typeface="Arial" panose="020B0604020202020204" pitchFamily="34" charset="0"/>
                  </a:rPr>
                  <a:t>Muốn tìm </a:t>
                </a:r>
                <a14:m>
                  <m:oMath xmlns:m="http://schemas.openxmlformats.org/officeDocument/2006/math">
                    <m:f>
                      <m:fPr>
                        <m:ctrlPr>
                          <a:rPr lang="en-US" sz="4000" i="1">
                            <a:solidFill>
                              <a:schemeClr val="tx1"/>
                            </a:solidFill>
                            <a:latin typeface="Cambria Math" panose="02040503050406030204" pitchFamily="18" charset="0"/>
                          </a:rPr>
                        </m:ctrlPr>
                      </m:fPr>
                      <m:num>
                        <m:r>
                          <m:rPr>
                            <m:sty m:val="p"/>
                          </m:rPr>
                          <a:rPr lang="en-US" sz="4000" b="0" i="0">
                            <a:solidFill>
                              <a:schemeClr val="tx1"/>
                            </a:solidFill>
                            <a:latin typeface="Cambria Math" panose="02040503050406030204" pitchFamily="18" charset="0"/>
                          </a:rPr>
                          <m:t>m</m:t>
                        </m:r>
                      </m:num>
                      <m:den>
                        <m:r>
                          <m:rPr>
                            <m:sty m:val="p"/>
                          </m:rPr>
                          <a:rPr lang="en-US" sz="4000" b="0" i="0">
                            <a:solidFill>
                              <a:schemeClr val="tx1"/>
                            </a:solidFill>
                            <a:latin typeface="Cambria Math" panose="02040503050406030204" pitchFamily="18" charset="0"/>
                          </a:rPr>
                          <m:t>n</m:t>
                        </m:r>
                      </m:den>
                    </m:f>
                  </m:oMath>
                </a14:m>
                <a:r>
                  <a:rPr lang="en-US" sz="4000">
                    <a:solidFill>
                      <a:schemeClr val="tx1"/>
                    </a:solidFill>
                    <a:latin typeface="Arial" panose="020B0604020202020204" pitchFamily="34" charset="0"/>
                    <a:cs typeface="Arial" panose="020B0604020202020204" pitchFamily="34" charset="0"/>
                  </a:rPr>
                  <a:t> của </a:t>
                </a:r>
                <a:r>
                  <a:rPr lang="en-US" sz="4000" smtClean="0">
                    <a:solidFill>
                      <a:schemeClr val="tx1"/>
                    </a:solidFill>
                    <a:latin typeface="Arial" panose="020B0604020202020204" pitchFamily="34" charset="0"/>
                    <a:cs typeface="Arial" panose="020B0604020202020204" pitchFamily="34" charset="0"/>
                  </a:rPr>
                  <a:t>một số số a cho trước, ta </a:t>
                </a:r>
                <a:r>
                  <a:rPr lang="en-US" sz="4000">
                    <a:solidFill>
                      <a:schemeClr val="tx1"/>
                    </a:solidFill>
                    <a:latin typeface="Arial" panose="020B0604020202020204" pitchFamily="34" charset="0"/>
                    <a:cs typeface="Arial" panose="020B0604020202020204" pitchFamily="34" charset="0"/>
                  </a:rPr>
                  <a:t>tính </a:t>
                </a:r>
                <a14:m>
                  <m:oMath xmlns:m="http://schemas.openxmlformats.org/officeDocument/2006/math">
                    <m:r>
                      <m:rPr>
                        <m:sty m:val="p"/>
                      </m:rPr>
                      <a:rPr lang="en-US" sz="4000" b="0" i="0">
                        <a:solidFill>
                          <a:schemeClr val="tx1"/>
                        </a:solidFill>
                        <a:latin typeface="Cambria Math" panose="02040503050406030204" pitchFamily="18" charset="0"/>
                      </a:rPr>
                      <m:t>a</m:t>
                    </m:r>
                    <m:r>
                      <a:rPr lang="en-GB" sz="4000" b="0" i="0" smtClean="0">
                        <a:solidFill>
                          <a:schemeClr val="tx1"/>
                        </a:solidFill>
                        <a:latin typeface="Cambria Math" panose="02040503050406030204" pitchFamily="18" charset="0"/>
                      </a:rPr>
                      <m:t> </m:t>
                    </m:r>
                    <m:r>
                      <a:rPr lang="en-US" sz="4000" b="0" i="0">
                        <a:solidFill>
                          <a:schemeClr val="tx1"/>
                        </a:solidFill>
                        <a:latin typeface="Cambria Math" panose="02040503050406030204" pitchFamily="18" charset="0"/>
                      </a:rPr>
                      <m:t>.</m:t>
                    </m:r>
                    <m:r>
                      <a:rPr lang="en-GB" sz="4000" b="0" i="0" smtClean="0">
                        <a:solidFill>
                          <a:schemeClr val="tx1"/>
                        </a:solidFill>
                        <a:latin typeface="Cambria Math" panose="02040503050406030204" pitchFamily="18" charset="0"/>
                      </a:rPr>
                      <m:t>  </m:t>
                    </m:r>
                    <m:f>
                      <m:fPr>
                        <m:ctrlPr>
                          <a:rPr lang="en-US" sz="4000" i="1">
                            <a:solidFill>
                              <a:schemeClr val="tx1"/>
                            </a:solidFill>
                            <a:latin typeface="Cambria Math" panose="02040503050406030204" pitchFamily="18" charset="0"/>
                          </a:rPr>
                        </m:ctrlPr>
                      </m:fPr>
                      <m:num>
                        <m:r>
                          <m:rPr>
                            <m:sty m:val="p"/>
                          </m:rPr>
                          <a:rPr lang="en-US" sz="4000" b="0" i="0">
                            <a:solidFill>
                              <a:schemeClr val="tx1"/>
                            </a:solidFill>
                            <a:latin typeface="Cambria Math" panose="02040503050406030204" pitchFamily="18" charset="0"/>
                          </a:rPr>
                          <m:t>m</m:t>
                        </m:r>
                      </m:num>
                      <m:den>
                        <m:r>
                          <m:rPr>
                            <m:sty m:val="p"/>
                          </m:rPr>
                          <a:rPr lang="en-US" sz="4000" b="0" i="0">
                            <a:solidFill>
                              <a:schemeClr val="tx1"/>
                            </a:solidFill>
                            <a:latin typeface="Cambria Math" panose="02040503050406030204" pitchFamily="18" charset="0"/>
                          </a:rPr>
                          <m:t>n</m:t>
                        </m:r>
                      </m:den>
                    </m:f>
                  </m:oMath>
                </a14:m>
                <a:r>
                  <a:rPr lang="en-US" sz="4000" dirty="0" smtClean="0">
                    <a:solidFill>
                      <a:schemeClr val="tx1"/>
                    </a:solidFill>
                    <a:latin typeface="Arial" panose="020B0604020202020204" pitchFamily="34" charset="0"/>
                    <a:cs typeface="Arial" panose="020B0604020202020204" pitchFamily="34" charset="0"/>
                  </a:rPr>
                  <a:t> </a:t>
                </a:r>
                <a:r>
                  <a:rPr lang="en-US" sz="4000" smtClean="0">
                    <a:solidFill>
                      <a:schemeClr val="tx1"/>
                    </a:solidFill>
                    <a:latin typeface="Arial" panose="020B0604020202020204" pitchFamily="34" charset="0"/>
                    <a:cs typeface="Arial" panose="020B0604020202020204" pitchFamily="34" charset="0"/>
                  </a:rPr>
                  <a:t>(m</a:t>
                </a:r>
                <a14:m>
                  <m:oMath xmlns:m="http://schemas.openxmlformats.org/officeDocument/2006/math">
                    <m:r>
                      <a:rPr lang="en-GB" sz="4000" b="0" i="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 </m:t>
                    </m:r>
                    <m:r>
                      <a:rPr lang="en-US" sz="400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r>
                      <a:rPr lang="en-GB" sz="40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 </m:t>
                    </m:r>
                    <m:r>
                      <a:rPr lang="en-GB" sz="40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ℕ</m:t>
                    </m:r>
                    <m:r>
                      <a:rPr lang="en-GB" sz="4000" b="0" i="1" smtClean="0">
                        <a:solidFill>
                          <a:schemeClr val="tx1"/>
                        </a:solidFill>
                        <a:latin typeface="Cambria Math" panose="02040503050406030204" pitchFamily="18" charset="0"/>
                        <a:ea typeface="Cambria Math" panose="02040503050406030204" pitchFamily="18" charset="0"/>
                        <a:cs typeface="Arial" panose="020B0604020202020204" pitchFamily="34" charset="0"/>
                      </a:rPr>
                      <m:t>;</m:t>
                    </m:r>
                  </m:oMath>
                </a14:m>
                <a:r>
                  <a:rPr lang="en-US" sz="4000" dirty="0" smtClean="0">
                    <a:solidFill>
                      <a:schemeClr val="tx1"/>
                    </a:solidFill>
                    <a:latin typeface="Arial" panose="020B0604020202020204" pitchFamily="34" charset="0"/>
                    <a:cs typeface="Arial" panose="020B0604020202020204" pitchFamily="34" charset="0"/>
                  </a:rPr>
                  <a:t> n </a:t>
                </a:r>
                <a14:m>
                  <m:oMath xmlns:m="http://schemas.openxmlformats.org/officeDocument/2006/math">
                    <m:r>
                      <a:rPr lang="en-US" sz="4000" i="1">
                        <a:latin typeface="Cambria Math" panose="02040503050406030204" pitchFamily="18" charset="0"/>
                        <a:ea typeface="Cambria Math" panose="02040503050406030204" pitchFamily="18" charset="0"/>
                        <a:cs typeface="Arial" panose="020B0604020202020204" pitchFamily="34" charset="0"/>
                      </a:rPr>
                      <m:t>∈</m:t>
                    </m:r>
                    <m:r>
                      <a:rPr lang="en-GB" sz="4000" i="1">
                        <a:latin typeface="Cambria Math" panose="02040503050406030204" pitchFamily="18" charset="0"/>
                        <a:ea typeface="Cambria Math" panose="02040503050406030204" pitchFamily="18" charset="0"/>
                        <a:cs typeface="Arial" panose="020B0604020202020204" pitchFamily="34" charset="0"/>
                      </a:rPr>
                      <m:t> </m:t>
                    </m:r>
                    <m:r>
                      <a:rPr lang="en-GB" sz="4000" i="1">
                        <a:latin typeface="Cambria Math" panose="02040503050406030204" pitchFamily="18" charset="0"/>
                        <a:ea typeface="Cambria Math" panose="02040503050406030204" pitchFamily="18" charset="0"/>
                        <a:cs typeface="Arial" panose="020B0604020202020204" pitchFamily="34" charset="0"/>
                      </a:rPr>
                      <m:t>ℕ</m:t>
                    </m:r>
                  </m:oMath>
                </a14:m>
                <a:r>
                  <a:rPr lang="en-US" sz="4000" dirty="0" smtClean="0">
                    <a:solidFill>
                      <a:schemeClr val="tx1"/>
                    </a:solidFill>
                    <a:latin typeface="Arial" panose="020B0604020202020204" pitchFamily="34" charset="0"/>
                    <a:cs typeface="Arial" panose="020B0604020202020204" pitchFamily="34" charset="0"/>
                  </a:rPr>
                  <a:t>*).</a:t>
                </a:r>
                <a:endParaRPr lang="en-US" sz="4000" dirty="0">
                  <a:solidFill>
                    <a:schemeClr val="tx1"/>
                  </a:solidFill>
                  <a:latin typeface="Arial" panose="020B0604020202020204" pitchFamily="34" charset="0"/>
                  <a:cs typeface="Arial" panose="020B0604020202020204" pitchFamily="34" charset="0"/>
                </a:endParaRPr>
              </a:p>
            </p:txBody>
          </p:sp>
        </mc:Choice>
        <mc:Fallback xmlns="">
          <p:sp>
            <p:nvSpPr>
              <p:cNvPr id="10" name="Content Placeholder 2">
                <a:extLst>
                  <a:ext uri="{FF2B5EF4-FFF2-40B4-BE49-F238E27FC236}">
                    <a16:creationId xmlns:a16="http://schemas.microsoft.com/office/drawing/2014/main" id="{85F88710-04F3-43DC-98E6-E3E16C3B1771}"/>
                  </a:ext>
                </a:extLst>
              </p:cNvPr>
              <p:cNvSpPr txBox="1">
                <a:spLocks noRot="1" noChangeAspect="1" noMove="1" noResize="1" noEditPoints="1" noAdjustHandles="1" noChangeArrowheads="1" noChangeShapeType="1" noTextEdit="1"/>
              </p:cNvSpPr>
              <p:nvPr/>
            </p:nvSpPr>
            <p:spPr>
              <a:xfrm>
                <a:off x="1061589" y="2006062"/>
                <a:ext cx="9650518" cy="2920197"/>
              </a:xfrm>
              <a:prstGeom prst="rect">
                <a:avLst/>
              </a:prstGeom>
              <a:blipFill>
                <a:blip r:embed="rId17"/>
                <a:stretch>
                  <a:fillRect l="-2211" t="-1879" r="-2274" b="-16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85F88710-04F3-43DC-98E6-E3E16C3B1771}"/>
                  </a:ext>
                </a:extLst>
              </p:cNvPr>
              <p:cNvSpPr txBox="1">
                <a:spLocks/>
              </p:cNvSpPr>
              <p:nvPr/>
            </p:nvSpPr>
            <p:spPr>
              <a:xfrm>
                <a:off x="985389" y="5210466"/>
                <a:ext cx="9802918" cy="314652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600"/>
                  </a:spcBef>
                  <a:spcAft>
                    <a:spcPts val="600"/>
                  </a:spcAft>
                  <a:buNone/>
                </a:pPr>
                <a:r>
                  <a:rPr lang="en-US" sz="4000" b="1" i="1">
                    <a:solidFill>
                      <a:srgbClr val="002060"/>
                    </a:solidFill>
                    <a:latin typeface="Arial" panose="020B0604020202020204" pitchFamily="34" charset="0"/>
                    <a:cs typeface="Arial" panose="020B0604020202020204" pitchFamily="34" charset="0"/>
                  </a:rPr>
                  <a:t>Bài toán </a:t>
                </a:r>
                <a:r>
                  <a:rPr lang="en-US" sz="4000" b="1" i="1" smtClean="0">
                    <a:solidFill>
                      <a:srgbClr val="002060"/>
                    </a:solidFill>
                    <a:latin typeface="Arial" panose="020B0604020202020204" pitchFamily="34" charset="0"/>
                    <a:cs typeface="Arial" panose="020B0604020202020204" pitchFamily="34" charset="0"/>
                  </a:rPr>
                  <a:t>2:</a:t>
                </a:r>
                <a:endParaRPr lang="en-US" sz="4000" smtClean="0">
                  <a:latin typeface="Arial" panose="020B0604020202020204" pitchFamily="34" charset="0"/>
                  <a:cs typeface="Arial" panose="020B0604020202020204" pitchFamily="34" charset="0"/>
                </a:endParaRPr>
              </a:p>
              <a:p>
                <a:pPr marL="0" indent="0" algn="just">
                  <a:lnSpc>
                    <a:spcPct val="120000"/>
                  </a:lnSpc>
                  <a:spcBef>
                    <a:spcPts val="600"/>
                  </a:spcBef>
                  <a:spcAft>
                    <a:spcPts val="600"/>
                  </a:spcAft>
                  <a:buNone/>
                </a:pPr>
                <a:r>
                  <a:rPr lang="en-US" sz="4000" smtClean="0">
                    <a:latin typeface="Arial" panose="020B0604020202020204" pitchFamily="34" charset="0"/>
                    <a:cs typeface="Arial" panose="020B0604020202020204" pitchFamily="34" charset="0"/>
                  </a:rPr>
                  <a:t>Muốn tìm một số khi </a:t>
                </a:r>
                <a:r>
                  <a:rPr lang="en-US" sz="4000">
                    <a:latin typeface="Arial" panose="020B0604020202020204" pitchFamily="34" charset="0"/>
                    <a:cs typeface="Arial" panose="020B0604020202020204" pitchFamily="34" charset="0"/>
                  </a:rPr>
                  <a:t>biết </a:t>
                </a:r>
                <a14:m>
                  <m:oMath xmlns:m="http://schemas.openxmlformats.org/officeDocument/2006/math">
                    <m:f>
                      <m:fPr>
                        <m:ctrlPr>
                          <a:rPr lang="en-US" sz="4000" i="1">
                            <a:latin typeface="Cambria Math" panose="02040503050406030204" pitchFamily="18" charset="0"/>
                          </a:rPr>
                        </m:ctrlPr>
                      </m:fPr>
                      <m:num>
                        <m:r>
                          <a:rPr lang="en-US" sz="4000" i="1">
                            <a:latin typeface="Cambria Math" panose="02040503050406030204" pitchFamily="18" charset="0"/>
                          </a:rPr>
                          <m:t>𝑚</m:t>
                        </m:r>
                      </m:num>
                      <m:den>
                        <m:r>
                          <a:rPr lang="en-US" sz="4000" i="1">
                            <a:latin typeface="Cambria Math" panose="02040503050406030204" pitchFamily="18" charset="0"/>
                          </a:rPr>
                          <m:t>𝑛</m:t>
                        </m:r>
                      </m:den>
                    </m:f>
                  </m:oMath>
                </a14:m>
                <a:r>
                  <a:rPr lang="en-US" sz="4000">
                    <a:latin typeface="Arial" panose="020B0604020202020204" pitchFamily="34" charset="0"/>
                    <a:cs typeface="Arial" panose="020B0604020202020204" pitchFamily="34" charset="0"/>
                  </a:rPr>
                  <a:t> của số đó </a:t>
                </a:r>
                <a:r>
                  <a:rPr lang="en-US" sz="4000" smtClean="0">
                    <a:latin typeface="Arial" panose="020B0604020202020204" pitchFamily="34" charset="0"/>
                    <a:cs typeface="Arial" panose="020B0604020202020204" pitchFamily="34" charset="0"/>
                  </a:rPr>
                  <a:t>bằng </a:t>
                </a:r>
                <a:r>
                  <a:rPr lang="en-US" sz="4000">
                    <a:latin typeface="Arial" panose="020B0604020202020204" pitchFamily="34" charset="0"/>
                    <a:cs typeface="Arial" panose="020B0604020202020204" pitchFamily="34" charset="0"/>
                  </a:rPr>
                  <a:t>b, ta tính </a:t>
                </a:r>
                <a14:m>
                  <m:oMath xmlns:m="http://schemas.openxmlformats.org/officeDocument/2006/math">
                    <m:r>
                      <m:rPr>
                        <m:sty m:val="p"/>
                      </m:rPr>
                      <a:rPr lang="en-US" sz="4000">
                        <a:latin typeface="Cambria Math" panose="02040503050406030204" pitchFamily="18" charset="0"/>
                      </a:rPr>
                      <m:t>b</m:t>
                    </m:r>
                    <m:r>
                      <a:rPr lang="en-GB" sz="4000">
                        <a:latin typeface="Cambria Math" panose="02040503050406030204" pitchFamily="18" charset="0"/>
                      </a:rPr>
                      <m:t> </m:t>
                    </m:r>
                    <m:r>
                      <a:rPr lang="en-US" sz="4000">
                        <a:latin typeface="Cambria Math" panose="02040503050406030204" pitchFamily="18" charset="0"/>
                      </a:rPr>
                      <m:t>:</m:t>
                    </m:r>
                    <m:r>
                      <a:rPr lang="en-GB" sz="4000">
                        <a:latin typeface="Cambria Math" panose="02040503050406030204" pitchFamily="18" charset="0"/>
                      </a:rPr>
                      <m:t> </m:t>
                    </m:r>
                    <m:f>
                      <m:fPr>
                        <m:ctrlPr>
                          <a:rPr lang="en-US" sz="4000" i="1">
                            <a:latin typeface="Cambria Math" panose="02040503050406030204" pitchFamily="18" charset="0"/>
                          </a:rPr>
                        </m:ctrlPr>
                      </m:fPr>
                      <m:num>
                        <m:r>
                          <m:rPr>
                            <m:sty m:val="p"/>
                          </m:rPr>
                          <a:rPr lang="en-US" sz="4000">
                            <a:latin typeface="Cambria Math" panose="02040503050406030204" pitchFamily="18" charset="0"/>
                          </a:rPr>
                          <m:t>m</m:t>
                        </m:r>
                      </m:num>
                      <m:den>
                        <m:r>
                          <m:rPr>
                            <m:sty m:val="p"/>
                          </m:rPr>
                          <a:rPr lang="en-US" sz="4000">
                            <a:latin typeface="Cambria Math" panose="02040503050406030204" pitchFamily="18" charset="0"/>
                          </a:rPr>
                          <m:t>n</m:t>
                        </m:r>
                      </m:den>
                    </m:f>
                  </m:oMath>
                </a14:m>
                <a:r>
                  <a:rPr lang="en-US" sz="4000" smtClean="0">
                    <a:solidFill>
                      <a:schemeClr val="tx1"/>
                    </a:solidFill>
                    <a:latin typeface="Arial" panose="020B0604020202020204" pitchFamily="34" charset="0"/>
                    <a:cs typeface="Arial" panose="020B0604020202020204" pitchFamily="34" charset="0"/>
                  </a:rPr>
                  <a:t> (m, </a:t>
                </a:r>
                <a:r>
                  <a:rPr lang="en-US" sz="4000" dirty="0" smtClean="0">
                    <a:solidFill>
                      <a:schemeClr val="tx1"/>
                    </a:solidFill>
                    <a:latin typeface="Arial" panose="020B0604020202020204" pitchFamily="34" charset="0"/>
                    <a:cs typeface="Arial" panose="020B0604020202020204" pitchFamily="34" charset="0"/>
                  </a:rPr>
                  <a:t>n </a:t>
                </a:r>
                <a14:m>
                  <m:oMath xmlns:m="http://schemas.openxmlformats.org/officeDocument/2006/math">
                    <m:r>
                      <a:rPr lang="en-US" sz="4000" i="1">
                        <a:latin typeface="Cambria Math" panose="02040503050406030204" pitchFamily="18" charset="0"/>
                        <a:ea typeface="Cambria Math" panose="02040503050406030204" pitchFamily="18" charset="0"/>
                        <a:cs typeface="Arial" panose="020B0604020202020204" pitchFamily="34" charset="0"/>
                      </a:rPr>
                      <m:t>∈</m:t>
                    </m:r>
                    <m:r>
                      <a:rPr lang="en-GB" sz="4000" i="1">
                        <a:latin typeface="Cambria Math" panose="02040503050406030204" pitchFamily="18" charset="0"/>
                        <a:ea typeface="Cambria Math" panose="02040503050406030204" pitchFamily="18" charset="0"/>
                        <a:cs typeface="Arial" panose="020B0604020202020204" pitchFamily="34" charset="0"/>
                      </a:rPr>
                      <m:t> </m:t>
                    </m:r>
                    <m:r>
                      <a:rPr lang="en-GB" sz="4000" i="1">
                        <a:latin typeface="Cambria Math" panose="02040503050406030204" pitchFamily="18" charset="0"/>
                        <a:ea typeface="Cambria Math" panose="02040503050406030204" pitchFamily="18" charset="0"/>
                        <a:cs typeface="Arial" panose="020B0604020202020204" pitchFamily="34" charset="0"/>
                      </a:rPr>
                      <m:t>ℕ</m:t>
                    </m:r>
                  </m:oMath>
                </a14:m>
                <a:r>
                  <a:rPr lang="en-US" sz="4000" dirty="0" smtClean="0">
                    <a:solidFill>
                      <a:schemeClr val="tx1"/>
                    </a:solidFill>
                    <a:latin typeface="Arial" panose="020B0604020202020204" pitchFamily="34" charset="0"/>
                    <a:cs typeface="Arial" panose="020B0604020202020204" pitchFamily="34" charset="0"/>
                  </a:rPr>
                  <a:t>*).</a:t>
                </a:r>
                <a:endParaRPr lang="en-US" sz="4000" dirty="0">
                  <a:solidFill>
                    <a:schemeClr val="tx1"/>
                  </a:solidFill>
                  <a:latin typeface="Arial" panose="020B0604020202020204" pitchFamily="34" charset="0"/>
                  <a:cs typeface="Arial" panose="020B0604020202020204" pitchFamily="34" charset="0"/>
                </a:endParaRPr>
              </a:p>
            </p:txBody>
          </p:sp>
        </mc:Choice>
        <mc:Fallback xmlns="">
          <p:sp>
            <p:nvSpPr>
              <p:cNvPr id="11" name="Content Placeholder 2">
                <a:extLst>
                  <a:ext uri="{FF2B5EF4-FFF2-40B4-BE49-F238E27FC236}">
                    <a16:creationId xmlns:a16="http://schemas.microsoft.com/office/drawing/2014/main" id="{85F88710-04F3-43DC-98E6-E3E16C3B1771}"/>
                  </a:ext>
                </a:extLst>
              </p:cNvPr>
              <p:cNvSpPr txBox="1">
                <a:spLocks noRot="1" noChangeAspect="1" noMove="1" noResize="1" noEditPoints="1" noAdjustHandles="1" noChangeArrowheads="1" noChangeShapeType="1" noTextEdit="1"/>
              </p:cNvSpPr>
              <p:nvPr/>
            </p:nvSpPr>
            <p:spPr>
              <a:xfrm>
                <a:off x="985389" y="5210466"/>
                <a:ext cx="9802918" cy="3146526"/>
              </a:xfrm>
              <a:prstGeom prst="rect">
                <a:avLst/>
              </a:prstGeom>
              <a:blipFill>
                <a:blip r:embed="rId18"/>
                <a:stretch>
                  <a:fillRect l="-2239" t="-1744" r="-2177"/>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4831470">
            <a:off x="16140772" y="258087"/>
            <a:ext cx="3369839" cy="213218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331166">
            <a:off x="262630" y="6549522"/>
            <a:ext cx="2828910" cy="3740146"/>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252" t="252"/>
          <a:stretch>
            <a:fillRect/>
          </a:stretch>
        </p:blipFill>
        <p:spPr>
          <a:xfrm rot="5400000" flipH="1">
            <a:off x="7979128" y="276379"/>
            <a:ext cx="2329745" cy="20021243"/>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r="42558"/>
          <a:stretch>
            <a:fillRect/>
          </a:stretch>
        </p:blipFill>
        <p:spPr>
          <a:xfrm rot="5400000">
            <a:off x="8492859" y="370537"/>
            <a:ext cx="1302282" cy="19483145"/>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252" t="252"/>
          <a:stretch>
            <a:fillRect/>
          </a:stretch>
        </p:blipFill>
        <p:spPr>
          <a:xfrm rot="5400000" flipH="1">
            <a:off x="8049473" y="-9406090"/>
            <a:ext cx="2189054" cy="18812179"/>
          </a:xfrm>
          <a:prstGeom prst="rect">
            <a:avLst/>
          </a:prstGeom>
        </p:spPr>
      </p:pic>
      <p:sp>
        <p:nvSpPr>
          <p:cNvPr id="20" name="TextBox 19">
            <a:extLst>
              <a:ext uri="{FF2B5EF4-FFF2-40B4-BE49-F238E27FC236}">
                <a16:creationId xmlns:a16="http://schemas.microsoft.com/office/drawing/2014/main" id="{4DB47B94-E184-4E1F-A57A-CFEBFD15DA87}"/>
              </a:ext>
            </a:extLst>
          </p:cNvPr>
          <p:cNvSpPr txBox="1"/>
          <p:nvPr/>
        </p:nvSpPr>
        <p:spPr>
          <a:xfrm>
            <a:off x="699513" y="1518160"/>
            <a:ext cx="14850514" cy="1754326"/>
          </a:xfrm>
          <a:prstGeom prst="rect">
            <a:avLst/>
          </a:prstGeom>
          <a:noFill/>
        </p:spPr>
        <p:txBody>
          <a:bodyPr wrap="square" rtlCol="0">
            <a:spAutoFit/>
          </a:bodyPr>
          <a:lstStyle/>
          <a:p>
            <a:pPr algn="just">
              <a:lnSpc>
                <a:spcPct val="120000"/>
              </a:lnSpc>
              <a:spcBef>
                <a:spcPts val="600"/>
              </a:spcBef>
              <a:spcAft>
                <a:spcPts val="600"/>
              </a:spcAft>
            </a:pPr>
            <a:r>
              <a:rPr lang="en-GB" sz="4500" smtClean="0">
                <a:latin typeface="Arial" panose="020B0604020202020204" pitchFamily="34" charset="0"/>
                <a:cs typeface="Arial" panose="020B0604020202020204" pitchFamily="34" charset="0"/>
              </a:rPr>
              <a:t>Tương tự hai bài toán về phân số, ta cũng có hai bài toán về tỉ số phần trăm như sau: </a:t>
            </a:r>
            <a:endParaRPr lang="en-US" sz="4500" dirty="0">
              <a:latin typeface="Arial" panose="020B0604020202020204" pitchFamily="34" charset="0"/>
              <a:cs typeface="Arial" panose="020B0604020202020204" pitchFamily="34" charset="0"/>
            </a:endParaRPr>
          </a:p>
        </p:txBody>
      </p:sp>
      <p:sp>
        <p:nvSpPr>
          <p:cNvPr id="21" name="Rounded Rectangle 20"/>
          <p:cNvSpPr/>
          <p:nvPr/>
        </p:nvSpPr>
        <p:spPr>
          <a:xfrm>
            <a:off x="2133600" y="3809853"/>
            <a:ext cx="15392400" cy="3428570"/>
          </a:xfrm>
          <a:prstGeom prst="roundRect">
            <a:avLst/>
          </a:prstGeom>
          <a:solidFill>
            <a:srgbClr val="FFFFC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p:spPr>
        <p:style>
          <a:lnRef idx="0">
            <a:schemeClr val="accent1"/>
          </a:lnRef>
          <a:fillRef idx="3">
            <a:schemeClr val="accent1"/>
          </a:fillRef>
          <a:effectRef idx="3">
            <a:schemeClr val="accent1"/>
          </a:effectRef>
          <a:fontRef idx="minor">
            <a:schemeClr val="lt1"/>
          </a:fontRef>
        </p:style>
        <p:txBody>
          <a:bodyPr rtlCol="0" anchor="ctr"/>
          <a:lstStyle/>
          <a:p>
            <a:pPr algn="ctr">
              <a:lnSpc>
                <a:spcPct val="150000"/>
              </a:lnSpc>
            </a:pPr>
            <a:endParaRPr lang="vi-VN" sz="2800" dirty="0">
              <a:solidFill>
                <a:schemeClr val="tx1"/>
              </a:solidFill>
            </a:endParaRPr>
          </a:p>
        </p:txBody>
      </p:sp>
      <mc:AlternateContent xmlns:mc="http://schemas.openxmlformats.org/markup-compatibility/2006" xmlns:a14="http://schemas.microsoft.com/office/drawing/2010/main">
        <mc:Choice Requires="a14">
          <p:sp>
            <p:nvSpPr>
              <p:cNvPr id="22" name="Rectangle 21"/>
              <p:cNvSpPr/>
              <p:nvPr/>
            </p:nvSpPr>
            <p:spPr>
              <a:xfrm>
                <a:off x="2321806" y="5377442"/>
                <a:ext cx="14708892" cy="1225592"/>
              </a:xfrm>
              <a:prstGeom prst="rect">
                <a:avLst/>
              </a:prstGeom>
            </p:spPr>
            <p:txBody>
              <a:bodyPr wrap="square">
                <a:spAutoFit/>
              </a:bodyPr>
              <a:lstStyle/>
              <a:p>
                <a:pPr algn="just">
                  <a:lnSpc>
                    <a:spcPct val="110000"/>
                  </a:lnSpc>
                  <a:spcBef>
                    <a:spcPts val="600"/>
                  </a:spcBef>
                  <a:spcAft>
                    <a:spcPts val="600"/>
                  </a:spcAft>
                </a:pPr>
                <a:r>
                  <a:rPr lang="en-US" altLang="en-US" sz="4500" i="1" smtClean="0">
                    <a:solidFill>
                      <a:schemeClr val="tx1"/>
                    </a:solidFill>
                    <a:latin typeface="Arial" panose="020B0604020202020204" pitchFamily="34" charset="0"/>
                    <a:cs typeface="Arial" panose="020B0604020202020204" pitchFamily="34" charset="0"/>
                  </a:rPr>
                  <a:t>Cách giải: </a:t>
                </a:r>
                <a:r>
                  <a:rPr lang="en-US" altLang="en-US" sz="4500" smtClean="0">
                    <a:solidFill>
                      <a:schemeClr val="tx1"/>
                    </a:solidFill>
                    <a:latin typeface="Arial" panose="020B0604020202020204" pitchFamily="34" charset="0"/>
                    <a:cs typeface="Arial" panose="020B0604020202020204" pitchFamily="34" charset="0"/>
                  </a:rPr>
                  <a:t>Muốn tìm giá trị </a:t>
                </a:r>
                <a:r>
                  <a:rPr lang="en-US" altLang="en-US" sz="4500" i="1" smtClean="0">
                    <a:solidFill>
                      <a:schemeClr val="tx1"/>
                    </a:solidFill>
                    <a:latin typeface="Arial" panose="020B0604020202020204" pitchFamily="34" charset="0"/>
                    <a:cs typeface="Arial" panose="020B0604020202020204" pitchFamily="34" charset="0"/>
                  </a:rPr>
                  <a:t>m%</a:t>
                </a:r>
                <a:r>
                  <a:rPr lang="en-US" altLang="en-US" sz="4500" smtClean="0">
                    <a:solidFill>
                      <a:schemeClr val="tx1"/>
                    </a:solidFill>
                    <a:latin typeface="Arial" panose="020B0604020202020204" pitchFamily="34" charset="0"/>
                    <a:cs typeface="Arial" panose="020B0604020202020204" pitchFamily="34" charset="0"/>
                  </a:rPr>
                  <a:t> của số a, ta tính </a:t>
                </a:r>
                <a:r>
                  <a:rPr lang="en-US" altLang="en-US" sz="4800" smtClean="0">
                    <a:solidFill>
                      <a:schemeClr val="tx1"/>
                    </a:solidFill>
                    <a:latin typeface="Arial" panose="020B0604020202020204" pitchFamily="34" charset="0"/>
                    <a:cs typeface="Arial" panose="020B0604020202020204" pitchFamily="34" charset="0"/>
                  </a:rPr>
                  <a:t>a . </a:t>
                </a:r>
                <a14:m>
                  <m:oMath xmlns:m="http://schemas.openxmlformats.org/officeDocument/2006/math">
                    <m:f>
                      <m:fPr>
                        <m:ctrlPr>
                          <a:rPr lang="en-US" altLang="en-US" sz="5000" i="1" smtClean="0">
                            <a:solidFill>
                              <a:schemeClr val="tx1"/>
                            </a:solidFill>
                            <a:latin typeface="Cambria Math" panose="02040503050406030204" pitchFamily="18" charset="0"/>
                            <a:cs typeface="Arial" panose="020B0604020202020204" pitchFamily="34" charset="0"/>
                          </a:rPr>
                        </m:ctrlPr>
                      </m:fPr>
                      <m:num>
                        <m:r>
                          <a:rPr lang="en-GB" altLang="en-US" sz="5000" b="0" i="1" smtClean="0">
                            <a:solidFill>
                              <a:schemeClr val="tx1"/>
                            </a:solidFill>
                            <a:latin typeface="Cambria Math" panose="02040503050406030204" pitchFamily="18" charset="0"/>
                            <a:cs typeface="Arial" panose="020B0604020202020204" pitchFamily="34" charset="0"/>
                          </a:rPr>
                          <m:t>𝑚</m:t>
                        </m:r>
                      </m:num>
                      <m:den>
                        <m:r>
                          <a:rPr lang="en-GB" altLang="en-US" sz="5000" b="0" i="0" smtClean="0">
                            <a:solidFill>
                              <a:schemeClr val="tx1"/>
                            </a:solidFill>
                            <a:latin typeface="Cambria Math" panose="02040503050406030204" pitchFamily="18" charset="0"/>
                            <a:cs typeface="Arial" panose="020B0604020202020204" pitchFamily="34" charset="0"/>
                          </a:rPr>
                          <m:t>100</m:t>
                        </m:r>
                      </m:den>
                    </m:f>
                  </m:oMath>
                </a14:m>
                <a:r>
                  <a:rPr lang="en-US" altLang="en-US" sz="4500" smtClean="0">
                    <a:solidFill>
                      <a:schemeClr val="tx1"/>
                    </a:solidFill>
                    <a:latin typeface="Arial" panose="020B0604020202020204" pitchFamily="34" charset="0"/>
                    <a:cs typeface="Arial" panose="020B0604020202020204" pitchFamily="34" charset="0"/>
                  </a:rPr>
                  <a:t>. </a:t>
                </a:r>
                <a:endParaRPr lang="en-US" sz="4500">
                  <a:solidFill>
                    <a:schemeClr val="tx1"/>
                  </a:solidFill>
                  <a:latin typeface="Arial" panose="020B0604020202020204" pitchFamily="34" charset="0"/>
                  <a:cs typeface="Arial" panose="020B0604020202020204" pitchFamily="34" charset="0"/>
                </a:endParaRPr>
              </a:p>
            </p:txBody>
          </p:sp>
        </mc:Choice>
        <mc:Fallback xmlns="">
          <p:sp>
            <p:nvSpPr>
              <p:cNvPr id="22" name="Rectangle 21"/>
              <p:cNvSpPr>
                <a:spLocks noRot="1" noChangeAspect="1" noMove="1" noResize="1" noEditPoints="1" noAdjustHandles="1" noChangeArrowheads="1" noChangeShapeType="1" noTextEdit="1"/>
              </p:cNvSpPr>
              <p:nvPr/>
            </p:nvSpPr>
            <p:spPr>
              <a:xfrm>
                <a:off x="2321806" y="5377442"/>
                <a:ext cx="14708892" cy="1225592"/>
              </a:xfrm>
              <a:prstGeom prst="rect">
                <a:avLst/>
              </a:prstGeom>
              <a:blipFill>
                <a:blip r:embed="rId10"/>
                <a:stretch>
                  <a:fillRect l="-1741" b="-9950"/>
                </a:stretch>
              </a:blipFill>
            </p:spPr>
            <p:txBody>
              <a:bodyPr/>
              <a:lstStyle/>
              <a:p>
                <a:r>
                  <a:rPr lang="en-US">
                    <a:noFill/>
                  </a:rPr>
                  <a:t> </a:t>
                </a:r>
              </a:p>
            </p:txBody>
          </p:sp>
        </mc:Fallback>
      </mc:AlternateContent>
      <p:sp>
        <p:nvSpPr>
          <p:cNvPr id="24" name="TextBox 9"/>
          <p:cNvSpPr txBox="1"/>
          <p:nvPr/>
        </p:nvSpPr>
        <p:spPr>
          <a:xfrm rot="5197">
            <a:off x="2322426" y="4244835"/>
            <a:ext cx="15014746" cy="830997"/>
          </a:xfrm>
          <a:prstGeom prst="rect">
            <a:avLst/>
          </a:prstGeom>
        </p:spPr>
        <p:txBody>
          <a:bodyPr wrap="square" lIns="0" tIns="0" rIns="0" bIns="0" rtlCol="0" anchor="t">
            <a:spAutoFit/>
          </a:bodyPr>
          <a:lstStyle/>
          <a:p>
            <a:pPr algn="just">
              <a:lnSpc>
                <a:spcPct val="120000"/>
              </a:lnSpc>
              <a:spcBef>
                <a:spcPts val="600"/>
              </a:spcBef>
              <a:spcAft>
                <a:spcPts val="600"/>
              </a:spcAft>
            </a:pPr>
            <a:r>
              <a:rPr lang="en-US" sz="4500" b="1" spc="105" smtClean="0">
                <a:solidFill>
                  <a:srgbClr val="002060"/>
                </a:solidFill>
                <a:latin typeface="Arial" panose="020B0604020202020204" pitchFamily="34" charset="0"/>
                <a:cs typeface="Arial" panose="020B0604020202020204" pitchFamily="34" charset="0"/>
              </a:rPr>
              <a:t>Bài toán 1: </a:t>
            </a:r>
            <a:r>
              <a:rPr lang="en-US" sz="4500" i="1" spc="105" smtClean="0">
                <a:solidFill>
                  <a:srgbClr val="002060"/>
                </a:solidFill>
                <a:latin typeface="Arial" panose="020B0604020202020204" pitchFamily="34" charset="0"/>
                <a:cs typeface="Arial" panose="020B0604020202020204" pitchFamily="34" charset="0"/>
              </a:rPr>
              <a:t>Tìm giá trị phần trăm của một số cho trước</a:t>
            </a:r>
            <a:endParaRPr lang="en-US" sz="4500" i="1" spc="105">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092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rot="5713764">
            <a:off x="-850692" y="427839"/>
            <a:ext cx="3369839" cy="2132189"/>
          </a:xfrm>
          <a:prstGeom prst="rect">
            <a:avLst/>
          </a:prstGeom>
        </p:spPr>
      </p:pic>
      <p:sp>
        <p:nvSpPr>
          <p:cNvPr id="20" name="TextBox 19"/>
          <p:cNvSpPr txBox="1"/>
          <p:nvPr/>
        </p:nvSpPr>
        <p:spPr>
          <a:xfrm>
            <a:off x="5105400" y="341066"/>
            <a:ext cx="7511808" cy="1847172"/>
          </a:xfrm>
          <a:prstGeom prst="rect">
            <a:avLst/>
          </a:prstGeom>
          <a:noFill/>
        </p:spPr>
        <p:txBody>
          <a:bodyPr wrap="square" rtlCol="0">
            <a:spAutoFit/>
          </a:bodyPr>
          <a:lstStyle/>
          <a:p>
            <a:pPr algn="ctr">
              <a:lnSpc>
                <a:spcPct val="120000"/>
              </a:lnSpc>
              <a:spcBef>
                <a:spcPts val="300"/>
              </a:spcBef>
              <a:spcAft>
                <a:spcPts val="300"/>
              </a:spcAft>
            </a:pPr>
            <a:r>
              <a:rPr lang="en-US" sz="5000" b="1" smtClean="0">
                <a:solidFill>
                  <a:srgbClr val="00B050"/>
                </a:solidFill>
                <a:latin typeface="Arial" panose="020B0604020202020204" pitchFamily="34" charset="0"/>
                <a:cs typeface="Arial" panose="020B0604020202020204" pitchFamily="34" charset="0"/>
              </a:rPr>
              <a:t>Ví dụ 2</a:t>
            </a:r>
          </a:p>
          <a:p>
            <a:pPr algn="ctr">
              <a:lnSpc>
                <a:spcPct val="120000"/>
              </a:lnSpc>
              <a:spcBef>
                <a:spcPts val="300"/>
              </a:spcBef>
              <a:spcAft>
                <a:spcPts val="300"/>
              </a:spcAft>
            </a:pPr>
            <a:r>
              <a:rPr lang="en-GB" sz="4500" i="1" smtClean="0">
                <a:latin typeface="Arial" panose="020B0604020202020204" pitchFamily="34" charset="0"/>
                <a:cs typeface="Arial" panose="020B0604020202020204" pitchFamily="34" charset="0"/>
              </a:rPr>
              <a:t>(Bài toán lãi suất)</a:t>
            </a:r>
            <a:endParaRPr lang="en-US" sz="4500" i="1">
              <a:latin typeface="Arial" panose="020B0604020202020204" pitchFamily="34" charset="0"/>
              <a:cs typeface="Arial" panose="020B0604020202020204" pitchFamily="34" charset="0"/>
            </a:endParaRPr>
          </a:p>
        </p:txBody>
      </p:sp>
      <p:sp>
        <p:nvSpPr>
          <p:cNvPr id="31" name="Rectangle 30"/>
          <p:cNvSpPr/>
          <p:nvPr/>
        </p:nvSpPr>
        <p:spPr>
          <a:xfrm>
            <a:off x="1068284" y="2344788"/>
            <a:ext cx="16164067" cy="2308324"/>
          </a:xfrm>
          <a:prstGeom prst="rect">
            <a:avLst/>
          </a:prstGeom>
        </p:spPr>
        <p:txBody>
          <a:bodyPr wrap="square">
            <a:spAutoFit/>
          </a:bodyPr>
          <a:lstStyle/>
          <a:p>
            <a:pPr algn="just">
              <a:lnSpc>
                <a:spcPct val="120000"/>
              </a:lnSpc>
              <a:spcBef>
                <a:spcPts val="600"/>
              </a:spcBef>
              <a:spcAft>
                <a:spcPts val="600"/>
              </a:spcAft>
            </a:pPr>
            <a:r>
              <a:rPr lang="vi-VN" sz="4000">
                <a:latin typeface="Arial" panose="020B0604020202020204" pitchFamily="34" charset="0"/>
                <a:cs typeface="Arial" panose="020B0604020202020204" pitchFamily="34" charset="0"/>
              </a:rPr>
              <a:t>Một người gửi 500 triệu đồng vào ngân hàng với lãi suất </a:t>
            </a:r>
            <a:r>
              <a:rPr lang="vi-VN" sz="4000" smtClean="0">
                <a:latin typeface="Arial" panose="020B0604020202020204" pitchFamily="34" charset="0"/>
                <a:cs typeface="Arial" panose="020B0604020202020204" pitchFamily="34" charset="0"/>
              </a:rPr>
              <a:t>78%</a:t>
            </a:r>
            <a:r>
              <a:rPr lang="en-GB" sz="4000" smtClean="0">
                <a:latin typeface="Arial" panose="020B0604020202020204" pitchFamily="34" charset="0"/>
                <a:cs typeface="Arial" panose="020B0604020202020204" pitchFamily="34" charset="0"/>
              </a:rPr>
              <a:t> </a:t>
            </a:r>
            <a:r>
              <a:rPr lang="vi-VN" sz="4000" smtClean="0">
                <a:latin typeface="Arial" panose="020B0604020202020204" pitchFamily="34" charset="0"/>
                <a:cs typeface="Arial" panose="020B0604020202020204" pitchFamily="34" charset="0"/>
              </a:rPr>
              <a:t>một </a:t>
            </a:r>
            <a:r>
              <a:rPr lang="vi-VN" sz="4000">
                <a:latin typeface="Arial" panose="020B0604020202020204" pitchFamily="34" charset="0"/>
                <a:cs typeface="Arial" panose="020B0604020202020204" pitchFamily="34" charset="0"/>
              </a:rPr>
              <a:t>năm, nghĩa là sau một năm, người gửi nhận được số </a:t>
            </a:r>
            <a:r>
              <a:rPr lang="vi-VN" sz="4000" smtClean="0">
                <a:latin typeface="Arial" panose="020B0604020202020204" pitchFamily="34" charset="0"/>
                <a:cs typeface="Arial" panose="020B0604020202020204" pitchFamily="34" charset="0"/>
              </a:rPr>
              <a:t>ti</a:t>
            </a:r>
            <a:r>
              <a:rPr lang="en-GB" sz="4000" smtClean="0">
                <a:latin typeface="Arial" panose="020B0604020202020204" pitchFamily="34" charset="0"/>
                <a:cs typeface="Arial" panose="020B0604020202020204" pitchFamily="34" charset="0"/>
              </a:rPr>
              <a:t>ề</a:t>
            </a:r>
            <a:r>
              <a:rPr lang="vi-VN" sz="4000" smtClean="0">
                <a:latin typeface="Arial" panose="020B0604020202020204" pitchFamily="34" charset="0"/>
                <a:cs typeface="Arial" panose="020B0604020202020204" pitchFamily="34" charset="0"/>
              </a:rPr>
              <a:t>n</a:t>
            </a:r>
            <a:r>
              <a:rPr lang="en-GB" sz="4000" smtClean="0">
                <a:latin typeface="Arial" panose="020B0604020202020204" pitchFamily="34" charset="0"/>
                <a:cs typeface="Arial" panose="020B0604020202020204" pitchFamily="34" charset="0"/>
              </a:rPr>
              <a:t> </a:t>
            </a:r>
            <a:r>
              <a:rPr lang="vi-VN" sz="4000" smtClean="0">
                <a:latin typeface="Arial" panose="020B0604020202020204" pitchFamily="34" charset="0"/>
                <a:cs typeface="Arial" panose="020B0604020202020204" pitchFamily="34" charset="0"/>
              </a:rPr>
              <a:t>lãi </a:t>
            </a:r>
            <a:r>
              <a:rPr lang="vi-VN" sz="4000">
                <a:latin typeface="Arial" panose="020B0604020202020204" pitchFamily="34" charset="0"/>
                <a:cs typeface="Arial" panose="020B0604020202020204" pitchFamily="34" charset="0"/>
              </a:rPr>
              <a:t>là 7,8% của </a:t>
            </a:r>
            <a:r>
              <a:rPr lang="vi-VN" sz="4000" smtClean="0">
                <a:latin typeface="Arial" panose="020B0604020202020204" pitchFamily="34" charset="0"/>
                <a:cs typeface="Arial" panose="020B0604020202020204" pitchFamily="34" charset="0"/>
              </a:rPr>
              <a:t>s</a:t>
            </a:r>
            <a:r>
              <a:rPr lang="en-GB" sz="4000" smtClean="0">
                <a:latin typeface="Arial" panose="020B0604020202020204" pitchFamily="34" charset="0"/>
                <a:cs typeface="Arial" panose="020B0604020202020204" pitchFamily="34" charset="0"/>
              </a:rPr>
              <a:t>ố</a:t>
            </a:r>
            <a:r>
              <a:rPr lang="vi-VN" sz="4000" smtClean="0">
                <a:latin typeface="Arial" panose="020B0604020202020204" pitchFamily="34" charset="0"/>
                <a:cs typeface="Arial" panose="020B0604020202020204" pitchFamily="34" charset="0"/>
              </a:rPr>
              <a:t> ti</a:t>
            </a:r>
            <a:r>
              <a:rPr lang="en-GB" sz="4000" smtClean="0">
                <a:latin typeface="Arial" panose="020B0604020202020204" pitchFamily="34" charset="0"/>
                <a:cs typeface="Arial" panose="020B0604020202020204" pitchFamily="34" charset="0"/>
              </a:rPr>
              <a:t>ề</a:t>
            </a:r>
            <a:r>
              <a:rPr lang="vi-VN" sz="4000" smtClean="0">
                <a:latin typeface="Arial" panose="020B0604020202020204" pitchFamily="34" charset="0"/>
                <a:cs typeface="Arial" panose="020B0604020202020204" pitchFamily="34" charset="0"/>
              </a:rPr>
              <a:t>n </a:t>
            </a:r>
            <a:r>
              <a:rPr lang="vi-VN" sz="4000">
                <a:latin typeface="Arial" panose="020B0604020202020204" pitchFamily="34" charset="0"/>
                <a:cs typeface="Arial" panose="020B0604020202020204" pitchFamily="34" charset="0"/>
              </a:rPr>
              <a:t>gửi. Tính số tiên lãi người đó nhận </a:t>
            </a:r>
            <a:r>
              <a:rPr lang="vi-VN" sz="4000" smtClean="0">
                <a:latin typeface="Arial" panose="020B0604020202020204" pitchFamily="34" charset="0"/>
                <a:cs typeface="Arial" panose="020B0604020202020204" pitchFamily="34" charset="0"/>
              </a:rPr>
              <a:t>được</a:t>
            </a:r>
            <a:r>
              <a:rPr lang="en-GB" sz="4000" smtClean="0">
                <a:latin typeface="Arial" panose="020B0604020202020204" pitchFamily="34" charset="0"/>
                <a:cs typeface="Arial" panose="020B0604020202020204" pitchFamily="34" charset="0"/>
              </a:rPr>
              <a:t> </a:t>
            </a:r>
            <a:r>
              <a:rPr lang="vi-VN" sz="4000" smtClean="0">
                <a:latin typeface="Arial" panose="020B0604020202020204" pitchFamily="34" charset="0"/>
                <a:cs typeface="Arial" panose="020B0604020202020204" pitchFamily="34" charset="0"/>
              </a:rPr>
              <a:t>sau </a:t>
            </a:r>
            <a:r>
              <a:rPr lang="vi-VN" sz="4000">
                <a:latin typeface="Arial" panose="020B0604020202020204" pitchFamily="34" charset="0"/>
                <a:cs typeface="Arial" panose="020B0604020202020204" pitchFamily="34" charset="0"/>
              </a:rPr>
              <a:t>một năm.</a:t>
            </a:r>
            <a:endParaRPr lang="en-US" sz="4000">
              <a:latin typeface="Arial" panose="020B0604020202020204" pitchFamily="34" charset="0"/>
              <a:cs typeface="Arial" panose="020B0604020202020204" pitchFamily="34" charset="0"/>
            </a:endParaRPr>
          </a:p>
        </p:txBody>
      </p:sp>
      <p:grpSp>
        <p:nvGrpSpPr>
          <p:cNvPr id="32" name="Group 31"/>
          <p:cNvGrpSpPr/>
          <p:nvPr/>
        </p:nvGrpSpPr>
        <p:grpSpPr>
          <a:xfrm>
            <a:off x="10820400" y="5105775"/>
            <a:ext cx="6996822" cy="4874107"/>
            <a:chOff x="10392540" y="6779866"/>
            <a:chExt cx="6996822" cy="4874107"/>
          </a:xfrm>
        </p:grpSpPr>
        <p:sp>
          <p:nvSpPr>
            <p:cNvPr id="33" name="Rounded Rectangular Callout 32"/>
            <p:cNvSpPr/>
            <p:nvPr/>
          </p:nvSpPr>
          <p:spPr>
            <a:xfrm>
              <a:off x="10392540" y="6779866"/>
              <a:ext cx="6996822" cy="2455413"/>
            </a:xfrm>
            <a:prstGeom prst="wedgeRoundRectCallout">
              <a:avLst>
                <a:gd name="adj1" fmla="val -2601"/>
                <a:gd name="adj2" fmla="val 67710"/>
                <a:gd name="adj3" fmla="val 16667"/>
              </a:avLst>
            </a:prstGeom>
            <a:solidFill>
              <a:schemeClr val="accent6">
                <a:lumMod val="20000"/>
                <a:lumOff val="80000"/>
              </a:schemeClr>
            </a:solidFill>
            <a:ln>
              <a:solidFill>
                <a:schemeClr val="accent6">
                  <a:lumMod val="20000"/>
                  <a:lumOff val="8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vi-VN" dirty="0"/>
            </a:p>
          </p:txBody>
        </p:sp>
        <p:grpSp>
          <p:nvGrpSpPr>
            <p:cNvPr id="34" name="Group 33"/>
            <p:cNvGrpSpPr/>
            <p:nvPr/>
          </p:nvGrpSpPr>
          <p:grpSpPr>
            <a:xfrm>
              <a:off x="10392540" y="6967082"/>
              <a:ext cx="6996822" cy="4686891"/>
              <a:chOff x="10392540" y="6967082"/>
              <a:chExt cx="6996822" cy="4686891"/>
            </a:xfrm>
          </p:grpSpPr>
          <p:pic>
            <p:nvPicPr>
              <p:cNvPr id="35" name="Picture 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90951" y="9687942"/>
                <a:ext cx="2496004" cy="1966031"/>
              </a:xfrm>
              <a:prstGeom prst="rect">
                <a:avLst/>
              </a:prstGeom>
            </p:spPr>
          </p:pic>
          <p:sp>
            <p:nvSpPr>
              <p:cNvPr id="36" name="Rectangle 35"/>
              <p:cNvSpPr/>
              <p:nvPr/>
            </p:nvSpPr>
            <p:spPr>
              <a:xfrm>
                <a:off x="10392540" y="6967082"/>
                <a:ext cx="6996822" cy="2123658"/>
              </a:xfrm>
              <a:prstGeom prst="rect">
                <a:avLst/>
              </a:prstGeom>
            </p:spPr>
            <p:txBody>
              <a:bodyPr wrap="square">
                <a:spAutoFit/>
              </a:bodyPr>
              <a:lstStyle/>
              <a:p>
                <a:pPr algn="ctr">
                  <a:lnSpc>
                    <a:spcPct val="110000"/>
                  </a:lnSpc>
                  <a:spcBef>
                    <a:spcPts val="600"/>
                  </a:spcBef>
                  <a:spcAft>
                    <a:spcPts val="600"/>
                  </a:spcAft>
                </a:pPr>
                <a:r>
                  <a:rPr lang="en-GB" sz="4000" smtClean="0">
                    <a:latin typeface="Arial" panose="020B0604020202020204" pitchFamily="34" charset="0"/>
                    <a:cs typeface="Arial" panose="020B0604020202020204" pitchFamily="34" charset="0"/>
                  </a:rPr>
                  <a:t>Lãi suất (tiền gửi) một năm là tỉ số phần trăm của số tiền lãi sau một năm và số tiền gửi.</a:t>
                </a:r>
                <a:endParaRPr lang="en-US" sz="4000">
                  <a:solidFill>
                    <a:schemeClr val="tx1"/>
                  </a:solidFill>
                  <a:latin typeface="Arial" panose="020B0604020202020204" pitchFamily="34" charset="0"/>
                  <a:cs typeface="Arial" panose="020B0604020202020204" pitchFamily="34" charset="0"/>
                </a:endParaRPr>
              </a:p>
            </p:txBody>
          </p:sp>
        </p:grpSp>
      </p:grpSp>
      <p:sp>
        <p:nvSpPr>
          <p:cNvPr id="37" name="TextBox 8"/>
          <p:cNvSpPr txBox="1"/>
          <p:nvPr/>
        </p:nvSpPr>
        <p:spPr>
          <a:xfrm>
            <a:off x="4495800" y="4983335"/>
            <a:ext cx="6599047" cy="846386"/>
          </a:xfrm>
          <a:prstGeom prst="rect">
            <a:avLst/>
          </a:prstGeom>
        </p:spPr>
        <p:txBody>
          <a:bodyPr wrap="square" lIns="0" tIns="0" rIns="0" bIns="0" rtlCol="0" anchor="t">
            <a:spAutoFit/>
          </a:bodyPr>
          <a:lstStyle/>
          <a:p>
            <a:pPr algn="ctr">
              <a:lnSpc>
                <a:spcPts val="6600"/>
              </a:lnSpc>
            </a:pPr>
            <a:r>
              <a:rPr lang="en-US" sz="5000" b="1" smtClean="0">
                <a:solidFill>
                  <a:srgbClr val="C00000"/>
                </a:solidFill>
                <a:latin typeface="Arial" panose="020B0604020202020204" pitchFamily="34" charset="0"/>
                <a:cs typeface="Arial" panose="020B0604020202020204" pitchFamily="34" charset="0"/>
              </a:rPr>
              <a:t>Giải</a:t>
            </a:r>
            <a:endParaRPr lang="en-US" sz="5000" b="1">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6" name="Rectangle 5"/>
              <p:cNvSpPr/>
              <p:nvPr/>
            </p:nvSpPr>
            <p:spPr>
              <a:xfrm>
                <a:off x="1301488" y="6109284"/>
                <a:ext cx="8969496" cy="2903808"/>
              </a:xfrm>
              <a:prstGeom prst="rect">
                <a:avLst/>
              </a:prstGeom>
            </p:spPr>
            <p:txBody>
              <a:bodyPr wrap="square">
                <a:spAutoFit/>
              </a:bodyPr>
              <a:lstStyle/>
              <a:p>
                <a:pPr algn="just">
                  <a:lnSpc>
                    <a:spcPct val="120000"/>
                  </a:lnSpc>
                  <a:spcBef>
                    <a:spcPts val="600"/>
                  </a:spcBef>
                  <a:spcAft>
                    <a:spcPts val="600"/>
                  </a:spcAft>
                </a:pPr>
                <a:r>
                  <a:rPr lang="en-US" sz="4000" smtClean="0">
                    <a:latin typeface="Arial" panose="020B0604020202020204" pitchFamily="34" charset="0"/>
                    <a:cs typeface="Arial" panose="020B0604020202020204" pitchFamily="34" charset="0"/>
                  </a:rPr>
                  <a:t>Số </a:t>
                </a:r>
                <a:r>
                  <a:rPr lang="en-US" sz="4000">
                    <a:latin typeface="Arial" panose="020B0604020202020204" pitchFamily="34" charset="0"/>
                    <a:cs typeface="Arial" panose="020B0604020202020204" pitchFamily="34" charset="0"/>
                  </a:rPr>
                  <a:t>tiền lãi người đó nhận được sau một năm là</a:t>
                </a:r>
                <a:r>
                  <a:rPr lang="en-US" sz="4000" smtClean="0">
                    <a:latin typeface="Arial" panose="020B0604020202020204" pitchFamily="34" charset="0"/>
                    <a:cs typeface="Arial" panose="020B0604020202020204" pitchFamily="34" charset="0"/>
                  </a:rPr>
                  <a:t>:</a:t>
                </a:r>
                <a:endParaRPr lang="en-US" sz="4000">
                  <a:latin typeface="Arial" panose="020B0604020202020204" pitchFamily="34" charset="0"/>
                  <a:cs typeface="Arial" panose="020B0604020202020204" pitchFamily="34" charset="0"/>
                </a:endParaRPr>
              </a:p>
              <a:p>
                <a:pPr algn="ctr">
                  <a:lnSpc>
                    <a:spcPct val="120000"/>
                  </a:lnSpc>
                  <a:spcBef>
                    <a:spcPts val="600"/>
                  </a:spcBef>
                  <a:spcAft>
                    <a:spcPts val="600"/>
                  </a:spcAft>
                </a:pPr>
                <a:r>
                  <a:rPr lang="en-US" sz="4000" smtClean="0">
                    <a:latin typeface="Arial" panose="020B0604020202020204" pitchFamily="34" charset="0"/>
                    <a:cs typeface="Arial" panose="020B0604020202020204" pitchFamily="34" charset="0"/>
                  </a:rPr>
                  <a:t>500 . </a:t>
                </a:r>
                <a14:m>
                  <m:oMath xmlns:m="http://schemas.openxmlformats.org/officeDocument/2006/math">
                    <m:f>
                      <m:fPr>
                        <m:ctrlPr>
                          <a:rPr lang="en-US" sz="4500" i="1">
                            <a:latin typeface="Cambria Math" panose="02040503050406030204" pitchFamily="18" charset="0"/>
                          </a:rPr>
                        </m:ctrlPr>
                      </m:fPr>
                      <m:num>
                        <m:r>
                          <a:rPr lang="en-GB" sz="4500" b="0" i="0" smtClean="0">
                            <a:latin typeface="Cambria Math" panose="02040503050406030204" pitchFamily="18" charset="0"/>
                          </a:rPr>
                          <m:t>7,8</m:t>
                        </m:r>
                      </m:num>
                      <m:den>
                        <m:r>
                          <a:rPr lang="en-GB" sz="4500" b="0" i="0" smtClean="0">
                            <a:latin typeface="Cambria Math" panose="02040503050406030204" pitchFamily="18" charset="0"/>
                          </a:rPr>
                          <m:t>100</m:t>
                        </m:r>
                      </m:den>
                    </m:f>
                  </m:oMath>
                </a14:m>
                <a:r>
                  <a:rPr lang="en-US" sz="4000" smtClean="0">
                    <a:latin typeface="Arial" panose="020B0604020202020204" pitchFamily="34" charset="0"/>
                    <a:cs typeface="Arial" panose="020B0604020202020204" pitchFamily="34" charset="0"/>
                  </a:rPr>
                  <a:t> = 39 </a:t>
                </a:r>
                <a:r>
                  <a:rPr lang="en-US" sz="4000">
                    <a:latin typeface="Arial" panose="020B0604020202020204" pitchFamily="34" charset="0"/>
                    <a:cs typeface="Arial" panose="020B0604020202020204" pitchFamily="34" charset="0"/>
                  </a:rPr>
                  <a:t>(triệu đồng).</a:t>
                </a:r>
              </a:p>
            </p:txBody>
          </p:sp>
        </mc:Choice>
        <mc:Fallback xmlns="">
          <p:sp>
            <p:nvSpPr>
              <p:cNvPr id="6" name="Rectangle 5"/>
              <p:cNvSpPr>
                <a:spLocks noRot="1" noChangeAspect="1" noMove="1" noResize="1" noEditPoints="1" noAdjustHandles="1" noChangeArrowheads="1" noChangeShapeType="1" noTextEdit="1"/>
              </p:cNvSpPr>
              <p:nvPr/>
            </p:nvSpPr>
            <p:spPr>
              <a:xfrm>
                <a:off x="1301488" y="6109284"/>
                <a:ext cx="8969496" cy="2903808"/>
              </a:xfrm>
              <a:prstGeom prst="rect">
                <a:avLst/>
              </a:prstGeom>
              <a:blipFill>
                <a:blip r:embed="rId9"/>
                <a:stretch>
                  <a:fillRect l="-2378" t="-1887" r="-2378" b="-210"/>
                </a:stretch>
              </a:blipFill>
            </p:spPr>
            <p:txBody>
              <a:bodyPr/>
              <a:lstStyle/>
              <a:p>
                <a:r>
                  <a:rPr lang="en-US">
                    <a:noFill/>
                  </a:rPr>
                  <a:t> </a:t>
                </a:r>
              </a:p>
            </p:txBody>
          </p:sp>
        </mc:Fallback>
      </mc:AlternateContent>
      <p:pic>
        <p:nvPicPr>
          <p:cNvPr id="38" name="Picture 3"/>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8100000">
            <a:off x="16488230" y="-1448700"/>
            <a:ext cx="2224014" cy="4236218"/>
          </a:xfrm>
          <a:prstGeom prst="rect">
            <a:avLst/>
          </a:prstGeom>
        </p:spPr>
      </p:pic>
      <p:pic>
        <p:nvPicPr>
          <p:cNvPr id="39" name="Picture 6"/>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flipH="1">
            <a:off x="3717" y="8511708"/>
            <a:ext cx="4276502" cy="18282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fade">
                                      <p:cBhvr>
                                        <p:cTn id="7" dur="1000"/>
                                        <p:tgtEl>
                                          <p:spTgt spid="31">
                                            <p:txEl>
                                              <p:pRg st="0" end="0"/>
                                            </p:txEl>
                                          </p:spTgt>
                                        </p:tgtEl>
                                      </p:cBhvr>
                                    </p:animEffect>
                                    <p:anim calcmode="lin" valueType="num">
                                      <p:cBhvr>
                                        <p:cTn id="8"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barn(inVertical)">
                                      <p:cBhvr>
                                        <p:cTn id="21" dur="500"/>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barn(inVertical)">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barn(inVertical)">
                                      <p:cBhvr>
                                        <p:cTn id="31"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1631960" flipH="1">
            <a:off x="600233" y="7839369"/>
            <a:ext cx="1579430" cy="3008438"/>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5400000">
            <a:off x="15036274" y="-1205974"/>
            <a:ext cx="4379312" cy="4886261"/>
          </a:xfrm>
          <a:prstGeom prst="rect">
            <a:avLst/>
          </a:prstGeom>
        </p:spPr>
      </p:pic>
      <p:sp>
        <p:nvSpPr>
          <p:cNvPr id="14" name="TextBox 10"/>
          <p:cNvSpPr txBox="1"/>
          <p:nvPr/>
        </p:nvSpPr>
        <p:spPr>
          <a:xfrm>
            <a:off x="5126436" y="403367"/>
            <a:ext cx="9601200" cy="838435"/>
          </a:xfrm>
          <a:prstGeom prst="rect">
            <a:avLst/>
          </a:prstGeom>
        </p:spPr>
        <p:txBody>
          <a:bodyPr wrap="square" lIns="0" tIns="0" rIns="0" bIns="0" rtlCol="0" anchor="t">
            <a:spAutoFit/>
          </a:bodyPr>
          <a:lstStyle/>
          <a:p>
            <a:pPr algn="ctr">
              <a:lnSpc>
                <a:spcPct val="120000"/>
              </a:lnSpc>
              <a:spcBef>
                <a:spcPts val="600"/>
              </a:spcBef>
              <a:spcAft>
                <a:spcPts val="600"/>
              </a:spcAft>
            </a:pPr>
            <a:r>
              <a:rPr lang="en-US" sz="5000" b="1" smtClean="0">
                <a:solidFill>
                  <a:schemeClr val="accent5">
                    <a:lumMod val="50000"/>
                  </a:schemeClr>
                </a:solidFill>
                <a:latin typeface="Arial" panose="020B0604020202020204" pitchFamily="34" charset="0"/>
                <a:cs typeface="Arial" panose="020B0604020202020204" pitchFamily="34" charset="0"/>
              </a:rPr>
              <a:t>Hoạt động nhóm (3 phút)</a:t>
            </a:r>
            <a:endParaRPr lang="en-US" sz="5000" b="1">
              <a:solidFill>
                <a:schemeClr val="accent5">
                  <a:lumMod val="50000"/>
                </a:schemeClr>
              </a:solidFill>
              <a:latin typeface="Arial" panose="020B0604020202020204" pitchFamily="34" charset="0"/>
              <a:cs typeface="Arial" panose="020B0604020202020204" pitchFamily="34" charset="0"/>
            </a:endParaRPr>
          </a:p>
        </p:txBody>
      </p:sp>
      <p:pic>
        <p:nvPicPr>
          <p:cNvPr id="15" name="Picture 6"/>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rot="651974" flipV="1">
            <a:off x="4382448" y="170386"/>
            <a:ext cx="1377648" cy="1315027"/>
          </a:xfrm>
          <a:prstGeom prst="rect">
            <a:avLst/>
          </a:prstGeom>
        </p:spPr>
      </p:pic>
      <p:sp>
        <p:nvSpPr>
          <p:cNvPr id="16" name="TextBox 3"/>
          <p:cNvSpPr txBox="1"/>
          <p:nvPr/>
        </p:nvSpPr>
        <p:spPr>
          <a:xfrm>
            <a:off x="838200" y="1814047"/>
            <a:ext cx="14249400" cy="1815882"/>
          </a:xfrm>
          <a:prstGeom prst="rect">
            <a:avLst/>
          </a:prstGeom>
        </p:spPr>
        <p:txBody>
          <a:bodyPr wrap="square" lIns="0" tIns="0" rIns="0" bIns="0" rtlCol="0" anchor="t">
            <a:spAutoFit/>
          </a:bodyPr>
          <a:lstStyle/>
          <a:p>
            <a:pPr>
              <a:lnSpc>
                <a:spcPct val="120000"/>
              </a:lnSpc>
              <a:spcBef>
                <a:spcPts val="600"/>
              </a:spcBef>
              <a:spcAft>
                <a:spcPts val="600"/>
              </a:spcAft>
            </a:pPr>
            <a:r>
              <a:rPr lang="en-US" sz="4500" b="1" spc="-144" smtClean="0">
                <a:solidFill>
                  <a:srgbClr val="C00000"/>
                </a:solidFill>
                <a:latin typeface="Arial" panose="020B0604020202020204" pitchFamily="34" charset="0"/>
                <a:cs typeface="Arial" panose="020B0604020202020204" pitchFamily="34" charset="0"/>
              </a:rPr>
              <a:t>Vận dụng 2</a:t>
            </a:r>
          </a:p>
          <a:p>
            <a:pPr>
              <a:lnSpc>
                <a:spcPct val="120000"/>
              </a:lnSpc>
              <a:spcBef>
                <a:spcPts val="600"/>
              </a:spcBef>
              <a:spcAft>
                <a:spcPts val="600"/>
              </a:spcAft>
            </a:pPr>
            <a:r>
              <a:rPr lang="en-GB" sz="4500" i="1" spc="-144" smtClean="0">
                <a:latin typeface="Arial" panose="020B0604020202020204" pitchFamily="34" charset="0"/>
                <a:cs typeface="Arial" panose="020B0604020202020204" pitchFamily="34" charset="0"/>
              </a:rPr>
              <a:t>(</a:t>
            </a:r>
            <a:r>
              <a:rPr lang="en-GB" sz="4000" i="1" spc="-144" smtClean="0">
                <a:latin typeface="Arial" panose="020B0604020202020204" pitchFamily="34" charset="0"/>
                <a:cs typeface="Arial" panose="020B0604020202020204" pitchFamily="34" charset="0"/>
              </a:rPr>
              <a:t>Thành phần các chất trong không khí theo thể tích)</a:t>
            </a:r>
            <a:endParaRPr lang="en-US" sz="4000" i="1" spc="-144">
              <a:latin typeface="Arial" panose="020B0604020202020204" pitchFamily="34" charset="0"/>
              <a:cs typeface="Arial" panose="020B0604020202020204" pitchFamily="34" charset="0"/>
            </a:endParaRPr>
          </a:p>
        </p:txBody>
      </p:sp>
      <p:sp>
        <p:nvSpPr>
          <p:cNvPr id="3" name="Rectangle 2"/>
          <p:cNvSpPr/>
          <p:nvPr/>
        </p:nvSpPr>
        <p:spPr>
          <a:xfrm>
            <a:off x="838200" y="4008349"/>
            <a:ext cx="10972800" cy="3785652"/>
          </a:xfrm>
          <a:prstGeom prst="rect">
            <a:avLst/>
          </a:prstGeom>
        </p:spPr>
        <p:txBody>
          <a:bodyPr wrap="square">
            <a:spAutoFit/>
          </a:bodyPr>
          <a:lstStyle/>
          <a:p>
            <a:pPr algn="just">
              <a:lnSpc>
                <a:spcPct val="120000"/>
              </a:lnSpc>
              <a:spcBef>
                <a:spcPts val="600"/>
              </a:spcBef>
              <a:spcAft>
                <a:spcPts val="600"/>
              </a:spcAft>
            </a:pPr>
            <a:r>
              <a:rPr lang="en-US" sz="4000">
                <a:latin typeface="Arial" panose="020B0604020202020204" pitchFamily="34" charset="0"/>
                <a:cs typeface="Arial" panose="020B0604020202020204" pitchFamily="34" charset="0"/>
              </a:rPr>
              <a:t>Không khí xung quanh ta gồm nhiều chất khí khác nhau. </a:t>
            </a:r>
            <a:r>
              <a:rPr lang="en-US" sz="4000" smtClean="0">
                <a:latin typeface="Arial" panose="020B0604020202020204" pitchFamily="34" charset="0"/>
                <a:cs typeface="Arial" panose="020B0604020202020204" pitchFamily="34" charset="0"/>
              </a:rPr>
              <a:t>Trong điều </a:t>
            </a:r>
            <a:r>
              <a:rPr lang="en-US" sz="4000">
                <a:latin typeface="Arial" panose="020B0604020202020204" pitchFamily="34" charset="0"/>
                <a:cs typeface="Arial" panose="020B0604020202020204" pitchFamily="34" charset="0"/>
              </a:rPr>
              <a:t>kiện thông thường, khí oxygen chiếm khoảng 21% </a:t>
            </a:r>
            <a:r>
              <a:rPr lang="en-US" sz="4000" smtClean="0">
                <a:latin typeface="Arial" panose="020B0604020202020204" pitchFamily="34" charset="0"/>
                <a:cs typeface="Arial" panose="020B0604020202020204" pitchFamily="34" charset="0"/>
              </a:rPr>
              <a:t>thể tích không </a:t>
            </a:r>
            <a:r>
              <a:rPr lang="en-US" sz="4000">
                <a:latin typeface="Arial" panose="020B0604020202020204" pitchFamily="34" charset="0"/>
                <a:cs typeface="Arial" panose="020B0604020202020204" pitchFamily="34" charset="0"/>
              </a:rPr>
              <a:t>khí. Hỏi có bao nhiêu mét </a:t>
            </a:r>
            <a:r>
              <a:rPr lang="en-US" sz="4000" smtClean="0">
                <a:latin typeface="Arial" panose="020B0604020202020204" pitchFamily="34" charset="0"/>
                <a:cs typeface="Arial" panose="020B0604020202020204" pitchFamily="34" charset="0"/>
              </a:rPr>
              <a:t>khối </a:t>
            </a:r>
            <a:r>
              <a:rPr lang="en-US" sz="4000">
                <a:latin typeface="Arial" panose="020B0604020202020204" pitchFamily="34" charset="0"/>
                <a:cs typeface="Arial" panose="020B0604020202020204" pitchFamily="34" charset="0"/>
              </a:rPr>
              <a:t>oxygen trong một </a:t>
            </a:r>
            <a:r>
              <a:rPr lang="en-US" sz="4000" smtClean="0">
                <a:latin typeface="Arial" panose="020B0604020202020204" pitchFamily="34" charset="0"/>
                <a:cs typeface="Arial" panose="020B0604020202020204" pitchFamily="34" charset="0"/>
              </a:rPr>
              <a:t>căn phòng </a:t>
            </a:r>
            <a:r>
              <a:rPr lang="en-US" sz="4000">
                <a:latin typeface="Arial" panose="020B0604020202020204" pitchFamily="34" charset="0"/>
                <a:cs typeface="Arial" panose="020B0604020202020204" pitchFamily="34" charset="0"/>
              </a:rPr>
              <a:t>có </a:t>
            </a:r>
            <a:r>
              <a:rPr lang="en-US" sz="4000" smtClean="0">
                <a:latin typeface="Arial" panose="020B0604020202020204" pitchFamily="34" charset="0"/>
                <a:cs typeface="Arial" panose="020B0604020202020204" pitchFamily="34" charset="0"/>
              </a:rPr>
              <a:t>thể </a:t>
            </a:r>
            <a:r>
              <a:rPr lang="en-US" sz="4000">
                <a:latin typeface="Arial" panose="020B0604020202020204" pitchFamily="34" charset="0"/>
                <a:cs typeface="Arial" panose="020B0604020202020204" pitchFamily="34" charset="0"/>
              </a:rPr>
              <a:t>tích 70,2 </a:t>
            </a:r>
            <a:r>
              <a:rPr lang="en-US" sz="4000" smtClean="0">
                <a:latin typeface="Arial" panose="020B0604020202020204" pitchFamily="34" charset="0"/>
                <a:cs typeface="Arial" panose="020B0604020202020204" pitchFamily="34" charset="0"/>
              </a:rPr>
              <a:t>m</a:t>
            </a:r>
            <a:r>
              <a:rPr lang="en-US" sz="4000" baseline="30000" smtClean="0">
                <a:latin typeface="Arial" panose="020B0604020202020204" pitchFamily="34" charset="0"/>
                <a:cs typeface="Arial" panose="020B0604020202020204" pitchFamily="34" charset="0"/>
              </a:rPr>
              <a:t>3</a:t>
            </a:r>
            <a:r>
              <a:rPr lang="en-US" sz="4000" smtClean="0">
                <a:latin typeface="Arial" panose="020B0604020202020204" pitchFamily="34" charset="0"/>
                <a:cs typeface="Arial" panose="020B0604020202020204" pitchFamily="34" charset="0"/>
              </a:rPr>
              <a:t>?</a:t>
            </a:r>
            <a:endParaRPr lang="en-US" sz="400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11"/>
          <a:stretch>
            <a:fillRect/>
          </a:stretch>
        </p:blipFill>
        <p:spPr>
          <a:xfrm>
            <a:off x="12534900" y="3532733"/>
            <a:ext cx="5105400" cy="57274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8100000">
            <a:off x="15726230" y="-676283"/>
            <a:ext cx="2224014" cy="4236218"/>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flipH="1">
            <a:off x="-2494823" y="7568097"/>
            <a:ext cx="5227934" cy="4352255"/>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6706407">
            <a:off x="-914693" y="6931565"/>
            <a:ext cx="3724155" cy="4619108"/>
          </a:xfrm>
          <a:prstGeom prst="rect">
            <a:avLst/>
          </a:prstGeom>
        </p:spPr>
      </p:pic>
      <p:sp>
        <p:nvSpPr>
          <p:cNvPr id="16" name="TextBox 8"/>
          <p:cNvSpPr txBox="1"/>
          <p:nvPr/>
        </p:nvSpPr>
        <p:spPr>
          <a:xfrm>
            <a:off x="6357850" y="1018633"/>
            <a:ext cx="6599047" cy="846386"/>
          </a:xfrm>
          <a:prstGeom prst="rect">
            <a:avLst/>
          </a:prstGeom>
        </p:spPr>
        <p:txBody>
          <a:bodyPr wrap="square" lIns="0" tIns="0" rIns="0" bIns="0" rtlCol="0" anchor="t">
            <a:spAutoFit/>
          </a:bodyPr>
          <a:lstStyle/>
          <a:p>
            <a:pPr algn="ctr">
              <a:lnSpc>
                <a:spcPts val="6600"/>
              </a:lnSpc>
            </a:pPr>
            <a:r>
              <a:rPr lang="en-US" sz="5500" b="1" smtClean="0">
                <a:solidFill>
                  <a:srgbClr val="C00000"/>
                </a:solidFill>
                <a:latin typeface="Arial" panose="020B0604020202020204" pitchFamily="34" charset="0"/>
                <a:cs typeface="Arial" panose="020B0604020202020204" pitchFamily="34" charset="0"/>
              </a:rPr>
              <a:t>Giải</a:t>
            </a:r>
            <a:endParaRPr lang="en-US" sz="5500" b="1">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 name="Rectangle 3"/>
              <p:cNvSpPr/>
              <p:nvPr/>
            </p:nvSpPr>
            <p:spPr>
              <a:xfrm>
                <a:off x="5791200" y="3390900"/>
                <a:ext cx="12115800" cy="3495701"/>
              </a:xfrm>
              <a:prstGeom prst="rect">
                <a:avLst/>
              </a:prstGeom>
            </p:spPr>
            <p:txBody>
              <a:bodyPr wrap="square">
                <a:spAutoFit/>
              </a:bodyPr>
              <a:lstStyle/>
              <a:p>
                <a:pPr>
                  <a:lnSpc>
                    <a:spcPct val="135000"/>
                  </a:lnSpc>
                  <a:spcBef>
                    <a:spcPts val="600"/>
                  </a:spcBef>
                  <a:spcAft>
                    <a:spcPts val="600"/>
                  </a:spcAft>
                </a:pPr>
                <a:r>
                  <a:rPr lang="nl-NL" sz="4500" smtClean="0">
                    <a:latin typeface="Arial" panose="020B0604020202020204" pitchFamily="34" charset="0"/>
                    <a:ea typeface="Calibri" panose="020F0502020204030204" pitchFamily="34" charset="0"/>
                    <a:cs typeface="Arial" panose="020B0604020202020204" pitchFamily="34" charset="0"/>
                  </a:rPr>
                  <a:t>Số mét khối oxygen trong một căn phòng có thể tích 70,2 m</a:t>
                </a:r>
                <a:r>
                  <a:rPr lang="nl-NL" sz="4500" baseline="30000">
                    <a:latin typeface="Arial" panose="020B0604020202020204" pitchFamily="34" charset="0"/>
                    <a:ea typeface="Calibri" panose="020F0502020204030204" pitchFamily="34" charset="0"/>
                    <a:cs typeface="Arial" panose="020B0604020202020204" pitchFamily="34" charset="0"/>
                  </a:rPr>
                  <a:t>3 </a:t>
                </a:r>
                <a:r>
                  <a:rPr lang="nl-NL" sz="4500">
                    <a:latin typeface="Arial" panose="020B0604020202020204" pitchFamily="34" charset="0"/>
                    <a:ea typeface="Calibri" panose="020F0502020204030204" pitchFamily="34" charset="0"/>
                    <a:cs typeface="Arial" panose="020B0604020202020204" pitchFamily="34" charset="0"/>
                  </a:rPr>
                  <a:t>là: </a:t>
                </a:r>
                <a:endParaRPr lang="en-US" sz="4500">
                  <a:latin typeface="Arial" panose="020B0604020202020204" pitchFamily="34" charset="0"/>
                  <a:ea typeface="Calibri" panose="020F0502020204030204" pitchFamily="34" charset="0"/>
                  <a:cs typeface="Arial" panose="020B0604020202020204" pitchFamily="34" charset="0"/>
                </a:endParaRPr>
              </a:p>
              <a:p>
                <a:pPr algn="ctr">
                  <a:lnSpc>
                    <a:spcPct val="135000"/>
                  </a:lnSpc>
                  <a:spcBef>
                    <a:spcPts val="600"/>
                  </a:spcBef>
                  <a:spcAft>
                    <a:spcPts val="600"/>
                  </a:spcAft>
                </a:pPr>
                <a:r>
                  <a:rPr lang="nl-NL" sz="4500" smtClean="0">
                    <a:latin typeface="Arial" panose="020B0604020202020204" pitchFamily="34" charset="0"/>
                    <a:ea typeface="Calibri" panose="020F0502020204030204" pitchFamily="34" charset="0"/>
                    <a:cs typeface="Arial" panose="020B0604020202020204" pitchFamily="34" charset="0"/>
                  </a:rPr>
                  <a:t>70,2 . </a:t>
                </a:r>
                <a14:m>
                  <m:oMath xmlns:m="http://schemas.openxmlformats.org/officeDocument/2006/math">
                    <m:f>
                      <m:fPr>
                        <m:ctrlPr>
                          <a:rPr lang="en-US" sz="5000" i="1">
                            <a:latin typeface="Cambria Math" panose="02040503050406030204" pitchFamily="18" charset="0"/>
                          </a:rPr>
                        </m:ctrlPr>
                      </m:fPr>
                      <m:num>
                        <m:r>
                          <a:rPr lang="en-GB" sz="5000" b="0" i="0" smtClean="0">
                            <a:latin typeface="Cambria Math" panose="02040503050406030204" pitchFamily="18" charset="0"/>
                          </a:rPr>
                          <m:t>21</m:t>
                        </m:r>
                      </m:num>
                      <m:den>
                        <m:r>
                          <a:rPr lang="en-GB" sz="5000">
                            <a:latin typeface="Cambria Math" panose="02040503050406030204" pitchFamily="18" charset="0"/>
                          </a:rPr>
                          <m:t>100</m:t>
                        </m:r>
                      </m:den>
                    </m:f>
                  </m:oMath>
                </a14:m>
                <a:r>
                  <a:rPr lang="nl-NL" sz="4500" smtClean="0">
                    <a:latin typeface="Arial" panose="020B0604020202020204" pitchFamily="34" charset="0"/>
                    <a:ea typeface="Calibri" panose="020F0502020204030204" pitchFamily="34" charset="0"/>
                    <a:cs typeface="Arial" panose="020B0604020202020204" pitchFamily="34" charset="0"/>
                  </a:rPr>
                  <a:t> = </a:t>
                </a:r>
                <a:r>
                  <a:rPr lang="nl-NL" sz="4500">
                    <a:latin typeface="Arial" panose="020B0604020202020204" pitchFamily="34" charset="0"/>
                    <a:ea typeface="Calibri" panose="020F0502020204030204" pitchFamily="34" charset="0"/>
                    <a:cs typeface="Arial" panose="020B0604020202020204" pitchFamily="34" charset="0"/>
                  </a:rPr>
                  <a:t>14,742 (m</a:t>
                </a:r>
                <a:r>
                  <a:rPr lang="nl-NL" sz="4500" baseline="30000">
                    <a:latin typeface="Arial" panose="020B0604020202020204" pitchFamily="34" charset="0"/>
                    <a:ea typeface="Calibri" panose="020F0502020204030204" pitchFamily="34" charset="0"/>
                    <a:cs typeface="Arial" panose="020B0604020202020204" pitchFamily="34" charset="0"/>
                  </a:rPr>
                  <a:t>3 </a:t>
                </a:r>
                <a:r>
                  <a:rPr lang="nl-NL" sz="4500">
                    <a:latin typeface="Arial" panose="020B0604020202020204" pitchFamily="34" charset="0"/>
                    <a:ea typeface="Calibri" panose="020F0502020204030204" pitchFamily="34" charset="0"/>
                    <a:cs typeface="Arial" panose="020B0604020202020204" pitchFamily="34" charset="0"/>
                  </a:rPr>
                  <a:t>)</a:t>
                </a:r>
                <a:endParaRPr lang="en-US" sz="450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5791200" y="3390900"/>
                <a:ext cx="12115800" cy="3495701"/>
              </a:xfrm>
              <a:prstGeom prst="rect">
                <a:avLst/>
              </a:prstGeom>
              <a:blipFill>
                <a:blip r:embed="rId10"/>
                <a:stretch>
                  <a:fillRect l="-2113" b="-2265"/>
                </a:stretch>
              </a:blipFill>
            </p:spPr>
            <p:txBody>
              <a:bodyPr/>
              <a:lstStyle/>
              <a:p>
                <a:r>
                  <a:rPr lang="en-US">
                    <a:noFill/>
                  </a:rPr>
                  <a:t> </a:t>
                </a:r>
              </a:p>
            </p:txBody>
          </p:sp>
        </mc:Fallback>
      </mc:AlternateContent>
      <p:pic>
        <p:nvPicPr>
          <p:cNvPr id="30" name="Picture 29"/>
          <p:cNvPicPr>
            <a:picLocks noChangeAspect="1"/>
          </p:cNvPicPr>
          <p:nvPr/>
        </p:nvPicPr>
        <p:blipFill>
          <a:blip r:embed="rId11"/>
          <a:stretch>
            <a:fillRect/>
          </a:stretch>
        </p:blipFill>
        <p:spPr>
          <a:xfrm>
            <a:off x="914993" y="3086100"/>
            <a:ext cx="4242524" cy="47594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5713764">
            <a:off x="15433210" y="316854"/>
            <a:ext cx="3369839" cy="2132189"/>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700000" flipH="1">
            <a:off x="-485653" y="5672390"/>
            <a:ext cx="3674688" cy="5002669"/>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flipH="1">
            <a:off x="-1082149" y="8111474"/>
            <a:ext cx="4010652" cy="3338868"/>
          </a:xfrm>
          <a:prstGeom prst="rect">
            <a:avLst/>
          </a:prstGeom>
        </p:spPr>
      </p:pic>
      <p:sp>
        <p:nvSpPr>
          <p:cNvPr id="18" name="Rounded Rectangle 17"/>
          <p:cNvSpPr/>
          <p:nvPr/>
        </p:nvSpPr>
        <p:spPr>
          <a:xfrm>
            <a:off x="532686" y="642559"/>
            <a:ext cx="16459914" cy="3428570"/>
          </a:xfrm>
          <a:prstGeom prst="roundRect">
            <a:avLst/>
          </a:prstGeom>
          <a:solidFill>
            <a:srgbClr val="FFFFC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p:spPr>
        <p:style>
          <a:lnRef idx="0">
            <a:schemeClr val="accent1"/>
          </a:lnRef>
          <a:fillRef idx="3">
            <a:schemeClr val="accent1"/>
          </a:fillRef>
          <a:effectRef idx="3">
            <a:schemeClr val="accent1"/>
          </a:effectRef>
          <a:fontRef idx="minor">
            <a:schemeClr val="lt1"/>
          </a:fontRef>
        </p:style>
        <p:txBody>
          <a:bodyPr rtlCol="0" anchor="ctr"/>
          <a:lstStyle/>
          <a:p>
            <a:pPr algn="ctr">
              <a:lnSpc>
                <a:spcPct val="150000"/>
              </a:lnSpc>
            </a:pPr>
            <a:endParaRPr lang="vi-VN" sz="2800" dirty="0">
              <a:solidFill>
                <a:schemeClr val="tx1"/>
              </a:solidFill>
            </a:endParaRPr>
          </a:p>
        </p:txBody>
      </p:sp>
      <mc:AlternateContent xmlns:mc="http://schemas.openxmlformats.org/markup-compatibility/2006" xmlns:a14="http://schemas.microsoft.com/office/drawing/2010/main">
        <mc:Choice Requires="a14">
          <p:sp>
            <p:nvSpPr>
              <p:cNvPr id="19" name="Rectangle 18"/>
              <p:cNvSpPr/>
              <p:nvPr/>
            </p:nvSpPr>
            <p:spPr>
              <a:xfrm>
                <a:off x="827817" y="2017558"/>
                <a:ext cx="15891423" cy="2038122"/>
              </a:xfrm>
              <a:prstGeom prst="rect">
                <a:avLst/>
              </a:prstGeom>
            </p:spPr>
            <p:txBody>
              <a:bodyPr wrap="square">
                <a:spAutoFit/>
              </a:bodyPr>
              <a:lstStyle/>
              <a:p>
                <a:pPr algn="just">
                  <a:lnSpc>
                    <a:spcPct val="110000"/>
                  </a:lnSpc>
                  <a:spcBef>
                    <a:spcPts val="600"/>
                  </a:spcBef>
                  <a:spcAft>
                    <a:spcPts val="600"/>
                  </a:spcAft>
                </a:pPr>
                <a:r>
                  <a:rPr lang="en-US" altLang="en-US" sz="4500" i="1" smtClean="0">
                    <a:solidFill>
                      <a:schemeClr val="tx1"/>
                    </a:solidFill>
                    <a:latin typeface="Arial" panose="020B0604020202020204" pitchFamily="34" charset="0"/>
                    <a:cs typeface="Arial" panose="020B0604020202020204" pitchFamily="34" charset="0"/>
                  </a:rPr>
                  <a:t>Cách giải: </a:t>
                </a:r>
                <a:r>
                  <a:rPr lang="en-US" altLang="en-US" sz="4500" smtClean="0">
                    <a:solidFill>
                      <a:schemeClr val="tx1"/>
                    </a:solidFill>
                    <a:latin typeface="Arial" panose="020B0604020202020204" pitchFamily="34" charset="0"/>
                    <a:cs typeface="Arial" panose="020B0604020202020204" pitchFamily="34" charset="0"/>
                  </a:rPr>
                  <a:t>Muốn tìm một số khi biết </a:t>
                </a:r>
                <a:r>
                  <a:rPr lang="en-US" altLang="en-US" sz="4500" i="1" smtClean="0">
                    <a:solidFill>
                      <a:schemeClr val="tx1"/>
                    </a:solidFill>
                    <a:latin typeface="Arial" panose="020B0604020202020204" pitchFamily="34" charset="0"/>
                    <a:cs typeface="Arial" panose="020B0604020202020204" pitchFamily="34" charset="0"/>
                  </a:rPr>
                  <a:t>m%</a:t>
                </a:r>
                <a:r>
                  <a:rPr lang="en-US" altLang="en-US" sz="4500" smtClean="0">
                    <a:solidFill>
                      <a:schemeClr val="tx1"/>
                    </a:solidFill>
                    <a:latin typeface="Arial" panose="020B0604020202020204" pitchFamily="34" charset="0"/>
                    <a:cs typeface="Arial" panose="020B0604020202020204" pitchFamily="34" charset="0"/>
                  </a:rPr>
                  <a:t> của số đó là b, ta tính </a:t>
                </a:r>
                <a:r>
                  <a:rPr lang="en-US" altLang="en-US" sz="4800" smtClean="0">
                    <a:solidFill>
                      <a:schemeClr val="tx1"/>
                    </a:solidFill>
                    <a:latin typeface="Arial" panose="020B0604020202020204" pitchFamily="34" charset="0"/>
                    <a:cs typeface="Arial" panose="020B0604020202020204" pitchFamily="34" charset="0"/>
                  </a:rPr>
                  <a:t>b : </a:t>
                </a:r>
                <a14:m>
                  <m:oMath xmlns:m="http://schemas.openxmlformats.org/officeDocument/2006/math">
                    <m:f>
                      <m:fPr>
                        <m:ctrlPr>
                          <a:rPr lang="en-US" altLang="en-US" sz="5000" i="1" smtClean="0">
                            <a:solidFill>
                              <a:schemeClr val="tx1"/>
                            </a:solidFill>
                            <a:latin typeface="Cambria Math" panose="02040503050406030204" pitchFamily="18" charset="0"/>
                            <a:cs typeface="Arial" panose="020B0604020202020204" pitchFamily="34" charset="0"/>
                          </a:rPr>
                        </m:ctrlPr>
                      </m:fPr>
                      <m:num>
                        <m:r>
                          <a:rPr lang="en-GB" altLang="en-US" sz="5000" b="0" i="1" smtClean="0">
                            <a:solidFill>
                              <a:schemeClr val="tx1"/>
                            </a:solidFill>
                            <a:latin typeface="Cambria Math" panose="02040503050406030204" pitchFamily="18" charset="0"/>
                            <a:cs typeface="Arial" panose="020B0604020202020204" pitchFamily="34" charset="0"/>
                          </a:rPr>
                          <m:t>𝑚</m:t>
                        </m:r>
                      </m:num>
                      <m:den>
                        <m:r>
                          <a:rPr lang="en-GB" altLang="en-US" sz="5000" b="0" i="0" smtClean="0">
                            <a:solidFill>
                              <a:schemeClr val="tx1"/>
                            </a:solidFill>
                            <a:latin typeface="Cambria Math" panose="02040503050406030204" pitchFamily="18" charset="0"/>
                            <a:cs typeface="Arial" panose="020B0604020202020204" pitchFamily="34" charset="0"/>
                          </a:rPr>
                          <m:t>100</m:t>
                        </m:r>
                      </m:den>
                    </m:f>
                  </m:oMath>
                </a14:m>
                <a:r>
                  <a:rPr lang="en-US" altLang="en-US" sz="4500" smtClean="0">
                    <a:solidFill>
                      <a:schemeClr val="tx1"/>
                    </a:solidFill>
                    <a:latin typeface="Arial" panose="020B0604020202020204" pitchFamily="34" charset="0"/>
                    <a:cs typeface="Arial" panose="020B0604020202020204" pitchFamily="34" charset="0"/>
                  </a:rPr>
                  <a:t>. </a:t>
                </a:r>
                <a:endParaRPr lang="en-US" sz="4500">
                  <a:solidFill>
                    <a:schemeClr val="tx1"/>
                  </a:solidFill>
                  <a:latin typeface="Arial" panose="020B0604020202020204" pitchFamily="34" charset="0"/>
                  <a:cs typeface="Arial" panose="020B0604020202020204" pitchFamily="34" charset="0"/>
                </a:endParaRPr>
              </a:p>
            </p:txBody>
          </p:sp>
        </mc:Choice>
        <mc:Fallback xmlns="">
          <p:sp>
            <p:nvSpPr>
              <p:cNvPr id="19" name="Rectangle 18"/>
              <p:cNvSpPr>
                <a:spLocks noRot="1" noChangeAspect="1" noMove="1" noResize="1" noEditPoints="1" noAdjustHandles="1" noChangeArrowheads="1" noChangeShapeType="1" noTextEdit="1"/>
              </p:cNvSpPr>
              <p:nvPr/>
            </p:nvSpPr>
            <p:spPr>
              <a:xfrm>
                <a:off x="827817" y="2017558"/>
                <a:ext cx="15891423" cy="2038122"/>
              </a:xfrm>
              <a:prstGeom prst="rect">
                <a:avLst/>
              </a:prstGeom>
              <a:blipFill>
                <a:blip r:embed="rId8"/>
                <a:stretch>
                  <a:fillRect l="-1764" t="-5689" r="-1611" b="-3293"/>
                </a:stretch>
              </a:blipFill>
            </p:spPr>
            <p:txBody>
              <a:bodyPr/>
              <a:lstStyle/>
              <a:p>
                <a:r>
                  <a:rPr lang="en-US">
                    <a:noFill/>
                  </a:rPr>
                  <a:t> </a:t>
                </a:r>
              </a:p>
            </p:txBody>
          </p:sp>
        </mc:Fallback>
      </mc:AlternateContent>
      <p:sp>
        <p:nvSpPr>
          <p:cNvPr id="20" name="TextBox 9"/>
          <p:cNvSpPr txBox="1"/>
          <p:nvPr/>
        </p:nvSpPr>
        <p:spPr>
          <a:xfrm rot="5197">
            <a:off x="828437" y="1035657"/>
            <a:ext cx="15890183" cy="830997"/>
          </a:xfrm>
          <a:prstGeom prst="rect">
            <a:avLst/>
          </a:prstGeom>
        </p:spPr>
        <p:txBody>
          <a:bodyPr wrap="square" lIns="0" tIns="0" rIns="0" bIns="0" rtlCol="0" anchor="t">
            <a:spAutoFit/>
          </a:bodyPr>
          <a:lstStyle/>
          <a:p>
            <a:pPr algn="just">
              <a:lnSpc>
                <a:spcPct val="120000"/>
              </a:lnSpc>
              <a:spcBef>
                <a:spcPts val="600"/>
              </a:spcBef>
              <a:spcAft>
                <a:spcPts val="600"/>
              </a:spcAft>
            </a:pPr>
            <a:r>
              <a:rPr lang="en-US" sz="4500" b="1" spc="105" smtClean="0">
                <a:solidFill>
                  <a:srgbClr val="002060"/>
                </a:solidFill>
                <a:latin typeface="Arial" panose="020B0604020202020204" pitchFamily="34" charset="0"/>
                <a:cs typeface="Arial" panose="020B0604020202020204" pitchFamily="34" charset="0"/>
              </a:rPr>
              <a:t>Bài toán 2: </a:t>
            </a:r>
            <a:r>
              <a:rPr lang="en-US" sz="4500" i="1" spc="105" smtClean="0">
                <a:solidFill>
                  <a:srgbClr val="002060"/>
                </a:solidFill>
                <a:latin typeface="Arial" panose="020B0604020202020204" pitchFamily="34" charset="0"/>
                <a:cs typeface="Arial" panose="020B0604020202020204" pitchFamily="34" charset="0"/>
              </a:rPr>
              <a:t>Tìm một số khi biết giá trị phần trăm của số đó</a:t>
            </a:r>
            <a:endParaRPr lang="en-US" sz="4500" i="1" spc="105">
              <a:solidFill>
                <a:srgbClr val="002060"/>
              </a:solidFill>
              <a:latin typeface="Arial" panose="020B0604020202020204" pitchFamily="34" charset="0"/>
              <a:cs typeface="Arial" panose="020B0604020202020204" pitchFamily="34" charset="0"/>
            </a:endParaRPr>
          </a:p>
        </p:txBody>
      </p:sp>
      <p:sp>
        <p:nvSpPr>
          <p:cNvPr id="13" name="Rectangle 12"/>
          <p:cNvSpPr/>
          <p:nvPr/>
        </p:nvSpPr>
        <p:spPr>
          <a:xfrm>
            <a:off x="3733800" y="4897107"/>
            <a:ext cx="14020800" cy="4555093"/>
          </a:xfrm>
          <a:prstGeom prst="rect">
            <a:avLst/>
          </a:prstGeom>
        </p:spPr>
        <p:txBody>
          <a:bodyPr wrap="square">
            <a:spAutoFit/>
          </a:bodyPr>
          <a:lstStyle/>
          <a:p>
            <a:pPr algn="ctr">
              <a:lnSpc>
                <a:spcPct val="120000"/>
              </a:lnSpc>
              <a:spcBef>
                <a:spcPts val="600"/>
              </a:spcBef>
              <a:spcAft>
                <a:spcPts val="600"/>
              </a:spcAft>
            </a:pPr>
            <a:r>
              <a:rPr lang="en-US" sz="4500" b="1">
                <a:solidFill>
                  <a:srgbClr val="00B050"/>
                </a:solidFill>
                <a:latin typeface="Arial" panose="020B0604020202020204" pitchFamily="34" charset="0"/>
                <a:cs typeface="Arial" panose="020B0604020202020204" pitchFamily="34" charset="0"/>
              </a:rPr>
              <a:t>Ví dụ 3</a:t>
            </a:r>
          </a:p>
          <a:p>
            <a:pPr algn="ctr">
              <a:lnSpc>
                <a:spcPct val="120000"/>
              </a:lnSpc>
              <a:spcBef>
                <a:spcPts val="600"/>
              </a:spcBef>
              <a:spcAft>
                <a:spcPts val="600"/>
              </a:spcAft>
            </a:pPr>
            <a:r>
              <a:rPr lang="en-US" sz="4500" i="1" smtClean="0">
                <a:latin typeface="Arial" panose="020B0604020202020204" pitchFamily="34" charset="0"/>
                <a:cs typeface="Arial" panose="020B0604020202020204" pitchFamily="34" charset="0"/>
              </a:rPr>
              <a:t>(</a:t>
            </a:r>
            <a:r>
              <a:rPr lang="en-US" sz="4500" i="1">
                <a:latin typeface="Arial" panose="020B0604020202020204" pitchFamily="34" charset="0"/>
                <a:cs typeface="Arial" panose="020B0604020202020204" pitchFamily="34" charset="0"/>
              </a:rPr>
              <a:t>Lợi nhuận, thua lỗ</a:t>
            </a:r>
            <a:r>
              <a:rPr lang="en-US" sz="4500" i="1" smtClean="0">
                <a:latin typeface="Arial" panose="020B0604020202020204" pitchFamily="34" charset="0"/>
                <a:cs typeface="Arial" panose="020B0604020202020204" pitchFamily="34" charset="0"/>
              </a:rPr>
              <a:t>)</a:t>
            </a:r>
            <a:endParaRPr lang="en-US" sz="4500" i="1">
              <a:latin typeface="Arial" panose="020B0604020202020204" pitchFamily="34" charset="0"/>
              <a:cs typeface="Arial" panose="020B0604020202020204" pitchFamily="34" charset="0"/>
            </a:endParaRPr>
          </a:p>
          <a:p>
            <a:pPr algn="just">
              <a:lnSpc>
                <a:spcPct val="120000"/>
              </a:lnSpc>
              <a:spcBef>
                <a:spcPts val="600"/>
              </a:spcBef>
              <a:spcAft>
                <a:spcPts val="600"/>
              </a:spcAft>
            </a:pPr>
            <a:r>
              <a:rPr lang="en-US" sz="4500">
                <a:latin typeface="Arial" panose="020B0604020202020204" pitchFamily="34" charset="0"/>
                <a:cs typeface="Arial" panose="020B0604020202020204" pitchFamily="34" charset="0"/>
              </a:rPr>
              <a:t>Một chủ cửa hàng bán một chiếc ti vi thu được lợi nhuận là 3 triệu đồng. Tính giá vốn </a:t>
            </a:r>
            <a:r>
              <a:rPr lang="en-US" sz="4500" smtClean="0">
                <a:latin typeface="Arial" panose="020B0604020202020204" pitchFamily="34" charset="0"/>
                <a:cs typeface="Arial" panose="020B0604020202020204" pitchFamily="34" charset="0"/>
              </a:rPr>
              <a:t>của chiếc </a:t>
            </a:r>
            <a:r>
              <a:rPr lang="en-US" sz="4500">
                <a:latin typeface="Arial" panose="020B0604020202020204" pitchFamily="34" charset="0"/>
                <a:cs typeface="Arial" panose="020B0604020202020204" pitchFamily="34" charset="0"/>
              </a:rPr>
              <a:t>ti vi đó, </a:t>
            </a:r>
            <a:r>
              <a:rPr lang="en-US" sz="4500" smtClean="0">
                <a:latin typeface="Arial" panose="020B0604020202020204" pitchFamily="34" charset="0"/>
                <a:cs typeface="Arial" panose="020B0604020202020204" pitchFamily="34" charset="0"/>
              </a:rPr>
              <a:t>biết rằng số tiền </a:t>
            </a:r>
            <a:r>
              <a:rPr lang="en-US" sz="4500">
                <a:latin typeface="Arial" panose="020B0604020202020204" pitchFamily="34" charset="0"/>
                <a:cs typeface="Arial" panose="020B0604020202020204" pitchFamily="34" charset="0"/>
              </a:rPr>
              <a:t>lợi nhuận </a:t>
            </a:r>
            <a:r>
              <a:rPr lang="en-US" sz="4500" smtClean="0">
                <a:latin typeface="Arial" panose="020B0604020202020204" pitchFamily="34" charset="0"/>
                <a:cs typeface="Arial" panose="020B0604020202020204" pitchFamily="34" charset="0"/>
              </a:rPr>
              <a:t>bằng </a:t>
            </a:r>
            <a:r>
              <a:rPr lang="en-US" sz="4500">
                <a:latin typeface="Arial" panose="020B0604020202020204" pitchFamily="34" charset="0"/>
                <a:cs typeface="Arial" panose="020B0604020202020204" pitchFamily="34" charset="0"/>
              </a:rPr>
              <a:t>25% giá </a:t>
            </a:r>
            <a:r>
              <a:rPr lang="en-US" sz="4500" smtClean="0">
                <a:latin typeface="Arial" panose="020B0604020202020204" pitchFamily="34" charset="0"/>
                <a:cs typeface="Arial" panose="020B0604020202020204" pitchFamily="34" charset="0"/>
              </a:rPr>
              <a:t>vốn</a:t>
            </a:r>
            <a:r>
              <a:rPr lang="en-US" sz="450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4347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barn(inVertical)">
                                      <p:cBhvr>
                                        <p:cTn id="26" dur="500"/>
                                        <p:tgtEl>
                                          <p:spTgt spid="13">
                                            <p:txEl>
                                              <p:pRg st="0" end="0"/>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13">
                                            <p:txEl>
                                              <p:pRg st="1" end="1"/>
                                            </p:txEl>
                                          </p:spTgt>
                                        </p:tgtEl>
                                        <p:attrNameLst>
                                          <p:attrName>style.visibility</p:attrName>
                                        </p:attrNameLst>
                                      </p:cBhvr>
                                      <p:to>
                                        <p:strVal val="visible"/>
                                      </p:to>
                                    </p:set>
                                    <p:animEffect transition="in" filter="barn(inVertical)">
                                      <p:cBhvr>
                                        <p:cTn id="29" dur="500"/>
                                        <p:tgtEl>
                                          <p:spTgt spid="1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3">
                                            <p:txEl>
                                              <p:pRg st="2" end="2"/>
                                            </p:txEl>
                                          </p:spTgt>
                                        </p:tgtEl>
                                        <p:attrNameLst>
                                          <p:attrName>style.visibility</p:attrName>
                                        </p:attrNameLst>
                                      </p:cBhvr>
                                      <p:to>
                                        <p:strVal val="visible"/>
                                      </p:to>
                                    </p:set>
                                    <p:animEffect transition="in" filter="barn(inVertical)">
                                      <p:cBhvr>
                                        <p:cTn id="34"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1715217">
            <a:off x="-697207" y="6998528"/>
            <a:ext cx="3803945" cy="449929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768874">
            <a:off x="9549171" y="6850042"/>
            <a:ext cx="8989450" cy="4663027"/>
          </a:xfrm>
          <a:prstGeom prst="rect">
            <a:avLst/>
          </a:prstGeom>
        </p:spPr>
      </p:pic>
      <p:sp>
        <p:nvSpPr>
          <p:cNvPr id="8" name="TextBox 8"/>
          <p:cNvSpPr txBox="1"/>
          <p:nvPr/>
        </p:nvSpPr>
        <p:spPr>
          <a:xfrm>
            <a:off x="3660372" y="4312636"/>
            <a:ext cx="10385383" cy="846386"/>
          </a:xfrm>
          <a:prstGeom prst="rect">
            <a:avLst/>
          </a:prstGeom>
        </p:spPr>
        <p:txBody>
          <a:bodyPr lIns="0" tIns="0" rIns="0" bIns="0" rtlCol="0" anchor="t">
            <a:spAutoFit/>
          </a:bodyPr>
          <a:lstStyle/>
          <a:p>
            <a:pPr algn="ctr">
              <a:lnSpc>
                <a:spcPts val="6600"/>
              </a:lnSpc>
            </a:pPr>
            <a:r>
              <a:rPr lang="en-US" sz="5500" b="1" smtClean="0">
                <a:solidFill>
                  <a:srgbClr val="C00000"/>
                </a:solidFill>
                <a:latin typeface="Arial" panose="020B0604020202020204" pitchFamily="34" charset="0"/>
                <a:cs typeface="Arial" panose="020B0604020202020204" pitchFamily="34" charset="0"/>
              </a:rPr>
              <a:t>Giải</a:t>
            </a:r>
            <a:endParaRPr lang="en-US" sz="5500" b="1">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Rectangle 4"/>
              <p:cNvSpPr/>
              <p:nvPr/>
            </p:nvSpPr>
            <p:spPr>
              <a:xfrm>
                <a:off x="4267200" y="5621921"/>
                <a:ext cx="10815738" cy="2937214"/>
              </a:xfrm>
              <a:prstGeom prst="rect">
                <a:avLst/>
              </a:prstGeom>
            </p:spPr>
            <p:txBody>
              <a:bodyPr wrap="square">
                <a:spAutoFit/>
              </a:bodyPr>
              <a:lstStyle/>
              <a:p>
                <a:pPr>
                  <a:lnSpc>
                    <a:spcPct val="120000"/>
                  </a:lnSpc>
                  <a:spcBef>
                    <a:spcPts val="600"/>
                  </a:spcBef>
                  <a:spcAft>
                    <a:spcPts val="600"/>
                  </a:spcAft>
                </a:pPr>
                <a:r>
                  <a:rPr lang="en-US" sz="4000" smtClean="0">
                    <a:latin typeface="Arial" panose="020B0604020202020204" pitchFamily="34" charset="0"/>
                    <a:cs typeface="Arial" panose="020B0604020202020204" pitchFamily="34" charset="0"/>
                  </a:rPr>
                  <a:t>Theo đề bài, 25% giá vốn là 3 triệu </a:t>
                </a:r>
                <a:r>
                  <a:rPr lang="en-US" sz="4000">
                    <a:latin typeface="Arial" panose="020B0604020202020204" pitchFamily="34" charset="0"/>
                    <a:cs typeface="Arial" panose="020B0604020202020204" pitchFamily="34" charset="0"/>
                  </a:rPr>
                  <a:t>đồng</a:t>
                </a:r>
                <a:r>
                  <a:rPr lang="en-US" sz="4000" smtClean="0">
                    <a:latin typeface="Arial" panose="020B0604020202020204" pitchFamily="34" charset="0"/>
                    <a:cs typeface="Arial" panose="020B0604020202020204" pitchFamily="34" charset="0"/>
                  </a:rPr>
                  <a:t>.</a:t>
                </a:r>
                <a:endParaRPr lang="en-US" sz="4000">
                  <a:latin typeface="Arial" panose="020B0604020202020204" pitchFamily="34" charset="0"/>
                  <a:cs typeface="Arial" panose="020B0604020202020204" pitchFamily="34" charset="0"/>
                </a:endParaRPr>
              </a:p>
              <a:p>
                <a:pPr>
                  <a:lnSpc>
                    <a:spcPct val="120000"/>
                  </a:lnSpc>
                  <a:spcBef>
                    <a:spcPts val="600"/>
                  </a:spcBef>
                  <a:spcAft>
                    <a:spcPts val="600"/>
                  </a:spcAft>
                </a:pPr>
                <a:r>
                  <a:rPr lang="en-US" sz="4000">
                    <a:latin typeface="Arial" panose="020B0604020202020204" pitchFamily="34" charset="0"/>
                    <a:cs typeface="Arial" panose="020B0604020202020204" pitchFamily="34" charset="0"/>
                  </a:rPr>
                  <a:t>Do đó, giá vốn của chiếc ti vi đó là: </a:t>
                </a:r>
                <a:endParaRPr lang="en-US" sz="4000" smtClean="0">
                  <a:latin typeface="Arial" panose="020B0604020202020204" pitchFamily="34" charset="0"/>
                  <a:cs typeface="Arial" panose="020B0604020202020204" pitchFamily="34" charset="0"/>
                </a:endParaRPr>
              </a:p>
              <a:p>
                <a:pPr algn="ctr">
                  <a:lnSpc>
                    <a:spcPct val="120000"/>
                  </a:lnSpc>
                  <a:spcBef>
                    <a:spcPts val="600"/>
                  </a:spcBef>
                  <a:spcAft>
                    <a:spcPts val="600"/>
                  </a:spcAft>
                </a:pPr>
                <a:r>
                  <a:rPr lang="en-US" sz="4000" smtClean="0">
                    <a:latin typeface="Arial" panose="020B0604020202020204" pitchFamily="34" charset="0"/>
                    <a:cs typeface="Arial" panose="020B0604020202020204" pitchFamily="34" charset="0"/>
                  </a:rPr>
                  <a:t>3 </a:t>
                </a:r>
                <a:r>
                  <a:rPr lang="en-US" sz="4000">
                    <a:latin typeface="Arial" panose="020B0604020202020204" pitchFamily="34" charset="0"/>
                    <a:cs typeface="Arial" panose="020B0604020202020204" pitchFamily="34" charset="0"/>
                  </a:rPr>
                  <a:t>: </a:t>
                </a:r>
                <a14:m>
                  <m:oMath xmlns:m="http://schemas.openxmlformats.org/officeDocument/2006/math">
                    <m:f>
                      <m:fPr>
                        <m:ctrlPr>
                          <a:rPr lang="en-US" sz="4000" i="1">
                            <a:latin typeface="Cambria Math" panose="02040503050406030204" pitchFamily="18" charset="0"/>
                          </a:rPr>
                        </m:ctrlPr>
                      </m:fPr>
                      <m:num>
                        <m:r>
                          <a:rPr lang="en-GB" sz="4000">
                            <a:latin typeface="Cambria Math" panose="02040503050406030204" pitchFamily="18" charset="0"/>
                          </a:rPr>
                          <m:t>2</m:t>
                        </m:r>
                        <m:r>
                          <a:rPr lang="en-GB" sz="4000" b="0" i="1" smtClean="0">
                            <a:latin typeface="Cambria Math" panose="02040503050406030204" pitchFamily="18" charset="0"/>
                          </a:rPr>
                          <m:t>5</m:t>
                        </m:r>
                      </m:num>
                      <m:den>
                        <m:r>
                          <a:rPr lang="en-GB" sz="4000">
                            <a:latin typeface="Cambria Math" panose="02040503050406030204" pitchFamily="18" charset="0"/>
                          </a:rPr>
                          <m:t>100</m:t>
                        </m:r>
                      </m:den>
                    </m:f>
                  </m:oMath>
                </a14:m>
                <a:r>
                  <a:rPr lang="en-US" sz="4000">
                    <a:latin typeface="Arial" panose="020B0604020202020204" pitchFamily="34" charset="0"/>
                    <a:cs typeface="Arial" panose="020B0604020202020204" pitchFamily="34" charset="0"/>
                  </a:rPr>
                  <a:t> </a:t>
                </a:r>
                <a:r>
                  <a:rPr lang="en-US" sz="4000" smtClean="0">
                    <a:latin typeface="Arial" panose="020B0604020202020204" pitchFamily="34" charset="0"/>
                    <a:cs typeface="Arial" panose="020B0604020202020204" pitchFamily="34" charset="0"/>
                  </a:rPr>
                  <a:t>= </a:t>
                </a:r>
                <a:r>
                  <a:rPr lang="en-US" sz="4000">
                    <a:latin typeface="Arial" panose="020B0604020202020204" pitchFamily="34" charset="0"/>
                    <a:cs typeface="Arial" panose="020B0604020202020204" pitchFamily="34" charset="0"/>
                  </a:rPr>
                  <a:t>12 (triệu đồng</a:t>
                </a:r>
                <a:r>
                  <a:rPr lang="en-US" sz="4000" smtClean="0">
                    <a:latin typeface="Arial" panose="020B0604020202020204" pitchFamily="34" charset="0"/>
                    <a:cs typeface="Arial" panose="020B0604020202020204" pitchFamily="34" charset="0"/>
                  </a:rPr>
                  <a:t>)</a:t>
                </a:r>
                <a:endParaRPr lang="en-US" sz="4000">
                  <a:latin typeface="Arial" panose="020B0604020202020204" pitchFamily="34" charset="0"/>
                  <a:cs typeface="Arial" panose="020B0604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4267200" y="5621921"/>
                <a:ext cx="10815738" cy="2937214"/>
              </a:xfrm>
              <a:prstGeom prst="rect">
                <a:avLst/>
              </a:prstGeom>
              <a:blipFill>
                <a:blip r:embed="rId6"/>
                <a:stretch>
                  <a:fillRect l="-1973" t="-1867" b="-1452"/>
                </a:stretch>
              </a:blipFill>
            </p:spPr>
            <p:txBody>
              <a:bodyPr/>
              <a:lstStyle/>
              <a:p>
                <a:r>
                  <a:rPr lang="en-US">
                    <a:noFill/>
                  </a:rPr>
                  <a:t> </a:t>
                </a:r>
              </a:p>
            </p:txBody>
          </p:sp>
        </mc:Fallback>
      </mc:AlternateContent>
      <p:sp>
        <p:nvSpPr>
          <p:cNvPr id="7" name="Rectangle 6"/>
          <p:cNvSpPr/>
          <p:nvPr/>
        </p:nvSpPr>
        <p:spPr>
          <a:xfrm>
            <a:off x="623478" y="341084"/>
            <a:ext cx="17041042" cy="3508653"/>
          </a:xfrm>
          <a:prstGeom prst="rect">
            <a:avLst/>
          </a:prstGeom>
        </p:spPr>
        <p:txBody>
          <a:bodyPr wrap="square">
            <a:spAutoFit/>
          </a:bodyPr>
          <a:lstStyle/>
          <a:p>
            <a:pPr algn="just">
              <a:lnSpc>
                <a:spcPct val="120000"/>
              </a:lnSpc>
              <a:spcBef>
                <a:spcPts val="600"/>
              </a:spcBef>
              <a:spcAft>
                <a:spcPts val="600"/>
              </a:spcAft>
            </a:pP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Nếu kết quả kinh doanh (tiền thu được) cao hơn vốn thì kinh doanh có lãi:</a:t>
            </a:r>
          </a:p>
          <a:p>
            <a:pPr algn="ctr">
              <a:lnSpc>
                <a:spcPct val="120000"/>
              </a:lnSpc>
              <a:spcBef>
                <a:spcPts val="600"/>
              </a:spcBef>
              <a:spcAft>
                <a:spcPts val="600"/>
              </a:spcAft>
            </a:pP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 </a:t>
            </a:r>
            <a:r>
              <a:rPr lang="nl-NL" sz="4000" i="1" smtClean="0">
                <a:solidFill>
                  <a:srgbClr val="000000"/>
                </a:solidFill>
                <a:latin typeface="Arial" panose="020B0604020202020204" pitchFamily="34" charset="0"/>
                <a:ea typeface="Calibri" panose="020F0502020204030204" pitchFamily="34" charset="0"/>
                <a:cs typeface="Arial" panose="020B0604020202020204" pitchFamily="34" charset="0"/>
              </a:rPr>
              <a:t>tiền lãi = tiền thu được – tiền vốn</a:t>
            </a:r>
            <a:r>
              <a:rPr lang="nl-NL" sz="4000" i="1">
                <a:solidFill>
                  <a:srgbClr val="000000"/>
                </a:solidFill>
                <a:latin typeface="Arial" panose="020B0604020202020204" pitchFamily="34" charset="0"/>
                <a:ea typeface="Calibri" panose="020F0502020204030204" pitchFamily="34" charset="0"/>
                <a:cs typeface="Arial" panose="020B0604020202020204" pitchFamily="34" charset="0"/>
              </a:rPr>
              <a:t>.</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4000">
              <a:latin typeface="Arial" panose="020B0604020202020204" pitchFamily="34" charset="0"/>
              <a:ea typeface="Calibri" panose="020F0502020204030204" pitchFamily="34" charset="0"/>
              <a:cs typeface="Arial" panose="020B0604020202020204" pitchFamily="34" charset="0"/>
            </a:endParaRPr>
          </a:p>
          <a:p>
            <a:pPr algn="just">
              <a:lnSpc>
                <a:spcPct val="120000"/>
              </a:lnSpc>
              <a:spcBef>
                <a:spcPts val="600"/>
              </a:spcBef>
              <a:spcAft>
                <a:spcPts val="600"/>
              </a:spcAft>
            </a:pP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Ngược lại, nếu tiền thu được ít hơn tiền vốn thì kinh doanh thua lỗ: </a:t>
            </a:r>
            <a:endPar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a:lnSpc>
                <a:spcPct val="120000"/>
              </a:lnSpc>
              <a:spcBef>
                <a:spcPts val="600"/>
              </a:spcBef>
              <a:spcAft>
                <a:spcPts val="600"/>
              </a:spcAft>
            </a:pPr>
            <a:r>
              <a:rPr lang="nl-NL" sz="4000" i="1" smtClean="0">
                <a:solidFill>
                  <a:srgbClr val="000000"/>
                </a:solidFill>
                <a:latin typeface="Arial" panose="020B0604020202020204" pitchFamily="34" charset="0"/>
                <a:ea typeface="Calibri" panose="020F0502020204030204" pitchFamily="34" charset="0"/>
                <a:cs typeface="Arial" panose="020B0604020202020204" pitchFamily="34" charset="0"/>
              </a:rPr>
              <a:t>tiền </a:t>
            </a:r>
            <a:r>
              <a:rPr lang="nl-NL" sz="4000" i="1">
                <a:solidFill>
                  <a:srgbClr val="000000"/>
                </a:solidFill>
                <a:latin typeface="Arial" panose="020B0604020202020204" pitchFamily="34" charset="0"/>
                <a:ea typeface="Calibri" panose="020F0502020204030204" pitchFamily="34" charset="0"/>
                <a:cs typeface="Arial" panose="020B0604020202020204" pitchFamily="34" charset="0"/>
              </a:rPr>
              <a:t>lỗ = tiền vốn – tiền thu được</a:t>
            </a:r>
            <a:endParaRPr lang="en-US" sz="400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0354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barn(inVertical)">
                                      <p:cBhvr>
                                        <p:cTn id="32" dur="500"/>
                                        <p:tgtEl>
                                          <p:spTgt spid="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barn(inVertical)">
                                      <p:cBhvr>
                                        <p:cTn id="37" dur="50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barn(inVertical)">
                                      <p:cBhvr>
                                        <p:cTn id="4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1631960" flipH="1">
            <a:off x="-69203" y="7170168"/>
            <a:ext cx="2224014" cy="4236218"/>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5400000">
            <a:off x="14961044" y="-1306013"/>
            <a:ext cx="4379312" cy="4886261"/>
          </a:xfrm>
          <a:prstGeom prst="rect">
            <a:avLst/>
          </a:prstGeom>
        </p:spPr>
      </p:pic>
      <p:pic>
        <p:nvPicPr>
          <p:cNvPr id="10" name="Picture 1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rot="-1552037">
            <a:off x="15115404" y="-727379"/>
            <a:ext cx="4386088" cy="3317478"/>
          </a:xfrm>
          <a:prstGeom prst="rect">
            <a:avLst/>
          </a:prstGeom>
        </p:spPr>
      </p:pic>
      <p:sp>
        <p:nvSpPr>
          <p:cNvPr id="42" name="TextBox 3"/>
          <p:cNvSpPr txBox="1"/>
          <p:nvPr/>
        </p:nvSpPr>
        <p:spPr>
          <a:xfrm>
            <a:off x="806077" y="1793154"/>
            <a:ext cx="3322520" cy="830997"/>
          </a:xfrm>
          <a:prstGeom prst="rect">
            <a:avLst/>
          </a:prstGeom>
        </p:spPr>
        <p:txBody>
          <a:bodyPr wrap="square" lIns="0" tIns="0" rIns="0" bIns="0" rtlCol="0" anchor="t">
            <a:spAutoFit/>
          </a:bodyPr>
          <a:lstStyle/>
          <a:p>
            <a:pPr>
              <a:lnSpc>
                <a:spcPct val="120000"/>
              </a:lnSpc>
              <a:spcBef>
                <a:spcPts val="600"/>
              </a:spcBef>
              <a:spcAft>
                <a:spcPts val="600"/>
              </a:spcAft>
            </a:pPr>
            <a:r>
              <a:rPr lang="en-US" sz="4500" b="1" spc="-144" smtClean="0">
                <a:solidFill>
                  <a:srgbClr val="C00000"/>
                </a:solidFill>
                <a:latin typeface="Arial" panose="020B0604020202020204" pitchFamily="34" charset="0"/>
                <a:cs typeface="Arial" panose="020B0604020202020204" pitchFamily="34" charset="0"/>
              </a:rPr>
              <a:t>Vận dụng 3</a:t>
            </a:r>
            <a:endParaRPr lang="en-US" sz="4500" b="1" spc="-144">
              <a:solidFill>
                <a:srgbClr val="C00000"/>
              </a:solidFill>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EC8AD7A2-6D7B-41E0-A7AF-949CB12FC8D5}"/>
              </a:ext>
            </a:extLst>
          </p:cNvPr>
          <p:cNvSpPr txBox="1"/>
          <p:nvPr/>
        </p:nvSpPr>
        <p:spPr>
          <a:xfrm>
            <a:off x="5276226" y="419969"/>
            <a:ext cx="9128914" cy="930768"/>
          </a:xfrm>
          <a:prstGeom prst="rect">
            <a:avLst/>
          </a:prstGeom>
          <a:noFill/>
        </p:spPr>
        <p:txBody>
          <a:bodyPr wrap="square" rtlCol="0">
            <a:spAutoFit/>
          </a:bodyPr>
          <a:lstStyle/>
          <a:p>
            <a:pPr algn="ctr">
              <a:lnSpc>
                <a:spcPct val="120000"/>
              </a:lnSpc>
              <a:spcBef>
                <a:spcPts val="600"/>
              </a:spcBef>
              <a:spcAft>
                <a:spcPts val="600"/>
              </a:spcAft>
            </a:pPr>
            <a:r>
              <a:rPr lang="en-US" sz="5000" b="1" smtClean="0">
                <a:solidFill>
                  <a:schemeClr val="accent5">
                    <a:lumMod val="50000"/>
                  </a:schemeClr>
                </a:solidFill>
                <a:latin typeface="Arial" panose="020B0604020202020204" pitchFamily="34" charset="0"/>
                <a:cs typeface="Arial" panose="020B0604020202020204" pitchFamily="34" charset="0"/>
              </a:rPr>
              <a:t>Thảo luận nhóm đôi (3 phút)</a:t>
            </a:r>
            <a:endParaRPr lang="en-GB" sz="5000" b="1" dirty="0">
              <a:solidFill>
                <a:schemeClr val="accent5">
                  <a:lumMod val="50000"/>
                </a:schemeClr>
              </a:solidFill>
              <a:latin typeface="Arial" panose="020B0604020202020204" pitchFamily="34" charset="0"/>
              <a:cs typeface="Arial" panose="020B0604020202020204" pitchFamily="34" charset="0"/>
            </a:endParaRPr>
          </a:p>
        </p:txBody>
      </p:sp>
      <p:pic>
        <p:nvPicPr>
          <p:cNvPr id="46" name="Picture 21"/>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42"/>
              </a:ext>
            </a:extLst>
          </a:blip>
          <a:srcRect/>
          <a:stretch>
            <a:fillRect/>
          </a:stretch>
        </p:blipFill>
        <p:spPr>
          <a:xfrm rot="-579668">
            <a:off x="3698548" y="48162"/>
            <a:ext cx="1757462" cy="1674382"/>
          </a:xfrm>
          <a:prstGeom prst="rect">
            <a:avLst/>
          </a:prstGeom>
        </p:spPr>
      </p:pic>
      <p:sp>
        <p:nvSpPr>
          <p:cNvPr id="3" name="Rectangle 2"/>
          <p:cNvSpPr/>
          <p:nvPr/>
        </p:nvSpPr>
        <p:spPr>
          <a:xfrm>
            <a:off x="764118" y="2953856"/>
            <a:ext cx="16685682" cy="2585323"/>
          </a:xfrm>
          <a:prstGeom prst="rect">
            <a:avLst/>
          </a:prstGeom>
        </p:spPr>
        <p:txBody>
          <a:bodyPr wrap="square">
            <a:spAutoFit/>
          </a:bodyPr>
          <a:lstStyle/>
          <a:p>
            <a:pPr algn="just">
              <a:lnSpc>
                <a:spcPct val="120000"/>
              </a:lnSpc>
              <a:spcBef>
                <a:spcPts val="600"/>
              </a:spcBef>
              <a:spcAft>
                <a:spcPts val="600"/>
              </a:spcAft>
            </a:pPr>
            <a:r>
              <a:rPr lang="en-US" sz="4500">
                <a:latin typeface="Arial" panose="020B0604020202020204" pitchFamily="34" charset="0"/>
                <a:cs typeface="Arial" panose="020B0604020202020204" pitchFamily="34" charset="0"/>
              </a:rPr>
              <a:t>Trong một cuộc bình chọn cầu thủ xuất sắc nhất giải bóng đá của trường, Tân </a:t>
            </a:r>
            <a:r>
              <a:rPr lang="en-US" sz="4500" smtClean="0">
                <a:latin typeface="Arial" panose="020B0604020202020204" pitchFamily="34" charset="0"/>
                <a:cs typeface="Arial" panose="020B0604020202020204" pitchFamily="34" charset="0"/>
              </a:rPr>
              <a:t>nhận được </a:t>
            </a:r>
            <a:r>
              <a:rPr lang="en-US" sz="4500">
                <a:latin typeface="Arial" panose="020B0604020202020204" pitchFamily="34" charset="0"/>
                <a:cs typeface="Arial" panose="020B0604020202020204" pitchFamily="34" charset="0"/>
              </a:rPr>
              <a:t>120 </a:t>
            </a:r>
            <a:r>
              <a:rPr lang="en-US" sz="4500" smtClean="0">
                <a:latin typeface="Arial" panose="020B0604020202020204" pitchFamily="34" charset="0"/>
                <a:cs typeface="Arial" panose="020B0604020202020204" pitchFamily="34" charset="0"/>
              </a:rPr>
              <a:t>phiếu bầu</a:t>
            </a:r>
            <a:r>
              <a:rPr lang="en-US" sz="4500">
                <a:latin typeface="Arial" panose="020B0604020202020204" pitchFamily="34" charset="0"/>
                <a:cs typeface="Arial" panose="020B0604020202020204" pitchFamily="34" charset="0"/>
              </a:rPr>
              <a:t>, </a:t>
            </a:r>
            <a:r>
              <a:rPr lang="en-US" sz="4500" smtClean="0">
                <a:latin typeface="Arial" panose="020B0604020202020204" pitchFamily="34" charset="0"/>
                <a:cs typeface="Arial" panose="020B0604020202020204" pitchFamily="34" charset="0"/>
              </a:rPr>
              <a:t>chiếm </a:t>
            </a:r>
            <a:r>
              <a:rPr lang="en-US" sz="4500">
                <a:latin typeface="Arial" panose="020B0604020202020204" pitchFamily="34" charset="0"/>
                <a:cs typeface="Arial" panose="020B0604020202020204" pitchFamily="34" charset="0"/>
              </a:rPr>
              <a:t>60% </a:t>
            </a:r>
            <a:r>
              <a:rPr lang="en-US" sz="4500" smtClean="0">
                <a:latin typeface="Arial" panose="020B0604020202020204" pitchFamily="34" charset="0"/>
                <a:cs typeface="Arial" panose="020B0604020202020204" pitchFamily="34" charset="0"/>
              </a:rPr>
              <a:t>tổng </a:t>
            </a:r>
            <a:r>
              <a:rPr lang="en-US" sz="4500">
                <a:latin typeface="Arial" panose="020B0604020202020204" pitchFamily="34" charset="0"/>
                <a:cs typeface="Arial" panose="020B0604020202020204" pitchFamily="34" charset="0"/>
              </a:rPr>
              <a:t>số </a:t>
            </a:r>
            <a:r>
              <a:rPr lang="en-US" sz="4500" smtClean="0">
                <a:latin typeface="Arial" panose="020B0604020202020204" pitchFamily="34" charset="0"/>
                <a:cs typeface="Arial" panose="020B0604020202020204" pitchFamily="34" charset="0"/>
              </a:rPr>
              <a:t>phiếu </a:t>
            </a:r>
            <a:r>
              <a:rPr lang="en-US" sz="4500">
                <a:latin typeface="Arial" panose="020B0604020202020204" pitchFamily="34" charset="0"/>
                <a:cs typeface="Arial" panose="020B0604020202020204" pitchFamily="34" charset="0"/>
              </a:rPr>
              <a:t>bình chọn. Hỏi có bao nhiêu người </a:t>
            </a:r>
            <a:r>
              <a:rPr lang="en-US" sz="4500" smtClean="0">
                <a:latin typeface="Arial" panose="020B0604020202020204" pitchFamily="34" charset="0"/>
                <a:cs typeface="Arial" panose="020B0604020202020204" pitchFamily="34" charset="0"/>
              </a:rPr>
              <a:t>đã tham </a:t>
            </a:r>
            <a:r>
              <a:rPr lang="en-US" sz="4500">
                <a:latin typeface="Arial" panose="020B0604020202020204" pitchFamily="34" charset="0"/>
                <a:cs typeface="Arial" panose="020B0604020202020204" pitchFamily="34" charset="0"/>
              </a:rPr>
              <a:t>gia bình chọn?</a:t>
            </a:r>
          </a:p>
        </p:txBody>
      </p:sp>
      <p:sp>
        <p:nvSpPr>
          <p:cNvPr id="47" name="TextBox 8"/>
          <p:cNvSpPr txBox="1"/>
          <p:nvPr/>
        </p:nvSpPr>
        <p:spPr>
          <a:xfrm>
            <a:off x="4119855" y="5939616"/>
            <a:ext cx="10385383" cy="780727"/>
          </a:xfrm>
          <a:prstGeom prst="rect">
            <a:avLst/>
          </a:prstGeom>
        </p:spPr>
        <p:txBody>
          <a:bodyPr lIns="0" tIns="0" rIns="0" bIns="0" rtlCol="0" anchor="t">
            <a:spAutoFit/>
          </a:bodyPr>
          <a:lstStyle/>
          <a:p>
            <a:pPr algn="ctr">
              <a:lnSpc>
                <a:spcPts val="6600"/>
              </a:lnSpc>
            </a:pPr>
            <a:r>
              <a:rPr lang="en-US" sz="5000" b="1" smtClean="0">
                <a:solidFill>
                  <a:srgbClr val="C00000"/>
                </a:solidFill>
                <a:latin typeface="Arial" panose="020B0604020202020204" pitchFamily="34" charset="0"/>
                <a:cs typeface="Arial" panose="020B0604020202020204" pitchFamily="34" charset="0"/>
              </a:rPr>
              <a:t>Giải</a:t>
            </a:r>
            <a:endParaRPr lang="en-US" sz="5000" b="1">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Rectangle 4"/>
              <p:cNvSpPr/>
              <p:nvPr/>
            </p:nvSpPr>
            <p:spPr>
              <a:xfrm>
                <a:off x="4953000" y="7142298"/>
                <a:ext cx="9144000" cy="2336152"/>
              </a:xfrm>
              <a:prstGeom prst="rect">
                <a:avLst/>
              </a:prstGeom>
            </p:spPr>
            <p:txBody>
              <a:bodyPr>
                <a:spAutoFit/>
              </a:bodyPr>
              <a:lstStyle/>
              <a:p>
                <a:pPr>
                  <a:lnSpc>
                    <a:spcPct val="120000"/>
                  </a:lnSpc>
                  <a:spcBef>
                    <a:spcPts val="600"/>
                  </a:spcBef>
                  <a:spcAft>
                    <a:spcPts val="600"/>
                  </a:spcAft>
                </a:pPr>
                <a:r>
                  <a:rPr lang="nl-NL" sz="4500" smtClean="0">
                    <a:latin typeface="Arial" panose="020B0604020202020204" pitchFamily="34" charset="0"/>
                    <a:ea typeface="Calibri" panose="020F0502020204030204" pitchFamily="34" charset="0"/>
                    <a:cs typeface="Arial" panose="020B0604020202020204" pitchFamily="34" charset="0"/>
                  </a:rPr>
                  <a:t>Số người tham gia </a:t>
                </a:r>
                <a:r>
                  <a:rPr lang="nl-NL" sz="4500">
                    <a:latin typeface="Arial" panose="020B0604020202020204" pitchFamily="34" charset="0"/>
                    <a:ea typeface="Calibri" panose="020F0502020204030204" pitchFamily="34" charset="0"/>
                    <a:cs typeface="Arial" panose="020B0604020202020204" pitchFamily="34" charset="0"/>
                  </a:rPr>
                  <a:t>bình </a:t>
                </a:r>
                <a:r>
                  <a:rPr lang="nl-NL" sz="4500" smtClean="0">
                    <a:latin typeface="Arial" panose="020B0604020202020204" pitchFamily="34" charset="0"/>
                    <a:ea typeface="Calibri" panose="020F0502020204030204" pitchFamily="34" charset="0"/>
                    <a:cs typeface="Arial" panose="020B0604020202020204" pitchFamily="34" charset="0"/>
                  </a:rPr>
                  <a:t>chọn là: </a:t>
                </a:r>
                <a:endParaRPr lang="en-US" sz="4500">
                  <a:latin typeface="Arial" panose="020B0604020202020204" pitchFamily="34" charset="0"/>
                  <a:ea typeface="Calibri" panose="020F0502020204030204" pitchFamily="34" charset="0"/>
                  <a:cs typeface="Arial" panose="020B0604020202020204" pitchFamily="34" charset="0"/>
                </a:endParaRPr>
              </a:p>
              <a:p>
                <a:pPr algn="ctr">
                  <a:lnSpc>
                    <a:spcPct val="120000"/>
                  </a:lnSpc>
                  <a:spcBef>
                    <a:spcPts val="600"/>
                  </a:spcBef>
                  <a:spcAft>
                    <a:spcPts val="600"/>
                  </a:spcAft>
                </a:pPr>
                <a:r>
                  <a:rPr lang="nl-NL" sz="4500">
                    <a:latin typeface="Arial" panose="020B0604020202020204" pitchFamily="34" charset="0"/>
                    <a:ea typeface="Calibri" panose="020F0502020204030204" pitchFamily="34" charset="0"/>
                    <a:cs typeface="Arial" panose="020B0604020202020204" pitchFamily="34" charset="0"/>
                  </a:rPr>
                  <a:t>120 : </a:t>
                </a:r>
                <a14:m>
                  <m:oMath xmlns:m="http://schemas.openxmlformats.org/officeDocument/2006/math">
                    <m:f>
                      <m:fPr>
                        <m:ctrlPr>
                          <a:rPr lang="en-US" sz="4800" i="1">
                            <a:latin typeface="Cambria Math" panose="02040503050406030204" pitchFamily="18" charset="0"/>
                          </a:rPr>
                        </m:ctrlPr>
                      </m:fPr>
                      <m:num>
                        <m:r>
                          <a:rPr lang="en-GB" sz="4800" b="0" i="1" smtClean="0">
                            <a:latin typeface="Cambria Math" panose="02040503050406030204" pitchFamily="18" charset="0"/>
                          </a:rPr>
                          <m:t>60</m:t>
                        </m:r>
                      </m:num>
                      <m:den>
                        <m:r>
                          <a:rPr lang="en-GB" sz="4800">
                            <a:latin typeface="Cambria Math" panose="02040503050406030204" pitchFamily="18" charset="0"/>
                          </a:rPr>
                          <m:t>100</m:t>
                        </m:r>
                      </m:den>
                    </m:f>
                  </m:oMath>
                </a14:m>
                <a:r>
                  <a:rPr lang="nl-NL" sz="4500" smtClean="0">
                    <a:latin typeface="Arial" panose="020B0604020202020204" pitchFamily="34" charset="0"/>
                    <a:ea typeface="Calibri" panose="020F0502020204030204" pitchFamily="34" charset="0"/>
                    <a:cs typeface="Arial" panose="020B0604020202020204" pitchFamily="34" charset="0"/>
                  </a:rPr>
                  <a:t> = </a:t>
                </a:r>
                <a:r>
                  <a:rPr lang="nl-NL" sz="4500">
                    <a:latin typeface="Arial" panose="020B0604020202020204" pitchFamily="34" charset="0"/>
                    <a:ea typeface="Calibri" panose="020F0502020204030204" pitchFamily="34" charset="0"/>
                    <a:cs typeface="Arial" panose="020B0604020202020204" pitchFamily="34" charset="0"/>
                  </a:rPr>
                  <a:t>200 (người)</a:t>
                </a:r>
                <a:endParaRPr lang="en-US" sz="450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4953000" y="7142298"/>
                <a:ext cx="9144000" cy="2336152"/>
              </a:xfrm>
              <a:prstGeom prst="rect">
                <a:avLst/>
              </a:prstGeom>
              <a:blipFill>
                <a:blip r:embed="rId43"/>
                <a:stretch>
                  <a:fillRect l="-2800" t="-3133" b="-2089"/>
                </a:stretch>
              </a:blipFill>
            </p:spPr>
            <p:txBody>
              <a:bodyPr/>
              <a:lstStyle/>
              <a:p>
                <a:r>
                  <a:rPr lang="en-US">
                    <a:noFill/>
                  </a:rPr>
                  <a:t> </a:t>
                </a:r>
              </a:p>
            </p:txBody>
          </p:sp>
        </mc:Fallback>
      </mc:AlternateContent>
    </p:spTree>
    <p:extLst>
      <p:ext uri="{BB962C8B-B14F-4D97-AF65-F5344CB8AC3E}">
        <p14:creationId xmlns:p14="http://schemas.microsoft.com/office/powerpoint/2010/main" val="184761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barn(inVertical)">
                                      <p:cBhvr>
                                        <p:cTn id="14" dur="500"/>
                                        <p:tgtEl>
                                          <p:spTgt spid="4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barn(inVertical)">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barn(inVertical)">
                                      <p:cBhvr>
                                        <p:cTn id="2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4831470">
            <a:off x="16140772" y="258087"/>
            <a:ext cx="3369839" cy="213218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331166">
            <a:off x="-165093" y="3595686"/>
            <a:ext cx="2828910" cy="3740146"/>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252" t="252"/>
          <a:stretch>
            <a:fillRect/>
          </a:stretch>
        </p:blipFill>
        <p:spPr>
          <a:xfrm rot="5400000" flipH="1">
            <a:off x="7979128" y="276379"/>
            <a:ext cx="2329745" cy="20021243"/>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r="42558"/>
          <a:stretch>
            <a:fillRect/>
          </a:stretch>
        </p:blipFill>
        <p:spPr>
          <a:xfrm rot="5400000">
            <a:off x="8761908" y="95419"/>
            <a:ext cx="1302282" cy="19483145"/>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252" t="252"/>
          <a:stretch>
            <a:fillRect/>
          </a:stretch>
        </p:blipFill>
        <p:spPr>
          <a:xfrm rot="5400000" flipH="1">
            <a:off x="8049473" y="-9406090"/>
            <a:ext cx="2189054" cy="18812179"/>
          </a:xfrm>
          <a:prstGeom prst="rect">
            <a:avLst/>
          </a:prstGeom>
        </p:spPr>
      </p:pic>
      <p:sp>
        <p:nvSpPr>
          <p:cNvPr id="9" name="TextBox 8"/>
          <p:cNvSpPr txBox="1"/>
          <p:nvPr/>
        </p:nvSpPr>
        <p:spPr>
          <a:xfrm>
            <a:off x="3545792" y="1400149"/>
            <a:ext cx="10957611" cy="1098506"/>
          </a:xfrm>
          <a:prstGeom prst="rect">
            <a:avLst/>
          </a:prstGeom>
          <a:noFill/>
        </p:spPr>
        <p:txBody>
          <a:bodyPr wrap="square" rtlCol="0">
            <a:spAutoFit/>
          </a:bodyPr>
          <a:lstStyle/>
          <a:p>
            <a:pPr algn="ctr">
              <a:lnSpc>
                <a:spcPct val="120000"/>
              </a:lnSpc>
              <a:spcBef>
                <a:spcPts val="600"/>
              </a:spcBef>
              <a:spcAft>
                <a:spcPts val="600"/>
              </a:spcAft>
            </a:pPr>
            <a:r>
              <a:rPr lang="en-US" sz="6000" b="1" smtClean="0">
                <a:solidFill>
                  <a:schemeClr val="accent5">
                    <a:lumMod val="50000"/>
                  </a:schemeClr>
                </a:solidFill>
                <a:latin typeface="Arial" panose="020B0604020202020204" pitchFamily="34" charset="0"/>
                <a:cs typeface="Arial" panose="020B0604020202020204" pitchFamily="34" charset="0"/>
              </a:rPr>
              <a:t>LUYỆN TẬP</a:t>
            </a:r>
          </a:p>
        </p:txBody>
      </p:sp>
      <p:sp>
        <p:nvSpPr>
          <p:cNvPr id="4" name="Rectangle 3"/>
          <p:cNvSpPr/>
          <p:nvPr/>
        </p:nvSpPr>
        <p:spPr>
          <a:xfrm>
            <a:off x="3365501" y="2835910"/>
            <a:ext cx="12608608" cy="1908215"/>
          </a:xfrm>
          <a:prstGeom prst="rect">
            <a:avLst/>
          </a:prstGeom>
        </p:spPr>
        <p:txBody>
          <a:bodyPr wrap="square">
            <a:spAutoFit/>
          </a:bodyPr>
          <a:lstStyle/>
          <a:p>
            <a:pPr>
              <a:lnSpc>
                <a:spcPct val="120000"/>
              </a:lnSpc>
              <a:spcBef>
                <a:spcPts val="600"/>
              </a:spcBef>
              <a:spcAft>
                <a:spcPts val="600"/>
              </a:spcAft>
            </a:pPr>
            <a:r>
              <a:rPr lang="nl-NL" sz="4500" b="1" smtClean="0">
                <a:latin typeface="Arial" panose="020B0604020202020204" pitchFamily="34" charset="0"/>
                <a:ea typeface="Calibri" panose="020F0502020204030204" pitchFamily="34" charset="0"/>
                <a:cs typeface="Arial" panose="020B0604020202020204" pitchFamily="34" charset="0"/>
              </a:rPr>
              <a:t>Bài 7.17 (SGK – tr.40): </a:t>
            </a:r>
            <a:r>
              <a:rPr lang="nl-NL" sz="4500" smtClean="0">
                <a:latin typeface="Arial" panose="020B0604020202020204" pitchFamily="34" charset="0"/>
                <a:ea typeface="Calibri" panose="020F0502020204030204" pitchFamily="34" charset="0"/>
                <a:cs typeface="Arial" panose="020B0604020202020204" pitchFamily="34" charset="0"/>
              </a:rPr>
              <a:t>Tính</a:t>
            </a:r>
            <a:endParaRPr lang="en-US" sz="4500">
              <a:latin typeface="Arial" panose="020B0604020202020204" pitchFamily="34" charset="0"/>
              <a:ea typeface="Calibri" panose="020F0502020204030204" pitchFamily="34" charset="0"/>
              <a:cs typeface="Arial" panose="020B0604020202020204" pitchFamily="34" charset="0"/>
            </a:endParaRPr>
          </a:p>
          <a:p>
            <a:pPr>
              <a:lnSpc>
                <a:spcPct val="120000"/>
              </a:lnSpc>
              <a:spcBef>
                <a:spcPts val="600"/>
              </a:spcBef>
              <a:spcAft>
                <a:spcPts val="600"/>
              </a:spcAft>
            </a:pPr>
            <a:r>
              <a:rPr lang="nl-NL" sz="4500" smtClean="0">
                <a:solidFill>
                  <a:srgbClr val="000000"/>
                </a:solidFill>
                <a:latin typeface="Arial" panose="020B0604020202020204" pitchFamily="34" charset="0"/>
                <a:ea typeface="Calibri" panose="020F0502020204030204" pitchFamily="34" charset="0"/>
                <a:cs typeface="Arial" panose="020B0604020202020204" pitchFamily="34" charset="0"/>
              </a:rPr>
              <a:t>a</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a:t>
            </a:r>
            <a:r>
              <a:rPr lang="nl-NL" sz="4500" smtClean="0">
                <a:solidFill>
                  <a:srgbClr val="000000"/>
                </a:solidFill>
                <a:latin typeface="Arial" panose="020B0604020202020204" pitchFamily="34" charset="0"/>
                <a:ea typeface="Calibri" panose="020F0502020204030204" pitchFamily="34" charset="0"/>
                <a:cs typeface="Arial" panose="020B0604020202020204" pitchFamily="34" charset="0"/>
              </a:rPr>
              <a:t> 25</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 của 8;           </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4500" smtClean="0">
                <a:latin typeface="Arial" panose="020B0604020202020204" pitchFamily="34" charset="0"/>
                <a:ea typeface="Calibri" panose="020F0502020204030204" pitchFamily="34" charset="0"/>
                <a:cs typeface="Arial" panose="020B0604020202020204" pitchFamily="34" charset="0"/>
              </a:rPr>
              <a:t>               </a:t>
            </a:r>
            <a:r>
              <a:rPr lang="nl-NL" sz="4500" smtClean="0">
                <a:solidFill>
                  <a:srgbClr val="000000"/>
                </a:solidFill>
                <a:latin typeface="Arial" panose="020B0604020202020204" pitchFamily="34" charset="0"/>
                <a:ea typeface="Calibri" panose="020F0502020204030204" pitchFamily="34" charset="0"/>
                <a:cs typeface="Arial" panose="020B0604020202020204" pitchFamily="34" charset="0"/>
              </a:rPr>
              <a:t>b) 7,5</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 </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của </a:t>
            </a:r>
            <a:r>
              <a:rPr lang="nl-NL" sz="4500" smtClean="0">
                <a:solidFill>
                  <a:srgbClr val="000000"/>
                </a:solidFill>
                <a:latin typeface="Arial" panose="020B0604020202020204" pitchFamily="34" charset="0"/>
                <a:ea typeface="Calibri" panose="020F0502020204030204" pitchFamily="34" charset="0"/>
                <a:cs typeface="Arial" panose="020B0604020202020204" pitchFamily="34" charset="0"/>
              </a:rPr>
              <a:t>180. </a:t>
            </a:r>
            <a:endParaRPr lang="en-US" sz="4500">
              <a:effectLst/>
              <a:latin typeface="Arial" panose="020B0604020202020204" pitchFamily="34" charset="0"/>
              <a:ea typeface="Calibri" panose="020F0502020204030204" pitchFamily="34" charset="0"/>
              <a:cs typeface="Arial" panose="020B0604020202020204" pitchFamily="34" charset="0"/>
            </a:endParaRPr>
          </a:p>
        </p:txBody>
      </p:sp>
      <p:sp>
        <p:nvSpPr>
          <p:cNvPr id="10" name="TextBox 8"/>
          <p:cNvSpPr txBox="1"/>
          <p:nvPr/>
        </p:nvSpPr>
        <p:spPr>
          <a:xfrm>
            <a:off x="7338853" y="4872295"/>
            <a:ext cx="3371487" cy="846386"/>
          </a:xfrm>
          <a:prstGeom prst="rect">
            <a:avLst/>
          </a:prstGeom>
        </p:spPr>
        <p:txBody>
          <a:bodyPr wrap="square" lIns="0" tIns="0" rIns="0" bIns="0" rtlCol="0" anchor="t">
            <a:spAutoFit/>
          </a:bodyPr>
          <a:lstStyle/>
          <a:p>
            <a:pPr algn="ctr">
              <a:lnSpc>
                <a:spcPts val="6600"/>
              </a:lnSpc>
            </a:pPr>
            <a:r>
              <a:rPr lang="en-US" sz="5000" b="1" smtClean="0">
                <a:solidFill>
                  <a:srgbClr val="C00000"/>
                </a:solidFill>
                <a:latin typeface="Arial" panose="020B0604020202020204" pitchFamily="34" charset="0"/>
                <a:cs typeface="Arial" panose="020B0604020202020204" pitchFamily="34" charset="0"/>
              </a:rPr>
              <a:t>Giải</a:t>
            </a:r>
            <a:endParaRPr lang="en-US" sz="5000" b="1">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1" name="TextBox 10"/>
              <p:cNvSpPr txBox="1">
                <a:spLocks noChangeArrowheads="1"/>
              </p:cNvSpPr>
              <p:nvPr/>
            </p:nvSpPr>
            <p:spPr bwMode="auto">
              <a:xfrm>
                <a:off x="5204245" y="7362197"/>
                <a:ext cx="10340555" cy="115204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n-US" altLang="en-US" sz="4500" smtClean="0">
                    <a:latin typeface="Arial" panose="020B0604020202020204" pitchFamily="34" charset="0"/>
                    <a:cs typeface="Arial" panose="020B0604020202020204" pitchFamily="34" charset="0"/>
                  </a:rPr>
                  <a:t>b) 7,5% </a:t>
                </a:r>
                <a:r>
                  <a:rPr lang="en-US" altLang="en-US" sz="4500">
                    <a:latin typeface="Arial" panose="020B0604020202020204" pitchFamily="34" charset="0"/>
                    <a:cs typeface="Arial" panose="020B0604020202020204" pitchFamily="34" charset="0"/>
                  </a:rPr>
                  <a:t>của </a:t>
                </a:r>
                <a:r>
                  <a:rPr lang="en-US" altLang="en-US" sz="4500" smtClean="0">
                    <a:latin typeface="Arial" panose="020B0604020202020204" pitchFamily="34" charset="0"/>
                    <a:cs typeface="Arial" panose="020B0604020202020204" pitchFamily="34" charset="0"/>
                  </a:rPr>
                  <a:t>180 là: 180 . </a:t>
                </a:r>
                <a14:m>
                  <m:oMath xmlns:m="http://schemas.openxmlformats.org/officeDocument/2006/math">
                    <m:f>
                      <m:fPr>
                        <m:ctrlPr>
                          <a:rPr lang="en-US" sz="4800" i="1">
                            <a:latin typeface="Cambria Math" panose="02040503050406030204" pitchFamily="18" charset="0"/>
                            <a:cs typeface="Arial" panose="020B0604020202020204" pitchFamily="34" charset="0"/>
                          </a:rPr>
                        </m:ctrlPr>
                      </m:fPr>
                      <m:num>
                        <m:r>
                          <a:rPr lang="en-GB" sz="4800" b="0" i="1" smtClean="0">
                            <a:latin typeface="Cambria Math" panose="02040503050406030204" pitchFamily="18" charset="0"/>
                            <a:cs typeface="Arial" panose="020B0604020202020204" pitchFamily="34" charset="0"/>
                          </a:rPr>
                          <m:t>7,</m:t>
                        </m:r>
                        <m:r>
                          <a:rPr lang="en-GB" sz="4800" b="0" i="1" smtClean="0">
                            <a:latin typeface="Cambria Math" panose="02040503050406030204" pitchFamily="18" charset="0"/>
                            <a:cs typeface="Arial" panose="020B0604020202020204" pitchFamily="34" charset="0"/>
                          </a:rPr>
                          <m:t>5</m:t>
                        </m:r>
                      </m:num>
                      <m:den>
                        <m:r>
                          <a:rPr lang="en-GB" sz="4800" i="1">
                            <a:latin typeface="Cambria Math" panose="02040503050406030204" pitchFamily="18" charset="0"/>
                            <a:cs typeface="Arial" panose="020B0604020202020204" pitchFamily="34" charset="0"/>
                          </a:rPr>
                          <m:t>100</m:t>
                        </m:r>
                      </m:den>
                    </m:f>
                  </m:oMath>
                </a14:m>
                <a:r>
                  <a:rPr lang="en-US" sz="4400">
                    <a:latin typeface="Arial" panose="020B0604020202020204" pitchFamily="34" charset="0"/>
                    <a:cs typeface="Arial" panose="020B0604020202020204" pitchFamily="34" charset="0"/>
                  </a:rPr>
                  <a:t> </a:t>
                </a:r>
                <a:r>
                  <a:rPr lang="en-US" sz="4400" smtClean="0">
                    <a:latin typeface="Arial" panose="020B0604020202020204" pitchFamily="34" charset="0"/>
                    <a:cs typeface="Arial" panose="020B0604020202020204" pitchFamily="34" charset="0"/>
                  </a:rPr>
                  <a:t>= 13,5. </a:t>
                </a:r>
                <a:r>
                  <a:rPr lang="en-US" altLang="en-US" sz="4500" smtClean="0">
                    <a:latin typeface="Arial" panose="020B0604020202020204" pitchFamily="34" charset="0"/>
                    <a:cs typeface="Arial" panose="020B0604020202020204" pitchFamily="34" charset="0"/>
                  </a:rPr>
                  <a:t>  </a:t>
                </a:r>
                <a:endParaRPr lang="en-US" altLang="en-US" sz="4500">
                  <a:latin typeface="Arial" panose="020B0604020202020204" pitchFamily="34" charset="0"/>
                  <a:cs typeface="Arial" panose="020B0604020202020204" pitchFamily="34" charset="0"/>
                </a:endParaRPr>
              </a:p>
            </p:txBody>
          </p:sp>
        </mc:Choice>
        <mc:Fallback>
          <p:sp>
            <p:nvSpPr>
              <p:cNvPr id="11" name="TextBox 10"/>
              <p:cNvSpPr txBox="1">
                <a:spLocks noRot="1" noChangeAspect="1" noMove="1" noResize="1" noEditPoints="1" noAdjustHandles="1" noChangeArrowheads="1" noChangeShapeType="1" noTextEdit="1"/>
              </p:cNvSpPr>
              <p:nvPr/>
            </p:nvSpPr>
            <p:spPr bwMode="auto">
              <a:xfrm>
                <a:off x="5204245" y="7362197"/>
                <a:ext cx="10340555" cy="1152047"/>
              </a:xfrm>
              <a:prstGeom prst="rect">
                <a:avLst/>
              </a:prstGeom>
              <a:blipFill>
                <a:blip r:embed="rId10"/>
                <a:stretch>
                  <a:fillRect l="-2476" b="-952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p:cNvSpPr txBox="1">
                <a:spLocks noChangeArrowheads="1"/>
              </p:cNvSpPr>
              <p:nvPr/>
            </p:nvSpPr>
            <p:spPr bwMode="auto">
              <a:xfrm>
                <a:off x="5204245" y="5970480"/>
                <a:ext cx="8417608" cy="115204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n-US" altLang="en-US" sz="4500" smtClean="0">
                    <a:latin typeface="Arial" panose="020B0604020202020204" pitchFamily="34" charset="0"/>
                    <a:cs typeface="Arial" panose="020B0604020202020204" pitchFamily="34" charset="0"/>
                  </a:rPr>
                  <a:t>a) 25% </a:t>
                </a:r>
                <a:r>
                  <a:rPr lang="en-US" altLang="en-US" sz="4500">
                    <a:latin typeface="Arial" panose="020B0604020202020204" pitchFamily="34" charset="0"/>
                    <a:cs typeface="Arial" panose="020B0604020202020204" pitchFamily="34" charset="0"/>
                  </a:rPr>
                  <a:t>của </a:t>
                </a:r>
                <a:r>
                  <a:rPr lang="en-US" altLang="en-US" sz="4500" smtClean="0">
                    <a:latin typeface="Arial" panose="020B0604020202020204" pitchFamily="34" charset="0"/>
                    <a:cs typeface="Arial" panose="020B0604020202020204" pitchFamily="34" charset="0"/>
                  </a:rPr>
                  <a:t>8 là: 8 . </a:t>
                </a:r>
                <a14:m>
                  <m:oMath xmlns:m="http://schemas.openxmlformats.org/officeDocument/2006/math">
                    <m:f>
                      <m:fPr>
                        <m:ctrlPr>
                          <a:rPr lang="en-US" sz="4800" i="1">
                            <a:latin typeface="Cambria Math" panose="02040503050406030204" pitchFamily="18" charset="0"/>
                            <a:cs typeface="Arial" panose="020B0604020202020204" pitchFamily="34" charset="0"/>
                          </a:rPr>
                        </m:ctrlPr>
                      </m:fPr>
                      <m:num>
                        <m:r>
                          <a:rPr lang="en-GB" sz="4800" b="0" i="1" smtClean="0">
                            <a:latin typeface="Cambria Math" panose="02040503050406030204" pitchFamily="18" charset="0"/>
                            <a:cs typeface="Arial" panose="020B0604020202020204" pitchFamily="34" charset="0"/>
                          </a:rPr>
                          <m:t>25</m:t>
                        </m:r>
                      </m:num>
                      <m:den>
                        <m:r>
                          <a:rPr lang="en-GB" sz="4800" i="1">
                            <a:latin typeface="Cambria Math" panose="02040503050406030204" pitchFamily="18" charset="0"/>
                            <a:cs typeface="Arial" panose="020B0604020202020204" pitchFamily="34" charset="0"/>
                          </a:rPr>
                          <m:t>100</m:t>
                        </m:r>
                      </m:den>
                    </m:f>
                  </m:oMath>
                </a14:m>
                <a:r>
                  <a:rPr lang="en-US" sz="4400">
                    <a:latin typeface="Arial" panose="020B0604020202020204" pitchFamily="34" charset="0"/>
                    <a:cs typeface="Arial" panose="020B0604020202020204" pitchFamily="34" charset="0"/>
                  </a:rPr>
                  <a:t> </a:t>
                </a:r>
                <a:r>
                  <a:rPr lang="en-US" sz="4400" smtClean="0">
                    <a:latin typeface="Arial" panose="020B0604020202020204" pitchFamily="34" charset="0"/>
                    <a:cs typeface="Arial" panose="020B0604020202020204" pitchFamily="34" charset="0"/>
                  </a:rPr>
                  <a:t>= 2. </a:t>
                </a:r>
                <a:r>
                  <a:rPr lang="en-US" altLang="en-US" sz="4500" smtClean="0">
                    <a:latin typeface="Arial" panose="020B0604020202020204" pitchFamily="34" charset="0"/>
                    <a:cs typeface="Arial" panose="020B0604020202020204" pitchFamily="34" charset="0"/>
                  </a:rPr>
                  <a:t>  </a:t>
                </a:r>
                <a:endParaRPr lang="en-US" altLang="en-US" sz="4500">
                  <a:latin typeface="Arial" panose="020B0604020202020204" pitchFamily="34" charset="0"/>
                  <a:cs typeface="Arial" panose="020B0604020202020204" pitchFamily="34" charset="0"/>
                </a:endParaRPr>
              </a:p>
            </p:txBody>
          </p:sp>
        </mc:Choice>
        <mc:Fallback>
          <p:sp>
            <p:nvSpPr>
              <p:cNvPr id="13" name="TextBox 12"/>
              <p:cNvSpPr txBox="1">
                <a:spLocks noRot="1" noChangeAspect="1" noMove="1" noResize="1" noEditPoints="1" noAdjustHandles="1" noChangeArrowheads="1" noChangeShapeType="1" noTextEdit="1"/>
              </p:cNvSpPr>
              <p:nvPr/>
            </p:nvSpPr>
            <p:spPr bwMode="auto">
              <a:xfrm>
                <a:off x="5204245" y="5970480"/>
                <a:ext cx="8417608" cy="1152047"/>
              </a:xfrm>
              <a:prstGeom prst="rect">
                <a:avLst/>
              </a:prstGeom>
              <a:blipFill>
                <a:blip r:embed="rId11"/>
                <a:stretch>
                  <a:fillRect l="-3041" b="-1005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81830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barn(inVertical)">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flipH="1">
            <a:off x="-21771" y="8270631"/>
            <a:ext cx="5076261" cy="2170102"/>
          </a:xfrm>
          <a:prstGeom prst="rect">
            <a:avLst/>
          </a:prstGeom>
        </p:spPr>
      </p:pic>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1619697">
            <a:off x="15715141" y="-1785311"/>
            <a:ext cx="5633547" cy="6131752"/>
          </a:xfrm>
          <a:prstGeom prst="rect">
            <a:avLst/>
          </a:prstGeom>
        </p:spPr>
      </p:pic>
      <p:sp>
        <p:nvSpPr>
          <p:cNvPr id="3" name="Rectangle 2"/>
          <p:cNvSpPr/>
          <p:nvPr/>
        </p:nvSpPr>
        <p:spPr>
          <a:xfrm>
            <a:off x="304800" y="533502"/>
            <a:ext cx="15468600" cy="3339889"/>
          </a:xfrm>
          <a:prstGeom prst="rect">
            <a:avLst/>
          </a:prstGeom>
        </p:spPr>
        <p:txBody>
          <a:bodyPr wrap="square">
            <a:spAutoFit/>
          </a:bodyPr>
          <a:lstStyle/>
          <a:p>
            <a:pPr algn="just">
              <a:lnSpc>
                <a:spcPct val="120000"/>
              </a:lnSpc>
              <a:spcBef>
                <a:spcPts val="600"/>
              </a:spcBef>
              <a:spcAft>
                <a:spcPts val="600"/>
              </a:spcAft>
            </a:pPr>
            <a:r>
              <a:rPr lang="nl-NL" sz="4500" b="1" smtClean="0">
                <a:latin typeface="Arial" panose="020B0604020202020204" pitchFamily="34" charset="0"/>
                <a:ea typeface="Calibri" panose="020F0502020204030204" pitchFamily="34" charset="0"/>
                <a:cs typeface="Arial" panose="020B0604020202020204" pitchFamily="34" charset="0"/>
              </a:rPr>
              <a:t>Bài 7.18 </a:t>
            </a:r>
            <a:r>
              <a:rPr lang="nl-NL" sz="4500" b="1">
                <a:latin typeface="Arial" panose="020B0604020202020204" pitchFamily="34" charset="0"/>
                <a:ea typeface="Calibri" panose="020F0502020204030204" pitchFamily="34" charset="0"/>
                <a:cs typeface="Arial" panose="020B0604020202020204" pitchFamily="34" charset="0"/>
              </a:rPr>
              <a:t>(SGK – </a:t>
            </a:r>
            <a:r>
              <a:rPr lang="nl-NL" sz="4500" b="1">
                <a:latin typeface="Arial" panose="020B0604020202020204" pitchFamily="34" charset="0"/>
                <a:ea typeface="Calibri" panose="020F0502020204030204" pitchFamily="34" charset="0"/>
                <a:cs typeface="Arial" panose="020B0604020202020204" pitchFamily="34" charset="0"/>
              </a:rPr>
              <a:t>tr.40</a:t>
            </a:r>
            <a:r>
              <a:rPr lang="nl-NL" sz="4500" b="1" smtClean="0">
                <a:latin typeface="Arial" panose="020B0604020202020204" pitchFamily="34" charset="0"/>
                <a:ea typeface="Calibri" panose="020F0502020204030204" pitchFamily="34" charset="0"/>
                <a:cs typeface="Arial" panose="020B0604020202020204" pitchFamily="34" charset="0"/>
              </a:rPr>
              <a:t>): </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Lãi suất tiền gửi kì hạn một năm của một ngân hàng là </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7,4 </a:t>
            </a:r>
            <a:r>
              <a:rPr lang="nl-NL" sz="4500" smtClean="0">
                <a:solidFill>
                  <a:srgbClr val="000000"/>
                </a:solidFill>
                <a:latin typeface="Arial" panose="020B0604020202020204" pitchFamily="34" charset="0"/>
                <a:ea typeface="Calibri" panose="020F0502020204030204" pitchFamily="34" charset="0"/>
                <a:cs typeface="Arial" panose="020B0604020202020204" pitchFamily="34" charset="0"/>
              </a:rPr>
              <a:t>%. Bác </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Đức gửi 150 triệu vào ngân hàng đó. Sau </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một </a:t>
            </a:r>
            <a:r>
              <a:rPr lang="nl-NL" sz="4500" smtClean="0">
                <a:solidFill>
                  <a:srgbClr val="000000"/>
                </a:solidFill>
                <a:latin typeface="Arial" panose="020B0604020202020204" pitchFamily="34" charset="0"/>
                <a:ea typeface="Calibri" panose="020F0502020204030204" pitchFamily="34" charset="0"/>
                <a:cs typeface="Arial" panose="020B0604020202020204" pitchFamily="34" charset="0"/>
              </a:rPr>
              <a:t>năm, </a:t>
            </a:r>
            <a:r>
              <a:rPr lang="nl-NL" sz="4500">
                <a:solidFill>
                  <a:srgbClr val="000000"/>
                </a:solidFill>
                <a:latin typeface="Arial" panose="020B0604020202020204" pitchFamily="34" charset="0"/>
                <a:ea typeface="Calibri" panose="020F0502020204030204" pitchFamily="34" charset="0"/>
                <a:cs typeface="Arial" panose="020B0604020202020204" pitchFamily="34" charset="0"/>
              </a:rPr>
              <a:t>bác Đức rút cả vỗn lẫn lãi thì nhận được bao nhiêu tiền?</a:t>
            </a:r>
            <a:endParaRPr lang="en-US" sz="4500">
              <a:effectLst/>
              <a:latin typeface="Arial" panose="020B0604020202020204" pitchFamily="34" charset="0"/>
              <a:ea typeface="Calibri" panose="020F0502020204030204" pitchFamily="34" charset="0"/>
              <a:cs typeface="Arial" panose="020B0604020202020204" pitchFamily="34" charset="0"/>
            </a:endParaRPr>
          </a:p>
        </p:txBody>
      </p:sp>
      <p:sp>
        <p:nvSpPr>
          <p:cNvPr id="9" name="Rectangle 8"/>
          <p:cNvSpPr/>
          <p:nvPr/>
        </p:nvSpPr>
        <p:spPr>
          <a:xfrm>
            <a:off x="3124200" y="5236606"/>
            <a:ext cx="12420600" cy="846899"/>
          </a:xfrm>
          <a:prstGeom prst="rect">
            <a:avLst/>
          </a:prstGeom>
        </p:spPr>
        <p:txBody>
          <a:bodyPr wrap="square">
            <a:spAutoFit/>
          </a:bodyPr>
          <a:lstStyle/>
          <a:p>
            <a:pPr>
              <a:lnSpc>
                <a:spcPct val="120000"/>
              </a:lnSpc>
              <a:spcBef>
                <a:spcPts val="600"/>
              </a:spcBef>
              <a:spcAft>
                <a:spcPts val="600"/>
              </a:spcAft>
            </a:pPr>
            <a:r>
              <a:rPr lang="nl-NL" sz="4500">
                <a:solidFill>
                  <a:srgbClr val="000000"/>
                </a:solidFill>
                <a:latin typeface="Arial" panose="020B0604020202020204" pitchFamily="34" charset="0"/>
                <a:ea typeface="Times New Roman" panose="02020603050405020304" pitchFamily="18" charset="0"/>
                <a:cs typeface="Arial" panose="020B0604020202020204" pitchFamily="34" charset="0"/>
              </a:rPr>
              <a:t>Sau </a:t>
            </a:r>
            <a:r>
              <a:rPr lang="nl-NL" sz="4500">
                <a:solidFill>
                  <a:srgbClr val="000000"/>
                </a:solidFill>
                <a:latin typeface="Arial" panose="020B0604020202020204" pitchFamily="34" charset="0"/>
                <a:ea typeface="Times New Roman" panose="02020603050405020304" pitchFamily="18" charset="0"/>
                <a:cs typeface="Arial" panose="020B0604020202020204" pitchFamily="34" charset="0"/>
              </a:rPr>
              <a:t>một </a:t>
            </a:r>
            <a:r>
              <a:rPr lang="nl-NL" sz="4500" smtClean="0">
                <a:solidFill>
                  <a:srgbClr val="000000"/>
                </a:solidFill>
                <a:latin typeface="Arial" panose="020B0604020202020204" pitchFamily="34" charset="0"/>
                <a:ea typeface="Times New Roman" panose="02020603050405020304" pitchFamily="18" charset="0"/>
                <a:cs typeface="Arial" panose="020B0604020202020204" pitchFamily="34" charset="0"/>
              </a:rPr>
              <a:t>năm, bác Đức nhận được số tiền lãi là: </a:t>
            </a:r>
            <a:endParaRPr lang="en-US" sz="4500">
              <a:effectLst/>
              <a:latin typeface="Arial" panose="020B0604020202020204" pitchFamily="34" charset="0"/>
              <a:ea typeface="Calibri" panose="020F0502020204030204" pitchFamily="34" charset="0"/>
              <a:cs typeface="Arial" panose="020B0604020202020204" pitchFamily="34" charset="0"/>
            </a:endParaRPr>
          </a:p>
        </p:txBody>
      </p:sp>
      <p:sp>
        <p:nvSpPr>
          <p:cNvPr id="10" name="TextBox 8"/>
          <p:cNvSpPr txBox="1"/>
          <p:nvPr/>
        </p:nvSpPr>
        <p:spPr>
          <a:xfrm>
            <a:off x="6858000" y="4158988"/>
            <a:ext cx="3371487" cy="846386"/>
          </a:xfrm>
          <a:prstGeom prst="rect">
            <a:avLst/>
          </a:prstGeom>
        </p:spPr>
        <p:txBody>
          <a:bodyPr wrap="square" lIns="0" tIns="0" rIns="0" bIns="0" rtlCol="0" anchor="t">
            <a:spAutoFit/>
          </a:bodyPr>
          <a:lstStyle/>
          <a:p>
            <a:pPr algn="ctr">
              <a:lnSpc>
                <a:spcPts val="6600"/>
              </a:lnSpc>
            </a:pPr>
            <a:r>
              <a:rPr lang="en-US" sz="5000" b="1" smtClean="0">
                <a:solidFill>
                  <a:srgbClr val="C00000"/>
                </a:solidFill>
                <a:latin typeface="Arial" panose="020B0604020202020204" pitchFamily="34" charset="0"/>
                <a:cs typeface="Arial" panose="020B0604020202020204" pitchFamily="34" charset="0"/>
              </a:rPr>
              <a:t>Giải</a:t>
            </a:r>
            <a:endParaRPr lang="en-US" sz="5000" b="1">
              <a:solidFill>
                <a:srgbClr val="C00000"/>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1" name="TextBox 10"/>
              <p:cNvSpPr txBox="1">
                <a:spLocks noChangeArrowheads="1"/>
              </p:cNvSpPr>
              <p:nvPr/>
            </p:nvSpPr>
            <p:spPr bwMode="auto">
              <a:xfrm>
                <a:off x="5638800" y="6326050"/>
                <a:ext cx="8417608" cy="115204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n-US" altLang="en-US" sz="4500" smtClean="0">
                    <a:latin typeface="Arial" panose="020B0604020202020204" pitchFamily="34" charset="0"/>
                    <a:cs typeface="Arial" panose="020B0604020202020204" pitchFamily="34" charset="0"/>
                  </a:rPr>
                  <a:t>150 . </a:t>
                </a:r>
                <a14:m>
                  <m:oMath xmlns:m="http://schemas.openxmlformats.org/officeDocument/2006/math">
                    <m:f>
                      <m:fPr>
                        <m:ctrlPr>
                          <a:rPr lang="en-US" sz="4800" i="1">
                            <a:latin typeface="Cambria Math" panose="02040503050406030204" pitchFamily="18" charset="0"/>
                            <a:cs typeface="Arial" panose="020B0604020202020204" pitchFamily="34" charset="0"/>
                          </a:rPr>
                        </m:ctrlPr>
                      </m:fPr>
                      <m:num>
                        <m:r>
                          <a:rPr lang="en-GB" sz="4800" b="0" i="1" smtClean="0">
                            <a:latin typeface="Cambria Math" panose="02040503050406030204" pitchFamily="18" charset="0"/>
                            <a:cs typeface="Arial" panose="020B0604020202020204" pitchFamily="34" charset="0"/>
                          </a:rPr>
                          <m:t>7,4</m:t>
                        </m:r>
                      </m:num>
                      <m:den>
                        <m:r>
                          <a:rPr lang="en-GB" sz="4800" i="1">
                            <a:latin typeface="Cambria Math" panose="02040503050406030204" pitchFamily="18" charset="0"/>
                            <a:cs typeface="Arial" panose="020B0604020202020204" pitchFamily="34" charset="0"/>
                          </a:rPr>
                          <m:t>100</m:t>
                        </m:r>
                      </m:den>
                    </m:f>
                  </m:oMath>
                </a14:m>
                <a:r>
                  <a:rPr lang="en-US" sz="4400">
                    <a:latin typeface="Arial" panose="020B0604020202020204" pitchFamily="34" charset="0"/>
                    <a:cs typeface="Arial" panose="020B0604020202020204" pitchFamily="34" charset="0"/>
                  </a:rPr>
                  <a:t> </a:t>
                </a:r>
                <a:r>
                  <a:rPr lang="en-US" sz="4400" smtClean="0">
                    <a:latin typeface="Arial" panose="020B0604020202020204" pitchFamily="34" charset="0"/>
                    <a:cs typeface="Arial" panose="020B0604020202020204" pitchFamily="34" charset="0"/>
                  </a:rPr>
                  <a:t>= 11,1 (triệu đồng) </a:t>
                </a:r>
                <a:r>
                  <a:rPr lang="en-US" altLang="en-US" sz="4500" smtClean="0">
                    <a:latin typeface="Arial" panose="020B0604020202020204" pitchFamily="34" charset="0"/>
                    <a:cs typeface="Arial" panose="020B0604020202020204" pitchFamily="34" charset="0"/>
                  </a:rPr>
                  <a:t>  </a:t>
                </a:r>
                <a:endParaRPr lang="en-US" altLang="en-US" sz="4500">
                  <a:latin typeface="Arial" panose="020B0604020202020204" pitchFamily="34" charset="0"/>
                  <a:cs typeface="Arial" panose="020B0604020202020204" pitchFamily="34" charset="0"/>
                </a:endParaRPr>
              </a:p>
            </p:txBody>
          </p:sp>
        </mc:Choice>
        <mc:Fallback>
          <p:sp>
            <p:nvSpPr>
              <p:cNvPr id="11" name="TextBox 10"/>
              <p:cNvSpPr txBox="1">
                <a:spLocks noRot="1" noChangeAspect="1" noMove="1" noResize="1" noEditPoints="1" noAdjustHandles="1" noChangeArrowheads="1" noChangeShapeType="1" noTextEdit="1"/>
              </p:cNvSpPr>
              <p:nvPr/>
            </p:nvSpPr>
            <p:spPr bwMode="auto">
              <a:xfrm>
                <a:off x="5638800" y="6326050"/>
                <a:ext cx="8417608" cy="1152047"/>
              </a:xfrm>
              <a:prstGeom prst="rect">
                <a:avLst/>
              </a:prstGeom>
              <a:blipFill>
                <a:blip r:embed="rId7"/>
                <a:stretch>
                  <a:fillRect l="-3041" b="-846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2" name="Rectangle 11"/>
          <p:cNvSpPr/>
          <p:nvPr/>
        </p:nvSpPr>
        <p:spPr>
          <a:xfrm>
            <a:off x="3027704" y="7682369"/>
            <a:ext cx="13639800" cy="923330"/>
          </a:xfrm>
          <a:prstGeom prst="rect">
            <a:avLst/>
          </a:prstGeom>
        </p:spPr>
        <p:txBody>
          <a:bodyPr wrap="square">
            <a:spAutoFit/>
          </a:bodyPr>
          <a:lstStyle/>
          <a:p>
            <a:pPr>
              <a:lnSpc>
                <a:spcPct val="120000"/>
              </a:lnSpc>
              <a:spcBef>
                <a:spcPts val="600"/>
              </a:spcBef>
              <a:spcAft>
                <a:spcPts val="600"/>
              </a:spcAft>
            </a:pPr>
            <a:r>
              <a:rPr lang="nl-NL" sz="4500" smtClean="0">
                <a:solidFill>
                  <a:srgbClr val="000000"/>
                </a:solidFill>
                <a:latin typeface="Arial" panose="020B0604020202020204" pitchFamily="34" charset="0"/>
                <a:ea typeface="Times New Roman" panose="02020603050405020304" pitchFamily="18" charset="0"/>
                <a:cs typeface="Arial" panose="020B0604020202020204" pitchFamily="34" charset="0"/>
              </a:rPr>
              <a:t>Nếu bác Đức rút cả vốn lẫn lãi thì được số tiền là: </a:t>
            </a:r>
            <a:endParaRPr lang="en-US" sz="4500">
              <a:effectLst/>
              <a:latin typeface="Arial" panose="020B0604020202020204" pitchFamily="34" charset="0"/>
              <a:ea typeface="Calibri" panose="020F0502020204030204" pitchFamily="34" charset="0"/>
              <a:cs typeface="Arial" panose="020B0604020202020204" pitchFamily="34" charset="0"/>
            </a:endParaRPr>
          </a:p>
        </p:txBody>
      </p:sp>
      <p:sp>
        <p:nvSpPr>
          <p:cNvPr id="13" name="TextBox 14"/>
          <p:cNvSpPr txBox="1"/>
          <p:nvPr/>
        </p:nvSpPr>
        <p:spPr>
          <a:xfrm>
            <a:off x="5570697" y="8921352"/>
            <a:ext cx="8553813" cy="830997"/>
          </a:xfrm>
          <a:prstGeom prst="rect">
            <a:avLst/>
          </a:prstGeom>
        </p:spPr>
        <p:txBody>
          <a:bodyPr wrap="square" lIns="0" tIns="0" rIns="0" bIns="0" rtlCol="0" anchor="t">
            <a:spAutoFit/>
          </a:bodyPr>
          <a:lstStyle/>
          <a:p>
            <a:pPr lvl="0" algn="just">
              <a:lnSpc>
                <a:spcPct val="120000"/>
              </a:lnSpc>
              <a:spcBef>
                <a:spcPts val="600"/>
              </a:spcBef>
              <a:spcAft>
                <a:spcPts val="600"/>
              </a:spcAft>
            </a:pPr>
            <a:r>
              <a:rPr lang="en-US" sz="4500" smtClean="0">
                <a:solidFill>
                  <a:schemeClr val="tx1"/>
                </a:solidFill>
                <a:latin typeface="Arial" panose="020B0604020202020204" pitchFamily="34" charset="0"/>
                <a:cs typeface="Arial" panose="020B0604020202020204" pitchFamily="34" charset="0"/>
              </a:rPr>
              <a:t>150 + 11,1 </a:t>
            </a:r>
            <a:r>
              <a:rPr lang="en-US" sz="4500" u="none" smtClean="0">
                <a:solidFill>
                  <a:schemeClr val="tx1"/>
                </a:solidFill>
                <a:latin typeface="Arial" panose="020B0604020202020204" pitchFamily="34" charset="0"/>
                <a:cs typeface="Arial" panose="020B0604020202020204" pitchFamily="34" charset="0"/>
              </a:rPr>
              <a:t>= 161,1 (triệu đồng</a:t>
            </a:r>
            <a:r>
              <a:rPr lang="en-US" sz="4500" u="none" smtClean="0">
                <a:solidFill>
                  <a:schemeClr val="tx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6696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12510057">
            <a:off x="15881943" y="-429900"/>
            <a:ext cx="2608036" cy="3448124"/>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5400000">
            <a:off x="8177163" y="-129095"/>
            <a:ext cx="2267130" cy="19483145"/>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rot="5400000" flipH="1">
            <a:off x="7979128" y="276379"/>
            <a:ext cx="2329745" cy="20021243"/>
          </a:xfrm>
          <a:prstGeom prst="rect">
            <a:avLst/>
          </a:prstGeom>
        </p:spPr>
      </p:pic>
      <p:sp>
        <p:nvSpPr>
          <p:cNvPr id="8" name="TextBox 8"/>
          <p:cNvSpPr txBox="1"/>
          <p:nvPr/>
        </p:nvSpPr>
        <p:spPr>
          <a:xfrm>
            <a:off x="3352800" y="4248063"/>
            <a:ext cx="10385383" cy="780727"/>
          </a:xfrm>
          <a:prstGeom prst="rect">
            <a:avLst/>
          </a:prstGeom>
        </p:spPr>
        <p:txBody>
          <a:bodyPr lIns="0" tIns="0" rIns="0" bIns="0" rtlCol="0" anchor="t">
            <a:spAutoFit/>
          </a:bodyPr>
          <a:lstStyle/>
          <a:p>
            <a:pPr algn="ctr">
              <a:lnSpc>
                <a:spcPts val="6600"/>
              </a:lnSpc>
            </a:pPr>
            <a:r>
              <a:rPr lang="en-US" sz="5000" b="1" smtClean="0">
                <a:solidFill>
                  <a:srgbClr val="C00000"/>
                </a:solidFill>
                <a:latin typeface="Arial" panose="020B0604020202020204" pitchFamily="34" charset="0"/>
                <a:cs typeface="Arial" panose="020B0604020202020204" pitchFamily="34" charset="0"/>
              </a:rPr>
              <a:t>Giải</a:t>
            </a:r>
            <a:endParaRPr lang="en-US" sz="5000" b="1">
              <a:solidFill>
                <a:srgbClr val="C00000"/>
              </a:solidFill>
              <a:latin typeface="Arial" panose="020B0604020202020204" pitchFamily="34" charset="0"/>
              <a:cs typeface="Arial" panose="020B0604020202020204" pitchFamily="34" charset="0"/>
            </a:endParaRPr>
          </a:p>
        </p:txBody>
      </p:sp>
      <p:sp>
        <p:nvSpPr>
          <p:cNvPr id="6" name="Rectangle 5"/>
          <p:cNvSpPr/>
          <p:nvPr/>
        </p:nvSpPr>
        <p:spPr>
          <a:xfrm>
            <a:off x="436217" y="636602"/>
            <a:ext cx="14651384" cy="3046988"/>
          </a:xfrm>
          <a:prstGeom prst="rect">
            <a:avLst/>
          </a:prstGeom>
        </p:spPr>
        <p:txBody>
          <a:bodyPr wrap="square">
            <a:spAutoFit/>
          </a:bodyPr>
          <a:lstStyle/>
          <a:p>
            <a:pPr algn="just">
              <a:lnSpc>
                <a:spcPct val="120000"/>
              </a:lnSpc>
              <a:spcBef>
                <a:spcPts val="600"/>
              </a:spcBef>
              <a:spcAft>
                <a:spcPts val="600"/>
              </a:spcAft>
            </a:pPr>
            <a:r>
              <a:rPr lang="nl-NL" sz="4000" b="1" smtClean="0">
                <a:latin typeface="Arial" panose="020B0604020202020204" pitchFamily="34" charset="0"/>
                <a:ea typeface="Calibri" panose="020F0502020204030204" pitchFamily="34" charset="0"/>
                <a:cs typeface="Arial" panose="020B0604020202020204" pitchFamily="34" charset="0"/>
              </a:rPr>
              <a:t>Bài 7.19 </a:t>
            </a:r>
            <a:r>
              <a:rPr lang="nl-NL" sz="4000" b="1">
                <a:latin typeface="Arial" panose="020B0604020202020204" pitchFamily="34" charset="0"/>
                <a:ea typeface="Calibri" panose="020F0502020204030204" pitchFamily="34" charset="0"/>
                <a:cs typeface="Arial" panose="020B0604020202020204" pitchFamily="34" charset="0"/>
              </a:rPr>
              <a:t>(SGK – tr.40</a:t>
            </a:r>
            <a:r>
              <a:rPr lang="nl-NL" sz="4000" b="1">
                <a:latin typeface="Arial" panose="020B0604020202020204" pitchFamily="34" charset="0"/>
                <a:ea typeface="Calibri" panose="020F0502020204030204" pitchFamily="34" charset="0"/>
                <a:cs typeface="Arial" panose="020B0604020202020204" pitchFamily="34" charset="0"/>
              </a:rPr>
              <a:t>):</a:t>
            </a:r>
            <a:r>
              <a:rPr lang="nl-NL" sz="4000" b="1" smtClean="0">
                <a:latin typeface="Arial" panose="020B0604020202020204" pitchFamily="34" charset="0"/>
                <a:ea typeface="Calibri" panose="020F0502020204030204" pitchFamily="34" charset="0"/>
                <a:cs typeface="Arial" panose="020B0604020202020204" pitchFamily="34" charset="0"/>
              </a:rPr>
              <a:t> </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Giá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niêm yết của một chiếc điện thoại di động là 625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nghìn </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đồng. Trong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chương trình khuyến mại, mặt hàng này được giảm giá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10</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 Như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vậy, khi mua một chiếc điện thoại loại này người mua được giảm bao nhiêu tiền ?</a:t>
            </a:r>
            <a:endParaRPr lang="en-US" sz="400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706317" y="5672006"/>
                <a:ext cx="16459200" cy="1988942"/>
              </a:xfrm>
              <a:prstGeom prst="rect">
                <a:avLst/>
              </a:prstGeom>
            </p:spPr>
            <p:txBody>
              <a:bodyPr wrap="square">
                <a:spAutoFit/>
              </a:bodyPr>
              <a:lstStyle/>
              <a:p>
                <a:pPr>
                  <a:lnSpc>
                    <a:spcPct val="120000"/>
                  </a:lnSpc>
                  <a:spcBef>
                    <a:spcPts val="600"/>
                  </a:spcBef>
                  <a:spcAft>
                    <a:spcPts val="600"/>
                  </a:spcAft>
                </a:pPr>
                <a:r>
                  <a:rPr lang="nl-NL"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Khi mua một chiếc điện thoại loại này người mua được giảm số tiền là:</a:t>
                </a:r>
                <a:endParaRPr lang="en-US" sz="4000">
                  <a:latin typeface="Arial" panose="020B0604020202020204" pitchFamily="34" charset="0"/>
                  <a:ea typeface="Calibri" panose="020F0502020204030204" pitchFamily="34" charset="0"/>
                  <a:cs typeface="Arial" panose="020B0604020202020204" pitchFamily="34" charset="0"/>
                </a:endParaRPr>
              </a:p>
              <a:p>
                <a:pPr algn="ctr">
                  <a:lnSpc>
                    <a:spcPct val="120000"/>
                  </a:lnSpc>
                  <a:spcBef>
                    <a:spcPts val="600"/>
                  </a:spcBef>
                  <a:spcAft>
                    <a:spcPts val="600"/>
                  </a:spcAft>
                </a:pPr>
                <a:r>
                  <a:rPr lang="vi-VN"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625</a:t>
                </a:r>
                <a:r>
                  <a:rPr lang="en-GB"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altLang="en-US" sz="4000" smtClean="0">
                    <a:latin typeface="Arial" panose="020B0604020202020204" pitchFamily="34" charset="0"/>
                    <a:cs typeface="Arial" panose="020B0604020202020204" pitchFamily="34" charset="0"/>
                  </a:rPr>
                  <a:t>. </a:t>
                </a:r>
                <a14:m>
                  <m:oMath xmlns:m="http://schemas.openxmlformats.org/officeDocument/2006/math">
                    <m:f>
                      <m:fPr>
                        <m:ctrlPr>
                          <a:rPr lang="en-US" sz="4000" i="1">
                            <a:latin typeface="Cambria Math" panose="02040503050406030204" pitchFamily="18" charset="0"/>
                            <a:cs typeface="Arial" panose="020B0604020202020204" pitchFamily="34" charset="0"/>
                          </a:rPr>
                        </m:ctrlPr>
                      </m:fPr>
                      <m:num>
                        <m:r>
                          <a:rPr lang="en-GB" sz="4000" b="0" i="1" smtClean="0">
                            <a:latin typeface="Cambria Math" panose="02040503050406030204" pitchFamily="18" charset="0"/>
                            <a:cs typeface="Arial" panose="020B0604020202020204" pitchFamily="34" charset="0"/>
                          </a:rPr>
                          <m:t>10</m:t>
                        </m:r>
                      </m:num>
                      <m:den>
                        <m:r>
                          <a:rPr lang="en-GB" sz="4000" i="1">
                            <a:latin typeface="Cambria Math" panose="02040503050406030204" pitchFamily="18" charset="0"/>
                            <a:cs typeface="Arial" panose="020B0604020202020204" pitchFamily="34" charset="0"/>
                          </a:rPr>
                          <m:t>100</m:t>
                        </m:r>
                      </m:den>
                    </m:f>
                  </m:oMath>
                </a14:m>
                <a:r>
                  <a:rPr lang="en-GB"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vi-VN"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n-GB"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vi-VN"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62,5 (nghìn </a:t>
                </a:r>
                <a:r>
                  <a:rPr lang="vi-VN" sz="4000">
                    <a:solidFill>
                      <a:srgbClr val="000000"/>
                    </a:solidFill>
                    <a:latin typeface="Arial" panose="020B0604020202020204" pitchFamily="34" charset="0"/>
                    <a:ea typeface="Times New Roman" panose="02020603050405020304" pitchFamily="18" charset="0"/>
                    <a:cs typeface="Arial" panose="020B0604020202020204" pitchFamily="34" charset="0"/>
                  </a:rPr>
                  <a:t>đồng).</a:t>
                </a:r>
                <a:endParaRPr lang="en-US" sz="4000">
                  <a:latin typeface="Arial" panose="020B0604020202020204" pitchFamily="34" charset="0"/>
                  <a:cs typeface="Arial" panose="020B0604020202020204" pitchFamily="34"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706317" y="5672006"/>
                <a:ext cx="16459200" cy="1988942"/>
              </a:xfrm>
              <a:prstGeom prst="rect">
                <a:avLst/>
              </a:prstGeom>
              <a:blipFill>
                <a:blip r:embed="rId8"/>
                <a:stretch>
                  <a:fillRect l="-1333" t="-2752" b="-4893"/>
                </a:stretch>
              </a:blipFill>
            </p:spPr>
            <p:txBody>
              <a:bodyPr/>
              <a:lstStyle/>
              <a:p>
                <a:r>
                  <a:rPr lang="en-US">
                    <a:noFill/>
                  </a:rPr>
                  <a:t> </a:t>
                </a:r>
              </a:p>
            </p:txBody>
          </p:sp>
        </mc:Fallback>
      </mc:AlternateContent>
    </p:spTree>
    <p:extLst>
      <p:ext uri="{BB962C8B-B14F-4D97-AF65-F5344CB8AC3E}">
        <p14:creationId xmlns:p14="http://schemas.microsoft.com/office/powerpoint/2010/main" val="164702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barn(inVertical)">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barn(inVertical)">
                                      <p:cBhvr>
                                        <p:cTn id="17"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4831470">
            <a:off x="16140772" y="258087"/>
            <a:ext cx="3369839" cy="213218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331166">
            <a:off x="-282797" y="6334046"/>
            <a:ext cx="2828910" cy="3740146"/>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252" t="252"/>
          <a:stretch>
            <a:fillRect/>
          </a:stretch>
        </p:blipFill>
        <p:spPr>
          <a:xfrm rot="5400000" flipH="1">
            <a:off x="7979128" y="276379"/>
            <a:ext cx="2329745" cy="20021243"/>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r="42558"/>
          <a:stretch>
            <a:fillRect/>
          </a:stretch>
        </p:blipFill>
        <p:spPr>
          <a:xfrm rot="5400000">
            <a:off x="8492859" y="370537"/>
            <a:ext cx="1302282" cy="19483145"/>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252" t="252"/>
          <a:stretch>
            <a:fillRect/>
          </a:stretch>
        </p:blipFill>
        <p:spPr>
          <a:xfrm rot="5400000" flipH="1">
            <a:off x="8049473" y="-9406090"/>
            <a:ext cx="2189054" cy="18812179"/>
          </a:xfrm>
          <a:prstGeom prst="rect">
            <a:avLst/>
          </a:prstGeom>
        </p:spPr>
      </p:pic>
      <p:sp>
        <p:nvSpPr>
          <p:cNvPr id="9" name="TextBox 8"/>
          <p:cNvSpPr txBox="1"/>
          <p:nvPr/>
        </p:nvSpPr>
        <p:spPr>
          <a:xfrm>
            <a:off x="4232065" y="1299654"/>
            <a:ext cx="10957611" cy="1098506"/>
          </a:xfrm>
          <a:prstGeom prst="rect">
            <a:avLst/>
          </a:prstGeom>
          <a:noFill/>
        </p:spPr>
        <p:txBody>
          <a:bodyPr wrap="square" rtlCol="0">
            <a:spAutoFit/>
          </a:bodyPr>
          <a:lstStyle/>
          <a:p>
            <a:pPr algn="ctr">
              <a:lnSpc>
                <a:spcPct val="120000"/>
              </a:lnSpc>
              <a:spcBef>
                <a:spcPts val="600"/>
              </a:spcBef>
              <a:spcAft>
                <a:spcPts val="600"/>
              </a:spcAft>
            </a:pPr>
            <a:r>
              <a:rPr lang="en-US" sz="6000" b="1" smtClean="0">
                <a:solidFill>
                  <a:schemeClr val="accent5">
                    <a:lumMod val="50000"/>
                  </a:schemeClr>
                </a:solidFill>
                <a:latin typeface="Arial" panose="020B0604020202020204" pitchFamily="34" charset="0"/>
                <a:cs typeface="Arial" panose="020B0604020202020204" pitchFamily="34" charset="0"/>
              </a:rPr>
              <a:t>VẬN DỤNG</a:t>
            </a:r>
          </a:p>
        </p:txBody>
      </p:sp>
      <p:sp>
        <p:nvSpPr>
          <p:cNvPr id="10" name="Rectangle 9"/>
          <p:cNvSpPr/>
          <p:nvPr/>
        </p:nvSpPr>
        <p:spPr>
          <a:xfrm>
            <a:off x="2205170" y="3292349"/>
            <a:ext cx="15011400" cy="3785652"/>
          </a:xfrm>
          <a:prstGeom prst="rect">
            <a:avLst/>
          </a:prstGeom>
        </p:spPr>
        <p:txBody>
          <a:bodyPr wrap="square">
            <a:spAutoFit/>
          </a:bodyPr>
          <a:lstStyle/>
          <a:p>
            <a:pPr algn="just">
              <a:lnSpc>
                <a:spcPct val="120000"/>
              </a:lnSpc>
              <a:spcBef>
                <a:spcPts val="600"/>
              </a:spcBef>
              <a:spcAft>
                <a:spcPts val="600"/>
              </a:spcAft>
            </a:pPr>
            <a:r>
              <a:rPr lang="nl-NL" sz="4000" b="1" smtClean="0">
                <a:latin typeface="Arial" panose="020B0604020202020204" pitchFamily="34" charset="0"/>
                <a:ea typeface="Calibri" panose="020F0502020204030204" pitchFamily="34" charset="0"/>
                <a:cs typeface="Arial" panose="020B0604020202020204" pitchFamily="34" charset="0"/>
              </a:rPr>
              <a:t>Bài 7.20 </a:t>
            </a:r>
            <a:r>
              <a:rPr lang="nl-NL" sz="4000" b="1">
                <a:latin typeface="Arial" panose="020B0604020202020204" pitchFamily="34" charset="0"/>
                <a:ea typeface="Calibri" panose="020F0502020204030204" pitchFamily="34" charset="0"/>
                <a:cs typeface="Arial" panose="020B0604020202020204" pitchFamily="34" charset="0"/>
              </a:rPr>
              <a:t>(SGK – </a:t>
            </a:r>
            <a:r>
              <a:rPr lang="nl-NL" sz="4000" b="1">
                <a:latin typeface="Arial" panose="020B0604020202020204" pitchFamily="34" charset="0"/>
                <a:ea typeface="Calibri" panose="020F0502020204030204" pitchFamily="34" charset="0"/>
                <a:cs typeface="Arial" panose="020B0604020202020204" pitchFamily="34" charset="0"/>
              </a:rPr>
              <a:t>tr.40</a:t>
            </a:r>
            <a:r>
              <a:rPr lang="nl-NL" sz="4000" b="1" smtClean="0">
                <a:latin typeface="Arial" panose="020B0604020202020204" pitchFamily="34" charset="0"/>
                <a:ea typeface="Calibri" panose="020F0502020204030204" pitchFamily="34" charset="0"/>
                <a:cs typeface="Arial" panose="020B0604020202020204" pitchFamily="34" charset="0"/>
              </a:rPr>
              <a:t>):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Theo Tổng cục Thống kê, năm 1989 cả nước có 914 396 người dân tộc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Mường</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 Sau 30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năm số người Mường đã tăng lên thành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1 </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452 095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người</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 Em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hãy cho biết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trong </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30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năm </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đó,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số người Mường ở Việt Nam đã tăng bao nhiêu phần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trăm</a:t>
            </a:r>
            <a:r>
              <a:rPr lang="nl-NL" sz="4000" smtClean="0">
                <a:solidFill>
                  <a:srgbClr val="000000"/>
                </a:solidFill>
                <a:latin typeface="Arial" panose="020B0604020202020204" pitchFamily="34" charset="0"/>
                <a:ea typeface="Calibri" panose="020F0502020204030204" pitchFamily="34" charset="0"/>
                <a:cs typeface="Arial" panose="020B0604020202020204" pitchFamily="34" charset="0"/>
              </a:rPr>
              <a:t>? (</a:t>
            </a:r>
            <a:r>
              <a:rPr lang="nl-NL" sz="4000">
                <a:solidFill>
                  <a:srgbClr val="000000"/>
                </a:solidFill>
                <a:latin typeface="Arial" panose="020B0604020202020204" pitchFamily="34" charset="0"/>
                <a:ea typeface="Calibri" panose="020F0502020204030204" pitchFamily="34" charset="0"/>
                <a:cs typeface="Arial" panose="020B0604020202020204" pitchFamily="34" charset="0"/>
              </a:rPr>
              <a:t>làm tròn kết quả tới hàng phần mười).</a:t>
            </a:r>
            <a:endParaRPr lang="en-US" sz="4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125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rot="2700000" flipH="1">
            <a:off x="-661115" y="6976525"/>
            <a:ext cx="3486918" cy="4747041"/>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3493145">
            <a:off x="14989190" y="-1923662"/>
            <a:ext cx="3425777" cy="4645121"/>
          </a:xfrm>
          <a:prstGeom prst="rect">
            <a:avLst/>
          </a:prstGeom>
        </p:spPr>
      </p:pic>
      <p:sp>
        <p:nvSpPr>
          <p:cNvPr id="12" name="TextBox 8"/>
          <p:cNvSpPr txBox="1"/>
          <p:nvPr/>
        </p:nvSpPr>
        <p:spPr>
          <a:xfrm>
            <a:off x="3581400" y="1485900"/>
            <a:ext cx="10385383" cy="780727"/>
          </a:xfrm>
          <a:prstGeom prst="rect">
            <a:avLst/>
          </a:prstGeom>
        </p:spPr>
        <p:txBody>
          <a:bodyPr lIns="0" tIns="0" rIns="0" bIns="0" rtlCol="0" anchor="t">
            <a:spAutoFit/>
          </a:bodyPr>
          <a:lstStyle/>
          <a:p>
            <a:pPr algn="ctr">
              <a:lnSpc>
                <a:spcPts val="6600"/>
              </a:lnSpc>
            </a:pPr>
            <a:r>
              <a:rPr lang="en-US" sz="5000" b="1" smtClean="0">
                <a:solidFill>
                  <a:srgbClr val="2E5077"/>
                </a:solidFill>
                <a:latin typeface="Arial" panose="020B0604020202020204" pitchFamily="34" charset="0"/>
                <a:cs typeface="Arial" panose="020B0604020202020204" pitchFamily="34" charset="0"/>
              </a:rPr>
              <a:t>Giải</a:t>
            </a:r>
            <a:endParaRPr lang="en-US" sz="5000" b="1">
              <a:solidFill>
                <a:srgbClr val="2E5077"/>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4" name="Rectangle 3"/>
              <p:cNvSpPr/>
              <p:nvPr/>
            </p:nvSpPr>
            <p:spPr>
              <a:xfrm>
                <a:off x="2286000" y="3078200"/>
                <a:ext cx="15392400" cy="4717253"/>
              </a:xfrm>
              <a:prstGeom prst="rect">
                <a:avLst/>
              </a:prstGeom>
            </p:spPr>
            <p:txBody>
              <a:bodyPr wrap="square">
                <a:spAutoFit/>
              </a:bodyPr>
              <a:lstStyle/>
              <a:p>
                <a:pPr>
                  <a:lnSpc>
                    <a:spcPct val="150000"/>
                  </a:lnSpc>
                  <a:spcBef>
                    <a:spcPts val="600"/>
                  </a:spcBef>
                  <a:spcAft>
                    <a:spcPts val="600"/>
                  </a:spcAft>
                </a:pPr>
                <a:r>
                  <a:rPr lang="nl-NL"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Trong 30 năm, </a:t>
                </a:r>
                <a:r>
                  <a:rPr lang="nl-NL" sz="4000">
                    <a:solidFill>
                      <a:srgbClr val="000000"/>
                    </a:solidFill>
                    <a:latin typeface="Arial" panose="020B0604020202020204" pitchFamily="34" charset="0"/>
                    <a:ea typeface="Times New Roman" panose="02020603050405020304" pitchFamily="18" charset="0"/>
                    <a:cs typeface="Arial" panose="020B0604020202020204" pitchFamily="34" charset="0"/>
                  </a:rPr>
                  <a:t>số người Mường ở Việt Nam tăng số người là:</a:t>
                </a:r>
                <a:endParaRPr lang="en-US" sz="4000">
                  <a:latin typeface="Arial" panose="020B0604020202020204" pitchFamily="34" charset="0"/>
                  <a:ea typeface="Calibri" panose="020F0502020204030204" pitchFamily="34" charset="0"/>
                  <a:cs typeface="Arial" panose="020B0604020202020204" pitchFamily="34" charset="0"/>
                </a:endParaRPr>
              </a:p>
              <a:p>
                <a:pPr algn="ctr">
                  <a:lnSpc>
                    <a:spcPct val="150000"/>
                  </a:lnSpc>
                  <a:spcBef>
                    <a:spcPts val="600"/>
                  </a:spcBef>
                  <a:spcAft>
                    <a:spcPts val="600"/>
                  </a:spcAft>
                </a:pPr>
                <a:r>
                  <a:rPr lang="nl-NL" sz="4000">
                    <a:solidFill>
                      <a:srgbClr val="000000"/>
                    </a:solidFill>
                    <a:latin typeface="Arial" panose="020B0604020202020204" pitchFamily="34" charset="0"/>
                    <a:ea typeface="Times New Roman" panose="02020603050405020304" pitchFamily="18" charset="0"/>
                    <a:cs typeface="Arial" panose="020B0604020202020204" pitchFamily="34" charset="0"/>
                  </a:rPr>
                  <a:t>1 </a:t>
                </a:r>
                <a:r>
                  <a:rPr lang="nl-NL"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452 095 - 914 396 = 537 699 ( </a:t>
                </a:r>
                <a:r>
                  <a:rPr lang="nl-NL" sz="4000">
                    <a:solidFill>
                      <a:srgbClr val="000000"/>
                    </a:solidFill>
                    <a:latin typeface="Arial" panose="020B0604020202020204" pitchFamily="34" charset="0"/>
                    <a:ea typeface="Times New Roman" panose="02020603050405020304" pitchFamily="18" charset="0"/>
                    <a:cs typeface="Arial" panose="020B0604020202020204" pitchFamily="34" charset="0"/>
                  </a:rPr>
                  <a:t>người)</a:t>
                </a:r>
                <a:endParaRPr lang="en-US" sz="4000">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600"/>
                  </a:spcBef>
                  <a:spcAft>
                    <a:spcPts val="600"/>
                  </a:spcAft>
                </a:pPr>
                <a:r>
                  <a:rPr lang="nl-NL" sz="4000">
                    <a:solidFill>
                      <a:srgbClr val="000000"/>
                    </a:solidFill>
                    <a:latin typeface="Arial" panose="020B0604020202020204" pitchFamily="34" charset="0"/>
                    <a:ea typeface="Times New Roman" panose="02020603050405020304" pitchFamily="18" charset="0"/>
                    <a:cs typeface="Arial" panose="020B0604020202020204" pitchFamily="34" charset="0"/>
                  </a:rPr>
                  <a:t>Trong </a:t>
                </a:r>
                <a:r>
                  <a:rPr lang="nl-NL"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30 năm, </a:t>
                </a:r>
                <a:r>
                  <a:rPr lang="nl-NL" sz="4000">
                    <a:solidFill>
                      <a:srgbClr val="000000"/>
                    </a:solidFill>
                    <a:latin typeface="Arial" panose="020B0604020202020204" pitchFamily="34" charset="0"/>
                    <a:ea typeface="Times New Roman" panose="02020603050405020304" pitchFamily="18" charset="0"/>
                    <a:cs typeface="Arial" panose="020B0604020202020204" pitchFamily="34" charset="0"/>
                  </a:rPr>
                  <a:t>số người Mường ở Việt Nam tăng số phần </a:t>
                </a:r>
                <a:r>
                  <a:rPr lang="nl-NL" sz="4000">
                    <a:solidFill>
                      <a:srgbClr val="000000"/>
                    </a:solidFill>
                    <a:latin typeface="Arial" panose="020B0604020202020204" pitchFamily="34" charset="0"/>
                    <a:ea typeface="Times New Roman" panose="02020603050405020304" pitchFamily="18" charset="0"/>
                    <a:cs typeface="Arial" panose="020B0604020202020204" pitchFamily="34" charset="0"/>
                  </a:rPr>
                  <a:t>trăm </a:t>
                </a:r>
                <a:r>
                  <a:rPr lang="nl-NL"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là:</a:t>
                </a:r>
                <a:endParaRPr lang="en-US" sz="4000">
                  <a:latin typeface="Arial" panose="020B0604020202020204" pitchFamily="34" charset="0"/>
                  <a:ea typeface="Calibri" panose="020F0502020204030204" pitchFamily="34" charset="0"/>
                  <a:cs typeface="Arial" panose="020B0604020202020204" pitchFamily="34" charset="0"/>
                </a:endParaRPr>
              </a:p>
              <a:p>
                <a:pPr algn="ctr">
                  <a:lnSpc>
                    <a:spcPct val="150000"/>
                  </a:lnSpc>
                  <a:spcBef>
                    <a:spcPts val="600"/>
                  </a:spcBef>
                  <a:spcAft>
                    <a:spcPts val="600"/>
                  </a:spcAft>
                </a:pPr>
                <a14:m>
                  <m:oMath xmlns:m="http://schemas.openxmlformats.org/officeDocument/2006/math">
                    <m:f>
                      <m:fPr>
                        <m:ctrlPr>
                          <a:rPr lang="en-US" sz="4500" i="1">
                            <a:latin typeface="Cambria Math" panose="02040503050406030204" pitchFamily="18" charset="0"/>
                            <a:cs typeface="Arial" panose="020B0604020202020204" pitchFamily="34" charset="0"/>
                          </a:rPr>
                        </m:ctrlPr>
                      </m:fPr>
                      <m:num>
                        <m:r>
                          <a:rPr lang="en-GB" sz="4500" b="0" i="1" smtClean="0">
                            <a:latin typeface="Cambria Math" panose="02040503050406030204" pitchFamily="18" charset="0"/>
                            <a:cs typeface="Arial" panose="020B0604020202020204" pitchFamily="34" charset="0"/>
                          </a:rPr>
                          <m:t>537 699</m:t>
                        </m:r>
                      </m:num>
                      <m:den>
                        <m:r>
                          <a:rPr lang="en-GB" sz="4500" b="0" i="1" smtClean="0">
                            <a:latin typeface="Cambria Math" panose="02040503050406030204" pitchFamily="18" charset="0"/>
                            <a:cs typeface="Arial" panose="020B0604020202020204" pitchFamily="34" charset="0"/>
                          </a:rPr>
                          <m:t>914 396</m:t>
                        </m:r>
                      </m:den>
                    </m:f>
                  </m:oMath>
                </a14:m>
                <a:r>
                  <a:rPr lang="vi-VN"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n-GB"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vi-VN"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100%</a:t>
                </a:r>
                <a:r>
                  <a:rPr lang="en-GB"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vi-VN"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n-GB"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 58,8 </a:t>
                </a:r>
                <a:r>
                  <a:rPr lang="vi-VN" sz="4000" smtClean="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en-US" sz="4000">
                  <a:latin typeface="Arial" panose="020B0604020202020204" pitchFamily="34" charset="0"/>
                  <a:cs typeface="Arial" panose="020B0604020202020204" pitchFamily="34" charset="0"/>
                </a:endParaRPr>
              </a:p>
            </p:txBody>
          </p:sp>
        </mc:Choice>
        <mc:Fallback>
          <p:sp>
            <p:nvSpPr>
              <p:cNvPr id="4" name="Rectangle 3"/>
              <p:cNvSpPr>
                <a:spLocks noRot="1" noChangeAspect="1" noMove="1" noResize="1" noEditPoints="1" noAdjustHandles="1" noChangeArrowheads="1" noChangeShapeType="1" noTextEdit="1"/>
              </p:cNvSpPr>
              <p:nvPr/>
            </p:nvSpPr>
            <p:spPr>
              <a:xfrm>
                <a:off x="2286000" y="3078200"/>
                <a:ext cx="15392400" cy="4717253"/>
              </a:xfrm>
              <a:prstGeom prst="rect">
                <a:avLst/>
              </a:prstGeom>
              <a:blipFill>
                <a:blip r:embed="rId12"/>
                <a:stretch>
                  <a:fillRect l="-1386" b="-258"/>
                </a:stretch>
              </a:blipFill>
            </p:spPr>
            <p:txBody>
              <a:bodyPr/>
              <a:lstStyle/>
              <a:p>
                <a:r>
                  <a:rPr lang="en-US">
                    <a:noFill/>
                  </a:rPr>
                  <a:t> </a:t>
                </a:r>
              </a:p>
            </p:txBody>
          </p:sp>
        </mc:Fallback>
      </mc:AlternateContent>
    </p:spTree>
    <p:extLst>
      <p:ext uri="{BB962C8B-B14F-4D97-AF65-F5344CB8AC3E}">
        <p14:creationId xmlns:p14="http://schemas.microsoft.com/office/powerpoint/2010/main" val="80208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8509220" flipH="1">
            <a:off x="15666856" y="-720393"/>
            <a:ext cx="3710598" cy="4388879"/>
          </a:xfrm>
          <a:prstGeom prst="rect">
            <a:avLst/>
          </a:prstGeom>
        </p:spPr>
      </p:pic>
      <p:sp>
        <p:nvSpPr>
          <p:cNvPr id="3" name="TextBox 3"/>
          <p:cNvSpPr txBox="1"/>
          <p:nvPr/>
        </p:nvSpPr>
        <p:spPr>
          <a:xfrm>
            <a:off x="4180114" y="777222"/>
            <a:ext cx="10188807" cy="846386"/>
          </a:xfrm>
          <a:prstGeom prst="rect">
            <a:avLst/>
          </a:prstGeom>
        </p:spPr>
        <p:txBody>
          <a:bodyPr lIns="0" tIns="0" rIns="0" bIns="0" rtlCol="0" anchor="t">
            <a:spAutoFit/>
          </a:bodyPr>
          <a:lstStyle/>
          <a:p>
            <a:pPr algn="ctr">
              <a:lnSpc>
                <a:spcPts val="6600"/>
              </a:lnSpc>
            </a:pPr>
            <a:r>
              <a:rPr lang="en-GB" sz="6000" b="1" smtClean="0">
                <a:solidFill>
                  <a:srgbClr val="2E5077"/>
                </a:solidFill>
                <a:latin typeface="Arial" panose="020B0604020202020204" pitchFamily="34" charset="0"/>
                <a:cs typeface="Arial" panose="020B0604020202020204" pitchFamily="34" charset="0"/>
              </a:rPr>
              <a:t>NHIỆM VỤ VỀ NHÀ</a:t>
            </a:r>
            <a:endParaRPr lang="en-US" sz="6000" b="1">
              <a:solidFill>
                <a:srgbClr val="2E5077"/>
              </a:solidFill>
              <a:latin typeface="Arial" panose="020B0604020202020204" pitchFamily="34" charset="0"/>
              <a:cs typeface="Arial" panose="020B0604020202020204" pitchFamily="34" charset="0"/>
            </a:endParaRPr>
          </a:p>
        </p:txBody>
      </p:sp>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3565032" y="4704300"/>
            <a:ext cx="1658456" cy="159681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3830429" y="4828563"/>
            <a:ext cx="1127660" cy="1348290"/>
          </a:xfrm>
          <a:prstGeom prst="rect">
            <a:avLst/>
          </a:prstGeom>
        </p:spPr>
      </p:pic>
      <p:pic>
        <p:nvPicPr>
          <p:cNvPr id="10" name="Picture 1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3565032" y="6817334"/>
            <a:ext cx="1658456" cy="1596814"/>
          </a:xfrm>
          <a:prstGeom prst="rect">
            <a:avLst/>
          </a:prstGeom>
        </p:spPr>
      </p:pic>
      <p:pic>
        <p:nvPicPr>
          <p:cNvPr id="11" name="Picture 11"/>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3892947" y="7001503"/>
            <a:ext cx="1002627" cy="1188459"/>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3565032" y="2493464"/>
            <a:ext cx="1658456" cy="1596814"/>
          </a:xfrm>
          <a:prstGeom prst="rect">
            <a:avLst/>
          </a:prstGeom>
        </p:spPr>
      </p:pic>
      <p:pic>
        <p:nvPicPr>
          <p:cNvPr id="13" name="Picture 13"/>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rot="-2040806">
            <a:off x="4300702" y="2579180"/>
            <a:ext cx="206054" cy="1365416"/>
          </a:xfrm>
          <a:prstGeom prst="rect">
            <a:avLst/>
          </a:prstGeom>
        </p:spPr>
      </p:pic>
      <p:pic>
        <p:nvPicPr>
          <p:cNvPr id="15" name="Picture 15"/>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flipH="1">
            <a:off x="-1259934" y="7514633"/>
            <a:ext cx="4340478" cy="3613448"/>
          </a:xfrm>
          <a:prstGeom prst="rect">
            <a:avLst/>
          </a:prstGeom>
        </p:spPr>
      </p:pic>
      <p:pic>
        <p:nvPicPr>
          <p:cNvPr id="16" name="Picture 16"/>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rcRect/>
          <a:stretch>
            <a:fillRect/>
          </a:stretch>
        </p:blipFill>
        <p:spPr>
          <a:xfrm rot="-6706407">
            <a:off x="-487408" y="6821870"/>
            <a:ext cx="2889602" cy="3584003"/>
          </a:xfrm>
          <a:prstGeom prst="rect">
            <a:avLst/>
          </a:prstGeom>
        </p:spPr>
      </p:pic>
      <p:pic>
        <p:nvPicPr>
          <p:cNvPr id="17" name="Picture 17"/>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rcRect/>
          <a:stretch>
            <a:fillRect/>
          </a:stretch>
        </p:blipFill>
        <p:spPr>
          <a:xfrm rot="-8507374">
            <a:off x="15808680" y="8750432"/>
            <a:ext cx="3426951" cy="2168325"/>
          </a:xfrm>
          <a:prstGeom prst="rect">
            <a:avLst/>
          </a:prstGeom>
        </p:spPr>
      </p:pic>
      <p:sp>
        <p:nvSpPr>
          <p:cNvPr id="24" name="TextBox 23">
            <a:extLst>
              <a:ext uri="{FF2B5EF4-FFF2-40B4-BE49-F238E27FC236}">
                <a16:creationId xmlns:a16="http://schemas.microsoft.com/office/drawing/2014/main" id="{7FA0E7D4-0E7E-4DF0-858B-D3BF0672AF67}"/>
              </a:ext>
            </a:extLst>
          </p:cNvPr>
          <p:cNvSpPr txBox="1"/>
          <p:nvPr/>
        </p:nvSpPr>
        <p:spPr>
          <a:xfrm>
            <a:off x="5627544" y="2899456"/>
            <a:ext cx="10281888" cy="784830"/>
          </a:xfrm>
          <a:prstGeom prst="rect">
            <a:avLst/>
          </a:prstGeom>
          <a:noFill/>
        </p:spPr>
        <p:txBody>
          <a:bodyPr wrap="square" rtlCol="0">
            <a:spAutoFit/>
          </a:bodyPr>
          <a:lstStyle/>
          <a:p>
            <a:r>
              <a:rPr lang="en-US" sz="4500" smtClean="0">
                <a:latin typeface="Arial" panose="020B0604020202020204" pitchFamily="34" charset="0"/>
                <a:cs typeface="Arial" panose="020B0604020202020204" pitchFamily="34" charset="0"/>
              </a:rPr>
              <a:t>Học bài và ghi nhớ kiến thức trong bài.</a:t>
            </a:r>
            <a:endParaRPr lang="en-US" sz="45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7FA0E7D4-0E7E-4DF0-858B-D3BF0672AF67}"/>
              </a:ext>
            </a:extLst>
          </p:cNvPr>
          <p:cNvSpPr txBox="1"/>
          <p:nvPr/>
        </p:nvSpPr>
        <p:spPr>
          <a:xfrm>
            <a:off x="5606142" y="5061391"/>
            <a:ext cx="11132625" cy="784830"/>
          </a:xfrm>
          <a:prstGeom prst="rect">
            <a:avLst/>
          </a:prstGeom>
          <a:noFill/>
        </p:spPr>
        <p:txBody>
          <a:bodyPr wrap="square" rtlCol="0">
            <a:spAutoFit/>
          </a:bodyPr>
          <a:lstStyle/>
          <a:p>
            <a:r>
              <a:rPr lang="en-US" sz="4500" smtClean="0">
                <a:latin typeface="Arial" panose="020B0604020202020204" pitchFamily="34" charset="0"/>
                <a:cs typeface="Arial" panose="020B0604020202020204" pitchFamily="34" charset="0"/>
              </a:rPr>
              <a:t>Làm thêm các bài tập </a:t>
            </a:r>
            <a:r>
              <a:rPr lang="en-US" sz="4500" smtClean="0">
                <a:latin typeface="Arial" panose="020B0604020202020204" pitchFamily="34" charset="0"/>
                <a:cs typeface="Arial" panose="020B0604020202020204" pitchFamily="34" charset="0"/>
              </a:rPr>
              <a:t>trong SBT.</a:t>
            </a:r>
            <a:endParaRPr lang="en-US" sz="45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7FA0E7D4-0E7E-4DF0-858B-D3BF0672AF67}"/>
              </a:ext>
            </a:extLst>
          </p:cNvPr>
          <p:cNvSpPr txBox="1"/>
          <p:nvPr/>
        </p:nvSpPr>
        <p:spPr>
          <a:xfrm>
            <a:off x="5627544" y="7223326"/>
            <a:ext cx="11111223" cy="784830"/>
          </a:xfrm>
          <a:prstGeom prst="rect">
            <a:avLst/>
          </a:prstGeom>
          <a:noFill/>
        </p:spPr>
        <p:txBody>
          <a:bodyPr wrap="square" rtlCol="0">
            <a:spAutoFit/>
          </a:bodyPr>
          <a:lstStyle/>
          <a:p>
            <a:r>
              <a:rPr lang="en-GB" sz="4500" smtClean="0">
                <a:latin typeface="Arial" panose="020B0604020202020204" pitchFamily="34" charset="0"/>
                <a:cs typeface="Arial" panose="020B0604020202020204" pitchFamily="34" charset="0"/>
              </a:rPr>
              <a:t>Chuẩn bị trước bài: </a:t>
            </a:r>
            <a:r>
              <a:rPr lang="en-GB" sz="4500" b="1" smtClean="0">
                <a:latin typeface="Arial" panose="020B0604020202020204" pitchFamily="34" charset="0"/>
                <a:cs typeface="Arial" panose="020B0604020202020204" pitchFamily="34" charset="0"/>
              </a:rPr>
              <a:t>“Luyện tập chung”.</a:t>
            </a:r>
            <a:endParaRPr lang="en-US" sz="4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133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7E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3782829">
            <a:off x="15849632" y="1587818"/>
            <a:ext cx="3369839" cy="2132189"/>
          </a:xfrm>
          <a:prstGeom prst="rect">
            <a:avLst/>
          </a:prstGeom>
        </p:spPr>
      </p:pic>
      <p:sp>
        <p:nvSpPr>
          <p:cNvPr id="3" name="TextBox 3"/>
          <p:cNvSpPr txBox="1"/>
          <p:nvPr/>
        </p:nvSpPr>
        <p:spPr>
          <a:xfrm>
            <a:off x="6172200" y="2723794"/>
            <a:ext cx="10044454" cy="4833183"/>
          </a:xfrm>
          <a:prstGeom prst="rect">
            <a:avLst/>
          </a:prstGeom>
        </p:spPr>
        <p:txBody>
          <a:bodyPr lIns="0" tIns="0" rIns="0" bIns="0" rtlCol="0" anchor="t">
            <a:spAutoFit/>
          </a:bodyPr>
          <a:lstStyle/>
          <a:p>
            <a:pPr algn="ctr">
              <a:lnSpc>
                <a:spcPct val="120000"/>
              </a:lnSpc>
              <a:spcBef>
                <a:spcPts val="600"/>
              </a:spcBef>
              <a:spcAft>
                <a:spcPts val="600"/>
              </a:spcAft>
            </a:pPr>
            <a:r>
              <a:rPr lang="en-US" sz="9000" b="1" smtClean="0">
                <a:solidFill>
                  <a:srgbClr val="2E5077"/>
                </a:solidFill>
                <a:latin typeface="Arial" panose="020B0604020202020204" pitchFamily="34" charset="0"/>
                <a:cs typeface="Arial" panose="020B0604020202020204" pitchFamily="34" charset="0"/>
              </a:rPr>
              <a:t>CẢM ƠN CÁC EM ĐÃ LẮNG NGHE BÀI GIẢNG!</a:t>
            </a:r>
            <a:endParaRPr lang="en-US" sz="9000" b="1">
              <a:solidFill>
                <a:srgbClr val="2E5077"/>
              </a:solidFill>
              <a:latin typeface="Arial" panose="020B0604020202020204" pitchFamily="34" charset="0"/>
              <a:cs typeface="Arial" panose="020B0604020202020204" pitchFamily="34" charset="0"/>
            </a:endParaRPr>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1371600" y="1943100"/>
            <a:ext cx="3952944" cy="633854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252" t="252"/>
          <a:stretch>
            <a:fillRect/>
          </a:stretch>
        </p:blipFill>
        <p:spPr>
          <a:xfrm rot="5400000" flipH="1">
            <a:off x="7731478" y="-126424"/>
            <a:ext cx="2329745" cy="20021243"/>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t="102" r="102"/>
          <a:stretch>
            <a:fillRect/>
          </a:stretch>
        </p:blipFill>
        <p:spPr>
          <a:xfrm rot="5400000">
            <a:off x="7762785" y="450158"/>
            <a:ext cx="2267130" cy="19483145"/>
          </a:xfrm>
          <a:prstGeom prst="rect">
            <a:avLst/>
          </a:prstGeom>
        </p:spPr>
      </p:pic>
      <p:pic>
        <p:nvPicPr>
          <p:cNvPr id="7"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5400000">
            <a:off x="-186469" y="-6757608"/>
            <a:ext cx="7891463" cy="11302876"/>
          </a:xfrm>
          <a:prstGeom prst="rect">
            <a:avLst/>
          </a:prstGeom>
        </p:spPr>
      </p:pic>
      <p:pic>
        <p:nvPicPr>
          <p:cNvPr id="8" name="Picture 8"/>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rot="-8465734">
            <a:off x="14811832" y="-1676260"/>
            <a:ext cx="3369859" cy="458767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474</TotalTime>
  <Words>1416</Words>
  <Application>Microsoft Office PowerPoint</Application>
  <PresentationFormat>Custom</PresentationFormat>
  <Paragraphs>113</Paragraphs>
  <Slides>25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Calibri</vt:lpstr>
      <vt:lpstr>Cambria Math</vt:lpstr>
      <vt:lpstr>Arial</vt:lpstr>
      <vt:lpstr>Times New Roman</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and White Playful Mathematics Class Education Presentation</dc:title>
  <cp:lastModifiedBy>Admin</cp:lastModifiedBy>
  <cp:revision>45</cp:revision>
  <dcterms:created xsi:type="dcterms:W3CDTF">2006-08-16T00:00:00Z</dcterms:created>
  <dcterms:modified xsi:type="dcterms:W3CDTF">2021-10-28T02:14:58Z</dcterms:modified>
  <dc:identifier>DAEqV37c6xw</dc:identifier>
</cp:coreProperties>
</file>