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39"/>
  </p:notesMasterIdLst>
  <p:sldIdLst>
    <p:sldId id="256" r:id="rId6"/>
    <p:sldId id="258" r:id="rId7"/>
    <p:sldId id="257" r:id="rId8"/>
    <p:sldId id="269" r:id="rId9"/>
    <p:sldId id="259" r:id="rId10"/>
    <p:sldId id="279" r:id="rId11"/>
    <p:sldId id="312" r:id="rId12"/>
    <p:sldId id="274" r:id="rId13"/>
    <p:sldId id="272" r:id="rId14"/>
    <p:sldId id="270" r:id="rId15"/>
    <p:sldId id="280" r:id="rId16"/>
    <p:sldId id="276" r:id="rId17"/>
    <p:sldId id="282" r:id="rId18"/>
    <p:sldId id="313" r:id="rId19"/>
    <p:sldId id="314" r:id="rId20"/>
    <p:sldId id="292" r:id="rId21"/>
    <p:sldId id="315" r:id="rId22"/>
    <p:sldId id="316" r:id="rId23"/>
    <p:sldId id="299" r:id="rId24"/>
    <p:sldId id="281" r:id="rId25"/>
    <p:sldId id="260" r:id="rId26"/>
    <p:sldId id="318" r:id="rId27"/>
    <p:sldId id="317" r:id="rId28"/>
    <p:sldId id="319" r:id="rId29"/>
    <p:sldId id="320" r:id="rId30"/>
    <p:sldId id="321" r:id="rId31"/>
    <p:sldId id="301" r:id="rId32"/>
    <p:sldId id="295" r:id="rId33"/>
    <p:sldId id="275" r:id="rId34"/>
    <p:sldId id="298" r:id="rId35"/>
    <p:sldId id="308" r:id="rId36"/>
    <p:sldId id="262" r:id="rId37"/>
    <p:sldId id="267" r:id="rId38"/>
  </p:sldIdLst>
  <p:sldSz cx="18288000" cy="10287000"/>
  <p:notesSz cx="6858000" cy="9144000"/>
  <p:embeddedFontLst>
    <p:embeddedFont>
      <p:font typeface="Cambria Math" panose="02040503050406030204" pitchFamily="18" charset="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466"/>
    <a:srgbClr val="FCFB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77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font" Target="fonts/font1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40207-A05A-4857-A865-65E6FF1186BB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88652-5398-4D3C-91EF-C358D952D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23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57A3E7-939A-4CF6-9EF9-8A8C4D902BB0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001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68909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1946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55639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32205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092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66181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1728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95245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006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7145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60231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80938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9028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64908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280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88019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9166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01370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4952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3789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53996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14175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0366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69228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9823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98458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45168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75431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08627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17031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385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55269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41855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0364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2799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4636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2460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470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843132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130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3297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17854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69931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509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218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364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064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566AC-12EB-4B55-8058-097675A35D66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2F455-7829-48CA-B591-2F95A544C203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075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8.svg"/><Relationship Id="rId7" Type="http://schemas.openxmlformats.org/officeDocument/2006/relationships/image" Target="../media/image20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5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3.svg"/><Relationship Id="rId5" Type="http://schemas.openxmlformats.org/officeDocument/2006/relationships/image" Target="../media/image6.svg"/><Relationship Id="rId15" Type="http://schemas.openxmlformats.org/officeDocument/2006/relationships/image" Target="../media/image2.svg"/><Relationship Id="rId10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8.svg"/><Relationship Id="rId7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8.svg"/><Relationship Id="rId7" Type="http://schemas.openxmlformats.org/officeDocument/2006/relationships/image" Target="../media/image2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Relationship Id="rId9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8" Type="http://schemas.openxmlformats.org/officeDocument/2006/relationships/image" Target="../media/image18.png"/><Relationship Id="rId3" Type="http://schemas.openxmlformats.org/officeDocument/2006/relationships/image" Target="../media/image8.svg"/><Relationship Id="rId21" Type="http://schemas.openxmlformats.org/officeDocument/2006/relationships/image" Target="../media/image30.png"/><Relationship Id="rId7" Type="http://schemas.openxmlformats.org/officeDocument/2006/relationships/image" Target="../media/image13.png"/><Relationship Id="rId25" Type="http://schemas.openxmlformats.org/officeDocument/2006/relationships/image" Target="../media/image33.png"/><Relationship Id="rId2" Type="http://schemas.openxmlformats.org/officeDocument/2006/relationships/image" Target="../media/image7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24" Type="http://schemas.openxmlformats.org/officeDocument/2006/relationships/image" Target="../media/image32.svg"/><Relationship Id="rId5" Type="http://schemas.microsoft.com/office/2007/relationships/hdphoto" Target="../media/hdphoto1.wdp"/><Relationship Id="rId23" Type="http://schemas.openxmlformats.org/officeDocument/2006/relationships/image" Target="../media/image31.png"/><Relationship Id="rId19" Type="http://schemas.openxmlformats.org/officeDocument/2006/relationships/image" Target="../media/image190.png"/><Relationship Id="rId4" Type="http://schemas.openxmlformats.org/officeDocument/2006/relationships/image" Target="../media/image29.png"/><Relationship Id="rId22" Type="http://schemas.openxmlformats.org/officeDocument/2006/relationships/image" Target="../media/image2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8.svg"/><Relationship Id="rId21" Type="http://schemas.openxmlformats.org/officeDocument/2006/relationships/image" Target="../media/image25.png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2.svg"/><Relationship Id="rId5" Type="http://schemas.microsoft.com/office/2007/relationships/hdphoto" Target="../media/hdphoto1.wdp"/><Relationship Id="rId10" Type="http://schemas.openxmlformats.org/officeDocument/2006/relationships/image" Target="../media/image31.png"/><Relationship Id="rId4" Type="http://schemas.openxmlformats.org/officeDocument/2006/relationships/image" Target="../media/image29.png"/><Relationship Id="rId9" Type="http://schemas.openxmlformats.org/officeDocument/2006/relationships/image" Target="../media/image30.png"/><Relationship Id="rId22" Type="http://schemas.openxmlformats.org/officeDocument/2006/relationships/image" Target="../media/image26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41.svg"/><Relationship Id="rId18" Type="http://schemas.openxmlformats.org/officeDocument/2006/relationships/image" Target="../media/image32.png"/><Relationship Id="rId3" Type="http://schemas.openxmlformats.org/officeDocument/2006/relationships/image" Target="../media/image8.svg"/><Relationship Id="rId7" Type="http://schemas.openxmlformats.org/officeDocument/2006/relationships/image" Target="../media/image37.svg"/><Relationship Id="rId12" Type="http://schemas.openxmlformats.org/officeDocument/2006/relationships/image" Target="../media/image40.png"/><Relationship Id="rId17" Type="http://schemas.openxmlformats.org/officeDocument/2006/relationships/image" Target="../media/image3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9.svg"/><Relationship Id="rId5" Type="http://schemas.openxmlformats.org/officeDocument/2006/relationships/image" Target="../media/image35.svg"/><Relationship Id="rId10" Type="http://schemas.openxmlformats.org/officeDocument/2006/relationships/image" Target="../media/image38.png"/><Relationship Id="rId4" Type="http://schemas.openxmlformats.org/officeDocument/2006/relationships/image" Target="../media/image34.png"/><Relationship Id="rId9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2.png"/><Relationship Id="rId12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5.png"/><Relationship Id="rId5" Type="http://schemas.openxmlformats.org/officeDocument/2006/relationships/image" Target="../media/image20.svg"/><Relationship Id="rId10" Type="http://schemas.openxmlformats.org/officeDocument/2006/relationships/image" Target="../media/image34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0.png"/><Relationship Id="rId3" Type="http://schemas.openxmlformats.org/officeDocument/2006/relationships/image" Target="../media/image20.svg"/><Relationship Id="rId7" Type="http://schemas.openxmlformats.org/officeDocument/2006/relationships/image" Target="../media/image3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44.svg"/><Relationship Id="rId10" Type="http://schemas.openxmlformats.org/officeDocument/2006/relationships/image" Target="../media/image400.png"/><Relationship Id="rId4" Type="http://schemas.openxmlformats.org/officeDocument/2006/relationships/image" Target="../media/image43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8.svg"/><Relationship Id="rId7" Type="http://schemas.openxmlformats.org/officeDocument/2006/relationships/image" Target="../media/image2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Relationship Id="rId9" Type="http://schemas.openxmlformats.org/officeDocument/2006/relationships/image" Target="../media/image2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50.png"/><Relationship Id="rId3" Type="http://schemas.openxmlformats.org/officeDocument/2006/relationships/image" Target="../media/image47.svg"/><Relationship Id="rId7" Type="http://schemas.openxmlformats.org/officeDocument/2006/relationships/image" Target="../media/image36.png"/><Relationship Id="rId12" Type="http://schemas.openxmlformats.org/officeDocument/2006/relationships/image" Target="../media/image44.png"/><Relationship Id="rId2" Type="http://schemas.openxmlformats.org/officeDocument/2006/relationships/image" Target="../media/image46.png"/><Relationship Id="rId16" Type="http://schemas.openxmlformats.org/officeDocument/2006/relationships/image" Target="../media/image4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48.png"/><Relationship Id="rId5" Type="http://schemas.openxmlformats.org/officeDocument/2006/relationships/image" Target="../media/image8.svg"/><Relationship Id="rId15" Type="http://schemas.openxmlformats.org/officeDocument/2006/relationships/image" Target="../media/image47.png"/><Relationship Id="rId10" Type="http://schemas.openxmlformats.org/officeDocument/2006/relationships/image" Target="../media/image20.svg"/><Relationship Id="rId4" Type="http://schemas.openxmlformats.org/officeDocument/2006/relationships/image" Target="../media/image7.png"/><Relationship Id="rId9" Type="http://schemas.openxmlformats.org/officeDocument/2006/relationships/image" Target="../media/image19.png"/><Relationship Id="rId14" Type="http://schemas.openxmlformats.org/officeDocument/2006/relationships/image" Target="../media/image4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0.svg"/><Relationship Id="rId7" Type="http://schemas.openxmlformats.org/officeDocument/2006/relationships/image" Target="../media/image5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4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53.png"/><Relationship Id="rId3" Type="http://schemas.openxmlformats.org/officeDocument/2006/relationships/image" Target="../media/image20.svg"/><Relationship Id="rId7" Type="http://schemas.openxmlformats.org/officeDocument/2006/relationships/image" Target="../media/image30.png"/><Relationship Id="rId12" Type="http://schemas.openxmlformats.org/officeDocument/2006/relationships/image" Target="../media/image5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44.svg"/><Relationship Id="rId1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0.svg"/><Relationship Id="rId7" Type="http://schemas.openxmlformats.org/officeDocument/2006/relationships/image" Target="../media/image30.png"/><Relationship Id="rId12" Type="http://schemas.openxmlformats.org/officeDocument/2006/relationships/image" Target="../media/image5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44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8.svg"/><Relationship Id="rId7" Type="http://schemas.openxmlformats.org/officeDocument/2006/relationships/image" Target="../media/image5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59.png"/><Relationship Id="rId3" Type="http://schemas.openxmlformats.org/officeDocument/2006/relationships/image" Target="../media/image8.svg"/><Relationship Id="rId7" Type="http://schemas.openxmlformats.org/officeDocument/2006/relationships/image" Target="../media/image5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Relationship Id="rId1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61.png"/><Relationship Id="rId3" Type="http://schemas.openxmlformats.org/officeDocument/2006/relationships/image" Target="../media/image8.svg"/><Relationship Id="rId7" Type="http://schemas.openxmlformats.org/officeDocument/2006/relationships/image" Target="../media/image5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8.svg"/><Relationship Id="rId7" Type="http://schemas.openxmlformats.org/officeDocument/2006/relationships/image" Target="../media/image2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Relationship Id="rId9" Type="http://schemas.openxmlformats.org/officeDocument/2006/relationships/image" Target="../media/image20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65.png"/><Relationship Id="rId3" Type="http://schemas.openxmlformats.org/officeDocument/2006/relationships/image" Target="../media/image47.svg"/><Relationship Id="rId7" Type="http://schemas.openxmlformats.org/officeDocument/2006/relationships/image" Target="../media/image36.png"/><Relationship Id="rId12" Type="http://schemas.openxmlformats.org/officeDocument/2006/relationships/image" Target="../media/image6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image" Target="../media/image8.svg"/><Relationship Id="rId10" Type="http://schemas.openxmlformats.org/officeDocument/2006/relationships/image" Target="../media/image63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9.png"/><Relationship Id="rId3" Type="http://schemas.openxmlformats.org/officeDocument/2006/relationships/image" Target="../media/image36.png"/><Relationship Id="rId7" Type="http://schemas.openxmlformats.org/officeDocument/2006/relationships/image" Target="../media/image30.png"/><Relationship Id="rId12" Type="http://schemas.openxmlformats.org/officeDocument/2006/relationships/image" Target="../media/image6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15" Type="http://schemas.openxmlformats.org/officeDocument/2006/relationships/image" Target="../media/image58.svg"/><Relationship Id="rId4" Type="http://schemas.openxmlformats.org/officeDocument/2006/relationships/image" Target="../media/image37.svg"/><Relationship Id="rId1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microsoft.com/office/2007/relationships/hdphoto" Target="../media/hdphoto2.wdp"/><Relationship Id="rId7" Type="http://schemas.openxmlformats.org/officeDocument/2006/relationships/image" Target="../media/image7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microsoft.com/office/2007/relationships/hdphoto" Target="../media/hdphoto2.wdp"/><Relationship Id="rId7" Type="http://schemas.openxmlformats.org/officeDocument/2006/relationships/image" Target="../media/image8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62.png"/><Relationship Id="rId9" Type="http://schemas.openxmlformats.org/officeDocument/2006/relationships/image" Target="../media/image8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microsoft.com/office/2007/relationships/hdphoto" Target="../media/hdphoto2.wdp"/><Relationship Id="rId7" Type="http://schemas.openxmlformats.org/officeDocument/2006/relationships/image" Target="../media/image8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62.png"/><Relationship Id="rId9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microsoft.com/office/2007/relationships/hdphoto" Target="../media/hdphoto2.wdp"/><Relationship Id="rId7" Type="http://schemas.openxmlformats.org/officeDocument/2006/relationships/image" Target="../media/image9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62.png"/><Relationship Id="rId9" Type="http://schemas.openxmlformats.org/officeDocument/2006/relationships/image" Target="../media/image9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8.svg"/><Relationship Id="rId7" Type="http://schemas.openxmlformats.org/officeDocument/2006/relationships/image" Target="../media/image2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Relationship Id="rId9" Type="http://schemas.openxmlformats.org/officeDocument/2006/relationships/image" Target="../media/image20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8" Type="http://schemas.openxmlformats.org/officeDocument/2006/relationships/image" Target="../media/image96.png"/><Relationship Id="rId3" Type="http://schemas.openxmlformats.org/officeDocument/2006/relationships/image" Target="../media/image68.svg"/><Relationship Id="rId7" Type="http://schemas.openxmlformats.org/officeDocument/2006/relationships/image" Target="../media/image20.svg"/><Relationship Id="rId17" Type="http://schemas.openxmlformats.org/officeDocument/2006/relationships/image" Target="../media/image9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8.svg"/><Relationship Id="rId10" Type="http://schemas.openxmlformats.org/officeDocument/2006/relationships/image" Target="../media/image30.png"/><Relationship Id="rId4" Type="http://schemas.openxmlformats.org/officeDocument/2006/relationships/image" Target="../media/image7.png"/><Relationship Id="rId9" Type="http://schemas.openxmlformats.org/officeDocument/2006/relationships/image" Target="../media/image37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6.png"/><Relationship Id="rId16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5" Type="http://schemas.openxmlformats.org/officeDocument/2006/relationships/image" Target="../media/image99.png"/><Relationship Id="rId4" Type="http://schemas.openxmlformats.org/officeDocument/2006/relationships/image" Target="../media/image58.svg"/><Relationship Id="rId14" Type="http://schemas.openxmlformats.org/officeDocument/2006/relationships/image" Target="../media/image98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2.png"/><Relationship Id="rId3" Type="http://schemas.openxmlformats.org/officeDocument/2006/relationships/image" Target="../media/image37.svg"/><Relationship Id="rId7" Type="http://schemas.openxmlformats.org/officeDocument/2006/relationships/image" Target="../media/image7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68.svg"/><Relationship Id="rId4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4.png"/><Relationship Id="rId3" Type="http://schemas.openxmlformats.org/officeDocument/2006/relationships/image" Target="../media/image68.svg"/><Relationship Id="rId7" Type="http://schemas.openxmlformats.org/officeDocument/2006/relationships/image" Target="../media/image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2.svg"/><Relationship Id="rId7" Type="http://schemas.openxmlformats.org/officeDocument/2006/relationships/image" Target="../media/image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Relationship Id="rId9" Type="http://schemas.openxmlformats.org/officeDocument/2006/relationships/image" Target="../media/image74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4.svg"/><Relationship Id="rId7" Type="http://schemas.openxmlformats.org/officeDocument/2006/relationships/image" Target="../media/image2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74.svg"/><Relationship Id="rId5" Type="http://schemas.openxmlformats.org/officeDocument/2006/relationships/image" Target="../media/image94.svg"/><Relationship Id="rId10" Type="http://schemas.openxmlformats.org/officeDocument/2006/relationships/image" Target="../media/image73.png"/><Relationship Id="rId4" Type="http://schemas.openxmlformats.org/officeDocument/2006/relationships/image" Target="../media/image93.png"/><Relationship Id="rId9" Type="http://schemas.openxmlformats.org/officeDocument/2006/relationships/image" Target="../media/image9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903476" y="2378363"/>
            <a:ext cx="2049550" cy="2544588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6406907"/>
            <a:ext cx="18288000" cy="3880093"/>
            <a:chOff x="0" y="0"/>
            <a:chExt cx="4816593" cy="102191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021917"/>
            </a:xfrm>
            <a:custGeom>
              <a:avLst/>
              <a:gdLst/>
              <a:ahLst/>
              <a:cxnLst/>
              <a:rect l="l" t="t" r="r" b="b"/>
              <a:pathLst>
                <a:path w="4816592" h="1021917">
                  <a:moveTo>
                    <a:pt x="0" y="0"/>
                  </a:moveTo>
                  <a:lnTo>
                    <a:pt x="4816592" y="0"/>
                  </a:lnTo>
                  <a:lnTo>
                    <a:pt x="4816592" y="1021917"/>
                  </a:lnTo>
                  <a:lnTo>
                    <a:pt x="0" y="1021917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449625" y="1171474"/>
            <a:ext cx="13796473" cy="723780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65970" y="1885067"/>
            <a:ext cx="1843830" cy="1853943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-1371833" y="-873525"/>
            <a:ext cx="21031665" cy="1344037"/>
            <a:chOff x="0" y="0"/>
            <a:chExt cx="28042220" cy="1792049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1242790" y="8893646"/>
            <a:ext cx="8580377" cy="4664605"/>
          </a:xfrm>
          <a:prstGeom prst="rect">
            <a:avLst/>
          </a:prstGeom>
        </p:spPr>
      </p:pic>
      <p:pic>
        <p:nvPicPr>
          <p:cNvPr id="21" name="Picture 16">
            <a:extLst>
              <a:ext uri="{FF2B5EF4-FFF2-40B4-BE49-F238E27FC236}">
                <a16:creationId xmlns:a16="http://schemas.microsoft.com/office/drawing/2014/main" id="{E2083BDF-A63D-4D90-AAD5-AF39614FB3A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-1129241" y="2171700"/>
            <a:ext cx="5344582" cy="1096835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F944A62-FF35-44D3-919C-18E7599EAEB0}"/>
              </a:ext>
            </a:extLst>
          </p:cNvPr>
          <p:cNvSpPr txBox="1"/>
          <p:nvPr/>
        </p:nvSpPr>
        <p:spPr>
          <a:xfrm>
            <a:off x="3352800" y="2204211"/>
            <a:ext cx="11896911" cy="5196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Aft>
                <a:spcPts val="1000"/>
              </a:spcAft>
            </a:pPr>
            <a:r>
              <a:rPr lang="en-US" sz="7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CHÀO MỪNG CÁC EM</a:t>
            </a:r>
          </a:p>
          <a:p>
            <a:pPr lvl="0" algn="ctr">
              <a:lnSpc>
                <a:spcPct val="150000"/>
              </a:lnSpc>
              <a:spcAft>
                <a:spcPts val="1000"/>
              </a:spcAft>
            </a:pPr>
            <a:r>
              <a:rPr lang="en-US" sz="7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ĐÃ ĐẾN VỚI BÀI HỌC </a:t>
            </a:r>
          </a:p>
          <a:p>
            <a:pPr lvl="0" algn="ctr">
              <a:lnSpc>
                <a:spcPct val="150000"/>
              </a:lnSpc>
              <a:spcAft>
                <a:spcPts val="1000"/>
              </a:spcAft>
            </a:pPr>
            <a:r>
              <a:rPr lang="en-US" sz="7000" b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HÔM NAY!</a:t>
            </a:r>
            <a:endParaRPr lang="en-US" sz="70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2F439E8E-597B-4B6E-B899-27BB81A28CC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5621000" y="7412294"/>
            <a:ext cx="1503216" cy="1481352"/>
          </a:xfrm>
          <a:prstGeom prst="rect">
            <a:avLst/>
          </a:prstGeom>
        </p:spPr>
      </p:pic>
      <p:pic>
        <p:nvPicPr>
          <p:cNvPr id="25" name="Picture 9">
            <a:extLst>
              <a:ext uri="{FF2B5EF4-FFF2-40B4-BE49-F238E27FC236}">
                <a16:creationId xmlns:a16="http://schemas.microsoft.com/office/drawing/2014/main" id="{6A7CB8BA-A5C7-424B-ACA0-5098C1B3B15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7173450" y="6876896"/>
            <a:ext cx="875639" cy="20014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randomBar dir="vert"/>
      </p:transition>
    </mc:Choice>
    <mc:Fallback xmlns="">
      <p:transition spd="med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04800" y="-2241793"/>
            <a:ext cx="19050000" cy="3880093"/>
            <a:chOff x="0" y="0"/>
            <a:chExt cx="4816593" cy="10219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21917"/>
            </a:xfrm>
            <a:custGeom>
              <a:avLst/>
              <a:gdLst/>
              <a:ahLst/>
              <a:cxnLst/>
              <a:rect l="l" t="t" r="r" b="b"/>
              <a:pathLst>
                <a:path w="4816592" h="1021917">
                  <a:moveTo>
                    <a:pt x="0" y="0"/>
                  </a:moveTo>
                  <a:lnTo>
                    <a:pt x="4816592" y="0"/>
                  </a:lnTo>
                  <a:lnTo>
                    <a:pt x="4816592" y="1021917"/>
                  </a:lnTo>
                  <a:lnTo>
                    <a:pt x="0" y="1021917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1600200" y="9584551"/>
            <a:ext cx="21031665" cy="2095500"/>
            <a:chOff x="0" y="0"/>
            <a:chExt cx="28042220" cy="1792049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79349864-5408-4AC2-9B57-402B61D49B2C}"/>
              </a:ext>
            </a:extLst>
          </p:cNvPr>
          <p:cNvSpPr txBox="1"/>
          <p:nvPr/>
        </p:nvSpPr>
        <p:spPr>
          <a:xfrm>
            <a:off x="7010400" y="495300"/>
            <a:ext cx="542141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en-US" sz="5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HỞI ĐỘNG</a:t>
            </a:r>
            <a:endParaRPr kumimoji="0" lang="en-US" sz="5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A192CDB-7ABC-41B4-A423-77455C4254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658600" y="6201136"/>
            <a:ext cx="3349291" cy="3111468"/>
          </a:xfrm>
          <a:prstGeom prst="rect">
            <a:avLst/>
          </a:prstGeom>
        </p:spPr>
      </p:pic>
      <p:pic>
        <p:nvPicPr>
          <p:cNvPr id="24" name="Picture 25">
            <a:extLst>
              <a:ext uri="{FF2B5EF4-FFF2-40B4-BE49-F238E27FC236}">
                <a16:creationId xmlns:a16="http://schemas.microsoft.com/office/drawing/2014/main" id="{6DCDB059-5C1F-4268-8ABA-6C17C60D41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66026" y="323563"/>
            <a:ext cx="1338974" cy="125528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66026" y="1955112"/>
            <a:ext cx="17221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60045" algn="l"/>
                <a:tab pos="720090" algn="l"/>
              </a:tabLst>
            </a:pPr>
            <a:r>
              <a:rPr lang="vi-VN" sz="40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Để xây dựng một số phòng học cho một ngôi trường ở bản vùng khó khăn, người ta cần số tiền là 450 triệu đồng. Ba nhà từ thiện đã đóng góp số tiền đó theo tỉ lệ 3:5:7. Hỏi mỗi nhà từ thiện đã đóng góp bao nhiêu tiền?</a:t>
            </a:r>
            <a:endParaRPr lang="en-US" sz="4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580" y="5144148"/>
            <a:ext cx="6291020" cy="42689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 dir="u"/>
      </p:transition>
    </mc:Choice>
    <mc:Fallback xmlns="">
      <p:transition spd="med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6406907"/>
            <a:ext cx="18288000" cy="3880093"/>
            <a:chOff x="0" y="0"/>
            <a:chExt cx="4816593" cy="102191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021917"/>
            </a:xfrm>
            <a:custGeom>
              <a:avLst/>
              <a:gdLst/>
              <a:ahLst/>
              <a:cxnLst/>
              <a:rect l="l" t="t" r="r" b="b"/>
              <a:pathLst>
                <a:path w="4816592" h="1021917">
                  <a:moveTo>
                    <a:pt x="0" y="0"/>
                  </a:moveTo>
                  <a:lnTo>
                    <a:pt x="4816592" y="0"/>
                  </a:lnTo>
                  <a:lnTo>
                    <a:pt x="4816592" y="1021917"/>
                  </a:lnTo>
                  <a:lnTo>
                    <a:pt x="0" y="1021917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367635" y="1397516"/>
            <a:ext cx="15849600" cy="724352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2139580" y="1046088"/>
            <a:ext cx="3423447" cy="3442223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-1371833" y="-873525"/>
            <a:ext cx="21031665" cy="1344037"/>
            <a:chOff x="0" y="0"/>
            <a:chExt cx="28042220" cy="1792049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201400" y="9258300"/>
            <a:ext cx="8580377" cy="4664605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5697200" y="7581900"/>
            <a:ext cx="2372026" cy="1759612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-1447800" y="7560015"/>
            <a:ext cx="4776015" cy="6876461"/>
          </a:xfrm>
          <a:prstGeom prst="rect">
            <a:avLst/>
          </a:prstGeom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0783D361-05EA-4046-B4A7-3B2D0FA4C58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7002890" y="1046088"/>
            <a:ext cx="2598417" cy="322602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825498" y="4772386"/>
            <a:ext cx="10668000" cy="312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vi-VN" sz="7000" b="1" kern="0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BÀI 21: TÍNH CHẤT CỦA DÃY TỈ SỐ BẰNG NHAU</a:t>
            </a:r>
            <a:endParaRPr kumimoji="0" lang="en-US" sz="70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19200" y="1616735"/>
            <a:ext cx="15888374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nn-NO" sz="65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CHƯƠNG VI: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vi-VN" sz="6500" b="1" kern="0" dirty="0">
                <a:solidFill>
                  <a:schemeClr val="bg1"/>
                </a:solidFill>
                <a:cs typeface="Arial" panose="020B0604020202020204" pitchFamily="34" charset="0"/>
              </a:rPr>
              <a:t>TỈ LỆ THỨC VÀ ĐẠI LƯỢNG TỈ LỆ</a:t>
            </a:r>
            <a:endParaRPr lang="en-US" sz="65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ircle/>
      </p:transition>
    </mc:Choice>
    <mc:Fallback xmlns="">
      <p:transition spd="med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43000" y="-2165593"/>
            <a:ext cx="19463772" cy="3880093"/>
            <a:chOff x="0" y="0"/>
            <a:chExt cx="4816593" cy="10219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21917"/>
            </a:xfrm>
            <a:custGeom>
              <a:avLst/>
              <a:gdLst/>
              <a:ahLst/>
              <a:cxnLst/>
              <a:rect l="l" t="t" r="r" b="b"/>
              <a:pathLst>
                <a:path w="4816592" h="1021917">
                  <a:moveTo>
                    <a:pt x="0" y="0"/>
                  </a:moveTo>
                  <a:lnTo>
                    <a:pt x="4816592" y="0"/>
                  </a:lnTo>
                  <a:lnTo>
                    <a:pt x="4816592" y="1021917"/>
                  </a:lnTo>
                  <a:lnTo>
                    <a:pt x="0" y="1021917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1752600" y="9293556"/>
            <a:ext cx="21031665" cy="1344037"/>
            <a:chOff x="0" y="0"/>
            <a:chExt cx="28042220" cy="1792049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pic>
        <p:nvPicPr>
          <p:cNvPr id="26" name="Picture 9">
            <a:extLst>
              <a:ext uri="{FF2B5EF4-FFF2-40B4-BE49-F238E27FC236}">
                <a16:creationId xmlns:a16="http://schemas.microsoft.com/office/drawing/2014/main" id="{406F9B5C-BB82-43F0-BCAE-02449BDAE3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86454" y="7256839"/>
            <a:ext cx="875639" cy="2001461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2812250" y="2622535"/>
            <a:ext cx="1887894" cy="1601600"/>
            <a:chOff x="3352800" y="3102142"/>
            <a:chExt cx="1412687" cy="1285465"/>
          </a:xfrm>
          <a:solidFill>
            <a:schemeClr val="accent3">
              <a:lumMod val="75000"/>
            </a:schemeClr>
          </a:solidFill>
        </p:grpSpPr>
        <p:grpSp>
          <p:nvGrpSpPr>
            <p:cNvPr id="21" name="Group 4"/>
            <p:cNvGrpSpPr/>
            <p:nvPr/>
          </p:nvGrpSpPr>
          <p:grpSpPr>
            <a:xfrm>
              <a:off x="3352800" y="3102142"/>
              <a:ext cx="1412687" cy="1285465"/>
              <a:chOff x="0" y="0"/>
              <a:chExt cx="6350000" cy="6350000"/>
            </a:xfrm>
            <a:grpFill/>
          </p:grpSpPr>
          <p:sp>
            <p:nvSpPr>
              <p:cNvPr id="24" name="Freeform 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22" name="TextBox 15"/>
            <p:cNvSpPr txBox="1"/>
            <p:nvPr/>
          </p:nvSpPr>
          <p:spPr>
            <a:xfrm>
              <a:off x="3534358" y="3592539"/>
              <a:ext cx="1043391" cy="468525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68"/>
                </a:lnSpc>
              </a:pPr>
              <a:r>
                <a:rPr lang="en-US" sz="55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</a:p>
          </p:txBody>
        </p:sp>
      </p:grpSp>
      <p:sp>
        <p:nvSpPr>
          <p:cNvPr id="25" name="TextBox 8"/>
          <p:cNvSpPr txBox="1"/>
          <p:nvPr/>
        </p:nvSpPr>
        <p:spPr>
          <a:xfrm>
            <a:off x="5791200" y="98258"/>
            <a:ext cx="8151570" cy="1333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91"/>
              </a:lnSpc>
              <a:spcBef>
                <a:spcPct val="0"/>
              </a:spcBef>
            </a:pPr>
            <a:r>
              <a:rPr lang="en-US" sz="5500" b="1">
                <a:latin typeface="Arial" panose="020B0604020202020204" pitchFamily="34" charset="0"/>
                <a:cs typeface="Arial" panose="020B0604020202020204" pitchFamily="34" charset="0"/>
              </a:rPr>
              <a:t>NỘI DUNG BÀI HỌC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106436" y="2774935"/>
            <a:ext cx="10503181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360045" algn="l"/>
                <a:tab pos="720090" algn="l"/>
              </a:tabLst>
            </a:pPr>
            <a:r>
              <a:rPr lang="vi-VN" sz="5000" b="1" dirty="0">
                <a:ea typeface="Calibri" panose="020F0502020204030204" pitchFamily="34" charset="0"/>
                <a:cs typeface="Arial" panose="020B0604020202020204" pitchFamily="34" charset="0"/>
              </a:rPr>
              <a:t>Tính chất của dãy tỉ số bằng nhau</a:t>
            </a:r>
            <a:endParaRPr lang="en-US" sz="5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808017" y="5132285"/>
            <a:ext cx="1896357" cy="1653912"/>
            <a:chOff x="3352800" y="3102142"/>
            <a:chExt cx="1412687" cy="1285465"/>
          </a:xfrm>
          <a:solidFill>
            <a:schemeClr val="accent3">
              <a:lumMod val="75000"/>
            </a:schemeClr>
          </a:solidFill>
        </p:grpSpPr>
        <p:grpSp>
          <p:nvGrpSpPr>
            <p:cNvPr id="29" name="Group 4"/>
            <p:cNvGrpSpPr/>
            <p:nvPr/>
          </p:nvGrpSpPr>
          <p:grpSpPr>
            <a:xfrm>
              <a:off x="3352800" y="3102142"/>
              <a:ext cx="1412687" cy="1285465"/>
              <a:chOff x="0" y="0"/>
              <a:chExt cx="6350000" cy="6350000"/>
            </a:xfrm>
            <a:grpFill/>
          </p:grpSpPr>
          <p:sp>
            <p:nvSpPr>
              <p:cNvPr id="31" name="Freeform 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30" name="TextBox 15"/>
            <p:cNvSpPr txBox="1"/>
            <p:nvPr/>
          </p:nvSpPr>
          <p:spPr>
            <a:xfrm>
              <a:off x="3534358" y="3578553"/>
              <a:ext cx="1043391" cy="453706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68"/>
                </a:lnSpc>
              </a:pPr>
              <a:r>
                <a:rPr lang="en-US" sz="55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</a:p>
          </p:txBody>
        </p:sp>
      </p:grpSp>
      <p:sp>
        <p:nvSpPr>
          <p:cNvPr id="32" name="Rectangle 31"/>
          <p:cNvSpPr/>
          <p:nvPr/>
        </p:nvSpPr>
        <p:spPr>
          <a:xfrm>
            <a:off x="5106436" y="5143500"/>
            <a:ext cx="1033184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360045" algn="l"/>
                <a:tab pos="720090" algn="l"/>
              </a:tabLst>
            </a:pPr>
            <a:r>
              <a:rPr lang="vi-VN" sz="5000" b="1" dirty="0">
                <a:ea typeface="Calibri" panose="020F0502020204030204" pitchFamily="34" charset="0"/>
                <a:cs typeface="Arial" panose="020B0604020202020204" pitchFamily="34" charset="0"/>
              </a:rPr>
              <a:t>Mở rộng tính chất cho dãy tỉ số bằng nhau</a:t>
            </a:r>
            <a:endParaRPr lang="en-US" sz="5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793D90F-CFB5-41B8-A9E5-2925471B0C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0" y="7809557"/>
            <a:ext cx="5210128" cy="1483999"/>
          </a:xfrm>
          <a:prstGeom prst="rect">
            <a:avLst/>
          </a:prstGeom>
        </p:spPr>
      </p:pic>
      <p:pic>
        <p:nvPicPr>
          <p:cNvPr id="33" name="Picture 25">
            <a:extLst>
              <a:ext uri="{FF2B5EF4-FFF2-40B4-BE49-F238E27FC236}">
                <a16:creationId xmlns:a16="http://schemas.microsoft.com/office/drawing/2014/main" id="{6DCDB059-5C1F-4268-8ABA-6C17C60D41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92606" y="687812"/>
            <a:ext cx="1338974" cy="125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79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wipe/>
      </p:transition>
    </mc:Choice>
    <mc:Fallback xmlns="">
      <p:transition spd="med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1835" y="-172816"/>
            <a:ext cx="21031665" cy="1344037"/>
            <a:chOff x="0" y="0"/>
            <a:chExt cx="28042220" cy="179204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-1371835" y="2476500"/>
            <a:ext cx="20497800" cy="3290359"/>
            <a:chOff x="0" y="-38100"/>
            <a:chExt cx="4907243" cy="1425075"/>
          </a:xfrm>
        </p:grpSpPr>
        <p:sp>
          <p:nvSpPr>
            <p:cNvPr id="7" name="Freeform 7"/>
            <p:cNvSpPr/>
            <p:nvPr/>
          </p:nvSpPr>
          <p:spPr>
            <a:xfrm>
              <a:off x="90651" y="238625"/>
              <a:ext cx="4816592" cy="1148350"/>
            </a:xfrm>
            <a:custGeom>
              <a:avLst/>
              <a:gdLst/>
              <a:ahLst/>
              <a:cxnLst/>
              <a:rect l="l" t="t" r="r" b="b"/>
              <a:pathLst>
                <a:path w="4816592" h="1148350">
                  <a:moveTo>
                    <a:pt x="0" y="0"/>
                  </a:moveTo>
                  <a:lnTo>
                    <a:pt x="4816592" y="0"/>
                  </a:lnTo>
                  <a:lnTo>
                    <a:pt x="4816592" y="1148350"/>
                  </a:lnTo>
                  <a:lnTo>
                    <a:pt x="0" y="1148350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37" name="Picture 49">
            <a:extLst>
              <a:ext uri="{FF2B5EF4-FFF2-40B4-BE49-F238E27FC236}">
                <a16:creationId xmlns:a16="http://schemas.microsoft.com/office/drawing/2014/main" id="{40990607-8CA8-47DE-80F8-D47DFF7E8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401800" y="7456016"/>
            <a:ext cx="3681226" cy="2730801"/>
          </a:xfrm>
          <a:prstGeom prst="rect">
            <a:avLst/>
          </a:prstGeom>
        </p:spPr>
      </p:pic>
      <p:pic>
        <p:nvPicPr>
          <p:cNvPr id="38" name="Picture 17">
            <a:extLst>
              <a:ext uri="{FF2B5EF4-FFF2-40B4-BE49-F238E27FC236}">
                <a16:creationId xmlns:a16="http://schemas.microsoft.com/office/drawing/2014/main" id="{9B4193A8-9FA8-4FC2-8197-8DEBAADC57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4192" y="7277101"/>
            <a:ext cx="3599570" cy="2956146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064164" y="2201031"/>
            <a:ext cx="2060036" cy="1828800"/>
            <a:chOff x="3355952" y="3048581"/>
            <a:chExt cx="1406383" cy="1285465"/>
          </a:xfrm>
          <a:solidFill>
            <a:schemeClr val="accent3">
              <a:lumMod val="75000"/>
            </a:schemeClr>
          </a:solidFill>
        </p:grpSpPr>
        <p:grpSp>
          <p:nvGrpSpPr>
            <p:cNvPr id="16" name="Group 4"/>
            <p:cNvGrpSpPr/>
            <p:nvPr/>
          </p:nvGrpSpPr>
          <p:grpSpPr>
            <a:xfrm>
              <a:off x="3355952" y="3048581"/>
              <a:ext cx="1406383" cy="1285465"/>
              <a:chOff x="14168" y="-264583"/>
              <a:chExt cx="6321663" cy="6350000"/>
            </a:xfrm>
            <a:grpFill/>
          </p:grpSpPr>
          <p:sp>
            <p:nvSpPr>
              <p:cNvPr id="18" name="Freeform 5"/>
              <p:cNvSpPr/>
              <p:nvPr/>
            </p:nvSpPr>
            <p:spPr>
              <a:xfrm>
                <a:off x="14168" y="-264583"/>
                <a:ext cx="6321663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7" name="TextBox 15"/>
            <p:cNvSpPr txBox="1"/>
            <p:nvPr/>
          </p:nvSpPr>
          <p:spPr>
            <a:xfrm>
              <a:off x="3534358" y="3584246"/>
              <a:ext cx="1043391" cy="420594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68"/>
                </a:lnSpc>
              </a:pPr>
              <a:r>
                <a:rPr lang="en-US" sz="60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</a:p>
          </p:txBody>
        </p:sp>
      </p:grpSp>
      <p:sp>
        <p:nvSpPr>
          <p:cNvPr id="19" name="Rectangle 18"/>
          <p:cNvSpPr/>
          <p:nvPr/>
        </p:nvSpPr>
        <p:spPr>
          <a:xfrm>
            <a:off x="3200400" y="3640354"/>
            <a:ext cx="128305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360045" algn="l"/>
                <a:tab pos="720090" algn="l"/>
              </a:tabLst>
            </a:pPr>
            <a:r>
              <a:rPr lang="vi-VN" sz="6000" b="1" dirty="0">
                <a:ea typeface="Calibri" panose="020F0502020204030204" pitchFamily="34" charset="0"/>
                <a:cs typeface="Arial" panose="020B0604020202020204" pitchFamily="34" charset="0"/>
              </a:rPr>
              <a:t>Tính chất của dãy tỉ số bằng nhau</a:t>
            </a:r>
          </a:p>
        </p:txBody>
      </p:sp>
      <p:pic>
        <p:nvPicPr>
          <p:cNvPr id="20" name="Picture 25">
            <a:extLst>
              <a:ext uri="{FF2B5EF4-FFF2-40B4-BE49-F238E27FC236}">
                <a16:creationId xmlns:a16="http://schemas.microsoft.com/office/drawing/2014/main" id="{6DCDB059-5C1F-4268-8ABA-6C17C60D41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130548" y="613324"/>
            <a:ext cx="1987388" cy="18631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>
            <a:off x="-2057400" y="9666863"/>
            <a:ext cx="21031665" cy="1344037"/>
            <a:chOff x="0" y="0"/>
            <a:chExt cx="28042220" cy="1792049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Brush/>
                    </a14:imgEffect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saturation sat="191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80" y="266700"/>
            <a:ext cx="1224738" cy="1143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927860" y="495300"/>
            <a:ext cx="393954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500" b="1" dirty="0">
                <a:latin typeface="Arial" panose="020B0604020202020204" pitchFamily="34" charset="0"/>
                <a:cs typeface="Arial" panose="020B0604020202020204" pitchFamily="34" charset="0"/>
              </a:rPr>
              <a:t>HĐ 1:</a:t>
            </a:r>
            <a:endParaRPr lang="en-US" sz="4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793D90F-CFB5-41B8-A9E5-2925471B0C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4249399" y="-5658"/>
            <a:ext cx="3581400" cy="1020089"/>
          </a:xfrm>
          <a:prstGeom prst="rect">
            <a:avLst/>
          </a:prstGeom>
        </p:spPr>
      </p:pic>
      <p:pic>
        <p:nvPicPr>
          <p:cNvPr id="19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496754">
            <a:off x="-143984" y="8420947"/>
            <a:ext cx="1039773" cy="130267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958693" y="8861147"/>
            <a:ext cx="6427522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THẢO LUẬN NHÓM ĐÔI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960148" y="977991"/>
            <a:ext cx="16864263" cy="2003796"/>
            <a:chOff x="1927860" y="739398"/>
            <a:chExt cx="16864263" cy="2003796"/>
          </a:xfrm>
        </p:grpSpPr>
        <p:sp>
          <p:nvSpPr>
            <p:cNvPr id="2" name="Rectangle 1"/>
            <p:cNvSpPr/>
            <p:nvPr/>
          </p:nvSpPr>
          <p:spPr>
            <a:xfrm>
              <a:off x="1927860" y="1300305"/>
              <a:ext cx="168642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  <a:spcAft>
                  <a:spcPts val="800"/>
                </a:spcAft>
              </a:pPr>
              <a:r>
                <a:rPr lang="nl-NL" sz="4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Cho tỉ lệ thức           </a:t>
              </a:r>
              <a:r>
                <a:rPr lang="nl-NL" sz="4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.Tính các tỉ số            </a:t>
              </a:r>
              <a:r>
                <a:rPr lang="nl-NL" sz="4000" dirty="0">
                  <a:solidFill>
                    <a:prstClr val="black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và</a:t>
              </a:r>
              <a:endPara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9796917" y="798046"/>
                  <a:ext cx="1505925" cy="194514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>
                    <a:lnSpc>
                      <a:spcPct val="150000"/>
                    </a:lnSpc>
                    <a:spcAft>
                      <a:spcPts val="8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nl-NL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2+6</m:t>
                            </m:r>
                          </m:num>
                          <m:den>
                            <m:r>
                              <a:rPr lang="nl-NL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3+9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96917" y="798046"/>
                  <a:ext cx="1505925" cy="1945148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12034782" y="810432"/>
                  <a:ext cx="1505925" cy="19296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>
                    <a:lnSpc>
                      <a:spcPct val="150000"/>
                    </a:lnSpc>
                    <a:spcAft>
                      <a:spcPts val="8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nl-NL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2−6</m:t>
                            </m:r>
                          </m:num>
                          <m:den>
                            <m:r>
                              <a:rPr lang="nl-NL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3−9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034782" y="810432"/>
                  <a:ext cx="1505925" cy="1929631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5044698" y="739398"/>
                  <a:ext cx="1562864" cy="19296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>
                    <a:lnSpc>
                      <a:spcPct val="150000"/>
                    </a:lnSpc>
                    <a:spcAft>
                      <a:spcPts val="8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4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4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3</m:t>
                            </m:r>
                          </m:den>
                        </m:f>
                        <m:r>
                          <a:rPr lang="en-US" sz="4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lang="en-US" sz="40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nl-NL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6</m:t>
                            </m:r>
                          </m:num>
                          <m:den>
                            <m:r>
                              <a:rPr lang="nl-NL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9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4698" y="739398"/>
                  <a:ext cx="1562864" cy="1929631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026" name="Picture 2" descr="https://lh4.googleusercontent.com/F_qklLHiTM3YlFnH3VVjz7mfI2dWo7F5_pucKbmBeZg0shm5qvWz-mdFcaO3i2Gl7jQMhEzakZzq-S26vlPS2SbSbS2VMqbcoft1RBblK8VRkrguv0rciGxVM0Fi7USwxWV5sIuV51Zg1YKffP6bqco7AJNjYob-ezvqQ-657ic3RGr77FtOBQ5ZpPk84OkUgmvbu5H1lA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437694"/>
            <a:ext cx="1905000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1"/>
          <p:cNvSpPr>
            <a:spLocks noChangeArrowheads="1"/>
          </p:cNvSpPr>
          <p:nvPr/>
        </p:nvSpPr>
        <p:spPr bwMode="auto">
          <a:xfrm>
            <a:off x="2195592" y="2980194"/>
            <a:ext cx="12192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br>
              <a:rPr kumimoji="0" lang="en-US" altLang="en-US" sz="8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000" b="1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495800" y="3460077"/>
                <a:ext cx="9144000" cy="473142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 fontAlgn="base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Ta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2+6</m:t>
                          </m:r>
                        </m:num>
                        <m:den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3+9</m:t>
                          </m:r>
                        </m:den>
                      </m:f>
                      <m:r>
                        <a:rPr lang="en-US" sz="40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8</m:t>
                          </m:r>
                        </m:num>
                        <m:den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12</m:t>
                          </m:r>
                        </m:den>
                      </m:f>
                      <m:r>
                        <a:rPr lang="en-US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</m:t>
                          </m:r>
                        </m:num>
                        <m:den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3</m:t>
                          </m:r>
                        </m:den>
                      </m:f>
                      <m:r>
                        <a:rPr lang="en-US" sz="40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6</m:t>
                          </m:r>
                        </m:num>
                        <m:den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6</m:t>
                          </m:r>
                        </m:num>
                        <m:den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3</m:t>
                          </m:r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9</m:t>
                          </m:r>
                        </m:den>
                      </m:f>
                      <m:r>
                        <a:rPr lang="en-US" sz="40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4</m:t>
                          </m:r>
                        </m:num>
                        <m:den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6</m:t>
                          </m:r>
                        </m:den>
                      </m:f>
                      <m:r>
                        <a:rPr lang="en-US" sz="40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</m:t>
                          </m:r>
                        </m:num>
                        <m:den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3</m:t>
                          </m:r>
                        </m:den>
                      </m:f>
                      <m:r>
                        <a:rPr lang="en-US" sz="40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6</m:t>
                          </m:r>
                        </m:num>
                        <m:den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3460077"/>
                <a:ext cx="9144000" cy="4731423"/>
              </a:xfrm>
              <a:prstGeom prst="rect">
                <a:avLst/>
              </a:prstGeom>
              <a:blipFill>
                <a:blip r:embed="rId22"/>
                <a:stretch>
                  <a:fillRect l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Picture 6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2422618" y="12761643"/>
            <a:ext cx="10274763" cy="9003261"/>
          </a:xfrm>
          <a:prstGeom prst="rect">
            <a:avLst/>
          </a:prstGeom>
        </p:spPr>
      </p:pic>
      <p:pic>
        <p:nvPicPr>
          <p:cNvPr id="1027" name="Picture 102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3842580" y="6066764"/>
            <a:ext cx="3835820" cy="336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/>
      </p:transition>
    </mc:Choice>
    <mc:Fallback xmlns="">
      <p:transition spd="med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2" grpId="0" animBg="1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>
            <a:off x="-2057400" y="9666863"/>
            <a:ext cx="21031665" cy="1344037"/>
            <a:chOff x="0" y="0"/>
            <a:chExt cx="28042220" cy="1792049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Brush/>
                    </a14:imgEffect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saturation sat="191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80" y="266700"/>
            <a:ext cx="1224738" cy="1143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927860" y="495300"/>
            <a:ext cx="393954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HĐ 2: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793D90F-CFB5-41B8-A9E5-2925471B0C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4249399" y="-5658"/>
            <a:ext cx="3581400" cy="1020089"/>
          </a:xfrm>
          <a:prstGeom prst="rect">
            <a:avLst/>
          </a:prstGeom>
        </p:spPr>
      </p:pic>
      <p:pic>
        <p:nvPicPr>
          <p:cNvPr id="19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496754">
            <a:off x="-143984" y="8420947"/>
            <a:ext cx="1039773" cy="130267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71337" y="1333500"/>
            <a:ext cx="16864263" cy="901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vi-VN" sz="4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So sánh hai tỉ số nhận được ở HĐ1 với các tỉ số trong tỉ lệ thức đã cho.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828800" y="2184618"/>
            <a:ext cx="1905000" cy="1815882"/>
            <a:chOff x="1828800" y="2980194"/>
            <a:chExt cx="1905000" cy="1815882"/>
          </a:xfrm>
        </p:grpSpPr>
        <p:pic>
          <p:nvPicPr>
            <p:cNvPr id="1026" name="Picture 2" descr="https://lh4.googleusercontent.com/F_qklLHiTM3YlFnH3VVjz7mfI2dWo7F5_pucKbmBeZg0shm5qvWz-mdFcaO3i2Gl7jQMhEzakZzq-S26vlPS2SbSbS2VMqbcoft1RBblK8VRkrguv0rciGxVM0Fi7USwxWV5sIuV51Zg1YKffP6bqco7AJNjYob-ezvqQ-657ic3RGr77FtOBQ5ZpPk84OkUgmvbu5H1lA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3437694"/>
              <a:ext cx="1905000" cy="1343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le 1"/>
            <p:cNvSpPr>
              <a:spLocks noChangeArrowheads="1"/>
            </p:cNvSpPr>
            <p:nvPr/>
          </p:nvSpPr>
          <p:spPr bwMode="auto">
            <a:xfrm>
              <a:off x="2195592" y="2980194"/>
              <a:ext cx="1219200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 </a:t>
              </a:r>
              <a:br>
                <a:rPr kumimoji="0" lang="en-US" altLang="en-US" sz="8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</a:t>
              </a: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35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2422618" y="12761643"/>
            <a:ext cx="10274763" cy="900326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86193" y="4272197"/>
            <a:ext cx="16789393" cy="901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7" name="Rectangle 6"/>
          <p:cNvSpPr/>
          <p:nvPr/>
        </p:nvSpPr>
        <p:spPr>
          <a:xfrm>
            <a:off x="1091776" y="7124700"/>
            <a:ext cx="168914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Vậy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tỉ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ở HĐ1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tỉ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tỉ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lệ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429000" y="5332173"/>
                <a:ext cx="3714607" cy="12591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2+6</m:t>
                          </m:r>
                        </m:num>
                        <m:den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3+9</m:t>
                          </m:r>
                        </m:den>
                      </m:f>
                      <m:r>
                        <a:rPr lang="en-US" sz="40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</m:t>
                          </m:r>
                        </m:num>
                        <m:den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3</m:t>
                          </m:r>
                        </m:den>
                      </m:f>
                      <m:r>
                        <a:rPr lang="en-US" sz="40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6</m:t>
                          </m:r>
                        </m:num>
                        <m:den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9</m:t>
                          </m:r>
                        </m:den>
                      </m:f>
                      <m:r>
                        <a:rPr lang="en-US" sz="40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;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5332173"/>
                <a:ext cx="3714607" cy="125912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0867127" y="5337334"/>
                <a:ext cx="3382272" cy="1248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6</m:t>
                          </m:r>
                        </m:num>
                        <m:den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3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9</m:t>
                          </m:r>
                        </m:den>
                      </m:f>
                      <m:r>
                        <a:rPr lang="en-US" sz="40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</m:t>
                          </m:r>
                        </m:num>
                        <m:den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3</m:t>
                          </m:r>
                        </m:den>
                      </m:f>
                      <m:r>
                        <a:rPr lang="en-US" sz="40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6</m:t>
                          </m:r>
                        </m:num>
                        <m:den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7127" y="5337334"/>
                <a:ext cx="3382272" cy="1248803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566858">
            <a:off x="17355700" y="8412519"/>
            <a:ext cx="1039773" cy="130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30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/>
      </p:transition>
    </mc:Choice>
    <mc:Fallback xmlns="">
      <p:transition spd="med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" grpId="0"/>
      <p:bldP spid="4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770" y="-1562100"/>
            <a:ext cx="18288000" cy="3394571"/>
            <a:chOff x="0" y="0"/>
            <a:chExt cx="4816593" cy="10219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21917"/>
            </a:xfrm>
            <a:custGeom>
              <a:avLst/>
              <a:gdLst/>
              <a:ahLst/>
              <a:cxnLst/>
              <a:rect l="l" t="t" r="r" b="b"/>
              <a:pathLst>
                <a:path w="4816592" h="1021917">
                  <a:moveTo>
                    <a:pt x="0" y="0"/>
                  </a:moveTo>
                  <a:lnTo>
                    <a:pt x="4816592" y="0"/>
                  </a:lnTo>
                  <a:lnTo>
                    <a:pt x="4816592" y="1021917"/>
                  </a:lnTo>
                  <a:lnTo>
                    <a:pt x="0" y="1021917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1752600" y="9639300"/>
            <a:ext cx="21031665" cy="1344037"/>
            <a:chOff x="0" y="0"/>
            <a:chExt cx="28042220" cy="1792049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pic>
        <p:nvPicPr>
          <p:cNvPr id="13" name="Picture 19">
            <a:extLst>
              <a:ext uri="{FF2B5EF4-FFF2-40B4-BE49-F238E27FC236}">
                <a16:creationId xmlns:a16="http://schemas.microsoft.com/office/drawing/2014/main" id="{30F38795-F5F4-4C91-81D6-D45265DF37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033228" y="4085977"/>
            <a:ext cx="3540243" cy="5553323"/>
          </a:xfrm>
          <a:prstGeom prst="rect">
            <a:avLst/>
          </a:prstGeom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E3FD55B0-66AF-46DA-A5B3-DD23B2EE81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077906" y="2127821"/>
            <a:ext cx="1510416" cy="166813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556507" y="723900"/>
            <a:ext cx="4038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KẾT LUẬN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83546" y="2470261"/>
            <a:ext cx="11811000" cy="5147734"/>
            <a:chOff x="304800" y="2026571"/>
            <a:chExt cx="11811000" cy="4321321"/>
          </a:xfrm>
          <a:solidFill>
            <a:schemeClr val="accent5">
              <a:lumMod val="75000"/>
            </a:schemeClr>
          </a:solidFill>
        </p:grpSpPr>
        <p:sp>
          <p:nvSpPr>
            <p:cNvPr id="7" name="Rounded Rectangular Callout 6"/>
            <p:cNvSpPr/>
            <p:nvPr/>
          </p:nvSpPr>
          <p:spPr>
            <a:xfrm>
              <a:off x="304800" y="2026571"/>
              <a:ext cx="11811000" cy="4321321"/>
            </a:xfrm>
            <a:prstGeom prst="wedgeRoundRectCallout">
              <a:avLst>
                <a:gd name="adj1" fmla="val 23167"/>
                <a:gd name="adj2" fmla="val 66027"/>
                <a:gd name="adj3" fmla="val 16667"/>
              </a:avLst>
            </a:prstGeom>
            <a:grpFill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38575" y="2319720"/>
              <a:ext cx="10643825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Từ </a:t>
              </a:r>
              <a:r>
                <a:rPr lang="en-US" sz="4000" dirty="0" err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tỉ</a:t>
              </a: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lệ</a:t>
              </a: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thức</a:t>
              </a: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            </a:t>
              </a:r>
              <a:r>
                <a:rPr lang="en-US" sz="4000" dirty="0" err="1">
                  <a:solidFill>
                    <a:prstClr val="white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suy</a:t>
              </a:r>
              <a:r>
                <a:rPr lang="en-US" sz="4000" dirty="0">
                  <a:solidFill>
                    <a:prstClr val="white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prstClr val="white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ra</a:t>
              </a:r>
              <a:r>
                <a:rPr lang="en-US" sz="4000" dirty="0">
                  <a:solidFill>
                    <a:prstClr val="white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endParaRPr lang="en-US" sz="4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7" name="Picture 25">
            <a:extLst>
              <a:ext uri="{FF2B5EF4-FFF2-40B4-BE49-F238E27FC236}">
                <a16:creationId xmlns:a16="http://schemas.microsoft.com/office/drawing/2014/main" id="{6DCDB059-5C1F-4268-8ABA-6C17C60D41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417321" y="647700"/>
            <a:ext cx="1511437" cy="1416972"/>
          </a:xfrm>
          <a:prstGeom prst="rect">
            <a:avLst/>
          </a:prstGeom>
        </p:spPr>
      </p:pic>
      <p:pic>
        <p:nvPicPr>
          <p:cNvPr id="18" name="Picture 21">
            <a:extLst>
              <a:ext uri="{FF2B5EF4-FFF2-40B4-BE49-F238E27FC236}">
                <a16:creationId xmlns:a16="http://schemas.microsoft.com/office/drawing/2014/main" id="{F0286D7C-AB1C-44C5-977E-33118FE6C73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656058" y="7084731"/>
            <a:ext cx="1620542" cy="2770157"/>
          </a:xfrm>
          <a:prstGeom prst="rect">
            <a:avLst/>
          </a:prstGeom>
        </p:spPr>
      </p:pic>
      <p:pic>
        <p:nvPicPr>
          <p:cNvPr id="19" name="Picture 22">
            <a:extLst>
              <a:ext uri="{FF2B5EF4-FFF2-40B4-BE49-F238E27FC236}">
                <a16:creationId xmlns:a16="http://schemas.microsoft.com/office/drawing/2014/main" id="{FAD1FB8C-CEA8-4888-A107-9EB269B7779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3910958" y="7048316"/>
            <a:ext cx="1575442" cy="281958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417321" y="5753100"/>
            <a:ext cx="9144000" cy="90159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Giả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thiết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tỉ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đểu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400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n-US" sz="4000" dirty="0">
              <a:solidFill>
                <a:prstClr val="white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343400" y="2853904"/>
                <a:ext cx="1578830" cy="11465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𝑎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𝑏</m:t>
                          </m:r>
                        </m:den>
                      </m:f>
                      <m:r>
                        <a:rPr lang="en-US" sz="400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2853904"/>
                <a:ext cx="1578830" cy="114659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8131034" y="3865418"/>
            <a:ext cx="3000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prstClr val="whit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352502" y="4303717"/>
                <a:ext cx="5340116" cy="12207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𝑎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𝑏</m:t>
                          </m:r>
                        </m:den>
                      </m:f>
                      <m:r>
                        <a:rPr lang="en-US" sz="400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</m:t>
                          </m:r>
                        </m:den>
                      </m:f>
                      <m:r>
                        <a:rPr lang="en-US" sz="400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en-US" sz="400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𝑏</m:t>
                          </m:r>
                          <m:r>
                            <a:rPr lang="en-US" sz="400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</m:t>
                          </m:r>
                        </m:den>
                      </m:f>
                      <m:r>
                        <a:rPr lang="en-US" sz="400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𝑏</m:t>
                          </m:r>
                          <m: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40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US" sz="4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2502" y="4303717"/>
                <a:ext cx="5340116" cy="122078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357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randomBar dir="vert"/>
      </p:transition>
    </mc:Choice>
    <mc:Fallback xmlns="">
      <p:transition spd="med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9" grpId="0"/>
      <p:bldP spid="10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15780" y="-565393"/>
            <a:ext cx="19431000" cy="2127493"/>
            <a:chOff x="0" y="0"/>
            <a:chExt cx="4816593" cy="10219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21917"/>
            </a:xfrm>
            <a:custGeom>
              <a:avLst/>
              <a:gdLst/>
              <a:ahLst/>
              <a:cxnLst/>
              <a:rect l="l" t="t" r="r" b="b"/>
              <a:pathLst>
                <a:path w="4816592" h="1021917">
                  <a:moveTo>
                    <a:pt x="0" y="0"/>
                  </a:moveTo>
                  <a:lnTo>
                    <a:pt x="4816592" y="0"/>
                  </a:lnTo>
                  <a:lnTo>
                    <a:pt x="4816592" y="1021917"/>
                  </a:lnTo>
                  <a:lnTo>
                    <a:pt x="0" y="1021917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1524000" y="9486900"/>
            <a:ext cx="21031665" cy="1344037"/>
            <a:chOff x="0" y="0"/>
            <a:chExt cx="28042220" cy="1792049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sp>
        <p:nvSpPr>
          <p:cNvPr id="23" name="Rectangle 22"/>
          <p:cNvSpPr/>
          <p:nvPr/>
        </p:nvSpPr>
        <p:spPr>
          <a:xfrm>
            <a:off x="6185613" y="316490"/>
            <a:ext cx="6228209" cy="1002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45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Ví dụ </a:t>
            </a:r>
            <a:r>
              <a:rPr lang="en-US" sz="45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nl-NL" sz="45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(SGK – tr8)</a:t>
            </a:r>
            <a:endParaRPr lang="en-US" sz="45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5">
            <a:extLst>
              <a:ext uri="{FF2B5EF4-FFF2-40B4-BE49-F238E27FC236}">
                <a16:creationId xmlns:a16="http://schemas.microsoft.com/office/drawing/2014/main" id="{6DCDB059-5C1F-4268-8ABA-6C17C60D41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087600" y="102839"/>
            <a:ext cx="1877609" cy="176025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793D90F-CFB5-41B8-A9E5-2925471B0C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8531923"/>
            <a:ext cx="3352800" cy="954977"/>
          </a:xfrm>
          <a:prstGeom prst="rect">
            <a:avLst/>
          </a:prstGeom>
        </p:spPr>
      </p:pic>
      <p:pic>
        <p:nvPicPr>
          <p:cNvPr id="32" name="Picture 5"/>
          <p:cNvPicPr>
            <a:picLocks noChangeAspect="1"/>
          </p:cNvPicPr>
          <p:nvPr/>
        </p:nvPicPr>
        <p:blipFill rotWithShape="1">
          <a:blip r:embed="rId7"/>
          <a:srcRect l="71258" t="36429"/>
          <a:stretch/>
        </p:blipFill>
        <p:spPr>
          <a:xfrm>
            <a:off x="16535400" y="7617643"/>
            <a:ext cx="1524000" cy="218116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140203" y="1586782"/>
            <a:ext cx="11822467" cy="1776320"/>
            <a:chOff x="990600" y="1638300"/>
            <a:chExt cx="11822467" cy="1776320"/>
          </a:xfrm>
        </p:grpSpPr>
        <p:sp>
          <p:nvSpPr>
            <p:cNvPr id="5" name="Rectangle 4"/>
            <p:cNvSpPr/>
            <p:nvPr/>
          </p:nvSpPr>
          <p:spPr>
            <a:xfrm>
              <a:off x="990600" y="2039589"/>
              <a:ext cx="1182246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US" sz="4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Tìm</a:t>
              </a:r>
              <a:r>
                <a:rPr lang="en-US" sz="4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hai</a:t>
              </a:r>
              <a:r>
                <a:rPr lang="en-US" sz="4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số</a:t>
              </a:r>
              <a:r>
                <a:rPr lang="en-US" sz="4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x </a:t>
              </a:r>
              <a:r>
                <a:rPr lang="en-US" sz="4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4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y </a:t>
              </a:r>
              <a:r>
                <a:rPr lang="en-US" sz="4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biết</a:t>
              </a:r>
              <a:r>
                <a:rPr lang="en-US" sz="4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:               </a:t>
              </a:r>
              <a:r>
                <a: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prstClr val="black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và</a:t>
              </a:r>
              <a:r>
                <a: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x + y = 32</a:t>
              </a:r>
              <a:r>
                <a:rPr lang="en-US" sz="4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       </a:t>
              </a:r>
              <a:endParaRPr lang="en-U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6227121" y="1638300"/>
                  <a:ext cx="1869038" cy="17763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>
                    <a:lnSpc>
                      <a:spcPct val="150000"/>
                    </a:lnSpc>
                    <a:spcAft>
                      <a:spcPts val="8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4000" b="0" i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5</m:t>
                            </m:r>
                          </m:den>
                        </m:f>
                        <m: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sz="40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y</m:t>
                            </m:r>
                          </m:num>
                          <m:den>
                            <m:r>
                              <a:rPr lang="en-US" sz="40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11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27121" y="1638300"/>
                  <a:ext cx="1869038" cy="177632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140203" y="4373301"/>
                <a:ext cx="12163347" cy="38943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Áp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dụng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tính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chất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dãy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tỉ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bằng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nhau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ta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x</m:t>
                          </m:r>
                        </m:num>
                        <m:den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5</m:t>
                          </m:r>
                        </m:den>
                      </m:f>
                      <m:r>
                        <a:rPr lang="en-US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y</m:t>
                          </m:r>
                        </m:num>
                        <m:den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11</m:t>
                          </m:r>
                        </m:den>
                      </m:f>
                      <m:r>
                        <a:rPr lang="en-US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</m:num>
                        <m:den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5+11</m:t>
                          </m:r>
                        </m:den>
                      </m:f>
                      <m:r>
                        <a:rPr lang="en-US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</m:num>
                        <m:den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16</m:t>
                          </m:r>
                        </m:den>
                      </m:f>
                      <m:r>
                        <a:rPr lang="en-US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32</m:t>
                          </m:r>
                        </m:num>
                        <m:den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16</m:t>
                          </m:r>
                        </m:den>
                      </m:f>
                      <m:r>
                        <a:rPr lang="en-US" sz="40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=2</m:t>
                      </m:r>
                    </m:oMath>
                  </m:oMathPara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đây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ta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tính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 x = 2.5 = 10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y = 2 . 11 = 22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0203" y="4373301"/>
                <a:ext cx="12163347" cy="3894399"/>
              </a:xfrm>
              <a:prstGeom prst="rect">
                <a:avLst/>
              </a:prstGeom>
              <a:blipFill>
                <a:blip r:embed="rId11"/>
                <a:stretch>
                  <a:fillRect l="-1754" b="-2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1752600" y="3041834"/>
            <a:ext cx="1905000" cy="1815882"/>
            <a:chOff x="1828800" y="2980194"/>
            <a:chExt cx="1905000" cy="1815882"/>
          </a:xfrm>
        </p:grpSpPr>
        <p:pic>
          <p:nvPicPr>
            <p:cNvPr id="20" name="Picture 2" descr="https://lh4.googleusercontent.com/F_qklLHiTM3YlFnH3VVjz7mfI2dWo7F5_pucKbmBeZg0shm5qvWz-mdFcaO3i2Gl7jQMhEzakZzq-S26vlPS2SbSbS2VMqbcoft1RBblK8VRkrguv0rciGxVM0Fi7USwxWV5sIuV51Zg1YKffP6bqco7AJNjYob-ezvqQ-657ic3RGr77FtOBQ5ZpPk84OkUgmvbu5H1lA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3437694"/>
              <a:ext cx="1905000" cy="1343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1"/>
            <p:cNvSpPr>
              <a:spLocks noChangeArrowheads="1"/>
            </p:cNvSpPr>
            <p:nvPr/>
          </p:nvSpPr>
          <p:spPr bwMode="auto">
            <a:xfrm>
              <a:off x="2195592" y="2980194"/>
              <a:ext cx="1219200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 </a:t>
              </a:r>
              <a:br>
                <a:rPr kumimoji="0" lang="en-US" altLang="en-US" sz="8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</a:t>
              </a: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917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/>
      </p:transition>
    </mc:Choice>
    <mc:Fallback xmlns="">
      <p:transition spd="med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7">
            <a:extLst>
              <a:ext uri="{FF2B5EF4-FFF2-40B4-BE49-F238E27FC236}">
                <a16:creationId xmlns:a16="http://schemas.microsoft.com/office/drawing/2014/main" id="{D2A20305-49BF-4568-A286-4EF18440759A}"/>
              </a:ext>
            </a:extLst>
          </p:cNvPr>
          <p:cNvSpPr/>
          <p:nvPr/>
        </p:nvSpPr>
        <p:spPr>
          <a:xfrm>
            <a:off x="-15240" y="1560506"/>
            <a:ext cx="18821401" cy="8726494"/>
          </a:xfrm>
          <a:custGeom>
            <a:avLst/>
            <a:gdLst/>
            <a:ahLst/>
            <a:cxnLst/>
            <a:rect l="l" t="t" r="r" b="b"/>
            <a:pathLst>
              <a:path w="4816592" h="1148350">
                <a:moveTo>
                  <a:pt x="0" y="0"/>
                </a:moveTo>
                <a:lnTo>
                  <a:pt x="4816592" y="0"/>
                </a:lnTo>
                <a:lnTo>
                  <a:pt x="4816592" y="1148350"/>
                </a:lnTo>
                <a:lnTo>
                  <a:pt x="0" y="1148350"/>
                </a:lnTo>
                <a:close/>
              </a:path>
            </a:pathLst>
          </a:custGeom>
          <a:solidFill>
            <a:schemeClr val="bg1"/>
          </a:solidFill>
        </p:spPr>
      </p:sp>
      <p:pic>
        <p:nvPicPr>
          <p:cNvPr id="34" name="Picture 25">
            <a:extLst>
              <a:ext uri="{FF2B5EF4-FFF2-40B4-BE49-F238E27FC236}">
                <a16:creationId xmlns:a16="http://schemas.microsoft.com/office/drawing/2014/main" id="{6829F60C-7DAD-4FFF-9212-8523B63F0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230600" y="292765"/>
            <a:ext cx="1485723" cy="1392866"/>
          </a:xfrm>
          <a:prstGeom prst="rect">
            <a:avLst/>
          </a:prstGeom>
        </p:spPr>
      </p:pic>
      <p:pic>
        <p:nvPicPr>
          <p:cNvPr id="35" name="Picture 7">
            <a:extLst>
              <a:ext uri="{FF2B5EF4-FFF2-40B4-BE49-F238E27FC236}">
                <a16:creationId xmlns:a16="http://schemas.microsoft.com/office/drawing/2014/main" id="{523BA23B-7AFB-47AA-AB1E-926708BC6C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1344267">
            <a:off x="326372" y="9066161"/>
            <a:ext cx="1706755" cy="161715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87213" y="407101"/>
            <a:ext cx="50164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LUYỆN TẬP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733800" y="1409700"/>
            <a:ext cx="10628615" cy="1766509"/>
            <a:chOff x="1219199" y="2405876"/>
            <a:chExt cx="10628615" cy="1766509"/>
          </a:xfrm>
        </p:grpSpPr>
        <p:sp>
          <p:nvSpPr>
            <p:cNvPr id="2" name="Rectangle 1"/>
            <p:cNvSpPr/>
            <p:nvPr/>
          </p:nvSpPr>
          <p:spPr>
            <a:xfrm>
              <a:off x="1219199" y="2838333"/>
              <a:ext cx="10628615" cy="9015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US" sz="4000" dirty="0" err="1">
                  <a:solidFill>
                    <a:srgbClr val="333333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Tìm</a:t>
              </a:r>
              <a:r>
                <a:rPr lang="en-US" sz="4000" dirty="0">
                  <a:solidFill>
                    <a:srgbClr val="333333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rgbClr val="333333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hai</a:t>
              </a:r>
              <a:r>
                <a:rPr lang="en-US" sz="4000" dirty="0">
                  <a:solidFill>
                    <a:srgbClr val="333333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rgbClr val="333333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số</a:t>
              </a:r>
              <a:r>
                <a:rPr lang="en-US" sz="4000" dirty="0">
                  <a:solidFill>
                    <a:srgbClr val="333333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x </a:t>
              </a:r>
              <a:r>
                <a:rPr lang="en-US" sz="4000" dirty="0" err="1">
                  <a:solidFill>
                    <a:srgbClr val="333333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4000" dirty="0">
                  <a:solidFill>
                    <a:srgbClr val="333333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y, </a:t>
              </a:r>
              <a:r>
                <a:rPr lang="en-US" sz="4000" dirty="0" err="1">
                  <a:solidFill>
                    <a:srgbClr val="333333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biết</a:t>
              </a:r>
              <a:r>
                <a:rPr lang="en-US" sz="4000" dirty="0">
                  <a:solidFill>
                    <a:srgbClr val="333333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:                 </a:t>
              </a:r>
              <a:r>
                <a:rPr lang="en-US" sz="4000" dirty="0" err="1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x – y = 12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/>
                <p:nvPr/>
              </p:nvSpPr>
              <p:spPr>
                <a:xfrm>
                  <a:off x="6400800" y="2405876"/>
                  <a:ext cx="2130327" cy="176650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>
                    <a:lnSpc>
                      <a:spcPct val="150000"/>
                    </a:lnSpc>
                    <a:spcAft>
                      <a:spcPts val="8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sz="40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x</m:t>
                            </m:r>
                          </m:num>
                          <m:den>
                            <m:r>
                              <a:rPr lang="en-US" sz="40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11</m:t>
                            </m:r>
                          </m:den>
                        </m:f>
                        <m:r>
                          <a:rPr lang="en-US" sz="40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sz="40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y</m:t>
                            </m:r>
                          </m:num>
                          <m:den>
                            <m:r>
                              <a:rPr lang="en-US" sz="40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17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00800" y="2405876"/>
                  <a:ext cx="2130327" cy="176650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/>
          <p:cNvGrpSpPr/>
          <p:nvPr/>
        </p:nvGrpSpPr>
        <p:grpSpPr>
          <a:xfrm>
            <a:off x="1301125" y="2350792"/>
            <a:ext cx="1905000" cy="1815882"/>
            <a:chOff x="1828800" y="2980194"/>
            <a:chExt cx="1905000" cy="1815882"/>
          </a:xfrm>
        </p:grpSpPr>
        <p:pic>
          <p:nvPicPr>
            <p:cNvPr id="15" name="Picture 2" descr="https://lh4.googleusercontent.com/F_qklLHiTM3YlFnH3VVjz7mfI2dWo7F5_pucKbmBeZg0shm5qvWz-mdFcaO3i2Gl7jQMhEzakZzq-S26vlPS2SbSbS2VMqbcoft1RBblK8VRkrguv0rciGxVM0Fi7USwxWV5sIuV51Zg1YKffP6bqco7AJNjYob-ezvqQ-657ic3RGr77FtOBQ5ZpPk84OkUgmvbu5H1lA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3437694"/>
              <a:ext cx="1905000" cy="1343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"/>
            <p:cNvSpPr>
              <a:spLocks noChangeArrowheads="1"/>
            </p:cNvSpPr>
            <p:nvPr/>
          </p:nvSpPr>
          <p:spPr bwMode="auto">
            <a:xfrm>
              <a:off x="2195592" y="2980194"/>
              <a:ext cx="1219200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 </a:t>
              </a:r>
              <a:br>
                <a:rPr kumimoji="0" lang="en-US" altLang="en-US" sz="8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</a:t>
              </a: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130312" y="4166674"/>
                <a:ext cx="15240000" cy="45970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Áp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dụng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tính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chất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dãy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tỉ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bằng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nhau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ta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num>
                        <m:den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11</m:t>
                          </m:r>
                        </m:den>
                      </m:f>
                      <m:r>
                        <a:rPr lang="en-US" sz="40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</m:num>
                        <m:den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17</m:t>
                          </m:r>
                        </m:den>
                      </m:f>
                      <m:r>
                        <a:rPr lang="en-US" sz="40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</m:num>
                        <m:den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11</m:t>
                          </m:r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17</m:t>
                          </m:r>
                        </m:den>
                      </m:f>
                      <m:r>
                        <a:rPr lang="en-US" sz="40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12</m:t>
                          </m:r>
                        </m:num>
                        <m:den>
                          <m:r>
                            <a:rPr lang="en-US" sz="40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40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6</m:t>
                          </m:r>
                        </m:den>
                      </m:f>
                      <m:r>
                        <a:rPr lang="en-US" sz="40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US" sz="40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2</m:t>
                      </m:r>
                    </m:oMath>
                  </m:oMathPara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Từ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đây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tính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4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=(</m:t>
                    </m:r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4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2).11=</m:t>
                    </m:r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4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22</m:t>
                    </m:r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4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=(</m:t>
                    </m:r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4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2)⋅17=</m:t>
                    </m:r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4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34</m:t>
                    </m:r>
                  </m:oMath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Vậy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0312" y="4166674"/>
                <a:ext cx="15240000" cy="4597028"/>
              </a:xfrm>
              <a:prstGeom prst="rect">
                <a:avLst/>
              </a:prstGeom>
              <a:blipFill>
                <a:blip r:embed="rId8"/>
                <a:stretch>
                  <a:fillRect l="-1400" b="-2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2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5957386" y="8504908"/>
            <a:ext cx="1758937" cy="19328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202547" y="7915125"/>
                <a:ext cx="434125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4000" i="0">
                          <a:latin typeface="Cambria Math" panose="02040503050406030204" pitchFamily="18" charset="0"/>
                        </a:rPr>
                        <m:t>=−22;</m:t>
                      </m:r>
                      <m:r>
                        <a:rPr lang="en-US" sz="40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000" i="0">
                          <a:latin typeface="Cambria Math" panose="02040503050406030204" pitchFamily="18" charset="0"/>
                        </a:rPr>
                        <m:t>=−34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2547" y="7915125"/>
                <a:ext cx="4341253" cy="7078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529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1835" y="-172816"/>
            <a:ext cx="21031665" cy="1344037"/>
            <a:chOff x="0" y="0"/>
            <a:chExt cx="28042220" cy="179204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-1371835" y="2476500"/>
            <a:ext cx="20497800" cy="3290359"/>
            <a:chOff x="0" y="-38100"/>
            <a:chExt cx="4907243" cy="1425075"/>
          </a:xfrm>
        </p:grpSpPr>
        <p:sp>
          <p:nvSpPr>
            <p:cNvPr id="7" name="Freeform 7"/>
            <p:cNvSpPr/>
            <p:nvPr/>
          </p:nvSpPr>
          <p:spPr>
            <a:xfrm>
              <a:off x="90651" y="238625"/>
              <a:ext cx="4816592" cy="1148350"/>
            </a:xfrm>
            <a:custGeom>
              <a:avLst/>
              <a:gdLst/>
              <a:ahLst/>
              <a:cxnLst/>
              <a:rect l="l" t="t" r="r" b="b"/>
              <a:pathLst>
                <a:path w="4816592" h="1148350">
                  <a:moveTo>
                    <a:pt x="0" y="0"/>
                  </a:moveTo>
                  <a:lnTo>
                    <a:pt x="4816592" y="0"/>
                  </a:lnTo>
                  <a:lnTo>
                    <a:pt x="4816592" y="1148350"/>
                  </a:lnTo>
                  <a:lnTo>
                    <a:pt x="0" y="1148350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37" name="Picture 49">
            <a:extLst>
              <a:ext uri="{FF2B5EF4-FFF2-40B4-BE49-F238E27FC236}">
                <a16:creationId xmlns:a16="http://schemas.microsoft.com/office/drawing/2014/main" id="{40990607-8CA8-47DE-80F8-D47DFF7E8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401800" y="7456016"/>
            <a:ext cx="3681226" cy="2730801"/>
          </a:xfrm>
          <a:prstGeom prst="rect">
            <a:avLst/>
          </a:prstGeom>
        </p:spPr>
      </p:pic>
      <p:pic>
        <p:nvPicPr>
          <p:cNvPr id="38" name="Picture 17">
            <a:extLst>
              <a:ext uri="{FF2B5EF4-FFF2-40B4-BE49-F238E27FC236}">
                <a16:creationId xmlns:a16="http://schemas.microsoft.com/office/drawing/2014/main" id="{9B4193A8-9FA8-4FC2-8197-8DEBAADC57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4192" y="7277101"/>
            <a:ext cx="3599570" cy="2956146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902364" y="2283956"/>
            <a:ext cx="2060036" cy="1828800"/>
            <a:chOff x="3355952" y="3048581"/>
            <a:chExt cx="1406383" cy="1285465"/>
          </a:xfrm>
          <a:solidFill>
            <a:schemeClr val="accent3">
              <a:lumMod val="75000"/>
            </a:schemeClr>
          </a:solidFill>
        </p:grpSpPr>
        <p:grpSp>
          <p:nvGrpSpPr>
            <p:cNvPr id="16" name="Group 4"/>
            <p:cNvGrpSpPr/>
            <p:nvPr/>
          </p:nvGrpSpPr>
          <p:grpSpPr>
            <a:xfrm>
              <a:off x="3355952" y="3048581"/>
              <a:ext cx="1406383" cy="1285465"/>
              <a:chOff x="14168" y="-264583"/>
              <a:chExt cx="6321663" cy="6350000"/>
            </a:xfrm>
            <a:grpFill/>
          </p:grpSpPr>
          <p:sp>
            <p:nvSpPr>
              <p:cNvPr id="18" name="Freeform 5"/>
              <p:cNvSpPr/>
              <p:nvPr/>
            </p:nvSpPr>
            <p:spPr>
              <a:xfrm>
                <a:off x="14168" y="-264583"/>
                <a:ext cx="6321663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grpFill/>
            </p:spPr>
          </p:sp>
        </p:grpSp>
        <p:sp>
          <p:nvSpPr>
            <p:cNvPr id="17" name="TextBox 15"/>
            <p:cNvSpPr txBox="1"/>
            <p:nvPr/>
          </p:nvSpPr>
          <p:spPr>
            <a:xfrm>
              <a:off x="3534358" y="3563850"/>
              <a:ext cx="1043391" cy="420594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68"/>
                </a:lnSpc>
              </a:pPr>
              <a:r>
                <a:rPr lang="en-US" sz="6000" b="1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</a:p>
          </p:txBody>
        </p:sp>
      </p:grpSp>
      <p:sp>
        <p:nvSpPr>
          <p:cNvPr id="19" name="Rectangle 18"/>
          <p:cNvSpPr/>
          <p:nvPr/>
        </p:nvSpPr>
        <p:spPr>
          <a:xfrm>
            <a:off x="3581400" y="2985650"/>
            <a:ext cx="11732164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tabLst>
                <a:tab pos="360045" algn="l"/>
                <a:tab pos="720090" algn="l"/>
              </a:tabLst>
            </a:pPr>
            <a:r>
              <a:rPr lang="vi-VN" sz="6000" b="1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Mở rộng tính chất cho</a:t>
            </a:r>
            <a:endParaRPr lang="en-US" sz="6000" b="1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tabLst>
                <a:tab pos="360045" algn="l"/>
                <a:tab pos="720090" algn="l"/>
              </a:tabLst>
            </a:pPr>
            <a:r>
              <a:rPr lang="vi-VN" sz="6000" b="1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dãy tỉ số bằng nhau</a:t>
            </a:r>
          </a:p>
        </p:txBody>
      </p:sp>
      <p:pic>
        <p:nvPicPr>
          <p:cNvPr id="20" name="Picture 25">
            <a:extLst>
              <a:ext uri="{FF2B5EF4-FFF2-40B4-BE49-F238E27FC236}">
                <a16:creationId xmlns:a16="http://schemas.microsoft.com/office/drawing/2014/main" id="{6DCDB059-5C1F-4268-8ABA-6C17C60D41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130548" y="613324"/>
            <a:ext cx="1987388" cy="186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292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>
            <a:extLst>
              <a:ext uri="{FF2B5EF4-FFF2-40B4-BE49-F238E27FC236}">
                <a16:creationId xmlns:a16="http://schemas.microsoft.com/office/drawing/2014/main" id="{9188FBF6-1509-4B7B-AB4E-CFADA9CDBC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3037421" y="-2389721"/>
            <a:ext cx="12246121" cy="17558961"/>
          </a:xfrm>
          <a:prstGeom prst="rect">
            <a:avLst/>
          </a:prstGeom>
        </p:spPr>
      </p:pic>
      <p:grpSp>
        <p:nvGrpSpPr>
          <p:cNvPr id="24" name="Group 14">
            <a:extLst>
              <a:ext uri="{FF2B5EF4-FFF2-40B4-BE49-F238E27FC236}">
                <a16:creationId xmlns:a16="http://schemas.microsoft.com/office/drawing/2014/main" id="{F07D73A4-81BE-4A93-A6DE-026545BE9C4F}"/>
              </a:ext>
            </a:extLst>
          </p:cNvPr>
          <p:cNvGrpSpPr/>
          <p:nvPr/>
        </p:nvGrpSpPr>
        <p:grpSpPr>
          <a:xfrm>
            <a:off x="-1752600" y="9879591"/>
            <a:ext cx="21031665" cy="1344037"/>
            <a:chOff x="0" y="0"/>
            <a:chExt cx="28042220" cy="1792049"/>
          </a:xfrm>
        </p:grpSpPr>
        <p:pic>
          <p:nvPicPr>
            <p:cNvPr id="25" name="Picture 15">
              <a:extLst>
                <a:ext uri="{FF2B5EF4-FFF2-40B4-BE49-F238E27FC236}">
                  <a16:creationId xmlns:a16="http://schemas.microsoft.com/office/drawing/2014/main" id="{38AE9B9A-7A4D-4C5E-B9D5-D9CA4BBB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26" name="Picture 16">
              <a:extLst>
                <a:ext uri="{FF2B5EF4-FFF2-40B4-BE49-F238E27FC236}">
                  <a16:creationId xmlns:a16="http://schemas.microsoft.com/office/drawing/2014/main" id="{1A4D35B8-3804-4E1A-A8FF-BEBE60C5B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8042BDE5-5778-423F-A123-8DC7C98D41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49400" y="8772686"/>
            <a:ext cx="3886200" cy="1106905"/>
          </a:xfrm>
          <a:prstGeom prst="rect">
            <a:avLst/>
          </a:prstGeom>
        </p:spPr>
      </p:pic>
      <p:pic>
        <p:nvPicPr>
          <p:cNvPr id="29" name="Picture 2">
            <a:extLst>
              <a:ext uri="{FF2B5EF4-FFF2-40B4-BE49-F238E27FC236}">
                <a16:creationId xmlns:a16="http://schemas.microsoft.com/office/drawing/2014/main" id="{23356754-E66D-4B39-A67D-FF1961F8FD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15116" y="8604754"/>
            <a:ext cx="1183511" cy="1307091"/>
          </a:xfrm>
          <a:prstGeom prst="rect">
            <a:avLst/>
          </a:prstGeom>
        </p:spPr>
      </p:pic>
      <p:grpSp>
        <p:nvGrpSpPr>
          <p:cNvPr id="31" name="Group 2"/>
          <p:cNvGrpSpPr/>
          <p:nvPr/>
        </p:nvGrpSpPr>
        <p:grpSpPr>
          <a:xfrm>
            <a:off x="-990600" y="-2462805"/>
            <a:ext cx="19463770" cy="3880093"/>
            <a:chOff x="0" y="0"/>
            <a:chExt cx="4816593" cy="1021917"/>
          </a:xfrm>
        </p:grpSpPr>
        <p:sp>
          <p:nvSpPr>
            <p:cNvPr id="32" name="Freeform 3"/>
            <p:cNvSpPr/>
            <p:nvPr/>
          </p:nvSpPr>
          <p:spPr>
            <a:xfrm>
              <a:off x="0" y="0"/>
              <a:ext cx="4816592" cy="1021917"/>
            </a:xfrm>
            <a:custGeom>
              <a:avLst/>
              <a:gdLst/>
              <a:ahLst/>
              <a:cxnLst/>
              <a:rect l="l" t="t" r="r" b="b"/>
              <a:pathLst>
                <a:path w="4816592" h="1021917">
                  <a:moveTo>
                    <a:pt x="0" y="0"/>
                  </a:moveTo>
                  <a:lnTo>
                    <a:pt x="4816592" y="0"/>
                  </a:lnTo>
                  <a:lnTo>
                    <a:pt x="4816592" y="1021917"/>
                  </a:lnTo>
                  <a:lnTo>
                    <a:pt x="0" y="1021917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33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7311882" y="300920"/>
            <a:ext cx="3810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KẾT LUẬN</a:t>
            </a:r>
          </a:p>
        </p:txBody>
      </p:sp>
      <p:pic>
        <p:nvPicPr>
          <p:cNvPr id="13" name="Picture 25">
            <a:extLst>
              <a:ext uri="{FF2B5EF4-FFF2-40B4-BE49-F238E27FC236}">
                <a16:creationId xmlns:a16="http://schemas.microsoft.com/office/drawing/2014/main" id="{6829F60C-7DAD-4FFF-9212-8523B63F049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60036" y="332085"/>
            <a:ext cx="1698753" cy="159258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71800" y="4334169"/>
            <a:ext cx="685800" cy="6286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22225" y="1924665"/>
            <a:ext cx="16266256" cy="901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chất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còn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mở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rộng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dãy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tỉ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chẳng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hạn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066738" y="4076700"/>
                <a:ext cx="8377230" cy="19314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𝑎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𝑏</m:t>
                          </m:r>
                        </m:den>
                      </m:f>
                      <m:r>
                        <a:rPr lang="en-US" sz="40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𝑐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</m:t>
                          </m:r>
                        </m:den>
                      </m:f>
                      <m:r>
                        <a:rPr lang="en-US" sz="40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𝑒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𝑓</m:t>
                          </m:r>
                        </m:den>
                      </m:f>
                      <m:r>
                        <a:rPr lang="en-US" sz="40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𝑐</m:t>
                          </m:r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𝑒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𝑏</m:t>
                          </m:r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</m:t>
                          </m:r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𝑓</m:t>
                          </m:r>
                        </m:den>
                      </m:f>
                      <m:r>
                        <a:rPr lang="en-US" sz="40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𝑎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𝑐</m:t>
                          </m:r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𝑒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𝑏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𝑑</m:t>
                          </m:r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𝑓</m:t>
                          </m:r>
                        </m:den>
                      </m:f>
                      <m:r>
                        <m:rPr>
                          <m:nor/>
                        </m:rPr>
                        <a:rPr lang="en-US" sz="4000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</m:oMath>
                  </m:oMathPara>
                </a14:m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6738" y="4076700"/>
                <a:ext cx="8377230" cy="193149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5368530" y="6057900"/>
            <a:ext cx="75729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Giả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thiết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tỉ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đều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122225" y="8557384"/>
                <a:ext cx="9144000" cy="90159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 algn="just">
                  <a:lnSpc>
                    <a:spcPct val="150000"/>
                  </a:lnSpc>
                </a:pP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Khi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đó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cũng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viết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en-US" sz="40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  <m:r>
                      <a:rPr lang="en-US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𝑐</m:t>
                    </m:r>
                    <m:r>
                      <a:rPr lang="en-US" sz="40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  <m:r>
                      <a:rPr lang="en-US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𝑒</m:t>
                    </m:r>
                    <m:r>
                      <a:rPr lang="en-US" sz="40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𝑏</m:t>
                    </m:r>
                    <m:r>
                      <a:rPr lang="en-US" sz="40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  <m:r>
                      <a:rPr lang="en-US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𝑑</m:t>
                    </m:r>
                    <m:r>
                      <a:rPr lang="en-US" sz="40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  <m:r>
                      <a:rPr lang="en-US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𝑓</m:t>
                    </m:r>
                  </m:oMath>
                </a14:m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225" y="8557384"/>
                <a:ext cx="9144000" cy="901593"/>
              </a:xfrm>
              <a:prstGeom prst="rect">
                <a:avLst/>
              </a:prstGeom>
              <a:blipFill>
                <a:blip r:embed="rId13"/>
                <a:stretch>
                  <a:fillRect l="-2333" b="-28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1220125" y="6667500"/>
            <a:ext cx="16705127" cy="1835695"/>
            <a:chOff x="1220125" y="6432005"/>
            <a:chExt cx="16705127" cy="18356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>
                  <a:off x="1220125" y="6962107"/>
                  <a:ext cx="16705127" cy="90159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>
                    <a:lnSpc>
                      <a:spcPct val="150000"/>
                    </a:lnSpc>
                  </a:pPr>
                  <a:r>
                    <a:rPr lang="en-US" sz="4000" dirty="0" err="1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Nếu</a:t>
                  </a:r>
                  <a:r>
                    <a:rPr lang="en-US" sz="40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                  ta </a:t>
                  </a:r>
                  <a:r>
                    <a:rPr lang="en-US" sz="4000" dirty="0" err="1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còn</a:t>
                  </a:r>
                  <a:r>
                    <a:rPr lang="en-US" sz="40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4000" dirty="0" err="1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nói</a:t>
                  </a:r>
                  <a:r>
                    <a:rPr lang="en-US" sz="40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4000" dirty="0" err="1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các</a:t>
                  </a:r>
                  <a:r>
                    <a:rPr lang="en-US" sz="40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4000" dirty="0" err="1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số</a:t>
                  </a:r>
                  <a:r>
                    <a:rPr lang="en-US" sz="40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𝑎</m:t>
                      </m:r>
                      <m:r>
                        <a:rPr lang="en-US" sz="40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𝑐</m:t>
                      </m:r>
                      <m:r>
                        <a:rPr lang="en-US" sz="40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𝑒</m:t>
                      </m:r>
                    </m:oMath>
                  </a14:m>
                  <a:r>
                    <a:rPr lang="en-US" sz="40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4000" dirty="0" err="1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tỉ</a:t>
                  </a:r>
                  <a:r>
                    <a:rPr lang="en-US" sz="40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4000" dirty="0" err="1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lệ</a:t>
                  </a:r>
                  <a:r>
                    <a:rPr lang="en-US" sz="40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4000" dirty="0" err="1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với</a:t>
                  </a:r>
                  <a:r>
                    <a:rPr lang="en-US" sz="40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4000" dirty="0" err="1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các</a:t>
                  </a:r>
                  <a:r>
                    <a:rPr lang="en-US" sz="40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4000" dirty="0" err="1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số</a:t>
                  </a:r>
                  <a:r>
                    <a:rPr lang="en-US" sz="40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𝑏</m:t>
                      </m:r>
                      <m:r>
                        <a:rPr lang="en-US" sz="40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𝑑</m:t>
                      </m:r>
                      <m:r>
                        <a:rPr lang="en-US" sz="40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𝑓</m:t>
                      </m:r>
                    </m:oMath>
                  </a14:m>
                  <a:r>
                    <a:rPr lang="en-US" sz="4000" dirty="0">
                      <a:solidFill>
                        <a:prstClr val="black"/>
                      </a:solidFill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0125" y="6962107"/>
                  <a:ext cx="16705127" cy="901593"/>
                </a:xfrm>
                <a:prstGeom prst="rect">
                  <a:avLst/>
                </a:prstGeom>
                <a:blipFill>
                  <a:blip r:embed="rId14"/>
                  <a:stretch>
                    <a:fillRect l="-1277" b="-283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/>
                <p:nvPr/>
              </p:nvSpPr>
              <p:spPr>
                <a:xfrm>
                  <a:off x="2404660" y="6432005"/>
                  <a:ext cx="2799420" cy="183569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𝑏</m:t>
                            </m:r>
                          </m:den>
                        </m:f>
                        <m:r>
                          <a:rPr lang="en-US" sz="40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𝑑</m:t>
                            </m:r>
                          </m:den>
                        </m:f>
                        <m:r>
                          <a:rPr lang="en-US" sz="40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𝑒</m:t>
                            </m:r>
                          </m:num>
                          <m:den>
                            <m: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𝑓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sz="4000" dirty="0">
                            <a:solidFill>
                              <a:prstClr val="black"/>
                            </a:solidFill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</m:oMath>
                    </m:oMathPara>
                  </a14:m>
                  <a:endPara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4660" y="6432005"/>
                  <a:ext cx="2799420" cy="1835695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14"/>
          <p:cNvGrpSpPr/>
          <p:nvPr/>
        </p:nvGrpSpPr>
        <p:grpSpPr>
          <a:xfrm>
            <a:off x="1122224" y="3009900"/>
            <a:ext cx="13508175" cy="1262590"/>
            <a:chOff x="1122224" y="2980718"/>
            <a:chExt cx="13508175" cy="12625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6584196" y="2988734"/>
                  <a:ext cx="2544030" cy="12545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𝑏</m:t>
                            </m:r>
                          </m:den>
                        </m:f>
                        <m:r>
                          <a:rPr lang="en-US" sz="40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𝑑</m:t>
                            </m:r>
                          </m:den>
                        </m:f>
                        <m:r>
                          <a:rPr lang="en-US" sz="40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𝑒</m:t>
                            </m:r>
                          </m:num>
                          <m:den>
                            <m: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𝑓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84196" y="2988734"/>
                  <a:ext cx="2544030" cy="1254574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Rectangle 13"/>
            <p:cNvSpPr/>
            <p:nvPr/>
          </p:nvSpPr>
          <p:spPr>
            <a:xfrm>
              <a:off x="1122224" y="2980718"/>
              <a:ext cx="1350817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en-US" sz="4000" dirty="0" err="1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Từ</a:t>
              </a:r>
              <a:r>
                <a: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dãy</a:t>
              </a:r>
              <a:r>
                <a: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tỉ</a:t>
              </a:r>
              <a:r>
                <a: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số</a:t>
              </a:r>
              <a:r>
                <a: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bằng</a:t>
              </a:r>
              <a:r>
                <a: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nhau</a:t>
              </a:r>
              <a:r>
                <a: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                   </a:t>
              </a:r>
              <a:r>
                <a:rPr lang="en-US" sz="4000" dirty="0" err="1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suy</a:t>
              </a:r>
              <a:r>
                <a: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ra</a:t>
              </a:r>
              <a:r>
                <a: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963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 dir="u"/>
      </p:transition>
    </mc:Choice>
    <mc:Fallback xmlns="">
      <p:transition spd="med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" grpId="0"/>
      <p:bldP spid="22" grpId="0"/>
      <p:bldP spid="8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6">
            <a:extLst>
              <a:ext uri="{FF2B5EF4-FFF2-40B4-BE49-F238E27FC236}">
                <a16:creationId xmlns:a16="http://schemas.microsoft.com/office/drawing/2014/main" id="{1A22BE65-A2EE-4CDF-9CB6-FDD5A0CC33B0}"/>
              </a:ext>
            </a:extLst>
          </p:cNvPr>
          <p:cNvGrpSpPr/>
          <p:nvPr/>
        </p:nvGrpSpPr>
        <p:grpSpPr>
          <a:xfrm>
            <a:off x="-228601" y="-36506"/>
            <a:ext cx="18821401" cy="10515058"/>
            <a:chOff x="-5134" y="-38100"/>
            <a:chExt cx="4816592" cy="1342759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D2A20305-49BF-4568-A286-4EF18440759A}"/>
                </a:ext>
              </a:extLst>
            </p:cNvPr>
            <p:cNvSpPr/>
            <p:nvPr/>
          </p:nvSpPr>
          <p:spPr>
            <a:xfrm>
              <a:off x="-5134" y="156309"/>
              <a:ext cx="4816592" cy="1148350"/>
            </a:xfrm>
            <a:custGeom>
              <a:avLst/>
              <a:gdLst/>
              <a:ahLst/>
              <a:cxnLst/>
              <a:rect l="l" t="t" r="r" b="b"/>
              <a:pathLst>
                <a:path w="4816592" h="1148350">
                  <a:moveTo>
                    <a:pt x="0" y="0"/>
                  </a:moveTo>
                  <a:lnTo>
                    <a:pt x="4816592" y="0"/>
                  </a:lnTo>
                  <a:lnTo>
                    <a:pt x="4816592" y="1148350"/>
                  </a:lnTo>
                  <a:lnTo>
                    <a:pt x="0" y="1148350"/>
                  </a:lnTo>
                  <a:close/>
                </a:path>
              </a:pathLst>
            </a:custGeom>
            <a:solidFill>
              <a:srgbClr val="F7CC73">
                <a:alpha val="75000"/>
              </a:srgbClr>
            </a:solidFill>
          </p:spPr>
        </p:sp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E193907B-5540-43C1-868B-88DC0F002BEA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34" name="Picture 25">
            <a:extLst>
              <a:ext uri="{FF2B5EF4-FFF2-40B4-BE49-F238E27FC236}">
                <a16:creationId xmlns:a16="http://schemas.microsoft.com/office/drawing/2014/main" id="{6829F60C-7DAD-4FFF-9212-8523B63F04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002000" y="198120"/>
            <a:ext cx="1698753" cy="1592580"/>
          </a:xfrm>
          <a:prstGeom prst="rect">
            <a:avLst/>
          </a:prstGeom>
        </p:spPr>
      </p:pic>
      <p:grpSp>
        <p:nvGrpSpPr>
          <p:cNvPr id="19" name="Group 14">
            <a:extLst>
              <a:ext uri="{FF2B5EF4-FFF2-40B4-BE49-F238E27FC236}">
                <a16:creationId xmlns:a16="http://schemas.microsoft.com/office/drawing/2014/main" id="{F07D73A4-81BE-4A93-A6DE-026545BE9C4F}"/>
              </a:ext>
            </a:extLst>
          </p:cNvPr>
          <p:cNvGrpSpPr/>
          <p:nvPr/>
        </p:nvGrpSpPr>
        <p:grpSpPr>
          <a:xfrm>
            <a:off x="-990600" y="9391965"/>
            <a:ext cx="21031665" cy="1505162"/>
            <a:chOff x="0" y="0"/>
            <a:chExt cx="28042220" cy="1792049"/>
          </a:xfrm>
        </p:grpSpPr>
        <p:pic>
          <p:nvPicPr>
            <p:cNvPr id="21" name="Picture 15">
              <a:extLst>
                <a:ext uri="{FF2B5EF4-FFF2-40B4-BE49-F238E27FC236}">
                  <a16:creationId xmlns:a16="http://schemas.microsoft.com/office/drawing/2014/main" id="{38AE9B9A-7A4D-4C5E-B9D5-D9CA4BBB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22" name="Picture 16">
              <a:extLst>
                <a:ext uri="{FF2B5EF4-FFF2-40B4-BE49-F238E27FC236}">
                  <a16:creationId xmlns:a16="http://schemas.microsoft.com/office/drawing/2014/main" id="{1A4D35B8-3804-4E1A-A8FF-BEBE60C5B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pic>
        <p:nvPicPr>
          <p:cNvPr id="25" name="Picture 6"/>
          <p:cNvPicPr>
            <a:picLocks noChangeAspect="1"/>
          </p:cNvPicPr>
          <p:nvPr/>
        </p:nvPicPr>
        <p:blipFill rotWithShape="1">
          <a:blip r:embed="rId6"/>
          <a:srcRect t="30236"/>
          <a:stretch/>
        </p:blipFill>
        <p:spPr>
          <a:xfrm>
            <a:off x="15017362" y="6593390"/>
            <a:ext cx="2645783" cy="2937611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52400" y="238942"/>
            <a:ext cx="6228209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45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Ví dụ </a:t>
            </a:r>
            <a:r>
              <a:rPr lang="en-US" sz="45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nl-NL" sz="45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(SGK – tr9)</a:t>
            </a:r>
            <a:endParaRPr lang="en-US" sz="45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9600" y="1790700"/>
            <a:ext cx="1708325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xây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dựng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phòng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ngôi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trường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vùng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khó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khăn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tiền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450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triệu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Ba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thiện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đóng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góp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tiền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tỉ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lệ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3:5:7.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thiện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đóng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góp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bao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nhiêu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tiền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14370" y="317837"/>
            <a:ext cx="673934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50000"/>
              </a:lnSpc>
              <a:spcAft>
                <a:spcPts val="600"/>
              </a:spcAft>
            </a:pP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giải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toán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mở</a:t>
            </a:r>
            <a:r>
              <a: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endParaRPr lang="en-US" sz="40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370" y="4954140"/>
            <a:ext cx="5356195" cy="4017146"/>
          </a:xfrm>
          <a:prstGeom prst="rect">
            <a:avLst/>
          </a:prstGeom>
        </p:spPr>
      </p:pic>
      <p:pic>
        <p:nvPicPr>
          <p:cNvPr id="30" name="Picture 7">
            <a:extLst>
              <a:ext uri="{FF2B5EF4-FFF2-40B4-BE49-F238E27FC236}">
                <a16:creationId xmlns:a16="http://schemas.microsoft.com/office/drawing/2014/main" id="{523BA23B-7AFB-47AA-AB1E-926708BC6C3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0589175" flipH="1" flipV="1">
            <a:off x="879427" y="8450746"/>
            <a:ext cx="1510777" cy="143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04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6">
            <a:extLst>
              <a:ext uri="{FF2B5EF4-FFF2-40B4-BE49-F238E27FC236}">
                <a16:creationId xmlns:a16="http://schemas.microsoft.com/office/drawing/2014/main" id="{1A22BE65-A2EE-4CDF-9CB6-FDD5A0CC33B0}"/>
              </a:ext>
            </a:extLst>
          </p:cNvPr>
          <p:cNvGrpSpPr/>
          <p:nvPr/>
        </p:nvGrpSpPr>
        <p:grpSpPr>
          <a:xfrm>
            <a:off x="-228601" y="-36506"/>
            <a:ext cx="18821401" cy="10515058"/>
            <a:chOff x="-5134" y="-38100"/>
            <a:chExt cx="4816592" cy="1342759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D2A20305-49BF-4568-A286-4EF18440759A}"/>
                </a:ext>
              </a:extLst>
            </p:cNvPr>
            <p:cNvSpPr/>
            <p:nvPr/>
          </p:nvSpPr>
          <p:spPr>
            <a:xfrm>
              <a:off x="-5134" y="156309"/>
              <a:ext cx="4816592" cy="1148350"/>
            </a:xfrm>
            <a:custGeom>
              <a:avLst/>
              <a:gdLst/>
              <a:ahLst/>
              <a:cxnLst/>
              <a:rect l="l" t="t" r="r" b="b"/>
              <a:pathLst>
                <a:path w="4816592" h="1148350">
                  <a:moveTo>
                    <a:pt x="0" y="0"/>
                  </a:moveTo>
                  <a:lnTo>
                    <a:pt x="4816592" y="0"/>
                  </a:lnTo>
                  <a:lnTo>
                    <a:pt x="4816592" y="1148350"/>
                  </a:lnTo>
                  <a:lnTo>
                    <a:pt x="0" y="1148350"/>
                  </a:lnTo>
                  <a:close/>
                </a:path>
              </a:pathLst>
            </a:custGeom>
            <a:solidFill>
              <a:srgbClr val="F7CC73">
                <a:alpha val="75000"/>
              </a:srgbClr>
            </a:solidFill>
          </p:spPr>
        </p:sp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E193907B-5540-43C1-868B-88DC0F002BEA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4" name="Picture 25">
            <a:extLst>
              <a:ext uri="{FF2B5EF4-FFF2-40B4-BE49-F238E27FC236}">
                <a16:creationId xmlns:a16="http://schemas.microsoft.com/office/drawing/2014/main" id="{6829F60C-7DAD-4FFF-9212-8523B63F04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002000" y="198120"/>
            <a:ext cx="1698753" cy="1592580"/>
          </a:xfrm>
          <a:prstGeom prst="rect">
            <a:avLst/>
          </a:prstGeom>
        </p:spPr>
      </p:pic>
      <p:grpSp>
        <p:nvGrpSpPr>
          <p:cNvPr id="19" name="Group 14">
            <a:extLst>
              <a:ext uri="{FF2B5EF4-FFF2-40B4-BE49-F238E27FC236}">
                <a16:creationId xmlns:a16="http://schemas.microsoft.com/office/drawing/2014/main" id="{F07D73A4-81BE-4A93-A6DE-026545BE9C4F}"/>
              </a:ext>
            </a:extLst>
          </p:cNvPr>
          <p:cNvGrpSpPr/>
          <p:nvPr/>
        </p:nvGrpSpPr>
        <p:grpSpPr>
          <a:xfrm>
            <a:off x="-990600" y="9391965"/>
            <a:ext cx="21031665" cy="1505162"/>
            <a:chOff x="0" y="0"/>
            <a:chExt cx="28042220" cy="1792049"/>
          </a:xfrm>
        </p:grpSpPr>
        <p:pic>
          <p:nvPicPr>
            <p:cNvPr id="21" name="Picture 15">
              <a:extLst>
                <a:ext uri="{FF2B5EF4-FFF2-40B4-BE49-F238E27FC236}">
                  <a16:creationId xmlns:a16="http://schemas.microsoft.com/office/drawing/2014/main" id="{38AE9B9A-7A4D-4C5E-B9D5-D9CA4BBB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22" name="Picture 16">
              <a:extLst>
                <a:ext uri="{FF2B5EF4-FFF2-40B4-BE49-F238E27FC236}">
                  <a16:creationId xmlns:a16="http://schemas.microsoft.com/office/drawing/2014/main" id="{1A4D35B8-3804-4E1A-A8FF-BEBE60C5B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pic>
        <p:nvPicPr>
          <p:cNvPr id="25" name="Picture 6"/>
          <p:cNvPicPr>
            <a:picLocks noChangeAspect="1"/>
          </p:cNvPicPr>
          <p:nvPr/>
        </p:nvPicPr>
        <p:blipFill rotWithShape="1">
          <a:blip r:embed="rId6"/>
          <a:srcRect t="30236"/>
          <a:stretch/>
        </p:blipFill>
        <p:spPr>
          <a:xfrm>
            <a:off x="14566609" y="6963914"/>
            <a:ext cx="2441775" cy="2711101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8229599" y="-183245"/>
            <a:ext cx="1905000" cy="1815882"/>
            <a:chOff x="1828800" y="2980194"/>
            <a:chExt cx="1905000" cy="1815882"/>
          </a:xfrm>
        </p:grpSpPr>
        <p:pic>
          <p:nvPicPr>
            <p:cNvPr id="28" name="Picture 2" descr="https://lh4.googleusercontent.com/F_qklLHiTM3YlFnH3VVjz7mfI2dWo7F5_pucKbmBeZg0shm5qvWz-mdFcaO3i2Gl7jQMhEzakZzq-S26vlPS2SbSbS2VMqbcoft1RBblK8VRkrguv0rciGxVM0Fi7USwxWV5sIuV51Zg1YKffP6bqco7AJNjYob-ezvqQ-657ic3RGr77FtOBQ5ZpPk84OkUgmvbu5H1lA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3437694"/>
              <a:ext cx="1905000" cy="1343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Rectangle 1"/>
            <p:cNvSpPr>
              <a:spLocks noChangeArrowheads="1"/>
            </p:cNvSpPr>
            <p:nvPr/>
          </p:nvSpPr>
          <p:spPr bwMode="auto">
            <a:xfrm>
              <a:off x="2195592" y="2980194"/>
              <a:ext cx="1219200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 </a:t>
              </a:r>
              <a:br>
                <a:rPr kumimoji="0" lang="en-US" altLang="en-US" sz="8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</a:t>
              </a: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30" name="Picture 7">
            <a:extLst>
              <a:ext uri="{FF2B5EF4-FFF2-40B4-BE49-F238E27FC236}">
                <a16:creationId xmlns:a16="http://schemas.microsoft.com/office/drawing/2014/main" id="{523BA23B-7AFB-47AA-AB1E-926708BC6C3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0589175" flipH="1" flipV="1">
            <a:off x="507547" y="8523835"/>
            <a:ext cx="1510777" cy="14314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28600" y="1808755"/>
                <a:ext cx="17786060" cy="601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Gọi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tiền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đóng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góp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ba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từ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thiện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lần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lượt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x, y, z (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triệu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đồng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Ta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 x + y + z = 450.</a:t>
                </a: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Theo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đề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ba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từ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thiện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đã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đóng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góp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tiền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450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triệu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đồng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theo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tỉ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lệ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3 : 5 : 7     </a:t>
                </a: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⇒</m:t>
                    </m:r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tiền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đóng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góp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x, y, z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ba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thiện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lần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lượt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tỉ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lệ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các</a:t>
                </a:r>
                <a:r>
                  <a:rPr lang="en-US" sz="4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       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4000" dirty="0"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3; 5; 7.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effectLst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808755"/>
                <a:ext cx="17786060" cy="6017032"/>
              </a:xfrm>
              <a:prstGeom prst="rect">
                <a:avLst/>
              </a:prstGeom>
              <a:blipFill>
                <a:blip r:embed="rId12"/>
                <a:stretch>
                  <a:fillRect l="-1234" r="-4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801347" y="9105900"/>
                <a:ext cx="9144000" cy="1086893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 algn="just">
                  <a:lnSpc>
                    <a:spcPct val="150000"/>
                  </a:lnSpc>
                  <a:spcAft>
                    <a:spcPts val="600"/>
                  </a:spcAft>
                </a:pP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Áp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dụng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tính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chất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dãy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tỉ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bằng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nhau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just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3</m:t>
                          </m:r>
                        </m:den>
                      </m:f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𝑦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5</m:t>
                          </m:r>
                        </m:den>
                      </m:f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𝑧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7</m:t>
                          </m:r>
                        </m:den>
                      </m:f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𝑦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𝑧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3+5+7</m:t>
                          </m:r>
                        </m:den>
                      </m:f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450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15</m:t>
                          </m:r>
                        </m:den>
                      </m:f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=30</m:t>
                      </m:r>
                    </m:oMath>
                  </m:oMathPara>
                </a14:m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just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⇒</m:t>
                    </m:r>
                  </m:oMath>
                </a14:m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x = 30.3 = 90; y = 30.5 =150;  z =  30.7 = 210.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Vậy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tiền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đóng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góp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ba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nhà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thiện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lần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lượt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90; 150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210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triệu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đồng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1347" y="9105900"/>
                <a:ext cx="9144000" cy="10868937"/>
              </a:xfrm>
              <a:prstGeom prst="rect">
                <a:avLst/>
              </a:prstGeom>
              <a:blipFill>
                <a:blip r:embed="rId13"/>
                <a:stretch>
                  <a:fillRect l="-2400" r="-2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773667" y="6997644"/>
                <a:ext cx="4718664" cy="19558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⇒</m:t>
                      </m:r>
                      <m:r>
                        <m:rPr>
                          <m:nor/>
                        </m:rPr>
                        <a:rPr lang="en-US" sz="4000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 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3</m:t>
                          </m:r>
                        </m:den>
                      </m:f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𝑦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5</m:t>
                          </m:r>
                        </m:den>
                      </m:f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𝑧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4000" dirty="0">
                  <a:solidFill>
                    <a:prstClr val="black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just">
                  <a:lnSpc>
                    <a:spcPct val="150000"/>
                  </a:lnSpc>
                </a:pP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667" y="6997644"/>
                <a:ext cx="4718664" cy="195585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647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6">
            <a:extLst>
              <a:ext uri="{FF2B5EF4-FFF2-40B4-BE49-F238E27FC236}">
                <a16:creationId xmlns:a16="http://schemas.microsoft.com/office/drawing/2014/main" id="{1A22BE65-A2EE-4CDF-9CB6-FDD5A0CC33B0}"/>
              </a:ext>
            </a:extLst>
          </p:cNvPr>
          <p:cNvGrpSpPr/>
          <p:nvPr/>
        </p:nvGrpSpPr>
        <p:grpSpPr>
          <a:xfrm>
            <a:off x="-228601" y="-36506"/>
            <a:ext cx="18821401" cy="10515058"/>
            <a:chOff x="-5134" y="-38100"/>
            <a:chExt cx="4816592" cy="1342759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D2A20305-49BF-4568-A286-4EF18440759A}"/>
                </a:ext>
              </a:extLst>
            </p:cNvPr>
            <p:cNvSpPr/>
            <p:nvPr/>
          </p:nvSpPr>
          <p:spPr>
            <a:xfrm>
              <a:off x="-5134" y="156309"/>
              <a:ext cx="4816592" cy="1148350"/>
            </a:xfrm>
            <a:custGeom>
              <a:avLst/>
              <a:gdLst/>
              <a:ahLst/>
              <a:cxnLst/>
              <a:rect l="l" t="t" r="r" b="b"/>
              <a:pathLst>
                <a:path w="4816592" h="1148350">
                  <a:moveTo>
                    <a:pt x="0" y="0"/>
                  </a:moveTo>
                  <a:lnTo>
                    <a:pt x="4816592" y="0"/>
                  </a:lnTo>
                  <a:lnTo>
                    <a:pt x="4816592" y="1148350"/>
                  </a:lnTo>
                  <a:lnTo>
                    <a:pt x="0" y="1148350"/>
                  </a:lnTo>
                  <a:close/>
                </a:path>
              </a:pathLst>
            </a:custGeom>
            <a:solidFill>
              <a:srgbClr val="F7CC73">
                <a:alpha val="75000"/>
              </a:srgbClr>
            </a:solidFill>
          </p:spPr>
        </p:sp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E193907B-5540-43C1-868B-88DC0F002BEA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4" name="Picture 25">
            <a:extLst>
              <a:ext uri="{FF2B5EF4-FFF2-40B4-BE49-F238E27FC236}">
                <a16:creationId xmlns:a16="http://schemas.microsoft.com/office/drawing/2014/main" id="{6829F60C-7DAD-4FFF-9212-8523B63F04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002000" y="198120"/>
            <a:ext cx="1698753" cy="1592580"/>
          </a:xfrm>
          <a:prstGeom prst="rect">
            <a:avLst/>
          </a:prstGeom>
        </p:spPr>
      </p:pic>
      <p:grpSp>
        <p:nvGrpSpPr>
          <p:cNvPr id="19" name="Group 14">
            <a:extLst>
              <a:ext uri="{FF2B5EF4-FFF2-40B4-BE49-F238E27FC236}">
                <a16:creationId xmlns:a16="http://schemas.microsoft.com/office/drawing/2014/main" id="{F07D73A4-81BE-4A93-A6DE-026545BE9C4F}"/>
              </a:ext>
            </a:extLst>
          </p:cNvPr>
          <p:cNvGrpSpPr/>
          <p:nvPr/>
        </p:nvGrpSpPr>
        <p:grpSpPr>
          <a:xfrm>
            <a:off x="-990600" y="9391965"/>
            <a:ext cx="21031665" cy="1505162"/>
            <a:chOff x="0" y="0"/>
            <a:chExt cx="28042220" cy="1792049"/>
          </a:xfrm>
        </p:grpSpPr>
        <p:pic>
          <p:nvPicPr>
            <p:cNvPr id="21" name="Picture 15">
              <a:extLst>
                <a:ext uri="{FF2B5EF4-FFF2-40B4-BE49-F238E27FC236}">
                  <a16:creationId xmlns:a16="http://schemas.microsoft.com/office/drawing/2014/main" id="{38AE9B9A-7A4D-4C5E-B9D5-D9CA4BBB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22" name="Picture 16">
              <a:extLst>
                <a:ext uri="{FF2B5EF4-FFF2-40B4-BE49-F238E27FC236}">
                  <a16:creationId xmlns:a16="http://schemas.microsoft.com/office/drawing/2014/main" id="{1A4D35B8-3804-4E1A-A8FF-BEBE60C5B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pic>
        <p:nvPicPr>
          <p:cNvPr id="25" name="Picture 6"/>
          <p:cNvPicPr>
            <a:picLocks noChangeAspect="1"/>
          </p:cNvPicPr>
          <p:nvPr/>
        </p:nvPicPr>
        <p:blipFill rotWithShape="1">
          <a:blip r:embed="rId6"/>
          <a:srcRect t="30236"/>
          <a:stretch/>
        </p:blipFill>
        <p:spPr>
          <a:xfrm>
            <a:off x="15221370" y="7225988"/>
            <a:ext cx="2076029" cy="2305013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8229599" y="-183245"/>
            <a:ext cx="1905000" cy="1815882"/>
            <a:chOff x="1828800" y="2980194"/>
            <a:chExt cx="1905000" cy="1815882"/>
          </a:xfrm>
        </p:grpSpPr>
        <p:pic>
          <p:nvPicPr>
            <p:cNvPr id="28" name="Picture 2" descr="https://lh4.googleusercontent.com/F_qklLHiTM3YlFnH3VVjz7mfI2dWo7F5_pucKbmBeZg0shm5qvWz-mdFcaO3i2Gl7jQMhEzakZzq-S26vlPS2SbSbS2VMqbcoft1RBblK8VRkrguv0rciGxVM0Fi7USwxWV5sIuV51Zg1YKffP6bqco7AJNjYob-ezvqQ-657ic3RGr77FtOBQ5ZpPk84OkUgmvbu5H1lA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3437694"/>
              <a:ext cx="1905000" cy="1343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Rectangle 1"/>
            <p:cNvSpPr>
              <a:spLocks noChangeArrowheads="1"/>
            </p:cNvSpPr>
            <p:nvPr/>
          </p:nvSpPr>
          <p:spPr bwMode="auto">
            <a:xfrm>
              <a:off x="2195592" y="2980194"/>
              <a:ext cx="1219200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 </a:t>
              </a:r>
              <a:br>
                <a:rPr kumimoji="0" lang="en-US" altLang="en-US" sz="8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</a:t>
              </a: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30" name="Picture 7">
            <a:extLst>
              <a:ext uri="{FF2B5EF4-FFF2-40B4-BE49-F238E27FC236}">
                <a16:creationId xmlns:a16="http://schemas.microsoft.com/office/drawing/2014/main" id="{523BA23B-7AFB-47AA-AB1E-926708BC6C3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0589175" flipH="1" flipV="1">
            <a:off x="311412" y="8641778"/>
            <a:ext cx="1510777" cy="14314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219200" y="1943100"/>
                <a:ext cx="15316200" cy="58623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Áp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dụng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tính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chất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dãy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tỉ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số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bằng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nhau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có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</a:t>
                </a: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3</m:t>
                          </m:r>
                        </m:den>
                      </m:f>
                      <m:r>
                        <a:rPr kumimoji="0" lang="en-US" sz="4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𝑦</m:t>
                          </m:r>
                        </m:num>
                        <m:den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5</m:t>
                          </m:r>
                        </m:den>
                      </m:f>
                      <m:r>
                        <a:rPr kumimoji="0" lang="en-US" sz="4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𝑧</m:t>
                          </m:r>
                        </m:num>
                        <m:den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7</m:t>
                          </m:r>
                        </m:den>
                      </m:f>
                      <m:r>
                        <a:rPr kumimoji="0" lang="en-US" sz="4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𝑦</m:t>
                          </m:r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𝑧</m:t>
                          </m:r>
                        </m:num>
                        <m:den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3+5+7</m:t>
                          </m:r>
                        </m:den>
                      </m:f>
                      <m:r>
                        <a:rPr kumimoji="0" lang="en-US" sz="4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450</m:t>
                          </m:r>
                        </m:num>
                        <m:den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15</m:t>
                          </m:r>
                        </m:den>
                      </m:f>
                      <m:r>
                        <a:rPr kumimoji="0" lang="en-US" sz="4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=30</m:t>
                      </m:r>
                    </m:oMath>
                  </m:oMathPara>
                </a14:m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Arial" panose="020B0604020202020204" pitchFamily="3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kumimoji="0" lang="en-US" sz="4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⇒</m:t>
                    </m:r>
                  </m:oMath>
                </a14:m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x = 30.3 = 90; y = 30.5 =150;  z =  30.7 = 210.</a:t>
                </a: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Vậy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số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tiền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đóng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góp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của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ba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nhà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thiện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lần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lượt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90; 150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và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    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210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triệu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đồng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1943100"/>
                <a:ext cx="15316200" cy="5862374"/>
              </a:xfrm>
              <a:prstGeom prst="rect">
                <a:avLst/>
              </a:prstGeom>
              <a:blipFill>
                <a:blip r:embed="rId12"/>
                <a:stretch>
                  <a:fillRect r="-995" b="-1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736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>
            <a:off x="-1955835" y="9761789"/>
            <a:ext cx="21031665" cy="1344037"/>
            <a:chOff x="0" y="0"/>
            <a:chExt cx="28042220" cy="1792049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grpSp>
        <p:nvGrpSpPr>
          <p:cNvPr id="27" name="Group 2"/>
          <p:cNvGrpSpPr/>
          <p:nvPr/>
        </p:nvGrpSpPr>
        <p:grpSpPr>
          <a:xfrm rot="16200000">
            <a:off x="-9337552" y="2970402"/>
            <a:ext cx="18288000" cy="1746492"/>
            <a:chOff x="0" y="0"/>
            <a:chExt cx="4816593" cy="1021917"/>
          </a:xfrm>
        </p:grpSpPr>
        <p:sp>
          <p:nvSpPr>
            <p:cNvPr id="28" name="Freeform 3"/>
            <p:cNvSpPr/>
            <p:nvPr/>
          </p:nvSpPr>
          <p:spPr>
            <a:xfrm>
              <a:off x="0" y="0"/>
              <a:ext cx="4816592" cy="1021917"/>
            </a:xfrm>
            <a:custGeom>
              <a:avLst/>
              <a:gdLst/>
              <a:ahLst/>
              <a:cxnLst/>
              <a:rect l="l" t="t" r="r" b="b"/>
              <a:pathLst>
                <a:path w="4816592" h="1021917">
                  <a:moveTo>
                    <a:pt x="0" y="0"/>
                  </a:moveTo>
                  <a:lnTo>
                    <a:pt x="4816592" y="0"/>
                  </a:lnTo>
                  <a:lnTo>
                    <a:pt x="4816592" y="1021917"/>
                  </a:lnTo>
                  <a:lnTo>
                    <a:pt x="0" y="1021917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29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</a:endParaRPr>
            </a:p>
          </p:txBody>
        </p:sp>
      </p:grpSp>
      <p:grpSp>
        <p:nvGrpSpPr>
          <p:cNvPr id="30" name="Group 2"/>
          <p:cNvGrpSpPr/>
          <p:nvPr/>
        </p:nvGrpSpPr>
        <p:grpSpPr>
          <a:xfrm rot="16200000">
            <a:off x="9102178" y="4263479"/>
            <a:ext cx="18287996" cy="1607647"/>
            <a:chOff x="0" y="-38100"/>
            <a:chExt cx="4816592" cy="1081142"/>
          </a:xfrm>
        </p:grpSpPr>
        <p:sp>
          <p:nvSpPr>
            <p:cNvPr id="32" name="Freeform 3"/>
            <p:cNvSpPr/>
            <p:nvPr/>
          </p:nvSpPr>
          <p:spPr>
            <a:xfrm>
              <a:off x="0" y="21125"/>
              <a:ext cx="4816592" cy="1021917"/>
            </a:xfrm>
            <a:custGeom>
              <a:avLst/>
              <a:gdLst/>
              <a:ahLst/>
              <a:cxnLst/>
              <a:rect l="l" t="t" r="r" b="b"/>
              <a:pathLst>
                <a:path w="4816592" h="1021917">
                  <a:moveTo>
                    <a:pt x="0" y="0"/>
                  </a:moveTo>
                  <a:lnTo>
                    <a:pt x="4816592" y="0"/>
                  </a:lnTo>
                  <a:lnTo>
                    <a:pt x="4816592" y="1021917"/>
                  </a:lnTo>
                  <a:lnTo>
                    <a:pt x="0" y="1021917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33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105822" y="495300"/>
            <a:ext cx="41768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VẬN DỤNG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23356754-E66D-4B39-A67D-FF1961F8FD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31452" y="8463906"/>
            <a:ext cx="1053185" cy="116315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4BF1625-5F96-448C-8F2C-E6467321B9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4740904" y="0"/>
            <a:ext cx="3659558" cy="104235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D5CBA83-4E45-4084-9E5B-3CDA7531EA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5170154" y="7913490"/>
            <a:ext cx="2508246" cy="2263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87689" y="1411909"/>
            <a:ext cx="1483473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tư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góp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vốn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mở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ty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tỉ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lệ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 : 3 : 4.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Cuối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năm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tiền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lợi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nhuận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ty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dự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tư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72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triệu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chia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tỉ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lệ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góp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vốn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tiền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lợi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nhuận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tư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431" y="5371393"/>
            <a:ext cx="5353602" cy="403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75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/>
      </p:transition>
    </mc:Choice>
    <mc:Fallback xmlns="">
      <p:transition spd="med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>
            <a:off x="-1955835" y="9761789"/>
            <a:ext cx="21031665" cy="1344037"/>
            <a:chOff x="0" y="0"/>
            <a:chExt cx="28042220" cy="1792049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grpSp>
        <p:nvGrpSpPr>
          <p:cNvPr id="27" name="Group 2"/>
          <p:cNvGrpSpPr/>
          <p:nvPr/>
        </p:nvGrpSpPr>
        <p:grpSpPr>
          <a:xfrm rot="16200000">
            <a:off x="-9566153" y="2970402"/>
            <a:ext cx="18288000" cy="1746492"/>
            <a:chOff x="0" y="0"/>
            <a:chExt cx="4816593" cy="1021917"/>
          </a:xfrm>
        </p:grpSpPr>
        <p:sp>
          <p:nvSpPr>
            <p:cNvPr id="28" name="Freeform 3"/>
            <p:cNvSpPr/>
            <p:nvPr/>
          </p:nvSpPr>
          <p:spPr>
            <a:xfrm>
              <a:off x="0" y="0"/>
              <a:ext cx="4816592" cy="1021917"/>
            </a:xfrm>
            <a:custGeom>
              <a:avLst/>
              <a:gdLst/>
              <a:ahLst/>
              <a:cxnLst/>
              <a:rect l="l" t="t" r="r" b="b"/>
              <a:pathLst>
                <a:path w="4816592" h="1021917">
                  <a:moveTo>
                    <a:pt x="0" y="0"/>
                  </a:moveTo>
                  <a:lnTo>
                    <a:pt x="4816592" y="0"/>
                  </a:lnTo>
                  <a:lnTo>
                    <a:pt x="4816592" y="1021917"/>
                  </a:lnTo>
                  <a:lnTo>
                    <a:pt x="0" y="1021917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29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0" name="Group 2"/>
          <p:cNvGrpSpPr/>
          <p:nvPr/>
        </p:nvGrpSpPr>
        <p:grpSpPr>
          <a:xfrm rot="16200000">
            <a:off x="9406978" y="4263479"/>
            <a:ext cx="18287996" cy="1607647"/>
            <a:chOff x="0" y="-38100"/>
            <a:chExt cx="4816592" cy="1081142"/>
          </a:xfrm>
        </p:grpSpPr>
        <p:sp>
          <p:nvSpPr>
            <p:cNvPr id="32" name="Freeform 3"/>
            <p:cNvSpPr/>
            <p:nvPr/>
          </p:nvSpPr>
          <p:spPr>
            <a:xfrm>
              <a:off x="0" y="21125"/>
              <a:ext cx="4816592" cy="1021917"/>
            </a:xfrm>
            <a:custGeom>
              <a:avLst/>
              <a:gdLst/>
              <a:ahLst/>
              <a:cxnLst/>
              <a:rect l="l" t="t" r="r" b="b"/>
              <a:pathLst>
                <a:path w="4816592" h="1021917">
                  <a:moveTo>
                    <a:pt x="0" y="0"/>
                  </a:moveTo>
                  <a:lnTo>
                    <a:pt x="4816592" y="0"/>
                  </a:lnTo>
                  <a:lnTo>
                    <a:pt x="4816592" y="1021917"/>
                  </a:lnTo>
                  <a:lnTo>
                    <a:pt x="0" y="1021917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33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9" name="Picture 2">
            <a:extLst>
              <a:ext uri="{FF2B5EF4-FFF2-40B4-BE49-F238E27FC236}">
                <a16:creationId xmlns:a16="http://schemas.microsoft.com/office/drawing/2014/main" id="{23356754-E66D-4B39-A67D-FF1961F8FD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31452" y="8463906"/>
            <a:ext cx="1053185" cy="116315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4BF1625-5F96-448C-8F2C-E6467321B9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4740904" y="0"/>
            <a:ext cx="3659558" cy="104235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D5CBA83-4E45-4084-9E5B-3CDA7531EA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5170154" y="7913490"/>
            <a:ext cx="2508246" cy="2263988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8229599" y="-183245"/>
            <a:ext cx="1905000" cy="1815882"/>
            <a:chOff x="1828800" y="2980194"/>
            <a:chExt cx="1905000" cy="1815882"/>
          </a:xfrm>
        </p:grpSpPr>
        <p:pic>
          <p:nvPicPr>
            <p:cNvPr id="22" name="Picture 2" descr="https://lh4.googleusercontent.com/F_qklLHiTM3YlFnH3VVjz7mfI2dWo7F5_pucKbmBeZg0shm5qvWz-mdFcaO3i2Gl7jQMhEzakZzq-S26vlPS2SbSbS2VMqbcoft1RBblK8VRkrguv0rciGxVM0Fi7USwxWV5sIuV51Zg1YKffP6bqco7AJNjYob-ezvqQ-657ic3RGr77FtOBQ5ZpPk84OkUgmvbu5H1lA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3437694"/>
              <a:ext cx="1905000" cy="1343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ectangle 1"/>
            <p:cNvSpPr>
              <a:spLocks noChangeArrowheads="1"/>
            </p:cNvSpPr>
            <p:nvPr/>
          </p:nvSpPr>
          <p:spPr bwMode="auto">
            <a:xfrm>
              <a:off x="2195592" y="2980194"/>
              <a:ext cx="1219200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 </a:t>
              </a:r>
              <a:br>
                <a:rPr kumimoji="0" lang="en-US" altLang="en-US" sz="8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</a:t>
              </a: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04739" y="1990914"/>
                <a:ext cx="16634216" cy="4708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Gọi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tiền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lợi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nhuận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mỗi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đầu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tư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nhận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4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4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𝑧</m:t>
                    </m:r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(triệu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đồng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4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4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4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𝑧</m:t>
                    </m:r>
                    <m:r>
                      <a:rPr lang="en-US" sz="4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&gt;0</m:t>
                    </m:r>
                  </m:oMath>
                </a14:m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)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Vì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tổng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lợi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nhuận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3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đầu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tư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nhận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72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triệu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đồng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nên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US" sz="40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en-US" sz="40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US" sz="40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𝑧</m:t>
                      </m:r>
                      <m:r>
                        <a:rPr lang="en-US" sz="40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=72</m:t>
                      </m:r>
                    </m:oMath>
                  </m:oMathPara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Vì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tiền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lợi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nhuận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tỉ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lệ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với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2:3:4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nên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739" y="1990914"/>
                <a:ext cx="16634216" cy="4708981"/>
              </a:xfrm>
              <a:prstGeom prst="rect">
                <a:avLst/>
              </a:prstGeom>
              <a:blipFill>
                <a:blip r:embed="rId13"/>
                <a:stretch>
                  <a:fillRect l="-1283" r="-1319" b="-23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569864" y="6517772"/>
                <a:ext cx="9144000" cy="167372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num>
                        <m:den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sz="40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</m:num>
                        <m:den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3</m:t>
                          </m:r>
                        </m:den>
                      </m:f>
                      <m:r>
                        <a:rPr lang="en-US" sz="40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𝑧</m:t>
                          </m:r>
                        </m:num>
                        <m:den>
                          <m:r>
                            <a:rPr lang="en-US" sz="4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9864" y="6517772"/>
                <a:ext cx="9144000" cy="167372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816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/>
      </p:transition>
    </mc:Choice>
    <mc:Fallback xmlns="">
      <p:transition spd="med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>
            <a:off x="-1955835" y="9761789"/>
            <a:ext cx="21031665" cy="1344037"/>
            <a:chOff x="0" y="0"/>
            <a:chExt cx="28042220" cy="1792049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grpSp>
        <p:nvGrpSpPr>
          <p:cNvPr id="27" name="Group 2"/>
          <p:cNvGrpSpPr/>
          <p:nvPr/>
        </p:nvGrpSpPr>
        <p:grpSpPr>
          <a:xfrm rot="16200000">
            <a:off x="-9566153" y="2970402"/>
            <a:ext cx="18288000" cy="1746492"/>
            <a:chOff x="0" y="0"/>
            <a:chExt cx="4816593" cy="1021917"/>
          </a:xfrm>
        </p:grpSpPr>
        <p:sp>
          <p:nvSpPr>
            <p:cNvPr id="28" name="Freeform 3"/>
            <p:cNvSpPr/>
            <p:nvPr/>
          </p:nvSpPr>
          <p:spPr>
            <a:xfrm>
              <a:off x="0" y="0"/>
              <a:ext cx="4816592" cy="1021917"/>
            </a:xfrm>
            <a:custGeom>
              <a:avLst/>
              <a:gdLst/>
              <a:ahLst/>
              <a:cxnLst/>
              <a:rect l="l" t="t" r="r" b="b"/>
              <a:pathLst>
                <a:path w="4816592" h="1021917">
                  <a:moveTo>
                    <a:pt x="0" y="0"/>
                  </a:moveTo>
                  <a:lnTo>
                    <a:pt x="4816592" y="0"/>
                  </a:lnTo>
                  <a:lnTo>
                    <a:pt x="4816592" y="1021917"/>
                  </a:lnTo>
                  <a:lnTo>
                    <a:pt x="0" y="1021917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29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0" name="Group 2"/>
          <p:cNvGrpSpPr/>
          <p:nvPr/>
        </p:nvGrpSpPr>
        <p:grpSpPr>
          <a:xfrm rot="16200000">
            <a:off x="9406978" y="4263479"/>
            <a:ext cx="18287996" cy="1607647"/>
            <a:chOff x="0" y="-38100"/>
            <a:chExt cx="4816592" cy="1081142"/>
          </a:xfrm>
        </p:grpSpPr>
        <p:sp>
          <p:nvSpPr>
            <p:cNvPr id="32" name="Freeform 3"/>
            <p:cNvSpPr/>
            <p:nvPr/>
          </p:nvSpPr>
          <p:spPr>
            <a:xfrm>
              <a:off x="0" y="21125"/>
              <a:ext cx="4816592" cy="1021917"/>
            </a:xfrm>
            <a:custGeom>
              <a:avLst/>
              <a:gdLst/>
              <a:ahLst/>
              <a:cxnLst/>
              <a:rect l="l" t="t" r="r" b="b"/>
              <a:pathLst>
                <a:path w="4816592" h="1021917">
                  <a:moveTo>
                    <a:pt x="0" y="0"/>
                  </a:moveTo>
                  <a:lnTo>
                    <a:pt x="4816592" y="0"/>
                  </a:lnTo>
                  <a:lnTo>
                    <a:pt x="4816592" y="1021917"/>
                  </a:lnTo>
                  <a:lnTo>
                    <a:pt x="0" y="1021917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33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9" name="Picture 2">
            <a:extLst>
              <a:ext uri="{FF2B5EF4-FFF2-40B4-BE49-F238E27FC236}">
                <a16:creationId xmlns:a16="http://schemas.microsoft.com/office/drawing/2014/main" id="{23356754-E66D-4B39-A67D-FF1961F8FD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31452" y="8463906"/>
            <a:ext cx="1053185" cy="116315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4BF1625-5F96-448C-8F2C-E6467321B9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14740904" y="0"/>
            <a:ext cx="3659558" cy="104235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D5CBA83-4E45-4084-9E5B-3CDA7531EA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5170154" y="7913490"/>
            <a:ext cx="2508246" cy="2263988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8229599" y="-183245"/>
            <a:ext cx="1905000" cy="1815882"/>
            <a:chOff x="1828800" y="2980194"/>
            <a:chExt cx="1905000" cy="1815882"/>
          </a:xfrm>
        </p:grpSpPr>
        <p:pic>
          <p:nvPicPr>
            <p:cNvPr id="22" name="Picture 2" descr="https://lh4.googleusercontent.com/F_qklLHiTM3YlFnH3VVjz7mfI2dWo7F5_pucKbmBeZg0shm5qvWz-mdFcaO3i2Gl7jQMhEzakZzq-S26vlPS2SbSbS2VMqbcoft1RBblK8VRkrguv0rciGxVM0Fi7USwxWV5sIuV51Zg1YKffP6bqco7AJNjYob-ezvqQ-657ic3RGr77FtOBQ5ZpPk84OkUgmvbu5H1lA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3437694"/>
              <a:ext cx="1905000" cy="1343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ectangle 1"/>
            <p:cNvSpPr>
              <a:spLocks noChangeArrowheads="1"/>
            </p:cNvSpPr>
            <p:nvPr/>
          </p:nvSpPr>
          <p:spPr bwMode="auto">
            <a:xfrm>
              <a:off x="2195592" y="2980194"/>
              <a:ext cx="1219200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 </a:t>
              </a:r>
              <a:br>
                <a:rPr kumimoji="0" lang="en-US" altLang="en-US" sz="8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</a:t>
              </a: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390291" y="2066004"/>
                <a:ext cx="15631400" cy="55358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Áp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dụng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tính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chất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dãy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tỉ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bằng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nhau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ta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num>
                        <m:den>
                          <m:r>
                            <a:rPr kumimoji="0" lang="en-US" sz="4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kumimoji="0" lang="en-US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</m:num>
                        <m:den>
                          <m:r>
                            <a:rPr kumimoji="0" lang="en-US" sz="4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3</m:t>
                          </m:r>
                        </m:den>
                      </m:f>
                      <m:r>
                        <a:rPr kumimoji="0" lang="en-US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𝑧</m:t>
                          </m:r>
                        </m:num>
                        <m:den>
                          <m:r>
                            <a:rPr kumimoji="0" lang="en-US" sz="4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4</m:t>
                          </m:r>
                        </m:den>
                      </m:f>
                      <m:r>
                        <a:rPr kumimoji="0" lang="en-US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kumimoji="0" lang="en-US" sz="4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  <m:r>
                            <a:rPr kumimoji="0" lang="en-US" sz="4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𝑧</m:t>
                          </m:r>
                        </m:num>
                        <m:den>
                          <m:r>
                            <a:rPr kumimoji="0" lang="en-US" sz="4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2+3+4</m:t>
                          </m:r>
                        </m:den>
                      </m:f>
                      <m:r>
                        <a:rPr kumimoji="0" lang="en-US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kumimoji="0" lang="en-US" sz="4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US" sz="4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72</m:t>
                          </m:r>
                        </m:num>
                        <m:den>
                          <m:r>
                            <a:rPr kumimoji="0" lang="en-US" sz="4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9</m:t>
                          </m:r>
                        </m:den>
                      </m:f>
                      <m:r>
                        <a:rPr kumimoji="0" lang="en-US" sz="4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=8</m:t>
                      </m:r>
                    </m:oMath>
                  </m:oMathPara>
                </a14:m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Suy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ra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kumimoji="0" lang="en-US" sz="4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kumimoji="0" lang="en-US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=8.2=16</m:t>
                    </m:r>
                  </m:oMath>
                </a14:m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; </a:t>
                </a:r>
                <a14:m>
                  <m:oMath xmlns:m="http://schemas.openxmlformats.org/officeDocument/2006/math">
                    <m:r>
                      <a:rPr kumimoji="0" lang="en-US" sz="4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kumimoji="0" lang="en-US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=8.3=24 </m:t>
                    </m:r>
                  </m:oMath>
                </a14:m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;  </a:t>
                </a:r>
                <a14:m>
                  <m:oMath xmlns:m="http://schemas.openxmlformats.org/officeDocument/2006/math">
                    <m:r>
                      <a:rPr kumimoji="0" lang="en-US" sz="4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𝑧</m:t>
                    </m:r>
                    <m:r>
                      <a:rPr kumimoji="0" lang="en-US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=8.4=32</m:t>
                    </m:r>
                  </m:oMath>
                </a14:m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Vậy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3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nhà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đầu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tư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lần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lượt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nhận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16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triệu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đồng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24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triệu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đồng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32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triệu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đồng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0291" y="2066004"/>
                <a:ext cx="15631400" cy="5535874"/>
              </a:xfrm>
              <a:prstGeom prst="rect">
                <a:avLst/>
              </a:prstGeom>
              <a:blipFill>
                <a:blip r:embed="rId13"/>
                <a:stretch>
                  <a:fillRect l="-1365" r="-1404" b="-1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418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/>
      </p:transition>
    </mc:Choice>
    <mc:Fallback xmlns="">
      <p:transition spd="med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1835" y="-172816"/>
            <a:ext cx="21031665" cy="1344037"/>
            <a:chOff x="0" y="0"/>
            <a:chExt cx="28042220" cy="179204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-1371835" y="2476500"/>
            <a:ext cx="20497800" cy="3290359"/>
            <a:chOff x="0" y="-38100"/>
            <a:chExt cx="4907243" cy="1425075"/>
          </a:xfrm>
        </p:grpSpPr>
        <p:sp>
          <p:nvSpPr>
            <p:cNvPr id="7" name="Freeform 7"/>
            <p:cNvSpPr/>
            <p:nvPr/>
          </p:nvSpPr>
          <p:spPr>
            <a:xfrm>
              <a:off x="90651" y="238625"/>
              <a:ext cx="4816592" cy="1148350"/>
            </a:xfrm>
            <a:custGeom>
              <a:avLst/>
              <a:gdLst/>
              <a:ahLst/>
              <a:cxnLst/>
              <a:rect l="l" t="t" r="r" b="b"/>
              <a:pathLst>
                <a:path w="4816592" h="1148350">
                  <a:moveTo>
                    <a:pt x="0" y="0"/>
                  </a:moveTo>
                  <a:lnTo>
                    <a:pt x="4816592" y="0"/>
                  </a:lnTo>
                  <a:lnTo>
                    <a:pt x="4816592" y="1148350"/>
                  </a:lnTo>
                  <a:lnTo>
                    <a:pt x="0" y="1148350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37" name="Picture 49">
            <a:extLst>
              <a:ext uri="{FF2B5EF4-FFF2-40B4-BE49-F238E27FC236}">
                <a16:creationId xmlns:a16="http://schemas.microsoft.com/office/drawing/2014/main" id="{40990607-8CA8-47DE-80F8-D47DFF7E8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401800" y="7456016"/>
            <a:ext cx="3681226" cy="2730801"/>
          </a:xfrm>
          <a:prstGeom prst="rect">
            <a:avLst/>
          </a:prstGeom>
        </p:spPr>
      </p:pic>
      <p:pic>
        <p:nvPicPr>
          <p:cNvPr id="38" name="Picture 17">
            <a:extLst>
              <a:ext uri="{FF2B5EF4-FFF2-40B4-BE49-F238E27FC236}">
                <a16:creationId xmlns:a16="http://schemas.microsoft.com/office/drawing/2014/main" id="{9B4193A8-9FA8-4FC2-8197-8DEBAADC57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4192" y="7277101"/>
            <a:ext cx="3599570" cy="2956146"/>
          </a:xfrm>
          <a:prstGeom prst="rect">
            <a:avLst/>
          </a:prstGeom>
        </p:spPr>
      </p:pic>
      <p:grpSp>
        <p:nvGrpSpPr>
          <p:cNvPr id="16" name="Group 4"/>
          <p:cNvGrpSpPr/>
          <p:nvPr/>
        </p:nvGrpSpPr>
        <p:grpSpPr>
          <a:xfrm>
            <a:off x="3208684" y="2576400"/>
            <a:ext cx="2060036" cy="1828800"/>
            <a:chOff x="14168" y="-264583"/>
            <a:chExt cx="6321663" cy="6350000"/>
          </a:xfrm>
          <a:solidFill>
            <a:schemeClr val="accent3">
              <a:lumMod val="75000"/>
            </a:schemeClr>
          </a:solidFill>
        </p:grpSpPr>
        <p:sp>
          <p:nvSpPr>
            <p:cNvPr id="18" name="Freeform 5"/>
            <p:cNvSpPr/>
            <p:nvPr/>
          </p:nvSpPr>
          <p:spPr>
            <a:xfrm>
              <a:off x="14168" y="-264583"/>
              <a:ext cx="6321663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9" name="Rectangle 18"/>
          <p:cNvSpPr/>
          <p:nvPr/>
        </p:nvSpPr>
        <p:spPr>
          <a:xfrm>
            <a:off x="7010400" y="3695700"/>
            <a:ext cx="4876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360045" algn="l"/>
                <a:tab pos="720090" algn="l"/>
              </a:tabLst>
            </a:pPr>
            <a:r>
              <a:rPr lang="en-US" sz="6000" b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LUYỆN TẬP</a:t>
            </a:r>
            <a:endParaRPr lang="vi-VN" sz="6000" b="1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5">
            <a:extLst>
              <a:ext uri="{FF2B5EF4-FFF2-40B4-BE49-F238E27FC236}">
                <a16:creationId xmlns:a16="http://schemas.microsoft.com/office/drawing/2014/main" id="{6DCDB059-5C1F-4268-8ABA-6C17C60D41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130548" y="571500"/>
            <a:ext cx="1987388" cy="186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9482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38200" y="-2528045"/>
            <a:ext cx="19799047" cy="3632945"/>
            <a:chOff x="-37674" y="-75983"/>
            <a:chExt cx="4816592" cy="1021917"/>
          </a:xfrm>
        </p:grpSpPr>
        <p:sp>
          <p:nvSpPr>
            <p:cNvPr id="3" name="Freeform 3"/>
            <p:cNvSpPr/>
            <p:nvPr/>
          </p:nvSpPr>
          <p:spPr>
            <a:xfrm>
              <a:off x="-37674" y="-75983"/>
              <a:ext cx="4816592" cy="1021917"/>
            </a:xfrm>
            <a:custGeom>
              <a:avLst/>
              <a:gdLst/>
              <a:ahLst/>
              <a:cxnLst/>
              <a:rect l="l" t="t" r="r" b="b"/>
              <a:pathLst>
                <a:path w="4816592" h="1021917">
                  <a:moveTo>
                    <a:pt x="0" y="0"/>
                  </a:moveTo>
                  <a:lnTo>
                    <a:pt x="4816592" y="0"/>
                  </a:lnTo>
                  <a:lnTo>
                    <a:pt x="4816592" y="1021917"/>
                  </a:lnTo>
                  <a:lnTo>
                    <a:pt x="0" y="1021917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21" name="Picture 2">
            <a:extLst>
              <a:ext uri="{FF2B5EF4-FFF2-40B4-BE49-F238E27FC236}">
                <a16:creationId xmlns:a16="http://schemas.microsoft.com/office/drawing/2014/main" id="{9188FBF6-1509-4B7B-AB4E-CFADA9CDBCF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4773077" y="-1105543"/>
            <a:ext cx="8754979" cy="17138264"/>
          </a:xfrm>
          <a:prstGeom prst="rect">
            <a:avLst/>
          </a:prstGeom>
        </p:spPr>
      </p:pic>
      <p:grpSp>
        <p:nvGrpSpPr>
          <p:cNvPr id="24" name="Group 14">
            <a:extLst>
              <a:ext uri="{FF2B5EF4-FFF2-40B4-BE49-F238E27FC236}">
                <a16:creationId xmlns:a16="http://schemas.microsoft.com/office/drawing/2014/main" id="{F07D73A4-81BE-4A93-A6DE-026545BE9C4F}"/>
              </a:ext>
            </a:extLst>
          </p:cNvPr>
          <p:cNvGrpSpPr/>
          <p:nvPr/>
        </p:nvGrpSpPr>
        <p:grpSpPr>
          <a:xfrm>
            <a:off x="-1752600" y="9879591"/>
            <a:ext cx="21031665" cy="1344037"/>
            <a:chOff x="0" y="0"/>
            <a:chExt cx="28042220" cy="1792049"/>
          </a:xfrm>
        </p:grpSpPr>
        <p:pic>
          <p:nvPicPr>
            <p:cNvPr id="25" name="Picture 15">
              <a:extLst>
                <a:ext uri="{FF2B5EF4-FFF2-40B4-BE49-F238E27FC236}">
                  <a16:creationId xmlns:a16="http://schemas.microsoft.com/office/drawing/2014/main" id="{38AE9B9A-7A4D-4C5E-B9D5-D9CA4BBB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26" name="Picture 16">
              <a:extLst>
                <a:ext uri="{FF2B5EF4-FFF2-40B4-BE49-F238E27FC236}">
                  <a16:creationId xmlns:a16="http://schemas.microsoft.com/office/drawing/2014/main" id="{1A4D35B8-3804-4E1A-A8FF-BEBE60C5B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8042BDE5-5778-423F-A123-8DC7C98D41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5658261" y="2331686"/>
            <a:ext cx="4122875" cy="1152613"/>
          </a:xfrm>
          <a:prstGeom prst="rect">
            <a:avLst/>
          </a:prstGeom>
        </p:spPr>
      </p:pic>
      <p:pic>
        <p:nvPicPr>
          <p:cNvPr id="29" name="Picture 2">
            <a:extLst>
              <a:ext uri="{FF2B5EF4-FFF2-40B4-BE49-F238E27FC236}">
                <a16:creationId xmlns:a16="http://schemas.microsoft.com/office/drawing/2014/main" id="{23356754-E66D-4B39-A67D-FF1961F8FD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4800" y="8376227"/>
            <a:ext cx="1339462" cy="147932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623300" y="190500"/>
            <a:ext cx="569918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500" b="1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 6.7: (SGK – tr.9) </a:t>
            </a:r>
            <a:endParaRPr lang="en-US" sz="4500" dirty="0"/>
          </a:p>
        </p:txBody>
      </p:sp>
      <p:sp>
        <p:nvSpPr>
          <p:cNvPr id="23" name="Oval Callout 22"/>
          <p:cNvSpPr/>
          <p:nvPr/>
        </p:nvSpPr>
        <p:spPr>
          <a:xfrm>
            <a:off x="13482451" y="7197063"/>
            <a:ext cx="4513881" cy="2355297"/>
          </a:xfrm>
          <a:prstGeom prst="wedgeEllipseCallout">
            <a:avLst>
              <a:gd name="adj1" fmla="val 50853"/>
              <a:gd name="adj2" fmla="val 39230"/>
            </a:avLst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 LUẬN NHÓM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911603" y="1004980"/>
            <a:ext cx="10395795" cy="1776320"/>
            <a:chOff x="149713" y="1937992"/>
            <a:chExt cx="10395795" cy="1776320"/>
          </a:xfrm>
        </p:grpSpPr>
        <p:sp>
          <p:nvSpPr>
            <p:cNvPr id="5" name="Rectangle 4"/>
            <p:cNvSpPr/>
            <p:nvPr/>
          </p:nvSpPr>
          <p:spPr>
            <a:xfrm>
              <a:off x="149713" y="2318321"/>
              <a:ext cx="10395795" cy="9015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US" sz="4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Tìm</a:t>
              </a:r>
              <a:r>
                <a:rPr lang="en-US" sz="4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hai</a:t>
              </a:r>
              <a:r>
                <a:rPr lang="en-US" sz="4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số</a:t>
              </a:r>
              <a:r>
                <a:rPr lang="en-US" sz="4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r>
                <a:rPr lang="en-US" sz="4000" dirty="0">
                  <a:solidFill>
                    <a:srgbClr val="333333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x</a:t>
              </a:r>
              <a:r>
                <a: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r>
                <a:rPr lang="en-US" sz="4000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r>
                <a:rPr lang="en-US" sz="4000" dirty="0">
                  <a:solidFill>
                    <a:srgbClr val="333333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y</a:t>
              </a:r>
              <a:r>
                <a: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r>
                <a:rPr lang="en-US" sz="4000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biết</a:t>
              </a:r>
              <a:r>
                <a: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:                </a:t>
              </a:r>
              <a:r>
                <a:rPr lang="en-US" sz="4000" dirty="0" err="1">
                  <a:solidFill>
                    <a:prstClr val="black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và</a:t>
              </a:r>
              <a:r>
                <a: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x + y = 40</a:t>
              </a:r>
              <a:endParaRPr lang="en-US" sz="4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5388109" y="1937992"/>
                  <a:ext cx="1850891" cy="17763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>
                    <a:lnSpc>
                      <a:spcPct val="150000"/>
                    </a:lnSpc>
                    <a:spcAft>
                      <a:spcPts val="8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9</m:t>
                            </m:r>
                          </m:den>
                        </m:f>
                        <m: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US"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11</m:t>
                            </m:r>
                          </m:den>
                        </m:f>
                      </m:oMath>
                    </m:oMathPara>
                  </a14:m>
                  <a:endPara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8109" y="1937992"/>
                  <a:ext cx="1850891" cy="177632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8197499" y="2452219"/>
            <a:ext cx="1905000" cy="1815882"/>
            <a:chOff x="1828800" y="2980194"/>
            <a:chExt cx="1905000" cy="1815882"/>
          </a:xfrm>
        </p:grpSpPr>
        <p:pic>
          <p:nvPicPr>
            <p:cNvPr id="30" name="Picture 2" descr="https://lh4.googleusercontent.com/F_qklLHiTM3YlFnH3VVjz7mfI2dWo7F5_pucKbmBeZg0shm5qvWz-mdFcaO3i2Gl7jQMhEzakZzq-S26vlPS2SbSbS2VMqbcoft1RBblK8VRkrguv0rciGxVM0Fi7USwxWV5sIuV51Zg1YKffP6bqco7AJNjYob-ezvqQ-657ic3RGr77FtOBQ5ZpPk84OkUgmvbu5H1lA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3437694"/>
              <a:ext cx="1905000" cy="1343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ectangle 1"/>
            <p:cNvSpPr>
              <a:spLocks noChangeArrowheads="1"/>
            </p:cNvSpPr>
            <p:nvPr/>
          </p:nvSpPr>
          <p:spPr bwMode="auto">
            <a:xfrm>
              <a:off x="2195592" y="2980194"/>
              <a:ext cx="1219200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 </a:t>
              </a:r>
              <a:br>
                <a:rPr kumimoji="0" lang="en-US" altLang="en-US" sz="8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</a:t>
              </a: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893650" y="4376306"/>
            <a:ext cx="9144000" cy="9015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Theo </a:t>
            </a:r>
            <a:r>
              <a:rPr lang="fr-FR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fr-FR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chất</a:t>
            </a:r>
            <a:r>
              <a:rPr lang="fr-FR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fr-FR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tỉ</a:t>
            </a:r>
            <a:r>
              <a:rPr lang="fr-FR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lệ</a:t>
            </a:r>
            <a:r>
              <a:rPr lang="fr-FR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fr-FR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ta </a:t>
            </a:r>
            <a:r>
              <a:rPr lang="fr-FR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fr-FR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: 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97317" y="5301937"/>
                <a:ext cx="9144000" cy="191950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 algn="ctr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9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11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9+11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20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40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20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=2</m:t>
                      </m:r>
                    </m:oMath>
                  </m:oMathPara>
                </a14:m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7317" y="5301937"/>
                <a:ext cx="9144000" cy="19195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919481" y="7200900"/>
                <a:ext cx="9144000" cy="197881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Từ </a:t>
                </a:r>
                <a:r>
                  <a:rPr lang="fr-FR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đây</a:t>
                </a:r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 </a:t>
                </a:r>
                <a:r>
                  <a:rPr lang="fr-FR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tính</a:t>
                </a:r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: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=9.2=18</m:t>
                    </m:r>
                    <m:r>
                      <a:rPr lang="en-US" sz="40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;   </m:t>
                    </m:r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=11.2=22</m:t>
                    </m:r>
                  </m:oMath>
                </a14:m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481" y="7200900"/>
                <a:ext cx="9144000" cy="1978811"/>
              </a:xfrm>
              <a:prstGeom prst="rect">
                <a:avLst/>
              </a:prstGeom>
              <a:blipFill>
                <a:blip r:embed="rId13"/>
                <a:stretch>
                  <a:fillRect l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7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 dir="u"/>
      </p:transition>
    </mc:Choice>
    <mc:Fallback xmlns="">
      <p:transition spd="med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3" grpId="0" animBg="1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86000" y="-800100"/>
            <a:ext cx="3352800" cy="11433600"/>
            <a:chOff x="0" y="0"/>
            <a:chExt cx="240829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3603">
            <a:off x="2325819" y="589828"/>
            <a:ext cx="1408990" cy="1373591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23356754-E66D-4B39-A67D-FF1961F8FD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764000" y="342900"/>
            <a:ext cx="1143000" cy="1262350"/>
          </a:xfrm>
          <a:prstGeom prst="rect">
            <a:avLst/>
          </a:prstGeom>
        </p:spPr>
      </p:pic>
      <p:grpSp>
        <p:nvGrpSpPr>
          <p:cNvPr id="22" name="Group 2"/>
          <p:cNvGrpSpPr/>
          <p:nvPr/>
        </p:nvGrpSpPr>
        <p:grpSpPr>
          <a:xfrm>
            <a:off x="-228600" y="9673729"/>
            <a:ext cx="19082770" cy="3242171"/>
            <a:chOff x="0" y="0"/>
            <a:chExt cx="4816593" cy="1021917"/>
          </a:xfrm>
        </p:grpSpPr>
        <p:sp>
          <p:nvSpPr>
            <p:cNvPr id="23" name="Freeform 3"/>
            <p:cNvSpPr/>
            <p:nvPr/>
          </p:nvSpPr>
          <p:spPr>
            <a:xfrm>
              <a:off x="0" y="0"/>
              <a:ext cx="4816592" cy="1021917"/>
            </a:xfrm>
            <a:custGeom>
              <a:avLst/>
              <a:gdLst/>
              <a:ahLst/>
              <a:cxnLst/>
              <a:rect l="l" t="t" r="r" b="b"/>
              <a:pathLst>
                <a:path w="4816592" h="1021917">
                  <a:moveTo>
                    <a:pt x="0" y="0"/>
                  </a:moveTo>
                  <a:lnTo>
                    <a:pt x="4816592" y="0"/>
                  </a:lnTo>
                  <a:lnTo>
                    <a:pt x="4816592" y="1021917"/>
                  </a:lnTo>
                  <a:lnTo>
                    <a:pt x="0" y="1021917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2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29" name="Picture 7">
            <a:extLst>
              <a:ext uri="{FF2B5EF4-FFF2-40B4-BE49-F238E27FC236}">
                <a16:creationId xmlns:a16="http://schemas.microsoft.com/office/drawing/2014/main" id="{523BA23B-7AFB-47AA-AB1E-926708BC6C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589175" flipH="1" flipV="1">
            <a:off x="597547" y="8465051"/>
            <a:ext cx="1510777" cy="143146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239000" y="320814"/>
            <a:ext cx="569918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500" b="1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 6.8: (SGK – tr.9) </a:t>
            </a:r>
            <a:endParaRPr lang="en-US" sz="45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8908717" y="2623502"/>
            <a:ext cx="1905000" cy="1815882"/>
            <a:chOff x="1828800" y="2980194"/>
            <a:chExt cx="1905000" cy="1815882"/>
          </a:xfrm>
        </p:grpSpPr>
        <p:pic>
          <p:nvPicPr>
            <p:cNvPr id="25" name="Picture 2" descr="https://lh4.googleusercontent.com/F_qklLHiTM3YlFnH3VVjz7mfI2dWo7F5_pucKbmBeZg0shm5qvWz-mdFcaO3i2Gl7jQMhEzakZzq-S26vlPS2SbSbS2VMqbcoft1RBblK8VRkrguv0rciGxVM0Fi7USwxWV5sIuV51Zg1YKffP6bqco7AJNjYob-ezvqQ-657ic3RGr77FtOBQ5ZpPk84OkUgmvbu5H1lA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3437694"/>
              <a:ext cx="1905000" cy="1343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1"/>
            <p:cNvSpPr>
              <a:spLocks noChangeArrowheads="1"/>
            </p:cNvSpPr>
            <p:nvPr/>
          </p:nvSpPr>
          <p:spPr bwMode="auto">
            <a:xfrm>
              <a:off x="2195592" y="2980194"/>
              <a:ext cx="1219200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 </a:t>
              </a:r>
              <a:br>
                <a:rPr kumimoji="0" lang="en-US" altLang="en-US" sz="8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</a:t>
              </a: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640110" y="1408348"/>
            <a:ext cx="9839553" cy="1144352"/>
            <a:chOff x="4640110" y="1028700"/>
            <a:chExt cx="9839553" cy="1144352"/>
          </a:xfrm>
        </p:grpSpPr>
        <p:sp>
          <p:nvSpPr>
            <p:cNvPr id="5" name="Rectangle 4"/>
            <p:cNvSpPr/>
            <p:nvPr/>
          </p:nvSpPr>
          <p:spPr>
            <a:xfrm>
              <a:off x="4640110" y="1028700"/>
              <a:ext cx="9839553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US" sz="4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Tìm</a:t>
              </a:r>
              <a:r>
                <a:rPr lang="en-US" sz="4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hai</a:t>
              </a:r>
              <a:r>
                <a:rPr lang="en-US" sz="4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số</a:t>
              </a:r>
              <a:r>
                <a:rPr lang="en-US" sz="40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r>
                <a:rPr lang="en-US" sz="4000" dirty="0">
                  <a:solidFill>
                    <a:srgbClr val="333333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x</a:t>
              </a:r>
              <a:r>
                <a: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r>
                <a:rPr lang="en-US" sz="4000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r>
                <a:rPr lang="en-US" sz="4000" dirty="0">
                  <a:solidFill>
                    <a:srgbClr val="333333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y</a:t>
              </a:r>
              <a:r>
                <a: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 </a:t>
              </a:r>
              <a:r>
                <a:rPr lang="en-US" sz="4000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biết</a:t>
              </a:r>
              <a:r>
                <a: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:              </a:t>
              </a:r>
              <a:r>
                <a:rPr lang="en-US" sz="4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và</a:t>
              </a:r>
              <a:r>
                <a:rPr lang="en-US" sz="4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x - y = 8</a:t>
              </a:r>
              <a:endParaRPr lang="en-U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9703604" y="1028700"/>
                  <a:ext cx="2103076" cy="11443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17</m:t>
                            </m:r>
                          </m:den>
                        </m:f>
                        <m:r>
                          <a:rPr lang="en-US" sz="4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US" sz="4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21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03604" y="1028700"/>
                  <a:ext cx="2103076" cy="114435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648200" y="4584686"/>
                <a:ext cx="11413618" cy="49784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Theo </a:t>
                </a:r>
                <a:r>
                  <a:rPr lang="fr-FR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tính</a:t>
                </a:r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chất</a:t>
                </a:r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tỉ</a:t>
                </a:r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lệ</a:t>
                </a:r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thức</a:t>
                </a:r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ta </a:t>
                </a:r>
                <a:r>
                  <a:rPr lang="fr-FR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: 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17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21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fr-FR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fr-FR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17−21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fr-FR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fr-FR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−4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8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−4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=−2</m:t>
                      </m:r>
                    </m:oMath>
                  </m:oMathPara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fr-FR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Từ</a:t>
                </a:r>
                <a:r>
                  <a:rPr lang="fr-FR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đây</a:t>
                </a:r>
                <a:r>
                  <a:rPr lang="fr-FR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 </a:t>
                </a:r>
                <a:r>
                  <a:rPr lang="fr-FR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tính</a:t>
                </a:r>
                <a:r>
                  <a:rPr lang="fr-FR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4000" dirty="0" err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fr-FR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: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fr-FR" sz="4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fr-FR" sz="4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=17.</m:t>
                    </m:r>
                    <m:d>
                      <m:dPr>
                        <m:ctrlPr>
                          <a:rPr lang="en-US" sz="4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fr-FR" sz="4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−2</m:t>
                        </m:r>
                      </m:e>
                    </m:d>
                    <m:r>
                      <a:rPr lang="fr-FR" sz="4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=−34</m:t>
                    </m:r>
                    <m:r>
                      <a:rPr lang="en-US" sz="4000" b="0" i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;      </m:t>
                    </m:r>
                    <m:r>
                      <a:rPr lang="fr-FR" sz="4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fr-FR" sz="4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=21.</m:t>
                    </m:r>
                    <m:d>
                      <m:dPr>
                        <m:ctrlPr>
                          <a:rPr lang="en-US" sz="4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fr-FR" sz="40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−2</m:t>
                        </m:r>
                      </m:e>
                    </m:d>
                    <m:r>
                      <a:rPr lang="fr-FR" sz="40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=−42</m:t>
                    </m:r>
                  </m:oMath>
                </a14:m>
                <a:r>
                  <a:rPr lang="fr-FR" sz="400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584686"/>
                <a:ext cx="11413618" cy="4978414"/>
              </a:xfrm>
              <a:prstGeom prst="rect">
                <a:avLst/>
              </a:prstGeom>
              <a:blipFill>
                <a:blip r:embed="rId13"/>
                <a:stretch>
                  <a:fillRect l="-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5">
            <a:extLst>
              <a:ext uri="{FF2B5EF4-FFF2-40B4-BE49-F238E27FC236}">
                <a16:creationId xmlns:a16="http://schemas.microsoft.com/office/drawing/2014/main" id="{AD7FFB4A-C6C0-43D8-8A62-7A1903E113D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flipH="1">
            <a:off x="14715152" y="8119109"/>
            <a:ext cx="6211912" cy="21233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 dir="r"/>
      </p:transition>
    </mc:Choice>
    <mc:Fallback xmlns="">
      <p:transition spd="med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3332716" y="1071344"/>
            <a:ext cx="1064526" cy="1064526"/>
            <a:chOff x="8625386" y="109182"/>
            <a:chExt cx="709684" cy="709684"/>
          </a:xfrm>
        </p:grpSpPr>
        <p:sp>
          <p:nvSpPr>
            <p:cNvPr id="8" name="Oval 7"/>
            <p:cNvSpPr/>
            <p:nvPr/>
          </p:nvSpPr>
          <p:spPr>
            <a:xfrm>
              <a:off x="8625386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57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631107" y="279358"/>
              <a:ext cx="6531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50:50</a:t>
              </a:r>
              <a:endParaRPr kumimoji="0" lang="vi-VN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5252117" y="1071344"/>
            <a:ext cx="1064526" cy="1064526"/>
            <a:chOff x="11169555" y="109182"/>
            <a:chExt cx="709684" cy="709684"/>
          </a:xfrm>
        </p:grpSpPr>
        <p:sp>
          <p:nvSpPr>
            <p:cNvPr id="10" name="Oval 9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767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306707"/>
          </a:xfrm>
          <a:prstGeom prst="rect">
            <a:avLst/>
          </a:prstGeom>
        </p:spPr>
      </p:pic>
      <p:sp>
        <p:nvSpPr>
          <p:cNvPr id="9" name="Flowchart: Terminator 6"/>
          <p:cNvSpPr/>
          <p:nvPr/>
        </p:nvSpPr>
        <p:spPr>
          <a:xfrm>
            <a:off x="2362200" y="1990678"/>
            <a:ext cx="13678967" cy="3000422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lowchart: Terminator 6"/>
          <p:cNvSpPr/>
          <p:nvPr/>
        </p:nvSpPr>
        <p:spPr>
          <a:xfrm>
            <a:off x="10628098" y="6349245"/>
            <a:ext cx="6470299" cy="1265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lowchart: Terminator 6"/>
          <p:cNvSpPr/>
          <p:nvPr/>
        </p:nvSpPr>
        <p:spPr>
          <a:xfrm>
            <a:off x="10634741" y="8422373"/>
            <a:ext cx="6469316" cy="1265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Flowchart: Terminator 6"/>
          <p:cNvSpPr/>
          <p:nvPr/>
        </p:nvSpPr>
        <p:spPr>
          <a:xfrm>
            <a:off x="1882467" y="8349987"/>
            <a:ext cx="6472514" cy="1265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Flowchart: Terminator 6"/>
          <p:cNvSpPr/>
          <p:nvPr/>
        </p:nvSpPr>
        <p:spPr>
          <a:xfrm>
            <a:off x="1885665" y="6393034"/>
            <a:ext cx="6469316" cy="1265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4741814" y="456330"/>
            <a:ext cx="1064526" cy="1064526"/>
            <a:chOff x="8625386" y="109182"/>
            <a:chExt cx="709684" cy="709684"/>
          </a:xfrm>
        </p:grpSpPr>
        <p:sp>
          <p:nvSpPr>
            <p:cNvPr id="18" name="Oval 17"/>
            <p:cNvSpPr/>
            <p:nvPr/>
          </p:nvSpPr>
          <p:spPr>
            <a:xfrm>
              <a:off x="8625386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57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631107" y="279358"/>
              <a:ext cx="6531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50:50</a:t>
              </a:r>
              <a:endParaRPr kumimoji="0" lang="vi-VN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6246098" y="482076"/>
            <a:ext cx="1064526" cy="1064526"/>
            <a:chOff x="11169555" y="109182"/>
            <a:chExt cx="709684" cy="709684"/>
          </a:xfrm>
        </p:grpSpPr>
        <p:sp>
          <p:nvSpPr>
            <p:cNvPr id="22" name="Oval 21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1162827" y="427557"/>
            <a:ext cx="1341524" cy="1341524"/>
            <a:chOff x="2461777" y="117916"/>
            <a:chExt cx="894349" cy="894349"/>
          </a:xfrm>
        </p:grpSpPr>
        <p:sp>
          <p:nvSpPr>
            <p:cNvPr id="34" name="Oval 33"/>
            <p:cNvSpPr/>
            <p:nvPr/>
          </p:nvSpPr>
          <p:spPr>
            <a:xfrm>
              <a:off x="2461777" y="117916"/>
              <a:ext cx="894349" cy="89434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70074" y="307850"/>
              <a:ext cx="64227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Key</a:t>
              </a:r>
              <a:endParaRPr kumimoji="0" lang="vi-VN" sz="4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2778088" y="2383326"/>
            <a:ext cx="12731823" cy="1845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lvl="0" indent="-270510" algn="ctr" defTabSz="1371600">
              <a:lnSpc>
                <a:spcPct val="150000"/>
              </a:lnSpc>
              <a:tabLst>
                <a:tab pos="270510" algn="l"/>
                <a:tab pos="432435" algn="l"/>
                <a:tab pos="701993" algn="l"/>
                <a:tab pos="810578" algn="l"/>
                <a:tab pos="972503" algn="l"/>
                <a:tab pos="1890713" algn="l"/>
                <a:tab pos="5671185" algn="l"/>
              </a:tabLst>
            </a:pPr>
            <a:r>
              <a:rPr lang="fr-FR" sz="4000" b="1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fr-FR" sz="4000" b="1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fr-FR" sz="4000" b="1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Chọn</a:t>
            </a:r>
            <a:r>
              <a:rPr lang="fr-FR" sz="4000" b="1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fr-FR" sz="4000" b="1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đúng</a:t>
            </a:r>
            <a:r>
              <a:rPr lang="fr-FR" sz="4000" b="1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270510" lvl="0" indent="-270510" algn="ctr" defTabSz="1371600">
              <a:lnSpc>
                <a:spcPct val="150000"/>
              </a:lnSpc>
              <a:tabLst>
                <a:tab pos="270510" algn="l"/>
                <a:tab pos="432435" algn="l"/>
                <a:tab pos="701993" algn="l"/>
                <a:tab pos="810578" algn="l"/>
                <a:tab pos="972503" algn="l"/>
                <a:tab pos="1890713" algn="l"/>
                <a:tab pos="5671185" algn="l"/>
              </a:tabLst>
            </a:pPr>
            <a:r>
              <a:rPr lang="fr-FR" sz="4000" b="1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fr-FR" sz="4000" b="1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fr-FR" sz="4000" b="1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fr-FR" sz="4000" b="1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kiện</a:t>
            </a:r>
            <a:r>
              <a:rPr lang="fr-FR" sz="4000" b="1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fr-FR" sz="4000" b="1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phân</a:t>
            </a:r>
            <a:r>
              <a:rPr lang="fr-FR" sz="4000" b="1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fr-FR" sz="4000" b="1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fr-FR" sz="4000" b="1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fr-FR" sz="4000" b="1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thì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324384" y="6256794"/>
                <a:ext cx="3295326" cy="13737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x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</m:den>
                    </m:f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y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</m:den>
                    </m:f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x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y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</m:den>
                    </m:f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384" y="6256794"/>
                <a:ext cx="3295326" cy="1373774"/>
              </a:xfrm>
              <a:prstGeom prst="rect">
                <a:avLst/>
              </a:prstGeom>
              <a:blipFill>
                <a:blip r:embed="rId5"/>
                <a:stretch>
                  <a:fillRect l="-64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192000" y="6286500"/>
                <a:ext cx="3128613" cy="12197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x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</m:den>
                    </m:f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y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</m:den>
                    </m:f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x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⋅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y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⋅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</m:den>
                    </m:f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0" y="6286500"/>
                <a:ext cx="3128613" cy="1219757"/>
              </a:xfrm>
              <a:prstGeom prst="rect">
                <a:avLst/>
              </a:prstGeom>
              <a:blipFill>
                <a:blip r:embed="rId6"/>
                <a:stretch>
                  <a:fillRect l="-6823" b="-9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200400" y="8343900"/>
                <a:ext cx="3324180" cy="12197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x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</m:den>
                    </m:f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y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</m:den>
                    </m:f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x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⋅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y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</m:den>
                    </m:f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8343900"/>
                <a:ext cx="3324180" cy="1219757"/>
              </a:xfrm>
              <a:prstGeom prst="rect">
                <a:avLst/>
              </a:prstGeom>
              <a:blipFill>
                <a:blip r:embed="rId7"/>
                <a:stretch>
                  <a:fillRect l="-6422" b="-9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2141939" y="8343343"/>
                <a:ext cx="3324180" cy="12197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x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</m:den>
                    </m:f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y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</m:den>
                    </m:f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x</m:t>
                        </m:r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y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</m:den>
                    </m:f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1939" y="8343343"/>
                <a:ext cx="3324180" cy="1219757"/>
              </a:xfrm>
              <a:prstGeom prst="rect">
                <a:avLst/>
              </a:prstGeom>
              <a:blipFill>
                <a:blip r:embed="rId8"/>
                <a:stretch>
                  <a:fillRect l="-6606" b="-9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16263866" y="472545"/>
            <a:ext cx="1064526" cy="1064526"/>
            <a:chOff x="11169555" y="109182"/>
            <a:chExt cx="709684" cy="709684"/>
          </a:xfrm>
        </p:grpSpPr>
        <p:sp>
          <p:nvSpPr>
            <p:cNvPr id="27" name="Oval 26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132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5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306707"/>
          </a:xfrm>
          <a:prstGeom prst="rect">
            <a:avLst/>
          </a:prstGeom>
        </p:spPr>
      </p:pic>
      <p:sp>
        <p:nvSpPr>
          <p:cNvPr id="9" name="Flowchart: Terminator 6"/>
          <p:cNvSpPr/>
          <p:nvPr/>
        </p:nvSpPr>
        <p:spPr>
          <a:xfrm>
            <a:off x="2362200" y="1790700"/>
            <a:ext cx="13678967" cy="3000422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lowchart: Terminator 6"/>
          <p:cNvSpPr/>
          <p:nvPr/>
        </p:nvSpPr>
        <p:spPr>
          <a:xfrm>
            <a:off x="1494154" y="5676899"/>
            <a:ext cx="6469316" cy="1664459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lowchart: Terminator 6"/>
          <p:cNvSpPr/>
          <p:nvPr/>
        </p:nvSpPr>
        <p:spPr>
          <a:xfrm>
            <a:off x="1494154" y="7904720"/>
            <a:ext cx="6469316" cy="1646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Flowchart: Terminator 6"/>
          <p:cNvSpPr/>
          <p:nvPr/>
        </p:nvSpPr>
        <p:spPr>
          <a:xfrm>
            <a:off x="10634741" y="5738214"/>
            <a:ext cx="6469316" cy="1646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Flowchart: Terminator 6"/>
          <p:cNvSpPr/>
          <p:nvPr/>
        </p:nvSpPr>
        <p:spPr>
          <a:xfrm>
            <a:off x="10690584" y="7814786"/>
            <a:ext cx="6469316" cy="166445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4741814" y="456330"/>
            <a:ext cx="1064526" cy="1064526"/>
            <a:chOff x="8625386" y="109182"/>
            <a:chExt cx="709684" cy="709684"/>
          </a:xfrm>
        </p:grpSpPr>
        <p:sp>
          <p:nvSpPr>
            <p:cNvPr id="18" name="Oval 17"/>
            <p:cNvSpPr/>
            <p:nvPr/>
          </p:nvSpPr>
          <p:spPr>
            <a:xfrm>
              <a:off x="8625386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57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631107" y="279358"/>
              <a:ext cx="6531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50:50</a:t>
              </a:r>
              <a:endParaRPr kumimoji="0" lang="vi-VN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6246098" y="482076"/>
            <a:ext cx="1064526" cy="1064526"/>
            <a:chOff x="11169555" y="109182"/>
            <a:chExt cx="709684" cy="709684"/>
          </a:xfrm>
        </p:grpSpPr>
        <p:sp>
          <p:nvSpPr>
            <p:cNvPr id="22" name="Oval 21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1162827" y="427557"/>
            <a:ext cx="1341524" cy="1341524"/>
            <a:chOff x="2461777" y="117916"/>
            <a:chExt cx="894349" cy="894349"/>
          </a:xfrm>
        </p:grpSpPr>
        <p:sp>
          <p:nvSpPr>
            <p:cNvPr id="34" name="Oval 33"/>
            <p:cNvSpPr/>
            <p:nvPr/>
          </p:nvSpPr>
          <p:spPr>
            <a:xfrm>
              <a:off x="2461777" y="117916"/>
              <a:ext cx="894349" cy="89434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70074" y="307850"/>
              <a:ext cx="64227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Key</a:t>
              </a:r>
              <a:endParaRPr kumimoji="0" lang="vi-VN" sz="4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606298" y="2171700"/>
                <a:ext cx="13171318" cy="23651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4000" b="1" dirty="0" err="1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Câu</a:t>
                </a:r>
                <a:r>
                  <a:rPr lang="en-US" sz="4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2: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Chọn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câu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sai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Với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điều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kiện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phân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thức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nghĩa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thì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𝒂</m:t>
                        </m:r>
                      </m:num>
                      <m:den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𝒃</m:t>
                        </m:r>
                      </m:den>
                    </m:f>
                    <m:r>
                      <a:rPr lang="en-US" sz="4000" b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𝒆</m:t>
                        </m:r>
                      </m:num>
                      <m:den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𝒇</m:t>
                        </m:r>
                      </m:den>
                    </m:f>
                    <m:r>
                      <a:rPr lang="en-US" sz="4000" b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𝒄</m:t>
                        </m:r>
                      </m:num>
                      <m:den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𝒅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  <a:endParaRPr lang="en-US" sz="4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6298" y="2171700"/>
                <a:ext cx="13171318" cy="2365199"/>
              </a:xfrm>
              <a:prstGeom prst="rect">
                <a:avLst/>
              </a:prstGeom>
              <a:blipFill>
                <a:blip r:embed="rId5"/>
                <a:stretch>
                  <a:fillRect l="-1667" r="-1620" b="-7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032112" y="5676900"/>
                <a:ext cx="3212354" cy="12938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</m:den>
                    </m:f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e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d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f</m:t>
                        </m:r>
                      </m:den>
                    </m:f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2112" y="5676900"/>
                <a:ext cx="3212354" cy="1293816"/>
              </a:xfrm>
              <a:prstGeom prst="rect">
                <a:avLst/>
              </a:prstGeom>
              <a:blipFill>
                <a:blip r:embed="rId6"/>
                <a:stretch>
                  <a:fillRect l="-6641" b="-8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496800" y="5827254"/>
                <a:ext cx="2856488" cy="13736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</m:den>
                    </m:f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e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f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d</m:t>
                        </m:r>
                      </m:den>
                    </m:f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96800" y="5827254"/>
                <a:ext cx="2856488" cy="1373646"/>
              </a:xfrm>
              <a:prstGeom prst="rect">
                <a:avLst/>
              </a:prstGeom>
              <a:blipFill>
                <a:blip r:embed="rId7"/>
                <a:stretch>
                  <a:fillRect l="-7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978852" y="7915215"/>
                <a:ext cx="2888548" cy="12668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d</m:t>
                        </m:r>
                      </m:den>
                    </m:f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e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f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d</m:t>
                        </m:r>
                      </m:den>
                    </m:f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8852" y="7915215"/>
                <a:ext cx="2888548" cy="1266885"/>
              </a:xfrm>
              <a:prstGeom prst="rect">
                <a:avLst/>
              </a:prstGeom>
              <a:blipFill>
                <a:blip r:embed="rId8"/>
                <a:stretch>
                  <a:fillRect l="-7595" b="-81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2454904" y="7886700"/>
                <a:ext cx="2861296" cy="12668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e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f</m:t>
                        </m:r>
                      </m:den>
                    </m:f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  <m:r>
                          <a:rPr lang="en-US" sz="4000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e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f</m:t>
                        </m:r>
                        <m: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d</m:t>
                        </m:r>
                      </m:den>
                    </m:f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54904" y="7886700"/>
                <a:ext cx="2861296" cy="1266885"/>
              </a:xfrm>
              <a:prstGeom prst="rect">
                <a:avLst/>
              </a:prstGeom>
              <a:blipFill>
                <a:blip r:embed="rId9"/>
                <a:stretch>
                  <a:fillRect l="-7447" b="-81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16263866" y="472545"/>
            <a:ext cx="1064526" cy="1064526"/>
            <a:chOff x="11169555" y="109182"/>
            <a:chExt cx="709684" cy="709684"/>
          </a:xfrm>
        </p:grpSpPr>
        <p:sp>
          <p:nvSpPr>
            <p:cNvPr id="27" name="Oval 26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813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2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306707"/>
          </a:xfrm>
          <a:prstGeom prst="rect">
            <a:avLst/>
          </a:prstGeom>
        </p:spPr>
      </p:pic>
      <p:sp>
        <p:nvSpPr>
          <p:cNvPr id="9" name="Flowchart: Terminator 6"/>
          <p:cNvSpPr/>
          <p:nvPr/>
        </p:nvSpPr>
        <p:spPr>
          <a:xfrm>
            <a:off x="2362200" y="1790700"/>
            <a:ext cx="13678967" cy="3000422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lowchart: Terminator 6"/>
          <p:cNvSpPr/>
          <p:nvPr/>
        </p:nvSpPr>
        <p:spPr>
          <a:xfrm>
            <a:off x="1494154" y="5676899"/>
            <a:ext cx="6469316" cy="1664459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lowchart: Terminator 6"/>
          <p:cNvSpPr/>
          <p:nvPr/>
        </p:nvSpPr>
        <p:spPr>
          <a:xfrm>
            <a:off x="10634741" y="7917034"/>
            <a:ext cx="6469316" cy="1646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Flowchart: Terminator 6"/>
          <p:cNvSpPr/>
          <p:nvPr/>
        </p:nvSpPr>
        <p:spPr>
          <a:xfrm>
            <a:off x="10634741" y="5738214"/>
            <a:ext cx="6469316" cy="1646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Flowchart: Terminator 6"/>
          <p:cNvSpPr/>
          <p:nvPr/>
        </p:nvSpPr>
        <p:spPr>
          <a:xfrm>
            <a:off x="1494154" y="7820830"/>
            <a:ext cx="6469316" cy="166445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4741814" y="456330"/>
            <a:ext cx="1064526" cy="1064526"/>
            <a:chOff x="8625386" y="109182"/>
            <a:chExt cx="709684" cy="709684"/>
          </a:xfrm>
        </p:grpSpPr>
        <p:sp>
          <p:nvSpPr>
            <p:cNvPr id="18" name="Oval 17"/>
            <p:cNvSpPr/>
            <p:nvPr/>
          </p:nvSpPr>
          <p:spPr>
            <a:xfrm>
              <a:off x="8625386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57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631107" y="279358"/>
              <a:ext cx="6531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50:50</a:t>
              </a:r>
              <a:endParaRPr kumimoji="0" lang="vi-VN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6246098" y="482076"/>
            <a:ext cx="1064526" cy="1064526"/>
            <a:chOff x="11169555" y="109182"/>
            <a:chExt cx="709684" cy="709684"/>
          </a:xfrm>
        </p:grpSpPr>
        <p:sp>
          <p:nvSpPr>
            <p:cNvPr id="22" name="Oval 21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1162827" y="427557"/>
            <a:ext cx="1341524" cy="1341524"/>
            <a:chOff x="2461777" y="117916"/>
            <a:chExt cx="894349" cy="894349"/>
          </a:xfrm>
        </p:grpSpPr>
        <p:sp>
          <p:nvSpPr>
            <p:cNvPr id="34" name="Oval 33"/>
            <p:cNvSpPr/>
            <p:nvPr/>
          </p:nvSpPr>
          <p:spPr>
            <a:xfrm>
              <a:off x="2461777" y="117916"/>
              <a:ext cx="894349" cy="89434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70074" y="307850"/>
              <a:ext cx="64227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Key</a:t>
              </a:r>
              <a:endParaRPr kumimoji="0" lang="vi-VN" sz="4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193977" y="2524340"/>
                <a:ext cx="11512623" cy="13237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Câu 3.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Tìm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x, y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biết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num>
                      <m:den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den>
                    </m:f>
                    <m:r>
                      <a:rPr lang="en-US" sz="4000" b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𝒚</m:t>
                        </m:r>
                      </m:num>
                      <m:den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1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𝐱</m:t>
                    </m:r>
                    <m:r>
                      <a:rPr lang="en-US" sz="4000" b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4000" b="1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𝐲</m:t>
                    </m:r>
                    <m:r>
                      <a:rPr lang="en-US" sz="4000" b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000" b="1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4000" b="1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𝟑𝟐</m:t>
                    </m:r>
                  </m:oMath>
                </a14:m>
                <a:endParaRPr lang="en-US" sz="4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3977" y="2524340"/>
                <a:ext cx="11512623" cy="1323760"/>
              </a:xfrm>
              <a:prstGeom prst="rect">
                <a:avLst/>
              </a:prstGeom>
              <a:blipFill>
                <a:blip r:embed="rId5"/>
                <a:stretch>
                  <a:fillRect l="-1906" b="-4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286000" y="5994507"/>
                <a:ext cx="4775410" cy="9015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x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20;</m:t>
                    </m:r>
                    <m:r>
                      <m:rPr>
                        <m:sty m:val="p"/>
                      </m:rP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y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12</m:t>
                    </m:r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5994507"/>
                <a:ext cx="4775410" cy="901593"/>
              </a:xfrm>
              <a:prstGeom prst="rect">
                <a:avLst/>
              </a:prstGeom>
              <a:blipFill>
                <a:blip r:embed="rId6"/>
                <a:stretch>
                  <a:fillRect l="-4470" b="-28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1734800" y="5981700"/>
                <a:ext cx="4469493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fr-FR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r>
                      <a:rPr lang="en-US" sz="4000" b="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4000" b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000" b="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−12</m:t>
                    </m:r>
                    <m:r>
                      <a:rPr lang="en-US" sz="4000" b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;</m:t>
                    </m:r>
                    <m:r>
                      <a:rPr lang="en-US" sz="4000" b="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4000" b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000" b="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20</m:t>
                    </m:r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34800" y="5981700"/>
                <a:ext cx="4469493" cy="1015663"/>
              </a:xfrm>
              <a:prstGeom prst="rect">
                <a:avLst/>
              </a:prstGeom>
              <a:blipFill>
                <a:blip r:embed="rId7"/>
                <a:stretch>
                  <a:fillRect l="-4775" b="-13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206136" y="8115300"/>
                <a:ext cx="4804264" cy="9015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fr-FR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</a:t>
                </a:r>
                <a:r>
                  <a:rPr lang="fr-FR" sz="4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x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12;</m:t>
                    </m:r>
                    <m:r>
                      <m:rPr>
                        <m:sty m:val="p"/>
                      </m:rP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y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20</m:t>
                    </m:r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6136" y="8115300"/>
                <a:ext cx="4804264" cy="901593"/>
              </a:xfrm>
              <a:prstGeom prst="rect">
                <a:avLst/>
              </a:prstGeom>
              <a:blipFill>
                <a:blip r:embed="rId8"/>
                <a:stretch>
                  <a:fillRect l="-4569" b="-28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1734800" y="8204307"/>
                <a:ext cx="4421147" cy="9015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x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=12;</m:t>
                    </m:r>
                    <m:r>
                      <m:rPr>
                        <m:sty m:val="p"/>
                      </m:rP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y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000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20</m:t>
                    </m:r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34800" y="8204307"/>
                <a:ext cx="4421147" cy="901593"/>
              </a:xfrm>
              <a:prstGeom prst="rect">
                <a:avLst/>
              </a:prstGeom>
              <a:blipFill>
                <a:blip r:embed="rId9"/>
                <a:stretch>
                  <a:fillRect l="-4828" b="-28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16263866" y="472545"/>
            <a:ext cx="1064526" cy="1064526"/>
            <a:chOff x="11169555" y="109182"/>
            <a:chExt cx="709684" cy="709684"/>
          </a:xfrm>
        </p:grpSpPr>
        <p:sp>
          <p:nvSpPr>
            <p:cNvPr id="27" name="Oval 26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083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2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306707"/>
          </a:xfrm>
          <a:prstGeom prst="rect">
            <a:avLst/>
          </a:prstGeom>
        </p:spPr>
      </p:pic>
      <p:sp>
        <p:nvSpPr>
          <p:cNvPr id="9" name="Flowchart: Terminator 6"/>
          <p:cNvSpPr/>
          <p:nvPr/>
        </p:nvSpPr>
        <p:spPr>
          <a:xfrm>
            <a:off x="2362200" y="1990678"/>
            <a:ext cx="13678967" cy="3000422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lowchart: Terminator 6"/>
          <p:cNvSpPr/>
          <p:nvPr/>
        </p:nvSpPr>
        <p:spPr>
          <a:xfrm>
            <a:off x="10628098" y="6349245"/>
            <a:ext cx="6470299" cy="1265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lowchart: Terminator 6"/>
          <p:cNvSpPr/>
          <p:nvPr/>
        </p:nvSpPr>
        <p:spPr>
          <a:xfrm>
            <a:off x="10634741" y="8422373"/>
            <a:ext cx="6469316" cy="1265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Flowchart: Terminator 6"/>
          <p:cNvSpPr/>
          <p:nvPr/>
        </p:nvSpPr>
        <p:spPr>
          <a:xfrm>
            <a:off x="1882467" y="8349987"/>
            <a:ext cx="6472514" cy="1265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" name="Flowchart: Terminator 6"/>
          <p:cNvSpPr/>
          <p:nvPr/>
        </p:nvSpPr>
        <p:spPr>
          <a:xfrm>
            <a:off x="1885665" y="6393034"/>
            <a:ext cx="6469316" cy="126506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0057"/>
              <a:gd name="connsiteY0" fmla="*/ 0 h 21600"/>
              <a:gd name="connsiteX1" fmla="*/ 18125 w 20057"/>
              <a:gd name="connsiteY1" fmla="*/ 0 h 21600"/>
              <a:gd name="connsiteX2" fmla="*/ 20057 w 20057"/>
              <a:gd name="connsiteY2" fmla="*/ 10055 h 21600"/>
              <a:gd name="connsiteX3" fmla="*/ 18125 w 20057"/>
              <a:gd name="connsiteY3" fmla="*/ 21600 h 21600"/>
              <a:gd name="connsiteX4" fmla="*/ 3475 w 20057"/>
              <a:gd name="connsiteY4" fmla="*/ 21600 h 21600"/>
              <a:gd name="connsiteX5" fmla="*/ 0 w 20057"/>
              <a:gd name="connsiteY5" fmla="*/ 10800 h 21600"/>
              <a:gd name="connsiteX6" fmla="*/ 3475 w 20057"/>
              <a:gd name="connsiteY6" fmla="*/ 0 h 21600"/>
              <a:gd name="connsiteX0" fmla="*/ 1847 w 18429"/>
              <a:gd name="connsiteY0" fmla="*/ 0 h 21600"/>
              <a:gd name="connsiteX1" fmla="*/ 16497 w 18429"/>
              <a:gd name="connsiteY1" fmla="*/ 0 h 21600"/>
              <a:gd name="connsiteX2" fmla="*/ 18429 w 18429"/>
              <a:gd name="connsiteY2" fmla="*/ 10055 h 21600"/>
              <a:gd name="connsiteX3" fmla="*/ 16497 w 18429"/>
              <a:gd name="connsiteY3" fmla="*/ 21600 h 21600"/>
              <a:gd name="connsiteX4" fmla="*/ 1847 w 18429"/>
              <a:gd name="connsiteY4" fmla="*/ 21600 h 21600"/>
              <a:gd name="connsiteX5" fmla="*/ 1 w 18429"/>
              <a:gd name="connsiteY5" fmla="*/ 11545 h 21600"/>
              <a:gd name="connsiteX6" fmla="*/ 1847 w 18429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29" h="21600">
                <a:moveTo>
                  <a:pt x="1847" y="0"/>
                </a:moveTo>
                <a:lnTo>
                  <a:pt x="16497" y="0"/>
                </a:lnTo>
                <a:cubicBezTo>
                  <a:pt x="18416" y="0"/>
                  <a:pt x="18429" y="4090"/>
                  <a:pt x="18429" y="10055"/>
                </a:cubicBezTo>
                <a:cubicBezTo>
                  <a:pt x="18429" y="16020"/>
                  <a:pt x="18416" y="21600"/>
                  <a:pt x="16497" y="21600"/>
                </a:cubicBezTo>
                <a:lnTo>
                  <a:pt x="1847" y="21600"/>
                </a:lnTo>
                <a:cubicBezTo>
                  <a:pt x="-72" y="21600"/>
                  <a:pt x="1" y="17510"/>
                  <a:pt x="1" y="11545"/>
                </a:cubicBezTo>
                <a:cubicBezTo>
                  <a:pt x="1" y="5580"/>
                  <a:pt x="-72" y="0"/>
                  <a:pt x="1847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4741814" y="456330"/>
            <a:ext cx="1064526" cy="1064526"/>
            <a:chOff x="8625386" y="109182"/>
            <a:chExt cx="709684" cy="709684"/>
          </a:xfrm>
        </p:grpSpPr>
        <p:sp>
          <p:nvSpPr>
            <p:cNvPr id="18" name="Oval 17"/>
            <p:cNvSpPr/>
            <p:nvPr/>
          </p:nvSpPr>
          <p:spPr>
            <a:xfrm>
              <a:off x="8625386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57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631107" y="279358"/>
              <a:ext cx="6531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50:50</a:t>
              </a:r>
              <a:endParaRPr kumimoji="0" lang="vi-VN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6246098" y="482076"/>
            <a:ext cx="1064526" cy="1064526"/>
            <a:chOff x="11169555" y="109182"/>
            <a:chExt cx="709684" cy="709684"/>
          </a:xfrm>
        </p:grpSpPr>
        <p:sp>
          <p:nvSpPr>
            <p:cNvPr id="22" name="Oval 21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  <p:grpSp>
        <p:nvGrpSpPr>
          <p:cNvPr id="37" name="Group 36"/>
          <p:cNvGrpSpPr/>
          <p:nvPr/>
        </p:nvGrpSpPr>
        <p:grpSpPr>
          <a:xfrm>
            <a:off x="1162827" y="427557"/>
            <a:ext cx="1341524" cy="1341524"/>
            <a:chOff x="2461777" y="117916"/>
            <a:chExt cx="894349" cy="894349"/>
          </a:xfrm>
        </p:grpSpPr>
        <p:sp>
          <p:nvSpPr>
            <p:cNvPr id="34" name="Oval 33"/>
            <p:cNvSpPr/>
            <p:nvPr/>
          </p:nvSpPr>
          <p:spPr>
            <a:xfrm>
              <a:off x="2461777" y="117916"/>
              <a:ext cx="894349" cy="89434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570074" y="307850"/>
              <a:ext cx="64227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2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Key</a:t>
              </a:r>
              <a:endParaRPr kumimoji="0" lang="vi-VN" sz="4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778088" y="2247900"/>
                <a:ext cx="12731823" cy="24649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b="1" dirty="0" err="1">
                    <a:solidFill>
                      <a:schemeClr val="bg1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Câu</a:t>
                </a:r>
                <a:r>
                  <a:rPr lang="en-US" sz="4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4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Biết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num>
                      <m:den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𝒚</m:t>
                        </m:r>
                      </m:den>
                    </m:f>
                    <m:r>
                      <a:rPr lang="en-US" sz="4000" b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𝟗</m:t>
                        </m:r>
                      </m:num>
                      <m:den>
                        <m:r>
                          <a:rPr lang="en-US" sz="40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𝟏𝟏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1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𝐱</m:t>
                    </m:r>
                    <m:r>
                      <a:rPr lang="en-US" sz="4000" b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4000" b="1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𝐲</m:t>
                    </m:r>
                    <m:r>
                      <a:rPr lang="en-US" sz="4000" b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4000" b="1" i="1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𝟔𝟎</m:t>
                    </m:r>
                  </m:oMath>
                </a14:m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Hai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x, y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lần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lượt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40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: </a:t>
                </a:r>
                <a:endParaRPr lang="en-US" sz="4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8088" y="2247900"/>
                <a:ext cx="12731823" cy="2464906"/>
              </a:xfrm>
              <a:prstGeom prst="rect">
                <a:avLst/>
              </a:prstGeom>
              <a:blipFill>
                <a:blip r:embed="rId5"/>
                <a:stretch>
                  <a:fillRect b="-8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967460" y="6438900"/>
                <a:ext cx="4009174" cy="9015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x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=27;</m:t>
                    </m:r>
                    <m:r>
                      <m:rPr>
                        <m:sty m:val="p"/>
                      </m:rP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y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=33</m:t>
                    </m:r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7460" y="6438900"/>
                <a:ext cx="4009174" cy="901593"/>
              </a:xfrm>
              <a:prstGeom prst="rect">
                <a:avLst/>
              </a:prstGeom>
              <a:blipFill>
                <a:blip r:embed="rId6"/>
                <a:stretch>
                  <a:fillRect l="-5479" b="-28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1695614" y="6424692"/>
                <a:ext cx="4121385" cy="9015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fr-FR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x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=33; </m:t>
                    </m:r>
                    <m:r>
                      <m:rPr>
                        <m:sty m:val="p"/>
                      </m:rP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y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=27</m:t>
                    </m:r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95614" y="6424692"/>
                <a:ext cx="4121385" cy="901593"/>
              </a:xfrm>
              <a:prstGeom prst="rect">
                <a:avLst/>
              </a:prstGeom>
              <a:blipFill>
                <a:blip r:embed="rId7"/>
                <a:stretch>
                  <a:fillRect l="-5325" b="-28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843475" y="8436888"/>
                <a:ext cx="4038029" cy="9015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fr-FR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C.</a:t>
                </a:r>
                <a:r>
                  <a:rPr lang="fr-FR" sz="4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x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=27;</m:t>
                    </m:r>
                    <m:r>
                      <m:rPr>
                        <m:sty m:val="p"/>
                      </m:rP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y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=44</m:t>
                    </m:r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475" y="8436888"/>
                <a:ext cx="4038029" cy="901593"/>
              </a:xfrm>
              <a:prstGeom prst="rect">
                <a:avLst/>
              </a:prstGeom>
              <a:blipFill>
                <a:blip r:embed="rId8"/>
                <a:stretch>
                  <a:fillRect l="-5279" b="-28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1785014" y="8498323"/>
                <a:ext cx="4038029" cy="9015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x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=27;</m:t>
                    </m:r>
                    <m:r>
                      <m:rPr>
                        <m:sty m:val="p"/>
                      </m:rP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y</m:t>
                    </m:r>
                    <m:r>
                      <a:rPr lang="en-US" sz="400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=33</m:t>
                    </m:r>
                  </m:oMath>
                </a14:m>
                <a:endParaRPr lang="en-US" sz="400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85014" y="8498323"/>
                <a:ext cx="4038029" cy="901593"/>
              </a:xfrm>
              <a:prstGeom prst="rect">
                <a:avLst/>
              </a:prstGeom>
              <a:blipFill>
                <a:blip r:embed="rId9"/>
                <a:stretch>
                  <a:fillRect l="-5279" b="-28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16263866" y="472545"/>
            <a:ext cx="1064526" cy="1064526"/>
            <a:chOff x="11169555" y="109182"/>
            <a:chExt cx="709684" cy="709684"/>
          </a:xfrm>
        </p:grpSpPr>
        <p:sp>
          <p:nvSpPr>
            <p:cNvPr id="27" name="Oval 26"/>
            <p:cNvSpPr/>
            <p:nvPr/>
          </p:nvSpPr>
          <p:spPr>
            <a:xfrm>
              <a:off x="11169555" y="109182"/>
              <a:ext cx="709684" cy="70968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85672" y="284644"/>
              <a:ext cx="217581" cy="280448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0843" y="284644"/>
              <a:ext cx="217581" cy="280448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18258" y="355515"/>
              <a:ext cx="217581" cy="2804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944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xit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8" presetClass="exit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71835" y="-172816"/>
            <a:ext cx="21031665" cy="1344037"/>
            <a:chOff x="0" y="0"/>
            <a:chExt cx="28042220" cy="179204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-1371835" y="2476500"/>
            <a:ext cx="20497800" cy="3290359"/>
            <a:chOff x="0" y="-38100"/>
            <a:chExt cx="4907243" cy="1425075"/>
          </a:xfrm>
        </p:grpSpPr>
        <p:sp>
          <p:nvSpPr>
            <p:cNvPr id="7" name="Freeform 7"/>
            <p:cNvSpPr/>
            <p:nvPr/>
          </p:nvSpPr>
          <p:spPr>
            <a:xfrm>
              <a:off x="90651" y="238625"/>
              <a:ext cx="4816592" cy="1148350"/>
            </a:xfrm>
            <a:custGeom>
              <a:avLst/>
              <a:gdLst/>
              <a:ahLst/>
              <a:cxnLst/>
              <a:rect l="l" t="t" r="r" b="b"/>
              <a:pathLst>
                <a:path w="4816592" h="1148350">
                  <a:moveTo>
                    <a:pt x="0" y="0"/>
                  </a:moveTo>
                  <a:lnTo>
                    <a:pt x="4816592" y="0"/>
                  </a:lnTo>
                  <a:lnTo>
                    <a:pt x="4816592" y="1148350"/>
                  </a:lnTo>
                  <a:lnTo>
                    <a:pt x="0" y="1148350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37" name="Picture 49">
            <a:extLst>
              <a:ext uri="{FF2B5EF4-FFF2-40B4-BE49-F238E27FC236}">
                <a16:creationId xmlns:a16="http://schemas.microsoft.com/office/drawing/2014/main" id="{40990607-8CA8-47DE-80F8-D47DFF7E8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401800" y="7456016"/>
            <a:ext cx="3681226" cy="2730801"/>
          </a:xfrm>
          <a:prstGeom prst="rect">
            <a:avLst/>
          </a:prstGeom>
        </p:spPr>
      </p:pic>
      <p:pic>
        <p:nvPicPr>
          <p:cNvPr id="38" name="Picture 17">
            <a:extLst>
              <a:ext uri="{FF2B5EF4-FFF2-40B4-BE49-F238E27FC236}">
                <a16:creationId xmlns:a16="http://schemas.microsoft.com/office/drawing/2014/main" id="{9B4193A8-9FA8-4FC2-8197-8DEBAADC57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4192" y="7277101"/>
            <a:ext cx="3599570" cy="2956146"/>
          </a:xfrm>
          <a:prstGeom prst="rect">
            <a:avLst/>
          </a:prstGeom>
        </p:spPr>
      </p:pic>
      <p:grpSp>
        <p:nvGrpSpPr>
          <p:cNvPr id="16" name="Group 4"/>
          <p:cNvGrpSpPr/>
          <p:nvPr/>
        </p:nvGrpSpPr>
        <p:grpSpPr>
          <a:xfrm>
            <a:off x="3208684" y="2576400"/>
            <a:ext cx="2060036" cy="1828800"/>
            <a:chOff x="14168" y="-264583"/>
            <a:chExt cx="6321663" cy="6350000"/>
          </a:xfrm>
          <a:solidFill>
            <a:schemeClr val="accent3">
              <a:lumMod val="75000"/>
            </a:schemeClr>
          </a:solidFill>
        </p:grpSpPr>
        <p:sp>
          <p:nvSpPr>
            <p:cNvPr id="18" name="Freeform 5"/>
            <p:cNvSpPr/>
            <p:nvPr/>
          </p:nvSpPr>
          <p:spPr>
            <a:xfrm>
              <a:off x="14168" y="-264583"/>
              <a:ext cx="6321663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9" name="Rectangle 18"/>
          <p:cNvSpPr/>
          <p:nvPr/>
        </p:nvSpPr>
        <p:spPr>
          <a:xfrm>
            <a:off x="7010400" y="3666536"/>
            <a:ext cx="4876800" cy="1306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360045" algn="l"/>
                <a:tab pos="720090" algn="l"/>
              </a:tabLst>
            </a:pPr>
            <a:r>
              <a:rPr lang="en-US" sz="6000" b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VẬN DỤNG</a:t>
            </a:r>
            <a:endParaRPr lang="vi-VN" sz="6000" b="1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5">
            <a:extLst>
              <a:ext uri="{FF2B5EF4-FFF2-40B4-BE49-F238E27FC236}">
                <a16:creationId xmlns:a16="http://schemas.microsoft.com/office/drawing/2014/main" id="{6DCDB059-5C1F-4268-8ABA-6C17C60D41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130548" y="571500"/>
            <a:ext cx="1987388" cy="186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232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85800" y="-874724"/>
            <a:ext cx="19431000" cy="2127493"/>
            <a:chOff x="0" y="0"/>
            <a:chExt cx="4816593" cy="10219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21917"/>
            </a:xfrm>
            <a:custGeom>
              <a:avLst/>
              <a:gdLst/>
              <a:ahLst/>
              <a:cxnLst/>
              <a:rect l="l" t="t" r="r" b="b"/>
              <a:pathLst>
                <a:path w="4816592" h="1021917">
                  <a:moveTo>
                    <a:pt x="0" y="0"/>
                  </a:moveTo>
                  <a:lnTo>
                    <a:pt x="4816592" y="0"/>
                  </a:lnTo>
                  <a:lnTo>
                    <a:pt x="4816592" y="1021917"/>
                  </a:lnTo>
                  <a:lnTo>
                    <a:pt x="0" y="1021917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34" name="Picture 19">
            <a:extLst>
              <a:ext uri="{FF2B5EF4-FFF2-40B4-BE49-F238E27FC236}">
                <a16:creationId xmlns:a16="http://schemas.microsoft.com/office/drawing/2014/main" id="{83CB9CAD-DF2F-4633-A513-6F110D5EC3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240000" y="34089"/>
            <a:ext cx="1447800" cy="1170908"/>
          </a:xfrm>
          <a:prstGeom prst="rect">
            <a:avLst/>
          </a:prstGeom>
        </p:spPr>
      </p:pic>
      <p:grpSp>
        <p:nvGrpSpPr>
          <p:cNvPr id="35" name="Group 14"/>
          <p:cNvGrpSpPr/>
          <p:nvPr/>
        </p:nvGrpSpPr>
        <p:grpSpPr>
          <a:xfrm>
            <a:off x="-1417839" y="9832120"/>
            <a:ext cx="21031665" cy="1344037"/>
            <a:chOff x="0" y="0"/>
            <a:chExt cx="28042220" cy="1792049"/>
          </a:xfrm>
        </p:grpSpPr>
        <p:pic>
          <p:nvPicPr>
            <p:cNvPr id="36" name="Picture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37" name="Picture 1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p:pic>
        <p:nvPicPr>
          <p:cNvPr id="38" name="Picture 25">
            <a:extLst>
              <a:ext uri="{FF2B5EF4-FFF2-40B4-BE49-F238E27FC236}">
                <a16:creationId xmlns:a16="http://schemas.microsoft.com/office/drawing/2014/main" id="{6DCDB059-5C1F-4268-8ABA-6C17C60D41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26575" y="8857582"/>
            <a:ext cx="1524713" cy="1429418"/>
          </a:xfrm>
          <a:prstGeom prst="rect">
            <a:avLst/>
          </a:prstGeom>
        </p:spPr>
      </p:pic>
      <p:pic>
        <p:nvPicPr>
          <p:cNvPr id="39" name="Picture 2">
            <a:extLst>
              <a:ext uri="{FF2B5EF4-FFF2-40B4-BE49-F238E27FC236}">
                <a16:creationId xmlns:a16="http://schemas.microsoft.com/office/drawing/2014/main" id="{23356754-E66D-4B39-A67D-FF1961F8FDD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871372" y="5823515"/>
            <a:ext cx="1273408" cy="140637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248400" y="266700"/>
            <a:ext cx="569918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500" b="1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 6.9: (SGK – tr.9) </a:t>
            </a:r>
            <a:endParaRPr lang="en-US" sz="4500" dirty="0"/>
          </a:p>
        </p:txBody>
      </p:sp>
      <p:sp>
        <p:nvSpPr>
          <p:cNvPr id="5" name="Rectangle 4"/>
          <p:cNvSpPr/>
          <p:nvPr/>
        </p:nvSpPr>
        <p:spPr>
          <a:xfrm>
            <a:off x="789103" y="1333500"/>
            <a:ext cx="1658449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Tỉ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sản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0,95.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bao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nhiêu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sản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rằng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10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sản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8128851" y="3737922"/>
            <a:ext cx="1905000" cy="1815882"/>
            <a:chOff x="1828800" y="2980194"/>
            <a:chExt cx="1905000" cy="1815882"/>
          </a:xfrm>
        </p:grpSpPr>
        <p:pic>
          <p:nvPicPr>
            <p:cNvPr id="18" name="Picture 2" descr="https://lh4.googleusercontent.com/F_qklLHiTM3YlFnH3VVjz7mfI2dWo7F5_pucKbmBeZg0shm5qvWz-mdFcaO3i2Gl7jQMhEzakZzq-S26vlPS2SbSbS2VMqbcoft1RBblK8VRkrguv0rciGxVM0Fi7USwxWV5sIuV51Zg1YKffP6bqco7AJNjYob-ezvqQ-657ic3RGr77FtOBQ5ZpPk84OkUgmvbu5H1lA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3437694"/>
              <a:ext cx="1905000" cy="1343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 1"/>
            <p:cNvSpPr>
              <a:spLocks noChangeArrowheads="1"/>
            </p:cNvSpPr>
            <p:nvPr/>
          </p:nvSpPr>
          <p:spPr bwMode="auto">
            <a:xfrm>
              <a:off x="2195592" y="2980194"/>
              <a:ext cx="1219200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 </a:t>
              </a:r>
              <a:br>
                <a:rPr kumimoji="0" lang="en-US" altLang="en-US" sz="8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</a:t>
              </a: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941508" y="5654086"/>
            <a:ext cx="15620996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Gọi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x, y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lần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lượt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sản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phẩm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sz="4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Theo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en-US" sz="4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4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ta </a:t>
            </a:r>
            <a:r>
              <a:rPr lang="en-US" sz="4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4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 </a:t>
            </a:r>
            <a:endParaRPr lang="en-US" sz="4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131943" y="7849119"/>
                <a:ext cx="5122941" cy="13540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⇔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19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20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⇔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19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1943" y="7849119"/>
                <a:ext cx="5122941" cy="135402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932814" y="7408389"/>
                <a:ext cx="2248116" cy="19085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just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=0,95</m:t>
                      </m:r>
                    </m:oMath>
                  </m:oMathPara>
                </a14:m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814" y="7408389"/>
                <a:ext cx="2248116" cy="1908536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144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/>
      </p:transition>
    </mc:Choice>
    <mc:Fallback xmlns="">
      <p:transition spd="med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" grpId="0"/>
      <p:bldP spid="10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6">
            <a:extLst>
              <a:ext uri="{FF2B5EF4-FFF2-40B4-BE49-F238E27FC236}">
                <a16:creationId xmlns:a16="http://schemas.microsoft.com/office/drawing/2014/main" id="{1A22BE65-A2EE-4CDF-9CB6-FDD5A0CC33B0}"/>
              </a:ext>
            </a:extLst>
          </p:cNvPr>
          <p:cNvGrpSpPr/>
          <p:nvPr/>
        </p:nvGrpSpPr>
        <p:grpSpPr>
          <a:xfrm>
            <a:off x="-762000" y="8040694"/>
            <a:ext cx="19629121" cy="12952406"/>
            <a:chOff x="-5134" y="-38100"/>
            <a:chExt cx="4816592" cy="1318298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D2A20305-49BF-4568-A286-4EF18440759A}"/>
                </a:ext>
              </a:extLst>
            </p:cNvPr>
            <p:cNvSpPr/>
            <p:nvPr/>
          </p:nvSpPr>
          <p:spPr>
            <a:xfrm>
              <a:off x="-5134" y="131848"/>
              <a:ext cx="4816592" cy="1148350"/>
            </a:xfrm>
            <a:custGeom>
              <a:avLst/>
              <a:gdLst/>
              <a:ahLst/>
              <a:cxnLst/>
              <a:rect l="l" t="t" r="r" b="b"/>
              <a:pathLst>
                <a:path w="4816592" h="1148350">
                  <a:moveTo>
                    <a:pt x="0" y="0"/>
                  </a:moveTo>
                  <a:lnTo>
                    <a:pt x="4816592" y="0"/>
                  </a:lnTo>
                  <a:lnTo>
                    <a:pt x="4816592" y="1148350"/>
                  </a:lnTo>
                  <a:lnTo>
                    <a:pt x="0" y="1148350"/>
                  </a:lnTo>
                  <a:close/>
                </a:path>
              </a:pathLst>
            </a:custGeom>
            <a:solidFill>
              <a:srgbClr val="F7CC73">
                <a:alpha val="75000"/>
              </a:srgbClr>
            </a:solidFill>
          </p:spPr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E193907B-5540-43C1-868B-88DC0F002BEA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4BF1625-5F96-448C-8F2C-E6467321B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457200" y="0"/>
            <a:ext cx="3659558" cy="1042351"/>
          </a:xfrm>
          <a:prstGeom prst="rect">
            <a:avLst/>
          </a:prstGeom>
        </p:spPr>
      </p:pic>
      <p:pic>
        <p:nvPicPr>
          <p:cNvPr id="15" name="Picture 5">
            <a:extLst>
              <a:ext uri="{FF2B5EF4-FFF2-40B4-BE49-F238E27FC236}">
                <a16:creationId xmlns:a16="http://schemas.microsoft.com/office/drawing/2014/main" id="{AD7FFB4A-C6C0-43D8-8A62-7A1903E113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14882710" y="8640266"/>
            <a:ext cx="5305631" cy="1813560"/>
          </a:xfrm>
          <a:prstGeom prst="rect">
            <a:avLst/>
          </a:prstGeom>
        </p:spPr>
      </p:pic>
      <p:pic>
        <p:nvPicPr>
          <p:cNvPr id="41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7145000" y="214994"/>
            <a:ext cx="890673" cy="8534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066800" y="1333500"/>
                <a:ext cx="18196467" cy="23289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Như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vậy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từ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đề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bài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 </a:t>
                </a:r>
                <a:r>
                  <a:rPr lang="en-US" sz="4000" dirty="0" err="1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solidFill>
                      <a:srgbClr val="333333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  <a:r>
                  <a:rPr lang="en-US" sz="4000" i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num>
                      <m:den>
                        <m:r>
                          <a:rPr lang="fr-FR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19</m:t>
                        </m:r>
                      </m:den>
                    </m:f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FR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𝑦</m:t>
                        </m:r>
                      </m:num>
                      <m:den>
                        <m:r>
                          <a:rPr lang="fr-FR" sz="4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fr-FR" sz="4000" i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:r>
                  <a:rPr lang="fr-FR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fr-FR" sz="4000" i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=10</m:t>
                    </m:r>
                  </m:oMath>
                </a14:m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Áp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dụng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tính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chất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tỉ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lệ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thức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ta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333500"/>
                <a:ext cx="18196467" cy="2328907"/>
              </a:xfrm>
              <a:prstGeom prst="rect">
                <a:avLst/>
              </a:prstGeom>
              <a:blipFill>
                <a:blip r:embed="rId14"/>
                <a:stretch>
                  <a:fillRect l="-1173" b="-5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77686" y="5290894"/>
                <a:ext cx="15275830" cy="3939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Từ </a:t>
                </a:r>
                <a:r>
                  <a:rPr lang="fr-FR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đây</a:t>
                </a:r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ta </a:t>
                </a:r>
                <a:r>
                  <a:rPr lang="fr-FR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tính</a:t>
                </a:r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fr-FR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ctr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=10.19=190</m:t>
                    </m:r>
                    <m:r>
                      <a:rPr lang="en-US" sz="40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; </m:t>
                    </m:r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=10.20=200</m:t>
                    </m:r>
                  </m:oMath>
                </a14:m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Vậy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sản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phẩm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mỗi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công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nhân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làm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 190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sản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phẩm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200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sản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phẩm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686" y="5290894"/>
                <a:ext cx="15275830" cy="3939540"/>
              </a:xfrm>
              <a:prstGeom prst="rect">
                <a:avLst/>
              </a:prstGeom>
              <a:blipFill>
                <a:blip r:embed="rId15"/>
                <a:stretch>
                  <a:fillRect l="-1437" r="-1397" b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725805" y="3463111"/>
                <a:ext cx="8878456" cy="19039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just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19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20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20−19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10</m:t>
                          </m:r>
                        </m:num>
                        <m:den>
                          <m:r>
                            <a:rPr lang="fr-FR"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</m:t>
                          </m:r>
                        </m:den>
                      </m:f>
                      <m:r>
                        <a:rPr lang="fr-FR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=10</m:t>
                      </m:r>
                    </m:oMath>
                  </m:oMathPara>
                </a14:m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5805" y="3463111"/>
                <a:ext cx="8878456" cy="190398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700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 dir="in"/>
      </p:transition>
    </mc:Choice>
    <mc:Fallback xmlns="">
      <p:transition spd="med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86000" y="-800100"/>
            <a:ext cx="3352800" cy="11433600"/>
            <a:chOff x="0" y="0"/>
            <a:chExt cx="240829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22" name="Picture 2">
            <a:extLst>
              <a:ext uri="{FF2B5EF4-FFF2-40B4-BE49-F238E27FC236}">
                <a16:creationId xmlns:a16="http://schemas.microsoft.com/office/drawing/2014/main" id="{23356754-E66D-4B39-A67D-FF1961F8FD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78118" y="8420100"/>
            <a:ext cx="1483406" cy="1638300"/>
          </a:xfrm>
          <a:prstGeom prst="rect">
            <a:avLst/>
          </a:prstGeom>
        </p:spPr>
      </p:pic>
      <p:pic>
        <p:nvPicPr>
          <p:cNvPr id="32" name="Picture 19">
            <a:extLst>
              <a:ext uri="{FF2B5EF4-FFF2-40B4-BE49-F238E27FC236}">
                <a16:creationId xmlns:a16="http://schemas.microsoft.com/office/drawing/2014/main" id="{83CB9CAD-DF2F-4633-A513-6F110D5EC3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7042" y="96842"/>
            <a:ext cx="1665558" cy="134702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248400" y="266700"/>
            <a:ext cx="601978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500" b="1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 6.10: (SGK – tr.9) </a:t>
            </a:r>
            <a:endParaRPr lang="en-US" sz="45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963400" y="3695700"/>
            <a:ext cx="1905000" cy="1815882"/>
            <a:chOff x="1828800" y="2980194"/>
            <a:chExt cx="1905000" cy="1815882"/>
          </a:xfrm>
        </p:grpSpPr>
        <p:pic>
          <p:nvPicPr>
            <p:cNvPr id="14" name="Picture 2" descr="https://lh4.googleusercontent.com/F_qklLHiTM3YlFnH3VVjz7mfI2dWo7F5_pucKbmBeZg0shm5qvWz-mdFcaO3i2Gl7jQMhEzakZzq-S26vlPS2SbSbS2VMqbcoft1RBblK8VRkrguv0rciGxVM0Fi7USwxWV5sIuV51Zg1YKffP6bqco7AJNjYob-ezvqQ-657ic3RGr77FtOBQ5ZpPk84OkUgmvbu5H1lA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3437694"/>
              <a:ext cx="1905000" cy="1343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"/>
            <p:cNvSpPr>
              <a:spLocks noChangeArrowheads="1"/>
            </p:cNvSpPr>
            <p:nvPr/>
          </p:nvSpPr>
          <p:spPr bwMode="auto">
            <a:xfrm>
              <a:off x="2195592" y="2980194"/>
              <a:ext cx="1219200" cy="181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 </a:t>
              </a:r>
              <a:br>
                <a:rPr kumimoji="0" lang="en-US" altLang="en-US" sz="8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Giải</a:t>
              </a: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</a:br>
              <a:endPara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057400" y="1062416"/>
            <a:ext cx="16078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7A, 7B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7C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giao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nhiệm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vụ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trồng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120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phủ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xanh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đồi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trọc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trồng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trồng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7A, 7B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7C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tỉ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lệ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40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7; 8; 9.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070" y="4916700"/>
            <a:ext cx="5460914" cy="45022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8343900" y="5724687"/>
                <a:ext cx="9144000" cy="425302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Gọi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x, y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z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lần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lượt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cây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trồng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lớp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7A, 7B </a:t>
                </a:r>
                <a:r>
                  <a:rPr lang="en-US" sz="4000" dirty="0" err="1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4000" dirty="0"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7C.</a:t>
                </a:r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Theo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đề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bài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ta </a:t>
                </a:r>
                <a:r>
                  <a:rPr lang="en-US" sz="40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num>
                      <m:den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7</m:t>
                        </m:r>
                      </m:den>
                    </m:f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𝑦</m:t>
                        </m:r>
                      </m:num>
                      <m:den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8</m:t>
                        </m:r>
                      </m:den>
                    </m:f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𝑧</m:t>
                        </m:r>
                      </m:num>
                      <m:den>
                        <m: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9</m:t>
                        </m:r>
                      </m:den>
                    </m:f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𝑣</m:t>
                    </m:r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à </m:t>
                    </m:r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𝑧</m:t>
                    </m:r>
                    <m:r>
                      <a:rPr lang="en-US" sz="4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=120</m:t>
                    </m:r>
                  </m:oMath>
                </a14:m>
                <a:endParaRPr lang="en-US" sz="40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3900" y="5724687"/>
                <a:ext cx="9144000" cy="4253024"/>
              </a:xfrm>
              <a:prstGeom prst="rect">
                <a:avLst/>
              </a:prstGeom>
              <a:blipFill>
                <a:blip r:embed="rId13"/>
                <a:stretch>
                  <a:fillRect l="-2400" r="-2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118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86000" y="-800100"/>
            <a:ext cx="3352800" cy="11433600"/>
            <a:chOff x="0" y="0"/>
            <a:chExt cx="240829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7CC7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solidFill>
                  <a:prstClr val="black"/>
                </a:solidFill>
              </a:endParaRPr>
            </a:p>
          </p:txBody>
        </p:sp>
      </p:grpSp>
      <p:pic>
        <p:nvPicPr>
          <p:cNvPr id="32" name="Picture 19">
            <a:extLst>
              <a:ext uri="{FF2B5EF4-FFF2-40B4-BE49-F238E27FC236}">
                <a16:creationId xmlns:a16="http://schemas.microsoft.com/office/drawing/2014/main" id="{83CB9CAD-DF2F-4633-A513-6F110D5EC3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7042" y="96842"/>
            <a:ext cx="1665558" cy="1347020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23356754-E66D-4B39-A67D-FF1961F8FD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555697" y="8413827"/>
            <a:ext cx="1178606" cy="1301673"/>
          </a:xfrm>
          <a:prstGeom prst="rect">
            <a:avLst/>
          </a:prstGeom>
        </p:spPr>
      </p:pic>
      <p:grpSp>
        <p:nvGrpSpPr>
          <p:cNvPr id="16" name="Group 14"/>
          <p:cNvGrpSpPr/>
          <p:nvPr/>
        </p:nvGrpSpPr>
        <p:grpSpPr>
          <a:xfrm>
            <a:off x="-1489183" y="9666863"/>
            <a:ext cx="21031665" cy="1344037"/>
            <a:chOff x="0" y="0"/>
            <a:chExt cx="28042220" cy="1792049"/>
          </a:xfrm>
        </p:grpSpPr>
        <p:pic>
          <p:nvPicPr>
            <p:cNvPr id="17" name="Picture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0" y="0"/>
              <a:ext cx="15104543" cy="1792049"/>
            </a:xfrm>
            <a:prstGeom prst="rect">
              <a:avLst/>
            </a:prstGeom>
          </p:spPr>
        </p:pic>
        <p:pic>
          <p:nvPicPr>
            <p:cNvPr id="18" name="Picture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b="78321"/>
            <a:stretch>
              <a:fillRect/>
            </a:stretch>
          </p:blipFill>
          <p:spPr>
            <a:xfrm flipV="1">
              <a:off x="12937677" y="0"/>
              <a:ext cx="15104543" cy="1792049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202883" y="566972"/>
                <a:ext cx="15038614" cy="87675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Áp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dụng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tính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chất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tỉ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lệ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thức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ta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lvl="0" algn="just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7</m:t>
                          </m:r>
                        </m:den>
                      </m:f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8</m:t>
                          </m:r>
                        </m:den>
                      </m:f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𝑧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9</m:t>
                          </m:r>
                        </m:den>
                      </m:f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𝑧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𝑧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7+8+9</m:t>
                          </m:r>
                        </m:den>
                      </m:f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𝑦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𝑧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24</m:t>
                          </m:r>
                        </m:den>
                      </m:f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120</m:t>
                          </m:r>
                        </m:num>
                        <m:den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24</m:t>
                          </m:r>
                        </m:den>
                      </m:f>
                      <m:r>
                        <a:rPr lang="en-US" sz="4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=5</m:t>
                      </m:r>
                    </m:oMath>
                  </m:oMathPara>
                </a14:m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Từ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đây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ta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tính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4000" dirty="0">
                    <a:solidFill>
                      <a:prstClr val="black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ctr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=7.5=35</m:t>
                    </m:r>
                  </m:oMath>
                </a14:m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ctr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=8.5=40</m:t>
                    </m:r>
                  </m:oMath>
                </a14:m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ctr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𝑧</m:t>
                    </m:r>
                    <m:r>
                      <a:rPr lang="fr-FR" sz="4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=9.5=45</m:t>
                    </m:r>
                  </m:oMath>
                </a14:m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lvl="0"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fr-FR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Vậy</a:t>
                </a:r>
                <a:r>
                  <a:rPr lang="fr-FR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cây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lớp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7A, 7B, 7C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trồng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lần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lượt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 35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cây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; 40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cây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45 </a:t>
                </a:r>
                <a:r>
                  <a:rPr lang="en-US" sz="4000" dirty="0" err="1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cây</a:t>
                </a:r>
                <a:r>
                  <a:rPr lang="en-US" sz="4000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  <a:endParaRPr lang="en-US" sz="40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2883" y="566972"/>
                <a:ext cx="15038614" cy="8767528"/>
              </a:xfrm>
              <a:prstGeom prst="rect">
                <a:avLst/>
              </a:prstGeom>
              <a:blipFill>
                <a:blip r:embed="rId13"/>
                <a:stretch>
                  <a:fillRect l="-1419" r="-1459" b="-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682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F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508247">
            <a:off x="15577496" y="7411398"/>
            <a:ext cx="3725541" cy="5187462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458663">
            <a:off x="-552295" y="8088904"/>
            <a:ext cx="4670853" cy="3464924"/>
          </a:xfrm>
          <a:prstGeom prst="rect">
            <a:avLst/>
          </a:prstGeom>
        </p:spPr>
      </p:pic>
      <p:pic>
        <p:nvPicPr>
          <p:cNvPr id="78" name="Picture 7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804270">
            <a:off x="-1174561" y="-822161"/>
            <a:ext cx="3314284" cy="4114800"/>
          </a:xfrm>
          <a:prstGeom prst="rect">
            <a:avLst/>
          </a:prstGeom>
        </p:spPr>
      </p:pic>
      <p:pic>
        <p:nvPicPr>
          <p:cNvPr id="79" name="Picture 7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2927237">
            <a:off x="15217290" y="-2084202"/>
            <a:ext cx="4511215" cy="4535956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3995439" y="1816330"/>
            <a:ext cx="10285208" cy="1600200"/>
            <a:chOff x="3995439" y="1562099"/>
            <a:chExt cx="10285208" cy="1600200"/>
          </a:xfrm>
        </p:grpSpPr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B5D2AD20-CC37-4EA0-96B1-C2E7D7BEBD79}"/>
                </a:ext>
              </a:extLst>
            </p:cNvPr>
            <p:cNvSpPr/>
            <p:nvPr/>
          </p:nvSpPr>
          <p:spPr>
            <a:xfrm>
              <a:off x="3995439" y="1562099"/>
              <a:ext cx="10285208" cy="16002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BA879D1-2CAF-427A-810E-13C8AED4DBF1}"/>
                </a:ext>
              </a:extLst>
            </p:cNvPr>
            <p:cNvSpPr txBox="1"/>
            <p:nvPr/>
          </p:nvSpPr>
          <p:spPr>
            <a:xfrm>
              <a:off x="5125452" y="1917469"/>
              <a:ext cx="7828548" cy="9387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5500" b="1" dirty="0">
                  <a:latin typeface="Arial" panose="020B0604020202020204" pitchFamily="34" charset="0"/>
                  <a:cs typeface="Arial" panose="020B0604020202020204" pitchFamily="34" charset="0"/>
                </a:rPr>
                <a:t>HƯỚNG DẪN VỀ NHÀ</a:t>
              </a:r>
              <a:endParaRPr lang="en-US" sz="5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85800" y="4362816"/>
            <a:ext cx="5249244" cy="3371484"/>
            <a:chOff x="510303" y="4060178"/>
            <a:chExt cx="5249244" cy="3371484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28201C6B-E0CC-4C85-A902-B4863DAA1723}"/>
                </a:ext>
              </a:extLst>
            </p:cNvPr>
            <p:cNvSpPr/>
            <p:nvPr/>
          </p:nvSpPr>
          <p:spPr>
            <a:xfrm>
              <a:off x="614678" y="4060178"/>
              <a:ext cx="5144869" cy="337148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9176C4B-08BE-43A3-8FB5-87A00588A30E}"/>
                </a:ext>
              </a:extLst>
            </p:cNvPr>
            <p:cNvSpPr txBox="1"/>
            <p:nvPr/>
          </p:nvSpPr>
          <p:spPr>
            <a:xfrm>
              <a:off x="510303" y="4730670"/>
              <a:ext cx="5006103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340" algn="ctr">
                <a:lnSpc>
                  <a:spcPct val="150000"/>
                </a:lnSpc>
                <a:tabLst>
                  <a:tab pos="90170" algn="l"/>
                  <a:tab pos="180340" algn="l"/>
                  <a:tab pos="270510" algn="l"/>
                </a:tabLst>
              </a:pPr>
              <a:r>
                <a:rPr lang="en-US" sz="4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Ghi</a:t>
              </a: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nhớ</a:t>
              </a: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kiến</a:t>
              </a: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thức</a:t>
              </a: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trong</a:t>
              </a: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bài</a:t>
              </a: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. </a:t>
              </a:r>
              <a:endParaRPr lang="en-US" sz="4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2182740" y="4362816"/>
            <a:ext cx="5419460" cy="3371484"/>
            <a:chOff x="458641" y="4060178"/>
            <a:chExt cx="5419460" cy="3371484"/>
          </a:xfrm>
        </p:grpSpPr>
        <p:sp>
          <p:nvSpPr>
            <p:cNvPr id="19" name="Rectangle: Rounded Corners 84">
              <a:extLst>
                <a:ext uri="{FF2B5EF4-FFF2-40B4-BE49-F238E27FC236}">
                  <a16:creationId xmlns:a16="http://schemas.microsoft.com/office/drawing/2014/main" id="{28201C6B-E0CC-4C85-A902-B4863DAA1723}"/>
                </a:ext>
              </a:extLst>
            </p:cNvPr>
            <p:cNvSpPr/>
            <p:nvPr/>
          </p:nvSpPr>
          <p:spPr>
            <a:xfrm>
              <a:off x="657032" y="4060178"/>
              <a:ext cx="5144869" cy="337148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9176C4B-08BE-43A3-8FB5-87A00588A30E}"/>
                </a:ext>
              </a:extLst>
            </p:cNvPr>
            <p:cNvSpPr txBox="1"/>
            <p:nvPr/>
          </p:nvSpPr>
          <p:spPr>
            <a:xfrm>
              <a:off x="458641" y="4688462"/>
              <a:ext cx="5419460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340" algn="ctr">
                <a:lnSpc>
                  <a:spcPct val="150000"/>
                </a:lnSpc>
                <a:tabLst>
                  <a:tab pos="90170" algn="l"/>
                  <a:tab pos="180340" algn="l"/>
                  <a:tab pos="270510" algn="l"/>
                </a:tabLst>
              </a:pPr>
              <a:r>
                <a:rPr lang="vi-VN" sz="4000" dirty="0">
                  <a:solidFill>
                    <a:schemeClr val="bg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Chuẩn bị bài mới</a:t>
              </a:r>
              <a:r>
                <a:rPr lang="en-US" sz="4000" dirty="0">
                  <a:solidFill>
                    <a:schemeClr val="bg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       </a:t>
              </a:r>
              <a:r>
                <a:rPr lang="vi-VN" sz="4000" b="1" dirty="0">
                  <a:solidFill>
                    <a:schemeClr val="bg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“Luyện tập chung”</a:t>
              </a:r>
              <a:endParaRPr lang="en-US" sz="4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589931" y="4362816"/>
            <a:ext cx="5144869" cy="3371484"/>
            <a:chOff x="6477000" y="4201444"/>
            <a:chExt cx="5144869" cy="3371484"/>
          </a:xfrm>
        </p:grpSpPr>
        <p:sp>
          <p:nvSpPr>
            <p:cNvPr id="16" name="Rectangle: Rounded Corners 84">
              <a:extLst>
                <a:ext uri="{FF2B5EF4-FFF2-40B4-BE49-F238E27FC236}">
                  <a16:creationId xmlns:a16="http://schemas.microsoft.com/office/drawing/2014/main" id="{28201C6B-E0CC-4C85-A902-B4863DAA1723}"/>
                </a:ext>
              </a:extLst>
            </p:cNvPr>
            <p:cNvSpPr/>
            <p:nvPr/>
          </p:nvSpPr>
          <p:spPr>
            <a:xfrm>
              <a:off x="6477000" y="4201444"/>
              <a:ext cx="5144869" cy="337148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596BA84-FAA0-4BDB-A63A-2109DCE3C7C7}"/>
                </a:ext>
              </a:extLst>
            </p:cNvPr>
            <p:cNvSpPr txBox="1"/>
            <p:nvPr/>
          </p:nvSpPr>
          <p:spPr>
            <a:xfrm>
              <a:off x="6613739" y="4829728"/>
              <a:ext cx="4627130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80340" algn="ctr">
                <a:lnSpc>
                  <a:spcPct val="150000"/>
                </a:lnSpc>
                <a:tabLst>
                  <a:tab pos="90170" algn="l"/>
                  <a:tab pos="180340" algn="l"/>
                  <a:tab pos="270510" algn="l"/>
                </a:tabLst>
              </a:pPr>
              <a:r>
                <a:rPr lang="en-US" sz="4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Hoàn</a:t>
              </a: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thành</a:t>
              </a: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các</a:t>
              </a: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bài</a:t>
              </a: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tập</a:t>
              </a: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4000" dirty="0" err="1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trong</a:t>
              </a: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SBT.</a:t>
              </a:r>
              <a:endParaRPr lang="en-US" sz="4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dir="in"/>
      </p:transition>
    </mc:Choice>
    <mc:Fallback xmlns="">
      <p:transition spd="med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974041" y="619908"/>
            <a:ext cx="14339918" cy="904718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847438" y="6701447"/>
            <a:ext cx="2575079" cy="358555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217548" y="7396772"/>
            <a:ext cx="3896141" cy="289022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437566" y="7452938"/>
            <a:ext cx="5431130" cy="283406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-1454561" y="-411591"/>
            <a:ext cx="3428602" cy="3447406"/>
          </a:xfrm>
          <a:prstGeom prst="rect">
            <a:avLst/>
          </a:prstGeom>
        </p:spPr>
      </p:pic>
      <p:sp>
        <p:nvSpPr>
          <p:cNvPr id="8" name="TextBox 18">
            <a:extLst>
              <a:ext uri="{FF2B5EF4-FFF2-40B4-BE49-F238E27FC236}">
                <a16:creationId xmlns:a16="http://schemas.microsoft.com/office/drawing/2014/main" id="{8F5E62F2-E99E-4F19-B9B0-2063558D038E}"/>
              </a:ext>
            </a:extLst>
          </p:cNvPr>
          <p:cNvSpPr txBox="1"/>
          <p:nvPr/>
        </p:nvSpPr>
        <p:spPr>
          <a:xfrm>
            <a:off x="478099" y="2705100"/>
            <a:ext cx="17331802" cy="3032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70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CẢM ƠN </a:t>
            </a:r>
            <a:r>
              <a:rPr lang="en-US" sz="7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EM </a:t>
            </a:r>
          </a:p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7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 </a:t>
            </a:r>
            <a:r>
              <a:rPr lang="en-US" sz="70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THEO DÕI BÀI HỌC</a:t>
            </a:r>
            <a:r>
              <a:rPr lang="vi-VN" sz="70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!</a:t>
            </a:r>
            <a:endParaRPr lang="en-US" sz="7000" b="1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randomBar dir="vert"/>
      </p:transition>
    </mc:Choice>
    <mc:Fallback xmlns="">
      <p:transition spd="med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1692</TotalTime>
  <Words>1763</Words>
  <Application>Microsoft Office PowerPoint</Application>
  <PresentationFormat>Custom</PresentationFormat>
  <Paragraphs>213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Cambria Math</vt:lpstr>
      <vt:lpstr>Arial</vt:lpstr>
      <vt:lpstr>Calibri</vt:lpstr>
      <vt:lpstr>Times New Roman</vt:lpstr>
      <vt:lpstr>Calibri Light</vt:lpstr>
      <vt:lpstr>Office Theme</vt:lpstr>
      <vt:lpstr>1_Office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CHU HONG VINH</dc:creator>
  <cp:lastModifiedBy>laptop</cp:lastModifiedBy>
  <cp:revision>114</cp:revision>
  <dcterms:created xsi:type="dcterms:W3CDTF">2006-08-16T00:00:00Z</dcterms:created>
  <dcterms:modified xsi:type="dcterms:W3CDTF">2026-05-28T23:37:00Z</dcterms:modified>
  <dc:identifier>DAFKHsiNSS8</dc:identifier>
</cp:coreProperties>
</file>