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1"/>
  </p:notesMasterIdLst>
  <p:sldIdLst>
    <p:sldId id="256" r:id="rId2"/>
    <p:sldId id="257" r:id="rId3"/>
    <p:sldId id="259" r:id="rId4"/>
    <p:sldId id="258" r:id="rId5"/>
    <p:sldId id="260" r:id="rId6"/>
    <p:sldId id="262" r:id="rId7"/>
    <p:sldId id="263" r:id="rId8"/>
    <p:sldId id="261" r:id="rId9"/>
    <p:sldId id="265" r:id="rId10"/>
    <p:sldId id="271" r:id="rId11"/>
    <p:sldId id="264" r:id="rId12"/>
    <p:sldId id="272" r:id="rId13"/>
    <p:sldId id="312" r:id="rId14"/>
    <p:sldId id="281" r:id="rId15"/>
    <p:sldId id="274" r:id="rId16"/>
    <p:sldId id="313" r:id="rId17"/>
    <p:sldId id="267" r:id="rId18"/>
    <p:sldId id="279" r:id="rId19"/>
    <p:sldId id="285" r:id="rId20"/>
    <p:sldId id="282" r:id="rId21"/>
    <p:sldId id="273" r:id="rId22"/>
    <p:sldId id="275" r:id="rId23"/>
    <p:sldId id="278" r:id="rId24"/>
    <p:sldId id="286" r:id="rId25"/>
    <p:sldId id="287" r:id="rId26"/>
    <p:sldId id="276" r:id="rId27"/>
    <p:sldId id="280" r:id="rId28"/>
    <p:sldId id="314" r:id="rId29"/>
    <p:sldId id="298" r:id="rId30"/>
    <p:sldId id="299" r:id="rId31"/>
    <p:sldId id="301" r:id="rId32"/>
    <p:sldId id="315" r:id="rId33"/>
    <p:sldId id="305" r:id="rId34"/>
    <p:sldId id="310" r:id="rId35"/>
    <p:sldId id="306" r:id="rId36"/>
    <p:sldId id="307" r:id="rId37"/>
    <p:sldId id="311" r:id="rId38"/>
    <p:sldId id="269" r:id="rId39"/>
    <p:sldId id="270" r:id="rId40"/>
  </p:sldIdLst>
  <p:sldSz cx="18288000" cy="10287000"/>
  <p:notesSz cx="6858000" cy="9144000"/>
  <p:embeddedFontLst>
    <p:embeddedFont>
      <p:font typeface="Cambria Math" panose="02040503050406030204" pitchFamily="18" charset="0"/>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0" autoAdjust="0"/>
    <p:restoredTop sz="94622" autoAdjust="0"/>
  </p:normalViewPr>
  <p:slideViewPr>
    <p:cSldViewPr>
      <p:cViewPr varScale="1">
        <p:scale>
          <a:sx n="56" d="100"/>
          <a:sy n="56" d="100"/>
        </p:scale>
        <p:origin x="427"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4085C9-1870-47BC-887B-C3EAB5255B20}" type="datetimeFigureOut">
              <a:rPr lang="en-US" smtClean="0"/>
              <a:t>5/29/2026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0400CF-DF6E-4BE3-B959-E77A93849A61}" type="slidenum">
              <a:rPr lang="en-US" smtClean="0"/>
              <a:t>‹#›</a:t>
            </a:fld>
            <a:endParaRPr lang="en-US"/>
          </a:p>
        </p:txBody>
      </p:sp>
    </p:spTree>
    <p:extLst>
      <p:ext uri="{BB962C8B-B14F-4D97-AF65-F5344CB8AC3E}">
        <p14:creationId xmlns:p14="http://schemas.microsoft.com/office/powerpoint/2010/main" val="2059133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00400CF-DF6E-4BE3-B959-E77A93849A61}" type="slidenum">
              <a:rPr lang="en-US" smtClean="0"/>
              <a:t>2</a:t>
            </a:fld>
            <a:endParaRPr lang="en-US"/>
          </a:p>
        </p:txBody>
      </p:sp>
    </p:spTree>
    <p:extLst>
      <p:ext uri="{BB962C8B-B14F-4D97-AF65-F5344CB8AC3E}">
        <p14:creationId xmlns:p14="http://schemas.microsoft.com/office/powerpoint/2010/main" val="3609438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00400CF-DF6E-4BE3-B959-E77A93849A61}" type="slidenum">
              <a:rPr lang="en-US" smtClean="0"/>
              <a:t>5</a:t>
            </a:fld>
            <a:endParaRPr lang="en-US"/>
          </a:p>
        </p:txBody>
      </p:sp>
    </p:spTree>
    <p:extLst>
      <p:ext uri="{BB962C8B-B14F-4D97-AF65-F5344CB8AC3E}">
        <p14:creationId xmlns:p14="http://schemas.microsoft.com/office/powerpoint/2010/main" val="137487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00400CF-DF6E-4BE3-B959-E77A93849A61}" type="slidenum">
              <a:rPr lang="en-US" smtClean="0"/>
              <a:t>9</a:t>
            </a:fld>
            <a:endParaRPr lang="en-US"/>
          </a:p>
        </p:txBody>
      </p:sp>
    </p:spTree>
    <p:extLst>
      <p:ext uri="{BB962C8B-B14F-4D97-AF65-F5344CB8AC3E}">
        <p14:creationId xmlns:p14="http://schemas.microsoft.com/office/powerpoint/2010/main" val="2610367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00400CF-DF6E-4BE3-B959-E77A93849A61}" type="slidenum">
              <a:rPr lang="en-US" smtClean="0"/>
              <a:t>15</a:t>
            </a:fld>
            <a:endParaRPr lang="en-US"/>
          </a:p>
        </p:txBody>
      </p:sp>
    </p:spTree>
    <p:extLst>
      <p:ext uri="{BB962C8B-B14F-4D97-AF65-F5344CB8AC3E}">
        <p14:creationId xmlns:p14="http://schemas.microsoft.com/office/powerpoint/2010/main" val="342572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0400CF-DF6E-4BE3-B959-E77A93849A6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5002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00400CF-DF6E-4BE3-B959-E77A93849A61}"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828212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00400CF-DF6E-4BE3-B959-E77A93849A61}"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844531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00400CF-DF6E-4BE3-B959-E77A93849A61}"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612876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00400CF-DF6E-4BE3-B959-E77A93849A61}"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4057254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28.sv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3.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29.png"/><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35.png"/><Relationship Id="rId7" Type="http://schemas.openxmlformats.org/officeDocument/2006/relationships/image" Target="../media/image12.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24.png"/><Relationship Id="rId4" Type="http://schemas.openxmlformats.org/officeDocument/2006/relationships/image" Target="../media/image36.sv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3.svg"/><Relationship Id="rId30"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12" Type="http://schemas.openxmlformats.org/officeDocument/2006/relationships/image" Target="../media/image290.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9.svg"/><Relationship Id="rId11" Type="http://schemas.openxmlformats.org/officeDocument/2006/relationships/image" Target="../media/image28.png"/><Relationship Id="rId5" Type="http://schemas.openxmlformats.org/officeDocument/2006/relationships/image" Target="../media/image38.png"/><Relationship Id="rId4" Type="http://schemas.openxmlformats.org/officeDocument/2006/relationships/image" Target="../media/image36.svg"/></Relationships>
</file>

<file path=ppt/slides/_rels/slide11.xml.rels><?xml version="1.0" encoding="UTF-8" standalone="yes"?>
<Relationships xmlns="http://schemas.openxmlformats.org/package/2006/relationships"><Relationship Id="rId3" Type="http://schemas.openxmlformats.org/officeDocument/2006/relationships/image" Target="../media/image41.svg"/><Relationship Id="rId42" Type="http://schemas.openxmlformats.org/officeDocument/2006/relationships/image" Target="../media/image33.png"/><Relationship Id="rId47" Type="http://schemas.openxmlformats.org/officeDocument/2006/relationships/image" Target="../media/image380.png"/><Relationship Id="rId7" Type="http://schemas.openxmlformats.org/officeDocument/2006/relationships/image" Target="../media/image43.svg"/><Relationship Id="rId46" Type="http://schemas.openxmlformats.org/officeDocument/2006/relationships/image" Target="../media/image370.png"/><Relationship Id="rId2" Type="http://schemas.openxmlformats.org/officeDocument/2006/relationships/image" Target="../media/image40.png"/><Relationship Id="rId41" Type="http://schemas.openxmlformats.org/officeDocument/2006/relationships/image" Target="../media/image320.png"/><Relationship Id="rId1" Type="http://schemas.openxmlformats.org/officeDocument/2006/relationships/slideLayout" Target="../slideLayouts/slideLayout7.xml"/><Relationship Id="rId6" Type="http://schemas.openxmlformats.org/officeDocument/2006/relationships/image" Target="../media/image42.png"/><Relationship Id="rId45" Type="http://schemas.openxmlformats.org/officeDocument/2006/relationships/image" Target="../media/image36.png"/><Relationship Id="rId5" Type="http://schemas.openxmlformats.org/officeDocument/2006/relationships/image" Target="../media/image13.svg"/><Relationship Id="rId44" Type="http://schemas.openxmlformats.org/officeDocument/2006/relationships/image" Target="../media/image350.png"/><Relationship Id="rId4" Type="http://schemas.openxmlformats.org/officeDocument/2006/relationships/image" Target="../media/image12.png"/><Relationship Id="rId43" Type="http://schemas.openxmlformats.org/officeDocument/2006/relationships/image" Target="../media/image340.png"/><Relationship Id="rId48"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5.png"/><Relationship Id="rId7" Type="http://schemas.openxmlformats.org/officeDocument/2006/relationships/image" Target="../media/image43.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420.png"/><Relationship Id="rId5" Type="http://schemas.openxmlformats.org/officeDocument/2006/relationships/image" Target="../media/image45.png"/><Relationship Id="rId4" Type="http://schemas.openxmlformats.org/officeDocument/2006/relationships/image" Target="../media/image36.sv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6.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450.png"/><Relationship Id="rId5" Type="http://schemas.openxmlformats.org/officeDocument/2006/relationships/image" Target="../media/image45.png"/><Relationship Id="rId4" Type="http://schemas.openxmlformats.org/officeDocument/2006/relationships/image" Target="../media/image36.svg"/></Relationships>
</file>

<file path=ppt/slides/_rels/slide1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7.png"/><Relationship Id="rId7" Type="http://schemas.openxmlformats.org/officeDocument/2006/relationships/image" Target="../media/image4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34" Type="http://schemas.openxmlformats.org/officeDocument/2006/relationships/image" Target="../media/image51.png"/><Relationship Id="rId7" Type="http://schemas.openxmlformats.org/officeDocument/2006/relationships/image" Target="../media/image48.png"/><Relationship Id="rId3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31" Type="http://schemas.openxmlformats.org/officeDocument/2006/relationships/image" Target="../media/image490.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28.sv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39.sv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2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53.jpg"/><Relationship Id="rId5" Type="http://schemas.openxmlformats.org/officeDocument/2006/relationships/image" Target="../media/image13.sv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3.svg"/><Relationship Id="rId34" Type="http://schemas.openxmlformats.org/officeDocument/2006/relationships/image" Target="../media/image55.png"/><Relationship Id="rId33" Type="http://schemas.openxmlformats.org/officeDocument/2006/relationships/image" Target="../media/image58.png"/><Relationship Id="rId2" Type="http://schemas.openxmlformats.org/officeDocument/2006/relationships/image" Target="../media/image12.png"/><Relationship Id="rId1" Type="http://schemas.openxmlformats.org/officeDocument/2006/relationships/slideLayout" Target="../slideLayouts/slideLayout7.xml"/><Relationship Id="rId32" Type="http://schemas.openxmlformats.org/officeDocument/2006/relationships/image" Target="../media/image57.png"/><Relationship Id="rId31" Type="http://schemas.openxmlformats.org/officeDocument/2006/relationships/image" Target="../media/image56.png"/><Relationship Id="rId4" Type="http://schemas.openxmlformats.org/officeDocument/2006/relationships/image" Target="../media/image54.emf"/><Relationship Id="rId35" Type="http://schemas.openxmlformats.org/officeDocument/2006/relationships/image" Target="../media/image44.png"/></Relationships>
</file>

<file path=ppt/slides/_rels/slide24.xml.rels><?xml version="1.0" encoding="UTF-8" standalone="yes"?>
<Relationships xmlns="http://schemas.openxmlformats.org/package/2006/relationships"><Relationship Id="rId8" Type="http://schemas.openxmlformats.org/officeDocument/2006/relationships/image" Target="../media/image56.jpg"/><Relationship Id="rId3" Type="http://schemas.openxmlformats.org/officeDocument/2006/relationships/image" Target="../media/image41.svg"/><Relationship Id="rId42" Type="http://schemas.openxmlformats.org/officeDocument/2006/relationships/image" Target="../media/image61.png"/><Relationship Id="rId7" Type="http://schemas.openxmlformats.org/officeDocument/2006/relationships/image" Target="../media/image43.sv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13.svg"/><Relationship Id="rId4" Type="http://schemas.openxmlformats.org/officeDocument/2006/relationships/image" Target="../media/image12.png"/><Relationship Id="rId43"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image" Target="../media/image13.svg"/><Relationship Id="rId33" Type="http://schemas.openxmlformats.org/officeDocument/2006/relationships/image" Target="../media/image66.png"/><Relationship Id="rId2" Type="http://schemas.openxmlformats.org/officeDocument/2006/relationships/image" Target="../media/image12.png"/><Relationship Id="rId1" Type="http://schemas.openxmlformats.org/officeDocument/2006/relationships/slideLayout" Target="../slideLayouts/slideLayout7.xml"/><Relationship Id="rId32" Type="http://schemas.openxmlformats.org/officeDocument/2006/relationships/image" Target="../media/image65.png"/><Relationship Id="rId31" Type="http://schemas.openxmlformats.org/officeDocument/2006/relationships/image" Target="../media/image64.png"/><Relationship Id="rId30"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54.emf"/></Relationships>
</file>

<file path=ppt/slides/_rels/slide2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0.png"/><Relationship Id="rId4" Type="http://schemas.openxmlformats.org/officeDocument/2006/relationships/image" Target="../media/image70.png"/></Relationships>
</file>

<file path=ppt/slides/_rels/slide2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0.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28.sv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34" Type="http://schemas.openxmlformats.org/officeDocument/2006/relationships/image" Target="../media/image71.png"/><Relationship Id="rId3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7.xml"/><Relationship Id="rId32" Type="http://schemas.openxmlformats.org/officeDocument/2006/relationships/image" Target="../media/image77.png"/><Relationship Id="rId31" Type="http://schemas.openxmlformats.org/officeDocument/2006/relationships/image" Target="../media/image76.png"/><Relationship Id="rId4" Type="http://schemas.openxmlformats.org/officeDocument/2006/relationships/image" Target="../media/image13.svg"/><Relationship Id="rId30" Type="http://schemas.openxmlformats.org/officeDocument/2006/relationships/image" Target="../media/image75.png"/></Relationships>
</file>

<file path=ppt/slides/_rels/slide3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83.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28.svg"/></Relationships>
</file>

<file path=ppt/slides/_rels/slide35.xml.rels><?xml version="1.0" encoding="UTF-8" standalone="yes"?>
<Relationships xmlns="http://schemas.openxmlformats.org/package/2006/relationships"><Relationship Id="rId39" Type="http://schemas.openxmlformats.org/officeDocument/2006/relationships/image" Target="../media/image87.png"/><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73.jpg"/><Relationship Id="rId40" Type="http://schemas.openxmlformats.org/officeDocument/2006/relationships/image" Target="../media/image78.png"/><Relationship Id="rId5" Type="http://schemas.openxmlformats.org/officeDocument/2006/relationships/image" Target="../media/image41.svg"/><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9" Type="http://schemas.openxmlformats.org/officeDocument/2006/relationships/image" Target="../media/image79.jpg"/><Relationship Id="rId3" Type="http://schemas.openxmlformats.org/officeDocument/2006/relationships/image" Target="../media/image13.svg"/><Relationship Id="rId38" Type="http://schemas.openxmlformats.org/officeDocument/2006/relationships/image" Target="../media/image89.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41.svg"/><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94.png"/><Relationship Id="rId4" Type="http://schemas.openxmlformats.org/officeDocument/2006/relationships/image" Target="../media/image90.png"/></Relationships>
</file>

<file path=ppt/slides/_rels/slide3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86.svg"/><Relationship Id="rId7" Type="http://schemas.openxmlformats.org/officeDocument/2006/relationships/image" Target="../media/image28.svg"/><Relationship Id="rId2"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2.svg"/></Relationships>
</file>

<file path=ppt/slides/_rels/slide39.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2.svg"/><Relationship Id="rId7" Type="http://schemas.openxmlformats.org/officeDocument/2006/relationships/image" Target="../media/image94.svg"/><Relationship Id="rId2" Type="http://schemas.openxmlformats.org/officeDocument/2006/relationships/image" Target="../media/image91.png"/><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43.svg"/><Relationship Id="rId4" Type="http://schemas.openxmlformats.org/officeDocument/2006/relationships/image" Target="../media/image42.png"/><Relationship Id="rId9" Type="http://schemas.openxmlformats.org/officeDocument/2006/relationships/image" Target="../media/image9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4000"/>
          </a:blip>
          <a:srcRect t="7786" b="7786"/>
          <a:stretch>
            <a:fillRect/>
          </a:stretch>
        </p:blipFill>
        <p:spPr>
          <a:xfrm>
            <a:off x="0" y="0"/>
            <a:ext cx="18288000" cy="10287000"/>
          </a:xfrm>
          <a:prstGeom prst="rect">
            <a:avLst/>
          </a:prstGeom>
        </p:spPr>
      </p:pic>
      <p:pic>
        <p:nvPicPr>
          <p:cNvPr id="3" name="Picture 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499368" y="671659"/>
            <a:ext cx="2140185" cy="1956486"/>
          </a:xfrm>
          <a:prstGeom prst="rect">
            <a:avLst/>
          </a:prstGeom>
        </p:spPr>
      </p:pic>
      <p:grpSp>
        <p:nvGrpSpPr>
          <p:cNvPr id="4" name="Group 4"/>
          <p:cNvGrpSpPr/>
          <p:nvPr/>
        </p:nvGrpSpPr>
        <p:grpSpPr>
          <a:xfrm>
            <a:off x="1841084" y="1638300"/>
            <a:ext cx="14605832" cy="7931058"/>
            <a:chOff x="0" y="0"/>
            <a:chExt cx="7620000" cy="2942240"/>
          </a:xfrm>
        </p:grpSpPr>
        <p:sp>
          <p:nvSpPr>
            <p:cNvPr id="5" name="Freeform 5"/>
            <p:cNvSpPr/>
            <p:nvPr/>
          </p:nvSpPr>
          <p:spPr>
            <a:xfrm>
              <a:off x="0" y="0"/>
              <a:ext cx="7620000" cy="2939700"/>
            </a:xfrm>
            <a:custGeom>
              <a:avLst/>
              <a:gdLst/>
              <a:ahLst/>
              <a:cxnLst/>
              <a:rect l="l" t="t" r="r" b="b"/>
              <a:pathLst>
                <a:path w="7620000" h="2939700">
                  <a:moveTo>
                    <a:pt x="7620000" y="2081180"/>
                  </a:moveTo>
                  <a:lnTo>
                    <a:pt x="7620000" y="222250"/>
                  </a:lnTo>
                  <a:cubicBezTo>
                    <a:pt x="7620000" y="100330"/>
                    <a:pt x="7519670" y="0"/>
                    <a:pt x="7397750" y="0"/>
                  </a:cubicBezTo>
                  <a:lnTo>
                    <a:pt x="222250" y="0"/>
                  </a:lnTo>
                  <a:cubicBezTo>
                    <a:pt x="100330" y="0"/>
                    <a:pt x="0" y="100330"/>
                    <a:pt x="0" y="222250"/>
                  </a:cubicBezTo>
                  <a:lnTo>
                    <a:pt x="0" y="2079910"/>
                  </a:lnTo>
                  <a:cubicBezTo>
                    <a:pt x="0" y="2203100"/>
                    <a:pt x="100330" y="2302160"/>
                    <a:pt x="222250" y="2302160"/>
                  </a:cubicBezTo>
                  <a:lnTo>
                    <a:pt x="3547110" y="2302160"/>
                  </a:lnTo>
                  <a:lnTo>
                    <a:pt x="3808730" y="2939700"/>
                  </a:lnTo>
                  <a:lnTo>
                    <a:pt x="4070350" y="2302160"/>
                  </a:lnTo>
                  <a:lnTo>
                    <a:pt x="7395210" y="2302160"/>
                  </a:lnTo>
                  <a:cubicBezTo>
                    <a:pt x="7519670" y="2303430"/>
                    <a:pt x="7620000" y="2204370"/>
                    <a:pt x="7620000" y="2081180"/>
                  </a:cubicBezTo>
                  <a:lnTo>
                    <a:pt x="7620000" y="2081180"/>
                  </a:lnTo>
                  <a:close/>
                </a:path>
              </a:pathLst>
            </a:custGeom>
            <a:solidFill>
              <a:srgbClr val="497FB4"/>
            </a:solidFill>
          </p:spPr>
        </p:sp>
      </p:grpSp>
      <p:sp>
        <p:nvSpPr>
          <p:cNvPr id="8" name="AutoShape 8"/>
          <p:cNvSpPr/>
          <p:nvPr/>
        </p:nvSpPr>
        <p:spPr>
          <a:xfrm>
            <a:off x="381000" y="7283358"/>
            <a:ext cx="3195240" cy="0"/>
          </a:xfrm>
          <a:prstGeom prst="line">
            <a:avLst/>
          </a:prstGeom>
          <a:ln w="47625" cap="rnd">
            <a:solidFill>
              <a:srgbClr val="FFFFFF"/>
            </a:solidFill>
            <a:prstDash val="sysDot"/>
            <a:headEnd type="none" w="sm" len="sm"/>
            <a:tailEnd type="none" w="sm" len="sm"/>
          </a:ln>
        </p:spPr>
      </p:sp>
      <p:sp>
        <p:nvSpPr>
          <p:cNvPr id="9" name="AutoShape 9"/>
          <p:cNvSpPr/>
          <p:nvPr/>
        </p:nvSpPr>
        <p:spPr>
          <a:xfrm>
            <a:off x="14406960" y="2101758"/>
            <a:ext cx="3195240" cy="0"/>
          </a:xfrm>
          <a:prstGeom prst="line">
            <a:avLst/>
          </a:prstGeom>
          <a:ln w="47625" cap="rnd">
            <a:solidFill>
              <a:srgbClr val="FFFFFF"/>
            </a:solidFill>
            <a:prstDash val="sysDot"/>
            <a:headEnd type="none" w="sm" len="sm"/>
            <a:tailEnd type="none" w="sm" len="sm"/>
          </a:ln>
        </p:spPr>
      </p:sp>
      <p:pic>
        <p:nvPicPr>
          <p:cNvPr id="10" name="Picture 10"/>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481213" y="495898"/>
            <a:ext cx="2045020" cy="2022925"/>
          </a:xfrm>
          <a:prstGeom prst="rect">
            <a:avLst/>
          </a:prstGeom>
        </p:spPr>
      </p:pic>
      <p:pic>
        <p:nvPicPr>
          <p:cNvPr id="11" name="Picture 11"/>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40244" y="8030954"/>
            <a:ext cx="1802116" cy="1691834"/>
          </a:xfrm>
          <a:prstGeom prst="rect">
            <a:avLst/>
          </a:prstGeom>
        </p:spPr>
      </p:pic>
      <p:pic>
        <p:nvPicPr>
          <p:cNvPr id="12" name="Picture 12"/>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5259610" y="7288282"/>
            <a:ext cx="2374612" cy="2080754"/>
          </a:xfrm>
          <a:prstGeom prst="rect">
            <a:avLst/>
          </a:prstGeom>
        </p:spPr>
      </p:pic>
      <p:sp>
        <p:nvSpPr>
          <p:cNvPr id="14" name="Rectangle 13"/>
          <p:cNvSpPr/>
          <p:nvPr/>
        </p:nvSpPr>
        <p:spPr>
          <a:xfrm>
            <a:off x="685800" y="2265564"/>
            <a:ext cx="16633465" cy="4408194"/>
          </a:xfrm>
          <a:prstGeom prst="rect">
            <a:avLst/>
          </a:prstGeom>
        </p:spPr>
        <p:txBody>
          <a:bodyPr wrap="square">
            <a:spAutoFit/>
          </a:bodyPr>
          <a:lstStyle/>
          <a:p>
            <a:pPr algn="ctr">
              <a:lnSpc>
                <a:spcPct val="150000"/>
              </a:lnSpc>
              <a:defRPr/>
            </a:pPr>
            <a:r>
              <a:rPr lang="en-US" sz="6500" b="1" kern="0">
                <a:solidFill>
                  <a:schemeClr val="bg1"/>
                </a:solidFill>
                <a:latin typeface="Arial"/>
                <a:cs typeface="Arial"/>
                <a:sym typeface="Anton"/>
              </a:rPr>
              <a:t>CHÀO MỪNG CÁC EM </a:t>
            </a:r>
          </a:p>
          <a:p>
            <a:pPr algn="ctr">
              <a:lnSpc>
                <a:spcPct val="150000"/>
              </a:lnSpc>
              <a:defRPr/>
            </a:pPr>
            <a:r>
              <a:rPr lang="en-US" sz="6500" b="1" kern="0">
                <a:solidFill>
                  <a:schemeClr val="bg1"/>
                </a:solidFill>
                <a:latin typeface="Arial"/>
                <a:cs typeface="Arial"/>
                <a:sym typeface="Anton"/>
              </a:rPr>
              <a:t>ĐẾN VỚI BUỔI HỌC </a:t>
            </a:r>
          </a:p>
          <a:p>
            <a:pPr algn="ctr">
              <a:lnSpc>
                <a:spcPct val="150000"/>
              </a:lnSpc>
              <a:defRPr/>
            </a:pPr>
            <a:r>
              <a:rPr lang="en-US" sz="6500" b="1" kern="0">
                <a:solidFill>
                  <a:schemeClr val="bg1"/>
                </a:solidFill>
                <a:latin typeface="Arial"/>
                <a:cs typeface="Arial"/>
                <a:sym typeface="Anton"/>
              </a:rPr>
              <a:t>NGÀY HÔM NAY!</a:t>
            </a:r>
            <a:endParaRPr lang="en-US" sz="6500" kern="0">
              <a:solidFill>
                <a:schemeClr val="bg1"/>
              </a:solidFill>
              <a:latin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circle/>
      </p:transition>
    </mc:Choice>
    <mc:Fallback xmlns="">
      <p:transition spd="med">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4935199" y="7984236"/>
            <a:ext cx="2560321" cy="2112264"/>
          </a:xfrm>
          <a:prstGeom prst="rect">
            <a:avLst/>
          </a:prstGeom>
        </p:spPr>
      </p:pic>
      <p:sp>
        <p:nvSpPr>
          <p:cNvPr id="5" name="TextBox 5"/>
          <p:cNvSpPr txBox="1"/>
          <p:nvPr/>
        </p:nvSpPr>
        <p:spPr>
          <a:xfrm>
            <a:off x="7010400" y="791914"/>
            <a:ext cx="4648199" cy="846386"/>
          </a:xfrm>
          <a:prstGeom prst="rect">
            <a:avLst/>
          </a:prstGeom>
        </p:spPr>
        <p:txBody>
          <a:bodyPr wrap="square" lIns="0" tIns="0" rIns="0" bIns="0" rtlCol="0" anchor="t">
            <a:spAutoFit/>
          </a:bodyPr>
          <a:lstStyle/>
          <a:p>
            <a:pPr>
              <a:spcBef>
                <a:spcPct val="0"/>
              </a:spcBef>
            </a:pPr>
            <a:r>
              <a:rPr lang="en-US" sz="5500" b="1">
                <a:solidFill>
                  <a:srgbClr val="497FB4"/>
                </a:solidFill>
                <a:latin typeface="Arial" panose="020B0604020202020204" pitchFamily="34" charset="0"/>
                <a:cs typeface="Arial" panose="020B0604020202020204" pitchFamily="34" charset="0"/>
              </a:rPr>
              <a:t>KHỞI ĐỘNG</a:t>
            </a:r>
          </a:p>
        </p:txBody>
      </p:sp>
      <p:grpSp>
        <p:nvGrpSpPr>
          <p:cNvPr id="7" name="Group 7"/>
          <p:cNvGrpSpPr/>
          <p:nvPr/>
        </p:nvGrpSpPr>
        <p:grpSpPr>
          <a:xfrm>
            <a:off x="685800" y="8896398"/>
            <a:ext cx="2580809" cy="742902"/>
            <a:chOff x="0" y="0"/>
            <a:chExt cx="6171786" cy="1776588"/>
          </a:xfrm>
        </p:grpSpPr>
        <p:sp>
          <p:nvSpPr>
            <p:cNvPr id="8" name="Freeform 8"/>
            <p:cNvSpPr/>
            <p:nvPr/>
          </p:nvSpPr>
          <p:spPr>
            <a:xfrm>
              <a:off x="0" y="0"/>
              <a:ext cx="6171786" cy="1776588"/>
            </a:xfrm>
            <a:custGeom>
              <a:avLst/>
              <a:gdLst/>
              <a:ahLst/>
              <a:cxnLst/>
              <a:rect l="l" t="t" r="r" b="b"/>
              <a:pathLst>
                <a:path w="6171786" h="1776588">
                  <a:moveTo>
                    <a:pt x="6047325" y="1776588"/>
                  </a:moveTo>
                  <a:lnTo>
                    <a:pt x="124460" y="1776588"/>
                  </a:lnTo>
                  <a:cubicBezTo>
                    <a:pt x="55880" y="1776588"/>
                    <a:pt x="0" y="1720708"/>
                    <a:pt x="0" y="1652128"/>
                  </a:cubicBezTo>
                  <a:lnTo>
                    <a:pt x="0" y="124460"/>
                  </a:lnTo>
                  <a:cubicBezTo>
                    <a:pt x="0" y="55880"/>
                    <a:pt x="55880" y="0"/>
                    <a:pt x="124460" y="0"/>
                  </a:cubicBezTo>
                  <a:lnTo>
                    <a:pt x="6047326" y="0"/>
                  </a:lnTo>
                  <a:cubicBezTo>
                    <a:pt x="6115906" y="0"/>
                    <a:pt x="6171786" y="55880"/>
                    <a:pt x="6171786" y="124460"/>
                  </a:cubicBezTo>
                  <a:lnTo>
                    <a:pt x="6171786" y="1652128"/>
                  </a:lnTo>
                  <a:cubicBezTo>
                    <a:pt x="6171786" y="1720708"/>
                    <a:pt x="6115906" y="1776588"/>
                    <a:pt x="6047326" y="1776588"/>
                  </a:cubicBezTo>
                  <a:close/>
                </a:path>
              </a:pathLst>
            </a:custGeom>
            <a:solidFill>
              <a:srgbClr val="497FB4"/>
            </a:solidFill>
          </p:spPr>
        </p:sp>
      </p:grpSp>
      <p:sp>
        <p:nvSpPr>
          <p:cNvPr id="14" name="Action Button: Help 13">
            <a:hlinkClick r:id="" action="ppaction://noaction" highlightClick="1"/>
          </p:cNvPr>
          <p:cNvSpPr/>
          <p:nvPr/>
        </p:nvSpPr>
        <p:spPr>
          <a:xfrm>
            <a:off x="16422442" y="629007"/>
            <a:ext cx="856658" cy="780693"/>
          </a:xfrm>
          <a:prstGeom prst="actionButtonHelp">
            <a:avLst/>
          </a:prstGeom>
          <a:solidFill>
            <a:schemeClr val="accent1"/>
          </a:solidFill>
          <a:ln w="9525"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5" name="Rectangle 14"/>
          <p:cNvSpPr/>
          <p:nvPr/>
        </p:nvSpPr>
        <p:spPr>
          <a:xfrm>
            <a:off x="8686800" y="2400300"/>
            <a:ext cx="8229600" cy="5632311"/>
          </a:xfrm>
          <a:prstGeom prst="rect">
            <a:avLst/>
          </a:prstGeom>
        </p:spPr>
        <p:txBody>
          <a:bodyPr wrap="square">
            <a:spAutoFit/>
          </a:bodyPr>
          <a:lstStyle/>
          <a:p>
            <a:pPr lvl="0" algn="just">
              <a:lnSpc>
                <a:spcPct val="150000"/>
              </a:lnSpc>
              <a:spcBef>
                <a:spcPts val="600"/>
              </a:spcBef>
              <a:spcAft>
                <a:spcPts val="800"/>
              </a:spcAft>
            </a:pPr>
            <a:r>
              <a:rPr lang="vi-VN" sz="4000" dirty="0">
                <a:solidFill>
                  <a:prstClr val="black"/>
                </a:solidFill>
                <a:ea typeface="Calibri" panose="020F0502020204030204" pitchFamily="34" charset="0"/>
                <a:cs typeface="Arial" panose="020B0604020202020204" pitchFamily="34" charset="0"/>
              </a:rPr>
              <a:t>Bốn người thợ cùng làm sẽ xây xong một bức tường trong 9 ngày. Hỏi 6 người thợ cùng làm sẽ xây xong bức tường đó trong bao nhiêu ngày (biết năng suất lao động của mỗi người thợ như nhau)?</a:t>
            </a:r>
            <a:endParaRPr lang="nl-NL"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pic>
        <p:nvPicPr>
          <p:cNvPr id="18" name="Picture 10"/>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19743" y="636627"/>
            <a:ext cx="1439486" cy="667398"/>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4000" y="2520928"/>
            <a:ext cx="6172200" cy="523865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animBg="1"/>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4000"/>
          </a:blip>
          <a:srcRect t="7786" b="7786"/>
          <a:stretch>
            <a:fillRect/>
          </a:stretch>
        </p:blipFill>
        <p:spPr>
          <a:xfrm>
            <a:off x="0" y="0"/>
            <a:ext cx="18288000" cy="10287000"/>
          </a:xfrm>
          <a:prstGeom prst="rect">
            <a:avLst/>
          </a:prstGeom>
        </p:spPr>
      </p:pic>
      <p:grpSp>
        <p:nvGrpSpPr>
          <p:cNvPr id="3" name="Group 3"/>
          <p:cNvGrpSpPr/>
          <p:nvPr/>
        </p:nvGrpSpPr>
        <p:grpSpPr>
          <a:xfrm>
            <a:off x="2101664" y="2536825"/>
            <a:ext cx="14084672" cy="5213350"/>
            <a:chOff x="0" y="0"/>
            <a:chExt cx="4764445" cy="1763528"/>
          </a:xfrm>
        </p:grpSpPr>
        <p:sp>
          <p:nvSpPr>
            <p:cNvPr id="4" name="Freeform 4"/>
            <p:cNvSpPr/>
            <p:nvPr/>
          </p:nvSpPr>
          <p:spPr>
            <a:xfrm>
              <a:off x="0" y="0"/>
              <a:ext cx="4764445" cy="1763528"/>
            </a:xfrm>
            <a:custGeom>
              <a:avLst/>
              <a:gdLst/>
              <a:ahLst/>
              <a:cxnLst/>
              <a:rect l="l" t="t" r="r" b="b"/>
              <a:pathLst>
                <a:path w="4764445" h="1763528">
                  <a:moveTo>
                    <a:pt x="4639985" y="1763528"/>
                  </a:moveTo>
                  <a:lnTo>
                    <a:pt x="124460" y="1763528"/>
                  </a:lnTo>
                  <a:cubicBezTo>
                    <a:pt x="55880" y="1763528"/>
                    <a:pt x="0" y="1707648"/>
                    <a:pt x="0" y="1639068"/>
                  </a:cubicBezTo>
                  <a:lnTo>
                    <a:pt x="0" y="124460"/>
                  </a:lnTo>
                  <a:cubicBezTo>
                    <a:pt x="0" y="55880"/>
                    <a:pt x="55880" y="0"/>
                    <a:pt x="124460" y="0"/>
                  </a:cubicBezTo>
                  <a:lnTo>
                    <a:pt x="4639985" y="0"/>
                  </a:lnTo>
                  <a:cubicBezTo>
                    <a:pt x="4708565" y="0"/>
                    <a:pt x="4764445" y="55880"/>
                    <a:pt x="4764445" y="124460"/>
                  </a:cubicBezTo>
                  <a:lnTo>
                    <a:pt x="4764445" y="1639068"/>
                  </a:lnTo>
                  <a:cubicBezTo>
                    <a:pt x="4764445" y="1707648"/>
                    <a:pt x="4708565" y="1763528"/>
                    <a:pt x="4639985" y="1763528"/>
                  </a:cubicBezTo>
                  <a:close/>
                </a:path>
              </a:pathLst>
            </a:custGeom>
            <a:solidFill>
              <a:srgbClr val="497FB4"/>
            </a:solidFill>
          </p:spPr>
        </p:sp>
      </p:gr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801567" y="1564215"/>
            <a:ext cx="2159957" cy="1557869"/>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755181" flipH="1">
            <a:off x="15222080" y="1262303"/>
            <a:ext cx="2373012" cy="2076386"/>
          </a:xfrm>
          <a:prstGeom prst="rect">
            <a:avLst/>
          </a:prstGeom>
        </p:spPr>
      </p:pic>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700000">
            <a:off x="15694120" y="6706522"/>
            <a:ext cx="1594181" cy="2087307"/>
          </a:xfrm>
          <a:prstGeom prst="rect">
            <a:avLst/>
          </a:prstGeom>
        </p:spPr>
      </p:pic>
      <p:pic>
        <p:nvPicPr>
          <p:cNvPr id="8" name="Picture 8"/>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2700000">
            <a:off x="1057599" y="6930280"/>
            <a:ext cx="1617631" cy="2057400"/>
          </a:xfrm>
          <a:prstGeom prst="rect">
            <a:avLst/>
          </a:prstGeom>
        </p:spPr>
      </p:pic>
      <p:pic>
        <p:nvPicPr>
          <p:cNvPr id="9" name="Picture 9"/>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2418496" y="2817096"/>
            <a:ext cx="1162904" cy="802404"/>
          </a:xfrm>
          <a:prstGeom prst="rect">
            <a:avLst/>
          </a:prstGeom>
        </p:spPr>
      </p:pic>
      <p:pic>
        <p:nvPicPr>
          <p:cNvPr id="11" name="Picture 11"/>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flipH="1" flipV="1">
            <a:off x="14782800" y="6703296"/>
            <a:ext cx="1162904" cy="802404"/>
          </a:xfrm>
          <a:prstGeom prst="rect">
            <a:avLst/>
          </a:prstGeom>
        </p:spPr>
      </p:pic>
      <p:sp>
        <p:nvSpPr>
          <p:cNvPr id="12" name="Rectangle 11"/>
          <p:cNvSpPr/>
          <p:nvPr/>
        </p:nvSpPr>
        <p:spPr>
          <a:xfrm>
            <a:off x="3162106" y="2381249"/>
            <a:ext cx="12535229" cy="3093154"/>
          </a:xfrm>
          <a:prstGeom prst="rect">
            <a:avLst/>
          </a:prstGeom>
        </p:spPr>
        <p:txBody>
          <a:bodyPr wrap="square">
            <a:spAutoFit/>
          </a:bodyPr>
          <a:lstStyle/>
          <a:p>
            <a:pPr lvl="0" algn="ctr">
              <a:lnSpc>
                <a:spcPct val="150000"/>
              </a:lnSpc>
              <a:defRPr/>
            </a:pPr>
            <a:r>
              <a:rPr lang="vi-VN" sz="6500" b="1" kern="0" dirty="0">
                <a:solidFill>
                  <a:srgbClr val="FFC000"/>
                </a:solidFill>
              </a:rPr>
              <a:t>CHƯƠNG V</a:t>
            </a:r>
            <a:r>
              <a:rPr lang="en-US" sz="6500" b="1" kern="0" dirty="0">
                <a:solidFill>
                  <a:srgbClr val="FFC000"/>
                </a:solidFill>
                <a:latin typeface="Arial" panose="020B0604020202020204" pitchFamily="34" charset="0"/>
                <a:cs typeface="Arial" panose="020B0604020202020204" pitchFamily="34" charset="0"/>
              </a:rPr>
              <a:t>I</a:t>
            </a:r>
            <a:r>
              <a:rPr lang="en-US" sz="6500" b="1" kern="0" dirty="0">
                <a:solidFill>
                  <a:srgbClr val="FFC000"/>
                </a:solidFill>
              </a:rPr>
              <a:t>:</a:t>
            </a:r>
            <a:r>
              <a:rPr lang="vi-VN" sz="6500" b="1" kern="0" dirty="0">
                <a:solidFill>
                  <a:srgbClr val="FFC000"/>
                </a:solidFill>
              </a:rPr>
              <a:t> </a:t>
            </a:r>
            <a:r>
              <a:rPr lang="vi-VN" sz="6500" b="1" kern="0" dirty="0">
                <a:solidFill>
                  <a:srgbClr val="FFC000"/>
                </a:solidFill>
                <a:cs typeface="Arial" panose="020B0604020202020204" pitchFamily="34" charset="0"/>
              </a:rPr>
              <a:t>TỈ LỆ THỨC VÀ ĐẠI LƯỢNG TỈ LỆ</a:t>
            </a:r>
            <a:endParaRPr lang="en-US" sz="6500" b="1" kern="0" dirty="0">
              <a:solidFill>
                <a:srgbClr val="FFC000"/>
              </a:solidFill>
              <a:latin typeface="Arial" panose="020B0604020202020204" pitchFamily="34" charset="0"/>
              <a:cs typeface="Arial" panose="020B0604020202020204" pitchFamily="34" charset="0"/>
            </a:endParaRPr>
          </a:p>
        </p:txBody>
      </p:sp>
      <p:sp>
        <p:nvSpPr>
          <p:cNvPr id="13" name="Rectangle 12"/>
          <p:cNvSpPr/>
          <p:nvPr/>
        </p:nvSpPr>
        <p:spPr>
          <a:xfrm>
            <a:off x="2622127" y="5300185"/>
            <a:ext cx="13043746" cy="1477328"/>
          </a:xfrm>
          <a:prstGeom prst="rect">
            <a:avLst/>
          </a:prstGeom>
        </p:spPr>
        <p:txBody>
          <a:bodyPr wrap="square">
            <a:spAutoFit/>
          </a:bodyPr>
          <a:lstStyle/>
          <a:p>
            <a:pPr lvl="0" algn="ctr">
              <a:lnSpc>
                <a:spcPct val="150000"/>
              </a:lnSpc>
              <a:defRPr/>
            </a:pPr>
            <a:r>
              <a:rPr lang="vi-VN" sz="6000" b="1" kern="0" dirty="0">
                <a:solidFill>
                  <a:schemeClr val="bg1"/>
                </a:solidFill>
                <a:ea typeface="Calibri" panose="020F0502020204030204" pitchFamily="34" charset="0"/>
                <a:cs typeface="Arial" panose="020B0604020202020204" pitchFamily="34" charset="0"/>
              </a:rPr>
              <a:t>BÀI 23: ĐẠI LƯỢNG TỈ LỆ NGHỊCH</a:t>
            </a:r>
            <a:endParaRPr kumimoji="0" lang="en-US" sz="6000" b="1"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comb/>
      </p:transition>
    </mc:Choice>
    <mc:Fallback xmlns="">
      <p:transition spd="med">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1905000" y="3060122"/>
            <a:ext cx="14478000" cy="5131378"/>
            <a:chOff x="0" y="0"/>
            <a:chExt cx="1784462" cy="1718416"/>
          </a:xfrm>
        </p:grpSpPr>
        <p:sp>
          <p:nvSpPr>
            <p:cNvPr id="5" name="Freeform 5"/>
            <p:cNvSpPr/>
            <p:nvPr/>
          </p:nvSpPr>
          <p:spPr>
            <a:xfrm>
              <a:off x="0" y="0"/>
              <a:ext cx="1784462" cy="1718416"/>
            </a:xfrm>
            <a:custGeom>
              <a:avLst/>
              <a:gdLst/>
              <a:ahLst/>
              <a:cxnLst/>
              <a:rect l="l" t="t" r="r" b="b"/>
              <a:pathLst>
                <a:path w="1784462" h="1718416">
                  <a:moveTo>
                    <a:pt x="1660002" y="1718415"/>
                  </a:moveTo>
                  <a:lnTo>
                    <a:pt x="124460" y="1718415"/>
                  </a:lnTo>
                  <a:cubicBezTo>
                    <a:pt x="55880" y="1718415"/>
                    <a:pt x="0" y="1662536"/>
                    <a:pt x="0" y="1593956"/>
                  </a:cubicBezTo>
                  <a:lnTo>
                    <a:pt x="0" y="124460"/>
                  </a:lnTo>
                  <a:cubicBezTo>
                    <a:pt x="0" y="55880"/>
                    <a:pt x="55880" y="0"/>
                    <a:pt x="124460" y="0"/>
                  </a:cubicBezTo>
                  <a:lnTo>
                    <a:pt x="1660002" y="0"/>
                  </a:lnTo>
                  <a:cubicBezTo>
                    <a:pt x="1728582" y="0"/>
                    <a:pt x="1784462" y="55880"/>
                    <a:pt x="1784462" y="124460"/>
                  </a:cubicBezTo>
                  <a:lnTo>
                    <a:pt x="1784462" y="1593956"/>
                  </a:lnTo>
                  <a:cubicBezTo>
                    <a:pt x="1784462" y="1662536"/>
                    <a:pt x="1728582" y="1718416"/>
                    <a:pt x="1660002" y="1718416"/>
                  </a:cubicBezTo>
                  <a:close/>
                </a:path>
              </a:pathLst>
            </a:custGeom>
            <a:solidFill>
              <a:srgbClr val="497FB4"/>
            </a:solidFill>
          </p:spPr>
        </p:sp>
      </p:grpSp>
      <p:sp>
        <p:nvSpPr>
          <p:cNvPr id="8" name="TextBox 8"/>
          <p:cNvSpPr txBox="1"/>
          <p:nvPr/>
        </p:nvSpPr>
        <p:spPr>
          <a:xfrm>
            <a:off x="4954830" y="609145"/>
            <a:ext cx="8151570" cy="1333955"/>
          </a:xfrm>
          <a:prstGeom prst="rect">
            <a:avLst/>
          </a:prstGeom>
        </p:spPr>
        <p:txBody>
          <a:bodyPr lIns="0" tIns="0" rIns="0" bIns="0" rtlCol="0" anchor="t">
            <a:spAutoFit/>
          </a:bodyPr>
          <a:lstStyle/>
          <a:p>
            <a:pPr algn="ctr">
              <a:lnSpc>
                <a:spcPts val="12191"/>
              </a:lnSpc>
              <a:spcBef>
                <a:spcPct val="0"/>
              </a:spcBef>
            </a:pPr>
            <a:r>
              <a:rPr lang="en-US" sz="5500" b="1" dirty="0">
                <a:solidFill>
                  <a:srgbClr val="497FB4"/>
                </a:solidFill>
                <a:latin typeface="Arial" panose="020B0604020202020204" pitchFamily="34" charset="0"/>
                <a:cs typeface="Arial" panose="020B0604020202020204" pitchFamily="34" charset="0"/>
              </a:rPr>
              <a:t>NỘI DUNG BÀI HỌC</a:t>
            </a:r>
          </a:p>
        </p:txBody>
      </p:sp>
      <p:sp>
        <p:nvSpPr>
          <p:cNvPr id="19" name="Google Shape;646;p41"/>
          <p:cNvSpPr txBox="1">
            <a:spLocks/>
          </p:cNvSpPr>
          <p:nvPr/>
        </p:nvSpPr>
        <p:spPr>
          <a:xfrm flipH="1">
            <a:off x="3810001" y="3956231"/>
            <a:ext cx="1026900" cy="526920"/>
          </a:xfrm>
          <a:prstGeom prst="rect">
            <a:avLst/>
          </a:prstGeom>
        </p:spPr>
        <p:txBody>
          <a:bodyPr spcFirstLastPara="1" wrap="square" lIns="91425" tIns="91425" rIns="91425" bIns="91425"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 sz="4200" b="1">
                <a:solidFill>
                  <a:schemeClr val="bg1"/>
                </a:solidFill>
                <a:latin typeface="Arial" panose="020B0604020202020204" pitchFamily="34" charset="0"/>
                <a:cs typeface="Arial" panose="020B0604020202020204" pitchFamily="34" charset="0"/>
              </a:rPr>
              <a:t>01</a:t>
            </a:r>
          </a:p>
        </p:txBody>
      </p:sp>
      <p:sp>
        <p:nvSpPr>
          <p:cNvPr id="20" name="Rectangle 19"/>
          <p:cNvSpPr/>
          <p:nvPr/>
        </p:nvSpPr>
        <p:spPr>
          <a:xfrm>
            <a:off x="5156941" y="3848100"/>
            <a:ext cx="7043916" cy="738664"/>
          </a:xfrm>
          <a:prstGeom prst="rect">
            <a:avLst/>
          </a:prstGeom>
        </p:spPr>
        <p:txBody>
          <a:bodyPr wrap="none">
            <a:spAutoFit/>
          </a:bodyPr>
          <a:lstStyle/>
          <a:p>
            <a:r>
              <a:rPr lang="nl-NL" sz="4200" b="1" dirty="0">
                <a:solidFill>
                  <a:schemeClr val="bg1"/>
                </a:solidFill>
                <a:latin typeface="Arial" panose="020B0604020202020204" pitchFamily="34" charset="0"/>
                <a:cs typeface="Arial" panose="020B0604020202020204" pitchFamily="34" charset="0"/>
              </a:rPr>
              <a:t>ĐẠI LƯỢNG TỈ LỆ NGHỊCH</a:t>
            </a:r>
            <a:endParaRPr lang="en-US" sz="4200" dirty="0">
              <a:solidFill>
                <a:schemeClr val="bg1"/>
              </a:solidFill>
              <a:latin typeface="Arial" panose="020B0604020202020204" pitchFamily="34" charset="0"/>
              <a:cs typeface="Arial" panose="020B0604020202020204" pitchFamily="34" charset="0"/>
            </a:endParaRPr>
          </a:p>
        </p:txBody>
      </p:sp>
      <p:sp>
        <p:nvSpPr>
          <p:cNvPr id="29" name="Google Shape;646;p41"/>
          <p:cNvSpPr txBox="1">
            <a:spLocks/>
          </p:cNvSpPr>
          <p:nvPr/>
        </p:nvSpPr>
        <p:spPr>
          <a:xfrm flipH="1">
            <a:off x="3810000" y="5419107"/>
            <a:ext cx="1026900" cy="526920"/>
          </a:xfrm>
          <a:prstGeom prst="rect">
            <a:avLst/>
          </a:prstGeom>
        </p:spPr>
        <p:txBody>
          <a:bodyPr spcFirstLastPara="1" wrap="square" lIns="91425" tIns="91425" rIns="91425" bIns="91425"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 sz="4200" b="1" dirty="0">
                <a:solidFill>
                  <a:schemeClr val="bg1"/>
                </a:solidFill>
                <a:latin typeface="Arial" panose="020B0604020202020204" pitchFamily="34" charset="0"/>
                <a:cs typeface="Arial" panose="020B0604020202020204" pitchFamily="34" charset="0"/>
              </a:rPr>
              <a:t>02</a:t>
            </a:r>
          </a:p>
        </p:txBody>
      </p:sp>
      <p:sp>
        <p:nvSpPr>
          <p:cNvPr id="30" name="Rectangle 29"/>
          <p:cNvSpPr/>
          <p:nvPr/>
        </p:nvSpPr>
        <p:spPr>
          <a:xfrm>
            <a:off x="5156941" y="5120164"/>
            <a:ext cx="9168660" cy="1911549"/>
          </a:xfrm>
          <a:prstGeom prst="rect">
            <a:avLst/>
          </a:prstGeom>
        </p:spPr>
        <p:txBody>
          <a:bodyPr wrap="square">
            <a:spAutoFit/>
          </a:bodyPr>
          <a:lstStyle/>
          <a:p>
            <a:pPr>
              <a:lnSpc>
                <a:spcPct val="150000"/>
              </a:lnSpc>
            </a:pPr>
            <a:r>
              <a:rPr lang="nl-NL" sz="4200" b="1" dirty="0">
                <a:solidFill>
                  <a:schemeClr val="bg1"/>
                </a:solidFill>
                <a:latin typeface="Arial" panose="020B0604020202020204" pitchFamily="34" charset="0"/>
                <a:cs typeface="Arial" panose="020B0604020202020204" pitchFamily="34" charset="0"/>
              </a:rPr>
              <a:t>MỘT SỐ BÀI TOÁN VỀ ĐẠI LƯỢNG TỈ LỆ NGHỊCH</a:t>
            </a:r>
            <a:endParaRPr lang="en-US" sz="4200" dirty="0">
              <a:solidFill>
                <a:schemeClr val="bg1"/>
              </a:solidFill>
              <a:latin typeface="Arial" panose="020B0604020202020204" pitchFamily="34" charset="0"/>
              <a:cs typeface="Arial" panose="020B0604020202020204" pitchFamily="34" charset="0"/>
            </a:endParaRPr>
          </a:p>
        </p:txBody>
      </p:sp>
      <p:pic>
        <p:nvPicPr>
          <p:cNvPr id="38"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4782800" y="7124700"/>
            <a:ext cx="3012945" cy="2417887"/>
          </a:xfrm>
          <a:prstGeom prst="rect">
            <a:avLst/>
          </a:prstGeom>
        </p:spPr>
      </p:pic>
      <p:pic>
        <p:nvPicPr>
          <p:cNvPr id="14" name="Picture 10"/>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65271" y="547847"/>
            <a:ext cx="2846471" cy="13197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20" grpId="0"/>
      <p:bldP spid="29"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2482594" y="1638300"/>
            <a:ext cx="13443289" cy="5334000"/>
            <a:chOff x="2438399" y="1562100"/>
            <a:chExt cx="13443289" cy="5334000"/>
          </a:xfrm>
        </p:grpSpPr>
        <p:grpSp>
          <p:nvGrpSpPr>
            <p:cNvPr id="6" name="Group 6"/>
            <p:cNvGrpSpPr/>
            <p:nvPr/>
          </p:nvGrpSpPr>
          <p:grpSpPr>
            <a:xfrm>
              <a:off x="2438399" y="1562100"/>
              <a:ext cx="13443289" cy="5334000"/>
              <a:chOff x="-102849" y="18695"/>
              <a:chExt cx="2115061" cy="1221224"/>
            </a:xfrm>
          </p:grpSpPr>
          <p:sp>
            <p:nvSpPr>
              <p:cNvPr id="7" name="Freeform 7"/>
              <p:cNvSpPr/>
              <p:nvPr/>
            </p:nvSpPr>
            <p:spPr>
              <a:xfrm>
                <a:off x="-102849" y="18695"/>
                <a:ext cx="2115061" cy="1221224"/>
              </a:xfrm>
              <a:custGeom>
                <a:avLst/>
                <a:gdLst/>
                <a:ahLst/>
                <a:cxnLst/>
                <a:rect l="l" t="t" r="r" b="b"/>
                <a:pathLst>
                  <a:path w="1918193" h="2090532">
                    <a:moveTo>
                      <a:pt x="1793733" y="2090532"/>
                    </a:moveTo>
                    <a:lnTo>
                      <a:pt x="124460" y="2090532"/>
                    </a:lnTo>
                    <a:cubicBezTo>
                      <a:pt x="55880" y="2090532"/>
                      <a:pt x="0" y="2034652"/>
                      <a:pt x="0" y="1966072"/>
                    </a:cubicBezTo>
                    <a:lnTo>
                      <a:pt x="0" y="124460"/>
                    </a:lnTo>
                    <a:cubicBezTo>
                      <a:pt x="0" y="55880"/>
                      <a:pt x="55880" y="0"/>
                      <a:pt x="124460" y="0"/>
                    </a:cubicBezTo>
                    <a:lnTo>
                      <a:pt x="1793733" y="0"/>
                    </a:lnTo>
                    <a:cubicBezTo>
                      <a:pt x="1862313" y="0"/>
                      <a:pt x="1918193" y="55880"/>
                      <a:pt x="1918193" y="124460"/>
                    </a:cubicBezTo>
                    <a:lnTo>
                      <a:pt x="1918193" y="1966072"/>
                    </a:lnTo>
                    <a:cubicBezTo>
                      <a:pt x="1918193" y="2034652"/>
                      <a:pt x="1862313" y="2090532"/>
                      <a:pt x="1793733" y="2090532"/>
                    </a:cubicBezTo>
                    <a:close/>
                  </a:path>
                </a:pathLst>
              </a:custGeom>
              <a:solidFill>
                <a:srgbClr val="497FB4"/>
              </a:solidFill>
            </p:spPr>
          </p:sp>
        </p:grpSp>
        <p:sp>
          <p:nvSpPr>
            <p:cNvPr id="12" name="Google Shape;728;p44"/>
            <p:cNvSpPr txBox="1">
              <a:spLocks/>
            </p:cNvSpPr>
            <p:nvPr/>
          </p:nvSpPr>
          <p:spPr>
            <a:xfrm>
              <a:off x="8417858" y="2476500"/>
              <a:ext cx="1540500" cy="10524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n" sz="6500" b="1" dirty="0">
                  <a:solidFill>
                    <a:schemeClr val="bg1"/>
                  </a:solidFill>
                  <a:latin typeface="Arial" panose="020B0604020202020204" pitchFamily="34" charset="0"/>
                  <a:cs typeface="Arial" panose="020B0604020202020204" pitchFamily="34" charset="0"/>
                </a:rPr>
                <a:t>01</a:t>
              </a:r>
            </a:p>
          </p:txBody>
        </p:sp>
        <p:cxnSp>
          <p:nvCxnSpPr>
            <p:cNvPr id="13" name="Google Shape;765;p44"/>
            <p:cNvCxnSpPr/>
            <p:nvPr/>
          </p:nvCxnSpPr>
          <p:spPr>
            <a:xfrm>
              <a:off x="8089121" y="3909900"/>
              <a:ext cx="1893079" cy="0"/>
            </a:xfrm>
            <a:prstGeom prst="straightConnector1">
              <a:avLst/>
            </a:prstGeom>
            <a:noFill/>
            <a:ln w="57150" cap="rnd" cmpd="sng">
              <a:solidFill>
                <a:schemeClr val="accent6"/>
              </a:solidFill>
              <a:prstDash val="solid"/>
              <a:round/>
              <a:headEnd type="none" w="med" len="med"/>
              <a:tailEnd type="none" w="med" len="med"/>
            </a:ln>
          </p:spPr>
        </p:cxnSp>
        <p:sp>
          <p:nvSpPr>
            <p:cNvPr id="15" name="Rectangle 14"/>
            <p:cNvSpPr/>
            <p:nvPr/>
          </p:nvSpPr>
          <p:spPr>
            <a:xfrm>
              <a:off x="3707048" y="4341293"/>
              <a:ext cx="10802957" cy="1092607"/>
            </a:xfrm>
            <a:prstGeom prst="rect">
              <a:avLst/>
            </a:prstGeom>
          </p:spPr>
          <p:txBody>
            <a:bodyPr wrap="none">
              <a:spAutoFit/>
            </a:bodyPr>
            <a:lstStyle/>
            <a:p>
              <a:r>
                <a:rPr lang="vi-VN" sz="6500" b="1" dirty="0">
                  <a:solidFill>
                    <a:schemeClr val="bg1"/>
                  </a:solidFill>
                  <a:ea typeface="Calibri" panose="020F0502020204030204" pitchFamily="34" charset="0"/>
                  <a:cs typeface="Arial" panose="020B0604020202020204" pitchFamily="34" charset="0"/>
                </a:rPr>
                <a:t>ĐẠI LƯỢNG TỈ LỆ NGHỊCH</a:t>
              </a:r>
            </a:p>
          </p:txBody>
        </p:sp>
      </p:grpSp>
      <p:pic>
        <p:nvPicPr>
          <p:cNvPr id="18"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910741" flipV="1">
            <a:off x="805671" y="6540245"/>
            <a:ext cx="3954056" cy="1626106"/>
          </a:xfrm>
          <a:prstGeom prst="rect">
            <a:avLst/>
          </a:prstGeom>
        </p:spPr>
      </p:pic>
      <p:pic>
        <p:nvPicPr>
          <p:cNvPr id="20"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1399">
            <a:off x="14283742" y="6750742"/>
            <a:ext cx="3388469" cy="2443934"/>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med" p14:dur="700">
        <p15:prstTrans prst="pageCurlDoubl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
          <p:cNvGrpSpPr/>
          <p:nvPr/>
        </p:nvGrpSpPr>
        <p:grpSpPr>
          <a:xfrm>
            <a:off x="16002000" y="431718"/>
            <a:ext cx="1755110" cy="441788"/>
            <a:chOff x="0" y="0"/>
            <a:chExt cx="2332414" cy="751129"/>
          </a:xfrm>
        </p:grpSpPr>
        <p:sp>
          <p:nvSpPr>
            <p:cNvPr id="8" name="Freeform 8"/>
            <p:cNvSpPr/>
            <p:nvPr/>
          </p:nvSpPr>
          <p:spPr>
            <a:xfrm>
              <a:off x="0" y="0"/>
              <a:ext cx="2332414" cy="751129"/>
            </a:xfrm>
            <a:custGeom>
              <a:avLst/>
              <a:gdLst/>
              <a:ahLst/>
              <a:cxnLst/>
              <a:rect l="l" t="t" r="r" b="b"/>
              <a:pathLst>
                <a:path w="2332414" h="751129">
                  <a:moveTo>
                    <a:pt x="2207954" y="751129"/>
                  </a:moveTo>
                  <a:lnTo>
                    <a:pt x="124460" y="751129"/>
                  </a:lnTo>
                  <a:cubicBezTo>
                    <a:pt x="55880" y="751129"/>
                    <a:pt x="0" y="695249"/>
                    <a:pt x="0" y="626669"/>
                  </a:cubicBezTo>
                  <a:lnTo>
                    <a:pt x="0" y="124460"/>
                  </a:lnTo>
                  <a:cubicBezTo>
                    <a:pt x="0" y="55880"/>
                    <a:pt x="55880" y="0"/>
                    <a:pt x="124460" y="0"/>
                  </a:cubicBezTo>
                  <a:lnTo>
                    <a:pt x="2207954" y="0"/>
                  </a:lnTo>
                  <a:cubicBezTo>
                    <a:pt x="2276534" y="0"/>
                    <a:pt x="2332414" y="55880"/>
                    <a:pt x="2332414" y="124460"/>
                  </a:cubicBezTo>
                  <a:lnTo>
                    <a:pt x="2332414" y="626669"/>
                  </a:lnTo>
                  <a:cubicBezTo>
                    <a:pt x="2332414" y="695249"/>
                    <a:pt x="2276534" y="751129"/>
                    <a:pt x="2207954" y="751129"/>
                  </a:cubicBezTo>
                  <a:close/>
                </a:path>
              </a:pathLst>
            </a:custGeom>
            <a:solidFill>
              <a:srgbClr val="497FB4"/>
            </a:solidFill>
          </p:spPr>
        </p:sp>
      </p:grpSp>
      <p:pic>
        <p:nvPicPr>
          <p:cNvPr id="16" name="Picture 15"/>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62000" y="6458884"/>
            <a:ext cx="1032846" cy="963915"/>
          </a:xfrm>
          <a:prstGeom prst="rect">
            <a:avLst/>
          </a:prstGeom>
        </p:spPr>
      </p:pic>
      <p:sp>
        <p:nvSpPr>
          <p:cNvPr id="17" name="TextBox 16"/>
          <p:cNvSpPr txBox="1"/>
          <p:nvPr/>
        </p:nvSpPr>
        <p:spPr>
          <a:xfrm>
            <a:off x="1828800" y="6629813"/>
            <a:ext cx="3581400" cy="707886"/>
          </a:xfrm>
          <a:prstGeom prst="rect">
            <a:avLst/>
          </a:prstGeom>
          <a:noFill/>
        </p:spPr>
        <p:txBody>
          <a:bodyPr wrap="square" rtlCol="0">
            <a:spAutoFit/>
          </a:bodyPr>
          <a:lstStyle/>
          <a:p>
            <a:r>
              <a:rPr lang="nl-NL" sz="4000" b="1" dirty="0">
                <a:solidFill>
                  <a:schemeClr val="tx2"/>
                </a:solidFill>
                <a:latin typeface="Arial" panose="020B0604020202020204" pitchFamily="34" charset="0"/>
                <a:cs typeface="Arial" panose="020B0604020202020204" pitchFamily="34" charset="0"/>
              </a:rPr>
              <a:t>HĐ 1:</a:t>
            </a:r>
            <a:endParaRPr lang="en-US" sz="4000" dirty="0">
              <a:solidFill>
                <a:schemeClr val="tx2"/>
              </a:solidFill>
              <a:latin typeface="Arial" panose="020B0604020202020204" pitchFamily="34" charset="0"/>
              <a:cs typeface="Arial" panose="020B0604020202020204" pitchFamily="34" charset="0"/>
            </a:endParaRPr>
          </a:p>
        </p:txBody>
      </p:sp>
      <p:sp>
        <p:nvSpPr>
          <p:cNvPr id="20" name="Rectangle 19"/>
          <p:cNvSpPr/>
          <p:nvPr/>
        </p:nvSpPr>
        <p:spPr>
          <a:xfrm>
            <a:off x="344156" y="1406906"/>
            <a:ext cx="16687799" cy="1938992"/>
          </a:xfrm>
          <a:prstGeom prst="rect">
            <a:avLst/>
          </a:prstGeom>
        </p:spPr>
        <p:txBody>
          <a:bodyPr wrap="square">
            <a:spAutoFit/>
          </a:bodyPr>
          <a:lstStyle/>
          <a:p>
            <a:pPr algn="just">
              <a:lnSpc>
                <a:spcPct val="150000"/>
              </a:lnSpc>
            </a:pPr>
            <a:r>
              <a:rPr lang="vi-VN" sz="4000" dirty="0">
                <a:solidFill>
                  <a:srgbClr val="000000"/>
                </a:solidFill>
              </a:rPr>
              <a:t>Một ô tô đi từ thành ph</a:t>
            </a:r>
            <a:r>
              <a:rPr lang="en-US" sz="4000" dirty="0">
                <a:solidFill>
                  <a:srgbClr val="000000"/>
                </a:solidFill>
                <a:latin typeface="Arial" panose="020B0604020202020204" pitchFamily="34" charset="0"/>
                <a:cs typeface="Arial" panose="020B0604020202020204" pitchFamily="34" charset="0"/>
              </a:rPr>
              <a:t>ố</a:t>
            </a:r>
            <a:r>
              <a:rPr lang="vi-VN" sz="4000" dirty="0">
                <a:solidFill>
                  <a:srgbClr val="000000"/>
                </a:solidFill>
              </a:rPr>
              <a:t> A đến thành phố B trên quãng đường 180 km. Gọi t (h) là thời gian để ô tô đi từ A đến B với vận tốc v (km/h).</a:t>
            </a:r>
          </a:p>
        </p:txBody>
      </p:sp>
      <p:pic>
        <p:nvPicPr>
          <p:cNvPr id="15" name="Picture 3">
            <a:extLst>
              <a:ext uri="{FF2B5EF4-FFF2-40B4-BE49-F238E27FC236}">
                <a16:creationId xmlns:a16="http://schemas.microsoft.com/office/drawing/2014/main" id="{96E85870-286D-4CCC-AA6B-47C2AF4CDE6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rot="455752">
            <a:off x="16779385" y="8614154"/>
            <a:ext cx="894690" cy="1315721"/>
          </a:xfrm>
          <a:prstGeom prst="rect">
            <a:avLst/>
          </a:prstGeom>
        </p:spPr>
      </p:pic>
      <p:grpSp>
        <p:nvGrpSpPr>
          <p:cNvPr id="4" name="Group 3"/>
          <p:cNvGrpSpPr/>
          <p:nvPr/>
        </p:nvGrpSpPr>
        <p:grpSpPr>
          <a:xfrm>
            <a:off x="6629400" y="3639312"/>
            <a:ext cx="5257800" cy="2491994"/>
            <a:chOff x="3581400" y="5089906"/>
            <a:chExt cx="5257800" cy="2491994"/>
          </a:xfrm>
        </p:grpSpPr>
        <p:sp>
          <p:nvSpPr>
            <p:cNvPr id="18" name="Rectangle 17"/>
            <p:cNvSpPr/>
            <p:nvPr/>
          </p:nvSpPr>
          <p:spPr>
            <a:xfrm>
              <a:off x="3581400" y="6577459"/>
              <a:ext cx="5257800" cy="1004441"/>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lnSpc>
                  <a:spcPct val="150000"/>
                </a:lnSpc>
              </a:pPr>
              <a:r>
                <a:rPr lang="en-US" sz="4000" b="1" dirty="0">
                  <a:latin typeface="Arial" panose="020B0604020202020204" pitchFamily="34" charset="0"/>
                  <a:cs typeface="Arial" panose="020B0604020202020204" pitchFamily="34" charset="0"/>
                </a:rPr>
                <a:t>THẢO LUẬN NHÓM</a:t>
              </a:r>
            </a:p>
          </p:txBody>
        </p:sp>
        <p:pic>
          <p:nvPicPr>
            <p:cNvPr id="3" name="Picture 2"/>
            <p:cNvPicPr>
              <a:picLocks noChangeAspect="1"/>
            </p:cNvPicPr>
            <p:nvPr/>
          </p:nvPicPr>
          <p:blipFill>
            <a:blip r:embed="rId4"/>
            <a:stretch>
              <a:fillRect/>
            </a:stretch>
          </p:blipFill>
          <p:spPr>
            <a:xfrm>
              <a:off x="3936295" y="5089906"/>
              <a:ext cx="4548010" cy="1487553"/>
            </a:xfrm>
            <a:prstGeom prst="rect">
              <a:avLst/>
            </a:prstGeom>
          </p:spPr>
        </p:pic>
      </p:grpSp>
      <p:sp>
        <p:nvSpPr>
          <p:cNvPr id="5" name="Rectangle 4"/>
          <p:cNvSpPr/>
          <p:nvPr/>
        </p:nvSpPr>
        <p:spPr>
          <a:xfrm>
            <a:off x="3429000" y="6436106"/>
            <a:ext cx="12069330" cy="901593"/>
          </a:xfrm>
          <a:prstGeom prst="rect">
            <a:avLst/>
          </a:prstGeom>
        </p:spPr>
        <p:txBody>
          <a:bodyPr wrap="none">
            <a:spAutoFit/>
          </a:bodyPr>
          <a:lstStyle/>
          <a:p>
            <a:pPr algn="just">
              <a:lnSpc>
                <a:spcPct val="150000"/>
              </a:lnSpc>
              <a:spcAft>
                <a:spcPts val="800"/>
              </a:spcAft>
            </a:pPr>
            <a:r>
              <a:rPr lang="nl-NL" sz="4000" dirty="0">
                <a:latin typeface="Arial" panose="020B0604020202020204" pitchFamily="34" charset="0"/>
                <a:ea typeface="Calibri" panose="020F0502020204030204" pitchFamily="34" charset="0"/>
                <a:cs typeface="Arial" panose="020B0604020202020204" pitchFamily="34" charset="0"/>
              </a:rPr>
              <a:t>Thay mỗi dấu "?" trong bảng sau bằng số thích hợp.</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410099299"/>
              </p:ext>
            </p:extLst>
          </p:nvPr>
        </p:nvGraphicFramePr>
        <p:xfrm>
          <a:off x="3461657" y="7883906"/>
          <a:ext cx="11051756" cy="1602868"/>
        </p:xfrm>
        <a:graphic>
          <a:graphicData uri="http://schemas.openxmlformats.org/drawingml/2006/table">
            <a:tbl>
              <a:tblPr firstRow="1" firstCol="1" bandRow="1"/>
              <a:tblGrid>
                <a:gridCol w="2275416">
                  <a:extLst>
                    <a:ext uri="{9D8B030D-6E8A-4147-A177-3AD203B41FA5}">
                      <a16:colId xmlns:a16="http://schemas.microsoft.com/office/drawing/2014/main" val="4242687497"/>
                    </a:ext>
                  </a:extLst>
                </a:gridCol>
                <a:gridCol w="2194085">
                  <a:extLst>
                    <a:ext uri="{9D8B030D-6E8A-4147-A177-3AD203B41FA5}">
                      <a16:colId xmlns:a16="http://schemas.microsoft.com/office/drawing/2014/main" val="3610442504"/>
                    </a:ext>
                  </a:extLst>
                </a:gridCol>
                <a:gridCol w="2194085">
                  <a:extLst>
                    <a:ext uri="{9D8B030D-6E8A-4147-A177-3AD203B41FA5}">
                      <a16:colId xmlns:a16="http://schemas.microsoft.com/office/drawing/2014/main" val="2951095869"/>
                    </a:ext>
                  </a:extLst>
                </a:gridCol>
                <a:gridCol w="2194085">
                  <a:extLst>
                    <a:ext uri="{9D8B030D-6E8A-4147-A177-3AD203B41FA5}">
                      <a16:colId xmlns:a16="http://schemas.microsoft.com/office/drawing/2014/main" val="2621588755"/>
                    </a:ext>
                  </a:extLst>
                </a:gridCol>
                <a:gridCol w="2194085">
                  <a:extLst>
                    <a:ext uri="{9D8B030D-6E8A-4147-A177-3AD203B41FA5}">
                      <a16:colId xmlns:a16="http://schemas.microsoft.com/office/drawing/2014/main" val="1862669422"/>
                    </a:ext>
                  </a:extLst>
                </a:gridCol>
              </a:tblGrid>
              <a:tr h="361950">
                <a:tc>
                  <a:txBody>
                    <a:bodyPr/>
                    <a:lstStyle/>
                    <a:p>
                      <a:pPr algn="ctr">
                        <a:lnSpc>
                          <a:spcPct val="150000"/>
                        </a:lnSpc>
                        <a:spcAft>
                          <a:spcPts val="600"/>
                        </a:spcAft>
                      </a:pPr>
                      <a:r>
                        <a:rPr lang="en-US" sz="4000" b="1">
                          <a:effectLst/>
                          <a:latin typeface="Arial" panose="020B0604020202020204" pitchFamily="34" charset="0"/>
                          <a:ea typeface="Calibri" panose="020F0502020204030204" pitchFamily="34" charset="0"/>
                          <a:cs typeface="Arial" panose="020B0604020202020204" pitchFamily="34" charset="0"/>
                        </a:rPr>
                        <a:t>v(km/h)</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50000"/>
                        </a:lnSpc>
                        <a:spcAft>
                          <a:spcPts val="600"/>
                        </a:spcAft>
                      </a:pPr>
                      <a:r>
                        <a:rPr lang="en-US" sz="4000">
                          <a:effectLst/>
                          <a:latin typeface="Arial" panose="020B0604020202020204" pitchFamily="34" charset="0"/>
                          <a:ea typeface="Calibri" panose="020F0502020204030204" pitchFamily="34" charset="0"/>
                          <a:cs typeface="Arial" panose="020B0604020202020204" pitchFamily="34" charset="0"/>
                        </a:rPr>
                        <a:t>40</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600"/>
                        </a:spcAft>
                      </a:pPr>
                      <a:r>
                        <a:rPr lang="en-US" sz="4000">
                          <a:effectLst/>
                          <a:latin typeface="Arial" panose="020B0604020202020204" pitchFamily="34" charset="0"/>
                          <a:ea typeface="Calibri" panose="020F0502020204030204" pitchFamily="34" charset="0"/>
                          <a:cs typeface="Arial" panose="020B0604020202020204" pitchFamily="34" charset="0"/>
                        </a:rPr>
                        <a:t>50</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600"/>
                        </a:spcAft>
                      </a:pPr>
                      <a:r>
                        <a:rPr lang="en-US" sz="4000">
                          <a:effectLst/>
                          <a:latin typeface="Arial" panose="020B0604020202020204" pitchFamily="34" charset="0"/>
                          <a:ea typeface="Calibri" panose="020F0502020204030204" pitchFamily="34" charset="0"/>
                          <a:cs typeface="Arial" panose="020B0604020202020204" pitchFamily="34" charset="0"/>
                        </a:rPr>
                        <a:t>60</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600"/>
                        </a:spcAft>
                      </a:pPr>
                      <a:r>
                        <a:rPr lang="en-US" sz="4000">
                          <a:effectLst/>
                          <a:latin typeface="Arial" panose="020B0604020202020204" pitchFamily="34" charset="0"/>
                          <a:ea typeface="Calibri" panose="020F0502020204030204" pitchFamily="34" charset="0"/>
                          <a:cs typeface="Arial" panose="020B0604020202020204" pitchFamily="34" charset="0"/>
                        </a:rPr>
                        <a:t>80</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4479056"/>
                  </a:ext>
                </a:extLst>
              </a:tr>
              <a:tr h="353060">
                <a:tc>
                  <a:txBody>
                    <a:bodyPr/>
                    <a:lstStyle/>
                    <a:p>
                      <a:pPr algn="ctr">
                        <a:lnSpc>
                          <a:spcPct val="150000"/>
                        </a:lnSpc>
                        <a:spcAft>
                          <a:spcPts val="600"/>
                        </a:spcAft>
                      </a:pPr>
                      <a:r>
                        <a:rPr lang="en-US" sz="4000" b="1">
                          <a:effectLst/>
                          <a:latin typeface="Arial" panose="020B0604020202020204" pitchFamily="34" charset="0"/>
                          <a:ea typeface="Calibri" panose="020F0502020204030204" pitchFamily="34" charset="0"/>
                          <a:cs typeface="Arial" panose="020B0604020202020204" pitchFamily="34" charset="0"/>
                        </a:rPr>
                        <a:t>t(h)</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50000"/>
                        </a:lnSpc>
                        <a:spcAft>
                          <a:spcPts val="600"/>
                        </a:spcAft>
                      </a:pPr>
                      <a:r>
                        <a:rPr lang="en-US" sz="4000">
                          <a:effectLst/>
                          <a:latin typeface="Arial" panose="020B0604020202020204" pitchFamily="34" charset="0"/>
                          <a:ea typeface="Calibri" panose="020F0502020204030204" pitchFamily="34" charset="0"/>
                          <a:cs typeface="Arial" panose="020B0604020202020204" pitchFamily="34" charset="0"/>
                        </a:rPr>
                        <a:t>?</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600"/>
                        </a:spcAft>
                      </a:pPr>
                      <a:r>
                        <a:rPr lang="en-US" sz="4000" dirty="0">
                          <a:effectLst/>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600"/>
                        </a:spcAft>
                      </a:pPr>
                      <a:r>
                        <a:rPr lang="en-US" sz="4000">
                          <a:effectLst/>
                          <a:latin typeface="Arial" panose="020B0604020202020204" pitchFamily="34" charset="0"/>
                          <a:ea typeface="Calibri" panose="020F0502020204030204" pitchFamily="34" charset="0"/>
                          <a:cs typeface="Arial" panose="020B0604020202020204" pitchFamily="34" charset="0"/>
                        </a:rPr>
                        <a:t>?</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600"/>
                        </a:spcAft>
                      </a:pPr>
                      <a:r>
                        <a:rPr lang="en-US" sz="4000" dirty="0">
                          <a:effectLst/>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0980687"/>
                  </a:ext>
                </a:extLst>
              </a:tr>
            </a:tbl>
          </a:graphicData>
        </a:graphic>
      </p:graphicFrame>
      <p:sp>
        <p:nvSpPr>
          <p:cNvPr id="9" name="Rectangle 8"/>
          <p:cNvSpPr/>
          <p:nvPr/>
        </p:nvSpPr>
        <p:spPr>
          <a:xfrm>
            <a:off x="6400800" y="8736979"/>
            <a:ext cx="898003" cy="707886"/>
          </a:xfrm>
          <a:prstGeom prst="rect">
            <a:avLst/>
          </a:prstGeom>
          <a:solidFill>
            <a:schemeClr val="bg1"/>
          </a:solidFill>
        </p:spPr>
        <p:txBody>
          <a:bodyPr wrap="none">
            <a:spAutoFit/>
          </a:bodyPr>
          <a:lstStyle/>
          <a:p>
            <a:r>
              <a:rPr lang="en-US" sz="4000" b="1" dirty="0">
                <a:solidFill>
                  <a:srgbClr val="FF0000"/>
                </a:solidFill>
                <a:latin typeface="Arial" panose="020B0604020202020204" pitchFamily="34" charset="0"/>
                <a:ea typeface="Calibri" panose="020F0502020204030204" pitchFamily="34" charset="0"/>
              </a:rPr>
              <a:t>4,5</a:t>
            </a:r>
            <a:endParaRPr lang="en-US" sz="4000" b="1" dirty="0">
              <a:solidFill>
                <a:srgbClr val="FF0000"/>
              </a:solidFill>
            </a:endParaRPr>
          </a:p>
        </p:txBody>
      </p:sp>
      <p:sp>
        <p:nvSpPr>
          <p:cNvPr id="26" name="Rectangle 25"/>
          <p:cNvSpPr/>
          <p:nvPr/>
        </p:nvSpPr>
        <p:spPr>
          <a:xfrm>
            <a:off x="8565662" y="8736979"/>
            <a:ext cx="898003" cy="707886"/>
          </a:xfrm>
          <a:prstGeom prst="rect">
            <a:avLst/>
          </a:prstGeom>
          <a:solidFill>
            <a:schemeClr val="bg1"/>
          </a:solidFill>
        </p:spPr>
        <p:txBody>
          <a:bodyPr wrap="none">
            <a:spAutoFit/>
          </a:bodyPr>
          <a:lstStyle/>
          <a:p>
            <a:r>
              <a:rPr lang="en-US" sz="4000" b="1" dirty="0">
                <a:solidFill>
                  <a:srgbClr val="FF0000"/>
                </a:solidFill>
                <a:latin typeface="Arial" panose="020B0604020202020204" pitchFamily="34" charset="0"/>
                <a:ea typeface="Calibri" panose="020F0502020204030204" pitchFamily="34" charset="0"/>
              </a:rPr>
              <a:t>3,6</a:t>
            </a:r>
            <a:endParaRPr lang="en-US" sz="4000" b="1" dirty="0">
              <a:solidFill>
                <a:srgbClr val="FF0000"/>
              </a:solidFill>
            </a:endParaRPr>
          </a:p>
        </p:txBody>
      </p:sp>
      <p:sp>
        <p:nvSpPr>
          <p:cNvPr id="27" name="Rectangle 26"/>
          <p:cNvSpPr/>
          <p:nvPr/>
        </p:nvSpPr>
        <p:spPr>
          <a:xfrm>
            <a:off x="10977041" y="8724900"/>
            <a:ext cx="470000" cy="707886"/>
          </a:xfrm>
          <a:prstGeom prst="rect">
            <a:avLst/>
          </a:prstGeom>
          <a:solidFill>
            <a:schemeClr val="bg1"/>
          </a:solidFill>
        </p:spPr>
        <p:txBody>
          <a:bodyPr wrap="none">
            <a:spAutoFit/>
          </a:bodyPr>
          <a:lstStyle/>
          <a:p>
            <a:r>
              <a:rPr lang="en-US" sz="4000" b="1" dirty="0">
                <a:solidFill>
                  <a:srgbClr val="FF0000"/>
                </a:solidFill>
                <a:latin typeface="Arial" panose="020B0604020202020204" pitchFamily="34" charset="0"/>
                <a:ea typeface="Calibri" panose="020F0502020204030204" pitchFamily="34" charset="0"/>
              </a:rPr>
              <a:t>3</a:t>
            </a:r>
            <a:endParaRPr lang="en-US" sz="4000" b="1" dirty="0">
              <a:solidFill>
                <a:srgbClr val="FF0000"/>
              </a:solidFill>
            </a:endParaRPr>
          </a:p>
        </p:txBody>
      </p:sp>
      <p:sp>
        <p:nvSpPr>
          <p:cNvPr id="28" name="Rectangle 27"/>
          <p:cNvSpPr/>
          <p:nvPr/>
        </p:nvSpPr>
        <p:spPr>
          <a:xfrm>
            <a:off x="12913663" y="8724900"/>
            <a:ext cx="1183337" cy="707886"/>
          </a:xfrm>
          <a:prstGeom prst="rect">
            <a:avLst/>
          </a:prstGeom>
          <a:solidFill>
            <a:schemeClr val="bg1"/>
          </a:solidFill>
        </p:spPr>
        <p:txBody>
          <a:bodyPr wrap="none">
            <a:spAutoFit/>
          </a:bodyPr>
          <a:lstStyle/>
          <a:p>
            <a:r>
              <a:rPr lang="en-US" sz="4000" b="1" dirty="0">
                <a:solidFill>
                  <a:srgbClr val="FF0000"/>
                </a:solidFill>
                <a:latin typeface="Arial" panose="020B0604020202020204" pitchFamily="34" charset="0"/>
                <a:ea typeface="Calibri" panose="020F0502020204030204" pitchFamily="34" charset="0"/>
              </a:rPr>
              <a:t>2,25</a:t>
            </a:r>
            <a:endParaRPr lang="en-US" sz="4000" b="1" dirty="0">
              <a:solidFill>
                <a:srgbClr val="FF0000"/>
              </a:solidFill>
            </a:endParaRPr>
          </a:p>
        </p:txBody>
      </p:sp>
      <p:sp>
        <p:nvSpPr>
          <p:cNvPr id="29" name="TextBox 28"/>
          <p:cNvSpPr txBox="1"/>
          <p:nvPr/>
        </p:nvSpPr>
        <p:spPr>
          <a:xfrm>
            <a:off x="3899810" y="469676"/>
            <a:ext cx="11127710" cy="784830"/>
          </a:xfrm>
          <a:prstGeom prst="rect">
            <a:avLst/>
          </a:prstGeom>
          <a:noFill/>
        </p:spPr>
        <p:txBody>
          <a:bodyPr wrap="square" rtlCol="0">
            <a:spAutoFit/>
          </a:bodyPr>
          <a:lstStyle/>
          <a:p>
            <a:r>
              <a:rPr lang="en-US" sz="4500" b="1" dirty="0">
                <a:solidFill>
                  <a:schemeClr val="accent1"/>
                </a:solidFill>
                <a:latin typeface="Arial" panose="020B0604020202020204" pitchFamily="34" charset="0"/>
                <a:cs typeface="Arial" panose="020B0604020202020204" pitchFamily="34" charset="0"/>
              </a:rPr>
              <a:t>NHẬN BIẾT ĐẠI LƯỢNG TỈ LỆ NGHỊCH</a:t>
            </a:r>
          </a:p>
        </p:txBody>
      </p:sp>
      <p:grpSp>
        <p:nvGrpSpPr>
          <p:cNvPr id="30" name="Group 5"/>
          <p:cNvGrpSpPr/>
          <p:nvPr/>
        </p:nvGrpSpPr>
        <p:grpSpPr>
          <a:xfrm>
            <a:off x="3200401" y="721106"/>
            <a:ext cx="304799" cy="288404"/>
            <a:chOff x="0" y="0"/>
            <a:chExt cx="6350000" cy="6350000"/>
          </a:xfrm>
          <a:solidFill>
            <a:schemeClr val="accent1"/>
          </a:solidFill>
        </p:grpSpPr>
        <p:sp>
          <p:nvSpPr>
            <p:cNvPr id="31"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sp>
      </p:grpSp>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barn(inVertical)">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par>
                                <p:cTn id="34" presetID="10" presetClass="entr" presetSubtype="0"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grpId="0"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randombar(horizontal)">
                                      <p:cBhvr>
                                        <p:cTn id="48" dur="50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barn(inVertical)">
                                      <p:cBhvr>
                                        <p:cTn id="53" dur="500"/>
                                        <p:tgtEl>
                                          <p:spTgt spid="27"/>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down)">
                                      <p:cBhvr>
                                        <p:cTn id="5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5" grpId="0"/>
      <p:bldP spid="9" grpId="0" animBg="1"/>
      <p:bldP spid="26" grpId="0" animBg="1"/>
      <p:bldP spid="27" grpId="0" animBg="1"/>
      <p:bldP spid="28" grpId="0" animBg="1"/>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8153400" y="3841476"/>
            <a:ext cx="2057400" cy="1530624"/>
          </a:xfrm>
          <a:prstGeom prst="rect">
            <a:avLst/>
          </a:prstGeom>
          <a:ln w="38100">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 name="Rectangle 3"/>
              <p:cNvSpPr/>
              <p:nvPr/>
            </p:nvSpPr>
            <p:spPr>
              <a:xfrm>
                <a:off x="1055287" y="2685634"/>
                <a:ext cx="16253623" cy="2610266"/>
              </a:xfrm>
              <a:prstGeom prst="rect">
                <a:avLst/>
              </a:prstGeom>
            </p:spPr>
            <p:txBody>
              <a:bodyPr wrap="square">
                <a:spAutoFit/>
              </a:bodyPr>
              <a:lstStyle/>
              <a:p>
                <a:pPr algn="just">
                  <a:lnSpc>
                    <a:spcPct val="150000"/>
                  </a:lnSpc>
                </a:pPr>
                <a:r>
                  <a:rPr lang="en-US" sz="4000" dirty="0" err="1">
                    <a:latin typeface="Arial" panose="020B0604020202020204" pitchFamily="34" charset="0"/>
                    <a:ea typeface="Calibri" panose="020F0502020204030204" pitchFamily="34" charset="0"/>
                    <a:cs typeface="Arial" panose="020B0604020202020204" pitchFamily="34" charset="0"/>
                  </a:rPr>
                  <a:t>Công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thức</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tính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quãng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đường</a:t>
                </a:r>
                <a:r>
                  <a:rPr lang="en-US" sz="4000" dirty="0">
                    <a:latin typeface="Arial" panose="020B0604020202020204" pitchFamily="34" charset="0"/>
                    <a:ea typeface="Calibri" panose="020F0502020204030204" pitchFamily="34" charset="0"/>
                    <a:cs typeface="Arial" panose="020B0604020202020204" pitchFamily="34" charset="0"/>
                  </a:rPr>
                  <a:t> s </a:t>
                </a:r>
                <a:r>
                  <a:rPr lang="en-US" sz="4000" dirty="0" err="1">
                    <a:latin typeface="Arial" panose="020B0604020202020204" pitchFamily="34" charset="0"/>
                    <a:ea typeface="Calibri" panose="020F0502020204030204" pitchFamily="34" charset="0"/>
                    <a:cs typeface="Arial" panose="020B0604020202020204" pitchFamily="34" charset="0"/>
                  </a:rPr>
                  <a:t>theo</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thời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gian</a:t>
                </a:r>
                <a:r>
                  <a:rPr lang="en-US" sz="4000" dirty="0">
                    <a:latin typeface="Arial" panose="020B0604020202020204" pitchFamily="34" charset="0"/>
                    <a:ea typeface="Calibri" panose="020F0502020204030204" pitchFamily="34" charset="0"/>
                    <a:cs typeface="Arial" panose="020B0604020202020204" pitchFamily="34" charset="0"/>
                  </a:rPr>
                  <a:t> di </a:t>
                </a:r>
                <a:r>
                  <a:rPr lang="en-US" sz="4000" dirty="0" err="1">
                    <a:latin typeface="Arial" panose="020B0604020202020204" pitchFamily="34" charset="0"/>
                    <a:ea typeface="Calibri" panose="020F0502020204030204" pitchFamily="34" charset="0"/>
                    <a:cs typeface="Arial" panose="020B0604020202020204" pitchFamily="34" charset="0"/>
                  </a:rPr>
                  <a:t>chuyển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tương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ứng</a:t>
                </a:r>
                <a:r>
                  <a:rPr lang="en-US" sz="4000" dirty="0">
                    <a:latin typeface="Arial" panose="020B0604020202020204" pitchFamily="34" charset="0"/>
                    <a:ea typeface="Calibri" panose="020F0502020204030204" pitchFamily="34" charset="0"/>
                    <a:cs typeface="Arial" panose="020B0604020202020204" pitchFamily="34" charset="0"/>
                  </a:rPr>
                  <a:t> t:</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50000"/>
                  </a:lnSpc>
                </a:pPr>
                <a14:m>
                  <m:oMathPara xmlns:m="http://schemas.openxmlformats.org/officeDocument/2006/math">
                    <m:oMathParaPr>
                      <m:jc m:val="centerGroup"/>
                    </m:oMathParaPr>
                    <m:oMath xmlns:m="http://schemas.openxmlformats.org/officeDocument/2006/math">
                      <m:r>
                        <a:rPr lang="en-US" sz="4000" b="1" i="1" dirty="0" smtClean="0">
                          <a:effectLst/>
                          <a:latin typeface="Cambria Math" panose="02040503050406030204" pitchFamily="18" charset="0"/>
                          <a:ea typeface="Calibri" panose="020F0502020204030204" pitchFamily="34" charset="0"/>
                          <a:cs typeface="Arial" panose="020B0604020202020204" pitchFamily="34" charset="0"/>
                        </a:rPr>
                        <m:t>𝒕</m:t>
                      </m:r>
                      <m:r>
                        <a:rPr lang="en-US" sz="4000" b="1" i="1" dirty="0" smtClean="0">
                          <a:effectLst/>
                          <a:latin typeface="Cambria Math" panose="02040503050406030204" pitchFamily="18" charset="0"/>
                          <a:ea typeface="Calibri" panose="020F0502020204030204" pitchFamily="34" charset="0"/>
                          <a:cs typeface="Arial" panose="020B0604020202020204" pitchFamily="34" charset="0"/>
                        </a:rPr>
                        <m:t> = </m:t>
                      </m:r>
                      <m:f>
                        <m:fPr>
                          <m:ctrlPr>
                            <a:rPr lang="en-US" sz="4000" b="1" i="1">
                              <a:effectLst/>
                              <a:latin typeface="Cambria Math" panose="02040503050406030204" pitchFamily="18" charset="0"/>
                              <a:ea typeface="Calibri" panose="020F0502020204030204" pitchFamily="34" charset="0"/>
                              <a:cs typeface="Arial" panose="020B0604020202020204" pitchFamily="34" charset="0"/>
                            </a:rPr>
                          </m:ctrlPr>
                        </m:fPr>
                        <m:num>
                          <m:r>
                            <a:rPr lang="en-US" sz="4000" b="1" i="1">
                              <a:effectLst/>
                              <a:latin typeface="Cambria Math" panose="02040503050406030204" pitchFamily="18" charset="0"/>
                              <a:ea typeface="Calibri" panose="020F0502020204030204" pitchFamily="34" charset="0"/>
                              <a:cs typeface="Arial" panose="020B0604020202020204" pitchFamily="34" charset="0"/>
                            </a:rPr>
                            <m:t>𝒔</m:t>
                          </m:r>
                        </m:num>
                        <m:den>
                          <m:r>
                            <a:rPr lang="en-US" sz="4000" b="1" i="1">
                              <a:effectLst/>
                              <a:latin typeface="Cambria Math" panose="02040503050406030204" pitchFamily="18" charset="0"/>
                              <a:ea typeface="Calibri" panose="020F0502020204030204" pitchFamily="34" charset="0"/>
                              <a:cs typeface="Arial" panose="020B0604020202020204" pitchFamily="34" charset="0"/>
                            </a:rPr>
                            <m:t>𝒗</m:t>
                          </m:r>
                        </m:den>
                      </m:f>
                    </m:oMath>
                  </m:oMathPara>
                </a14:m>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1055287" y="2685634"/>
                <a:ext cx="16253623" cy="2610266"/>
              </a:xfrm>
              <a:prstGeom prst="rect">
                <a:avLst/>
              </a:prstGeom>
              <a:blipFill>
                <a:blip r:embed="rId2"/>
                <a:stretch>
                  <a:fillRect l="-1313"/>
                </a:stretch>
              </a:blipFill>
            </p:spPr>
            <p:txBody>
              <a:bodyPr/>
              <a:lstStyle/>
              <a:p>
                <a:r>
                  <a:rPr lang="en-US">
                    <a:noFill/>
                  </a:rPr>
                  <a:t> </a:t>
                </a:r>
              </a:p>
            </p:txBody>
          </p:sp>
        </mc:Fallback>
      </mc:AlternateContent>
      <p:grpSp>
        <p:nvGrpSpPr>
          <p:cNvPr id="12" name="Group 7"/>
          <p:cNvGrpSpPr/>
          <p:nvPr/>
        </p:nvGrpSpPr>
        <p:grpSpPr>
          <a:xfrm>
            <a:off x="16428720" y="400123"/>
            <a:ext cx="1371600" cy="449494"/>
            <a:chOff x="0" y="0"/>
            <a:chExt cx="2332414" cy="751129"/>
          </a:xfrm>
        </p:grpSpPr>
        <p:sp>
          <p:nvSpPr>
            <p:cNvPr id="13" name="Freeform 8"/>
            <p:cNvSpPr/>
            <p:nvPr/>
          </p:nvSpPr>
          <p:spPr>
            <a:xfrm>
              <a:off x="0" y="0"/>
              <a:ext cx="2332414" cy="751129"/>
            </a:xfrm>
            <a:custGeom>
              <a:avLst/>
              <a:gdLst/>
              <a:ahLst/>
              <a:cxnLst/>
              <a:rect l="l" t="t" r="r" b="b"/>
              <a:pathLst>
                <a:path w="2332414" h="751129">
                  <a:moveTo>
                    <a:pt x="2207954" y="751129"/>
                  </a:moveTo>
                  <a:lnTo>
                    <a:pt x="124460" y="751129"/>
                  </a:lnTo>
                  <a:cubicBezTo>
                    <a:pt x="55880" y="751129"/>
                    <a:pt x="0" y="695249"/>
                    <a:pt x="0" y="626669"/>
                  </a:cubicBezTo>
                  <a:lnTo>
                    <a:pt x="0" y="124460"/>
                  </a:lnTo>
                  <a:cubicBezTo>
                    <a:pt x="0" y="55880"/>
                    <a:pt x="55880" y="0"/>
                    <a:pt x="124460" y="0"/>
                  </a:cubicBezTo>
                  <a:lnTo>
                    <a:pt x="2207954" y="0"/>
                  </a:lnTo>
                  <a:cubicBezTo>
                    <a:pt x="2276534" y="0"/>
                    <a:pt x="2332414" y="55880"/>
                    <a:pt x="2332414" y="124460"/>
                  </a:cubicBezTo>
                  <a:lnTo>
                    <a:pt x="2332414" y="626669"/>
                  </a:lnTo>
                  <a:cubicBezTo>
                    <a:pt x="2332414" y="695249"/>
                    <a:pt x="2276534" y="751129"/>
                    <a:pt x="2207954" y="751129"/>
                  </a:cubicBezTo>
                  <a:close/>
                </a:path>
              </a:pathLst>
            </a:custGeom>
            <a:solidFill>
              <a:srgbClr val="497FB4"/>
            </a:solidFill>
          </p:spPr>
        </p:sp>
      </p:grpSp>
      <p:pic>
        <p:nvPicPr>
          <p:cNvPr id="17" name="Picture 10"/>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72213" y="4074255"/>
            <a:ext cx="1639790" cy="760266"/>
          </a:xfrm>
          <a:prstGeom prst="rect">
            <a:avLst/>
          </a:prstGeom>
        </p:spPr>
      </p:pic>
      <p:pic>
        <p:nvPicPr>
          <p:cNvPr id="23" name="Picture 22"/>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67577" y="1537037"/>
            <a:ext cx="1032846" cy="963915"/>
          </a:xfrm>
          <a:prstGeom prst="rect">
            <a:avLst/>
          </a:prstGeom>
        </p:spPr>
      </p:pic>
      <p:sp>
        <p:nvSpPr>
          <p:cNvPr id="24" name="TextBox 23"/>
          <p:cNvSpPr txBox="1"/>
          <p:nvPr/>
        </p:nvSpPr>
        <p:spPr>
          <a:xfrm>
            <a:off x="2034377" y="1707966"/>
            <a:ext cx="3581400" cy="707886"/>
          </a:xfrm>
          <a:prstGeom prst="rect">
            <a:avLst/>
          </a:prstGeom>
          <a:noFill/>
        </p:spPr>
        <p:txBody>
          <a:bodyPr wrap="square" rtlCol="0">
            <a:spAutoFit/>
          </a:bodyPr>
          <a:lstStyle/>
          <a:p>
            <a:r>
              <a:rPr lang="nl-NL" sz="4000" b="1" dirty="0">
                <a:solidFill>
                  <a:schemeClr val="tx2"/>
                </a:solidFill>
                <a:latin typeface="Arial" panose="020B0604020202020204" pitchFamily="34" charset="0"/>
                <a:cs typeface="Arial" panose="020B0604020202020204" pitchFamily="34" charset="0"/>
              </a:rPr>
              <a:t>HĐ 2:</a:t>
            </a:r>
            <a:endParaRPr lang="en-US" sz="4000" dirty="0">
              <a:solidFill>
                <a:schemeClr val="tx2"/>
              </a:solidFill>
              <a:latin typeface="Arial" panose="020B0604020202020204" pitchFamily="34" charset="0"/>
              <a:cs typeface="Arial" panose="020B0604020202020204" pitchFamily="34" charset="0"/>
            </a:endParaRPr>
          </a:p>
        </p:txBody>
      </p:sp>
      <p:sp>
        <p:nvSpPr>
          <p:cNvPr id="3" name="Rectangle 2"/>
          <p:cNvSpPr/>
          <p:nvPr/>
        </p:nvSpPr>
        <p:spPr>
          <a:xfrm>
            <a:off x="3482177" y="1537037"/>
            <a:ext cx="12935657" cy="1015663"/>
          </a:xfrm>
          <a:prstGeom prst="rect">
            <a:avLst/>
          </a:prstGeom>
        </p:spPr>
        <p:txBody>
          <a:bodyPr wrap="none">
            <a:spAutoFit/>
          </a:bodyPr>
          <a:lstStyle/>
          <a:p>
            <a:pPr algn="just">
              <a:lnSpc>
                <a:spcPct val="150000"/>
              </a:lnSpc>
              <a:spcAft>
                <a:spcPts val="800"/>
              </a:spcAft>
            </a:pPr>
            <a:r>
              <a:rPr lang="nl-NL" sz="4000" dirty="0">
                <a:latin typeface="Arial" panose="020B0604020202020204" pitchFamily="34" charset="0"/>
                <a:ea typeface="Calibri" panose="020F0502020204030204" pitchFamily="34" charset="0"/>
                <a:cs typeface="Arial" panose="020B0604020202020204" pitchFamily="34" charset="0"/>
              </a:rPr>
              <a:t>Viết công thức tính thời gian t theo vận tốc tương ứng v.</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26" name="Rectangle 25"/>
          <p:cNvSpPr/>
          <p:nvPr/>
        </p:nvSpPr>
        <p:spPr>
          <a:xfrm>
            <a:off x="6629398" y="471193"/>
            <a:ext cx="5105400" cy="862307"/>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lnSpc>
                <a:spcPct val="150000"/>
              </a:lnSpc>
            </a:pPr>
            <a:r>
              <a:rPr lang="en-US" sz="4000" b="1" dirty="0">
                <a:latin typeface="Arial" panose="020B0604020202020204" pitchFamily="34" charset="0"/>
                <a:cs typeface="Arial" panose="020B0604020202020204" pitchFamily="34" charset="0"/>
              </a:rPr>
              <a:t>THẢO LUẬN NHÓM</a:t>
            </a:r>
          </a:p>
        </p:txBody>
      </p:sp>
      <p:sp>
        <p:nvSpPr>
          <p:cNvPr id="5" name="Rectangle 4"/>
          <p:cNvSpPr/>
          <p:nvPr/>
        </p:nvSpPr>
        <p:spPr>
          <a:xfrm>
            <a:off x="3589253" y="5905500"/>
            <a:ext cx="13263759" cy="1927515"/>
          </a:xfrm>
          <a:prstGeom prst="rect">
            <a:avLst/>
          </a:prstGeom>
        </p:spPr>
        <p:txBody>
          <a:bodyPr wrap="none">
            <a:spAutoFit/>
          </a:bodyPr>
          <a:lstStyle/>
          <a:p>
            <a:pPr algn="just">
              <a:lnSpc>
                <a:spcPct val="150000"/>
              </a:lnSpc>
            </a:pPr>
            <a:r>
              <a:rPr lang="vi-VN" sz="4000" dirty="0">
                <a:ea typeface="Calibri" panose="020F0502020204030204" pitchFamily="34" charset="0"/>
                <a:cs typeface="Arial" panose="020B0604020202020204" pitchFamily="34" charset="0"/>
              </a:rPr>
              <a:t>Trong chuyển động với quãng đường không đổi như trên</a:t>
            </a:r>
            <a:r>
              <a:rPr lang="en-US" sz="4000" dirty="0">
                <a:latin typeface="Arial" panose="020B0604020202020204" pitchFamily="34" charset="0"/>
                <a:ea typeface="Calibri" panose="020F0502020204030204" pitchFamily="34" charset="0"/>
                <a:cs typeface="Arial" panose="020B0604020202020204" pitchFamily="34" charset="0"/>
              </a:rPr>
              <a:t>,</a:t>
            </a:r>
          </a:p>
          <a:p>
            <a:pPr algn="just">
              <a:lnSpc>
                <a:spcPct val="150000"/>
              </a:lnSpc>
            </a:pPr>
            <a:r>
              <a:rPr lang="nl-NL" sz="4000" dirty="0">
                <a:latin typeface="Arial" panose="020B0604020202020204" pitchFamily="34" charset="0"/>
                <a:ea typeface="Calibri" panose="020F0502020204030204" pitchFamily="34" charset="0"/>
                <a:cs typeface="Arial" panose="020B0604020202020204" pitchFamily="34" charset="0"/>
              </a:rPr>
              <a:t>Em có nhận xét gì về ô tô đi khi vận tốc tăng?</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28"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715455" y="6786276"/>
            <a:ext cx="2794225" cy="3188223"/>
          </a:xfrm>
          <a:prstGeom prst="rect">
            <a:avLst/>
          </a:prstGeom>
        </p:spPr>
      </p:pic>
      <p:sp>
        <p:nvSpPr>
          <p:cNvPr id="6" name="Rectangle 5"/>
          <p:cNvSpPr/>
          <p:nvPr/>
        </p:nvSpPr>
        <p:spPr>
          <a:xfrm>
            <a:off x="4800600" y="7909215"/>
            <a:ext cx="12954000" cy="1938992"/>
          </a:xfrm>
          <a:prstGeom prst="rect">
            <a:avLst/>
          </a:prstGeom>
        </p:spPr>
        <p:txBody>
          <a:bodyPr wrap="square">
            <a:spAutoFit/>
          </a:bodyPr>
          <a:lstStyle/>
          <a:p>
            <a:pPr>
              <a:lnSpc>
                <a:spcPct val="150000"/>
              </a:lnSpc>
            </a:pPr>
            <a:r>
              <a:rPr lang="nl-NL" sz="4000" dirty="0">
                <a:latin typeface="Arial" panose="020B0604020202020204" pitchFamily="34" charset="0"/>
                <a:ea typeface="Calibri" panose="020F0502020204030204" pitchFamily="34" charset="0"/>
              </a:rPr>
              <a:t>Trên cùng một quãng đường, vận tốc tăng lên bao nhiêu lần thì thời gian tương ứng giảm đi bấy nhiêu lần.</a:t>
            </a:r>
            <a:endParaRPr lang="en-US" sz="4000" dirty="0"/>
          </a:p>
        </p:txBody>
      </p:sp>
      <p:sp>
        <p:nvSpPr>
          <p:cNvPr id="7" name="Right Arrow 6"/>
          <p:cNvSpPr/>
          <p:nvPr/>
        </p:nvSpPr>
        <p:spPr>
          <a:xfrm>
            <a:off x="3975212" y="8293920"/>
            <a:ext cx="6858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push dir="r"/>
      </p:transition>
    </mc:Choice>
    <mc:Fallback xmlns="">
      <p:transition spd="med">
        <p:push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randombar(horizontal)">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 grpId="0"/>
      <p:bldP spid="24" grpId="0"/>
      <p:bldP spid="3" grpId="0"/>
      <p:bldP spid="26" grpId="0" animBg="1"/>
      <p:bldP spid="5" grpId="0"/>
      <p:bldP spid="6"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786" b="7786"/>
          <a:stretch>
            <a:fillRect/>
          </a:stretch>
        </p:blipFill>
        <p:spPr>
          <a:xfrm>
            <a:off x="0" y="0"/>
            <a:ext cx="18288000" cy="10287000"/>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337407" flipV="1">
            <a:off x="14202156" y="-609964"/>
            <a:ext cx="4479119" cy="1842037"/>
          </a:xfrm>
          <a:prstGeom prst="rect">
            <a:avLst/>
          </a:prstGeom>
        </p:spPr>
      </p:pic>
      <p:sp>
        <p:nvSpPr>
          <p:cNvPr id="12" name="TextBox 11"/>
          <p:cNvSpPr txBox="1"/>
          <p:nvPr/>
        </p:nvSpPr>
        <p:spPr>
          <a:xfrm>
            <a:off x="7124700" y="853470"/>
            <a:ext cx="4038600" cy="784830"/>
          </a:xfrm>
          <a:prstGeom prst="rect">
            <a:avLst/>
          </a:prstGeom>
          <a:noFill/>
        </p:spPr>
        <p:txBody>
          <a:bodyPr wrap="square" rtlCol="0">
            <a:spAutoFit/>
          </a:bodyPr>
          <a:lstStyle/>
          <a:p>
            <a:pPr algn="ctr"/>
            <a:r>
              <a:rPr lang="en-US" sz="4500" b="1" dirty="0">
                <a:solidFill>
                  <a:schemeClr val="bg1"/>
                </a:solidFill>
                <a:latin typeface="Arial" panose="020B0604020202020204" pitchFamily="34" charset="0"/>
                <a:cs typeface="Arial" panose="020B0604020202020204" pitchFamily="34" charset="0"/>
              </a:rPr>
              <a:t>KẾT LUẬN</a:t>
            </a:r>
          </a:p>
        </p:txBody>
      </p:sp>
      <p:grpSp>
        <p:nvGrpSpPr>
          <p:cNvPr id="13" name="Group 12"/>
          <p:cNvGrpSpPr/>
          <p:nvPr/>
        </p:nvGrpSpPr>
        <p:grpSpPr>
          <a:xfrm>
            <a:off x="1340345" y="2095500"/>
            <a:ext cx="15576055" cy="4038600"/>
            <a:chOff x="883145" y="2324100"/>
            <a:chExt cx="15576055" cy="4038600"/>
          </a:xfrm>
        </p:grpSpPr>
        <p:grpSp>
          <p:nvGrpSpPr>
            <p:cNvPr id="5" name="Group 5"/>
            <p:cNvGrpSpPr/>
            <p:nvPr/>
          </p:nvGrpSpPr>
          <p:grpSpPr>
            <a:xfrm>
              <a:off x="883145" y="2324100"/>
              <a:ext cx="15576055" cy="4038600"/>
              <a:chOff x="0" y="0"/>
              <a:chExt cx="1918193" cy="2090532"/>
            </a:xfrm>
          </p:grpSpPr>
          <p:sp>
            <p:nvSpPr>
              <p:cNvPr id="6" name="Freeform 6"/>
              <p:cNvSpPr/>
              <p:nvPr/>
            </p:nvSpPr>
            <p:spPr>
              <a:xfrm>
                <a:off x="0" y="0"/>
                <a:ext cx="1918193" cy="2090532"/>
              </a:xfrm>
              <a:custGeom>
                <a:avLst/>
                <a:gdLst/>
                <a:ahLst/>
                <a:cxnLst/>
                <a:rect l="l" t="t" r="r" b="b"/>
                <a:pathLst>
                  <a:path w="1918193" h="2090532">
                    <a:moveTo>
                      <a:pt x="1793733" y="2090532"/>
                    </a:moveTo>
                    <a:lnTo>
                      <a:pt x="124460" y="2090532"/>
                    </a:lnTo>
                    <a:cubicBezTo>
                      <a:pt x="55880" y="2090532"/>
                      <a:pt x="0" y="2034652"/>
                      <a:pt x="0" y="1966072"/>
                    </a:cubicBezTo>
                    <a:lnTo>
                      <a:pt x="0" y="124460"/>
                    </a:lnTo>
                    <a:cubicBezTo>
                      <a:pt x="0" y="55880"/>
                      <a:pt x="55880" y="0"/>
                      <a:pt x="124460" y="0"/>
                    </a:cubicBezTo>
                    <a:lnTo>
                      <a:pt x="1793733" y="0"/>
                    </a:lnTo>
                    <a:cubicBezTo>
                      <a:pt x="1862313" y="0"/>
                      <a:pt x="1918193" y="55880"/>
                      <a:pt x="1918193" y="124460"/>
                    </a:cubicBezTo>
                    <a:lnTo>
                      <a:pt x="1918193" y="1966072"/>
                    </a:lnTo>
                    <a:cubicBezTo>
                      <a:pt x="1918193" y="2034652"/>
                      <a:pt x="1862313" y="2090532"/>
                      <a:pt x="1793733" y="2090532"/>
                    </a:cubicBezTo>
                    <a:close/>
                  </a:path>
                </a:pathLst>
              </a:custGeom>
              <a:solidFill>
                <a:srgbClr val="FFFFFF"/>
              </a:solidFill>
            </p:spPr>
          </p:sp>
        </p:grpSp>
        <p:grpSp>
          <p:nvGrpSpPr>
            <p:cNvPr id="9" name="Group 8"/>
            <p:cNvGrpSpPr/>
            <p:nvPr/>
          </p:nvGrpSpPr>
          <p:grpSpPr>
            <a:xfrm>
              <a:off x="1600200" y="2856050"/>
              <a:ext cx="14097000" cy="1146596"/>
              <a:chOff x="1426054" y="2856050"/>
              <a:chExt cx="14097000" cy="1146596"/>
            </a:xfrm>
          </p:grpSpPr>
          <p:sp>
            <p:nvSpPr>
              <p:cNvPr id="7" name="Rectangle 6"/>
              <p:cNvSpPr/>
              <p:nvPr/>
            </p:nvSpPr>
            <p:spPr>
              <a:xfrm>
                <a:off x="1426054" y="2894120"/>
                <a:ext cx="14097000" cy="1015663"/>
              </a:xfrm>
              <a:prstGeom prst="rect">
                <a:avLst/>
              </a:prstGeom>
            </p:spPr>
            <p:txBody>
              <a:bodyPr wrap="square">
                <a:spAutoFit/>
              </a:bodyPr>
              <a:lstStyle/>
              <a:p>
                <a:pPr algn="just">
                  <a:lnSpc>
                    <a:spcPct val="150000"/>
                  </a:lnSpc>
                  <a:spcAft>
                    <a:spcPts val="800"/>
                  </a:spcAft>
                </a:pPr>
                <a:r>
                  <a:rPr lang="fr-FR" sz="4000" dirty="0" err="1">
                    <a:latin typeface="Arial" panose="020B0604020202020204" pitchFamily="34" charset="0"/>
                    <a:ea typeface="Calibri" panose="020F0502020204030204" pitchFamily="34" charset="0"/>
                    <a:cs typeface="Arial" panose="020B0604020202020204" pitchFamily="34" charset="0"/>
                  </a:rPr>
                  <a:t>Nếu</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đại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lượng</a:t>
                </a:r>
                <a:r>
                  <a:rPr lang="fr-FR" sz="4000" dirty="0">
                    <a:latin typeface="Arial" panose="020B0604020202020204" pitchFamily="34" charset="0"/>
                    <a:ea typeface="Calibri" panose="020F0502020204030204" pitchFamily="34" charset="0"/>
                    <a:cs typeface="Arial" panose="020B0604020202020204" pitchFamily="34" charset="0"/>
                  </a:rPr>
                  <a:t> y </a:t>
                </a:r>
                <a:r>
                  <a:rPr lang="fr-FR" sz="4000" dirty="0" err="1">
                    <a:latin typeface="Arial" panose="020B0604020202020204" pitchFamily="34" charset="0"/>
                    <a:ea typeface="Calibri" panose="020F0502020204030204" pitchFamily="34" charset="0"/>
                    <a:cs typeface="Arial" panose="020B0604020202020204" pitchFamily="34" charset="0"/>
                  </a:rPr>
                  <a:t>liên</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hệ</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với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đại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lượng</a:t>
                </a:r>
                <a:r>
                  <a:rPr lang="fr-FR" sz="4000" dirty="0">
                    <a:latin typeface="Arial" panose="020B0604020202020204" pitchFamily="34" charset="0"/>
                    <a:ea typeface="Calibri" panose="020F0502020204030204" pitchFamily="34" charset="0"/>
                    <a:cs typeface="Arial" panose="020B0604020202020204" pitchFamily="34" charset="0"/>
                  </a:rPr>
                  <a:t> x </a:t>
                </a:r>
                <a:r>
                  <a:rPr lang="fr-FR" sz="4000" dirty="0" err="1">
                    <a:latin typeface="Arial" panose="020B0604020202020204" pitchFamily="34" charset="0"/>
                    <a:ea typeface="Calibri" panose="020F0502020204030204" pitchFamily="34" charset="0"/>
                    <a:cs typeface="Arial" panose="020B0604020202020204" pitchFamily="34" charset="0"/>
                  </a:rPr>
                  <a:t>theo</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công</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thức</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Rectangle 7"/>
                  <p:cNvSpPr/>
                  <p:nvPr/>
                </p:nvSpPr>
                <p:spPr>
                  <a:xfrm>
                    <a:off x="13944762" y="2856050"/>
                    <a:ext cx="1561710" cy="11465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fr-FR"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𝑦</m:t>
                          </m:r>
                          <m:r>
                            <a:rPr lang="fr-FR"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fr-FR" sz="4000" i="1">
                                  <a:solidFill>
                                    <a:prstClr val="black"/>
                                  </a:solidFill>
                                  <a:latin typeface="Cambria Math" panose="02040503050406030204" pitchFamily="18" charset="0"/>
                                  <a:ea typeface="Calibri" panose="020F0502020204030204" pitchFamily="34" charset="0"/>
                                  <a:cs typeface="Arial" panose="020B0604020202020204" pitchFamily="34" charset="0"/>
                                </a:rPr>
                                <m:t>𝑎</m:t>
                              </m:r>
                            </m:num>
                            <m:den>
                              <m:r>
                                <a:rPr lang="fr-FR"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den>
                          </m:f>
                        </m:oMath>
                      </m:oMathPara>
                    </a14:m>
                    <a:endParaRPr lang="en-US" dirty="0"/>
                  </a:p>
                </p:txBody>
              </p:sp>
            </mc:Choice>
            <mc:Fallback xmlns="">
              <p:sp>
                <p:nvSpPr>
                  <p:cNvPr id="8" name="Rectangle 7"/>
                  <p:cNvSpPr>
                    <a:spLocks noRot="1" noChangeAspect="1" noMove="1" noResize="1" noEditPoints="1" noAdjustHandles="1" noChangeArrowheads="1" noChangeShapeType="1" noTextEdit="1"/>
                  </p:cNvSpPr>
                  <p:nvPr/>
                </p:nvSpPr>
                <p:spPr>
                  <a:xfrm>
                    <a:off x="13944762" y="2856050"/>
                    <a:ext cx="1561710" cy="1146596"/>
                  </a:xfrm>
                  <a:prstGeom prst="rect">
                    <a:avLst/>
                  </a:prstGeom>
                  <a:blipFill>
                    <a:blip r:embed="rId5"/>
                    <a:stretch>
                      <a:fillRect/>
                    </a:stretch>
                  </a:blipFill>
                </p:spPr>
                <p:txBody>
                  <a:bodyPr/>
                  <a:lstStyle/>
                  <a:p>
                    <a:r>
                      <a:rPr lang="en-US">
                        <a:noFill/>
                      </a:rPr>
                      <a:t> </a:t>
                    </a:r>
                  </a:p>
                </p:txBody>
              </p:sp>
            </mc:Fallback>
          </mc:AlternateContent>
        </p:grpSp>
        <p:sp>
          <p:nvSpPr>
            <p:cNvPr id="10" name="Rectangle 9"/>
            <p:cNvSpPr/>
            <p:nvPr/>
          </p:nvSpPr>
          <p:spPr>
            <a:xfrm>
              <a:off x="1600200" y="3924300"/>
              <a:ext cx="14080418" cy="1938992"/>
            </a:xfrm>
            <a:prstGeom prst="rect">
              <a:avLst/>
            </a:prstGeom>
          </p:spPr>
          <p:txBody>
            <a:bodyPr wrap="square">
              <a:spAutoFit/>
            </a:bodyPr>
            <a:lstStyle/>
            <a:p>
              <a:pPr lvl="0" algn="just">
                <a:lnSpc>
                  <a:spcPct val="150000"/>
                </a:lnSpc>
                <a:spcAft>
                  <a:spcPts val="800"/>
                </a:spcAft>
              </a:pP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(a là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hằng</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số</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khác</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0)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thì</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ta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nói</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y </a:t>
              </a:r>
              <a:r>
                <a:rPr lang="fr-FR" sz="4000" b="1" dirty="0" err="1">
                  <a:solidFill>
                    <a:prstClr val="black"/>
                  </a:solidFill>
                  <a:latin typeface="Arial" panose="020B0604020202020204" pitchFamily="34" charset="0"/>
                  <a:ea typeface="Calibri" panose="020F0502020204030204" pitchFamily="34" charset="0"/>
                  <a:cs typeface="Arial" panose="020B0604020202020204" pitchFamily="34" charset="0"/>
                </a:rPr>
                <a:t>tỉ</a:t>
              </a:r>
              <a:r>
                <a:rPr lang="fr-FR" sz="4000" b="1"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fr-FR" sz="4000" b="1" dirty="0" err="1">
                  <a:solidFill>
                    <a:prstClr val="black"/>
                  </a:solidFill>
                  <a:latin typeface="Arial" panose="020B0604020202020204" pitchFamily="34" charset="0"/>
                  <a:ea typeface="Calibri" panose="020F0502020204030204" pitchFamily="34" charset="0"/>
                  <a:cs typeface="Arial" panose="020B0604020202020204" pitchFamily="34" charset="0"/>
                </a:rPr>
                <a:t>lệ</a:t>
              </a:r>
              <a:r>
                <a:rPr lang="fr-FR" sz="4000" b="1"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fr-FR" sz="4000" b="1" dirty="0" err="1">
                  <a:solidFill>
                    <a:prstClr val="black"/>
                  </a:solidFill>
                  <a:latin typeface="Arial" panose="020B0604020202020204" pitchFamily="34" charset="0"/>
                  <a:ea typeface="Calibri" panose="020F0502020204030204" pitchFamily="34" charset="0"/>
                  <a:cs typeface="Arial" panose="020B0604020202020204" pitchFamily="34" charset="0"/>
                </a:rPr>
                <a:t>nghịch</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với</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x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theo</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fr-FR" sz="4000" b="1" dirty="0" err="1">
                  <a:solidFill>
                    <a:prstClr val="black"/>
                  </a:solidFill>
                  <a:latin typeface="Arial" panose="020B0604020202020204" pitchFamily="34" charset="0"/>
                  <a:ea typeface="Calibri" panose="020F0502020204030204" pitchFamily="34" charset="0"/>
                  <a:cs typeface="Arial" panose="020B0604020202020204" pitchFamily="34" charset="0"/>
                </a:rPr>
                <a:t>hệ</a:t>
              </a:r>
              <a:r>
                <a:rPr lang="fr-FR" sz="4000" b="1"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fr-FR" sz="4000" b="1" dirty="0" err="1">
                  <a:solidFill>
                    <a:prstClr val="black"/>
                  </a:solidFill>
                  <a:latin typeface="Arial" panose="020B0604020202020204" pitchFamily="34" charset="0"/>
                  <a:ea typeface="Calibri" panose="020F0502020204030204" pitchFamily="34" charset="0"/>
                  <a:cs typeface="Arial" panose="020B0604020202020204" pitchFamily="34" charset="0"/>
                </a:rPr>
                <a:t>số</a:t>
              </a:r>
              <a:r>
                <a:rPr lang="fr-FR" sz="4000" b="1"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fr-FR" sz="4000" b="1" dirty="0" err="1">
                  <a:solidFill>
                    <a:prstClr val="black"/>
                  </a:solidFill>
                  <a:latin typeface="Arial" panose="020B0604020202020204" pitchFamily="34" charset="0"/>
                  <a:ea typeface="Calibri" panose="020F0502020204030204" pitchFamily="34" charset="0"/>
                  <a:cs typeface="Arial" panose="020B0604020202020204" pitchFamily="34" charset="0"/>
                </a:rPr>
                <a:t>tỉ</a:t>
              </a:r>
              <a:r>
                <a:rPr lang="fr-FR" sz="4000" b="1"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fr-FR" sz="4000" b="1" dirty="0" err="1">
                  <a:solidFill>
                    <a:prstClr val="black"/>
                  </a:solidFill>
                  <a:latin typeface="Arial" panose="020B0604020202020204" pitchFamily="34" charset="0"/>
                  <a:ea typeface="Calibri" panose="020F0502020204030204" pitchFamily="34" charset="0"/>
                  <a:cs typeface="Arial" panose="020B0604020202020204" pitchFamily="34" charset="0"/>
                </a:rPr>
                <a:t>lệ</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a.</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grpSp>
      <p:pic>
        <p:nvPicPr>
          <p:cNvPr id="14" name="Picture 13"/>
          <p:cNvPicPr>
            <a:picLocks noChangeAspect="1"/>
          </p:cNvPicPr>
          <p:nvPr/>
        </p:nvPicPr>
        <p:blipFill>
          <a:blip r:embed="rId6"/>
          <a:stretch>
            <a:fillRect/>
          </a:stretch>
        </p:blipFill>
        <p:spPr>
          <a:xfrm>
            <a:off x="6781800" y="6754020"/>
            <a:ext cx="4876800" cy="3266280"/>
          </a:xfrm>
          <a:prstGeom prst="rect">
            <a:avLst/>
          </a:prstGeom>
        </p:spPr>
      </p:pic>
      <p:pic>
        <p:nvPicPr>
          <p:cNvPr id="33" name="Picture 32"/>
          <p:cNvPicPr>
            <a:picLocks noChangeAspect="1"/>
          </p:cNvPicPr>
          <p:nvPr/>
        </p:nvPicPr>
        <p:blipFill>
          <a:blip r:embed="rId7" cstate="print">
            <a:biLevel thresh="25000"/>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78581" y="8572500"/>
            <a:ext cx="1643529" cy="762000"/>
          </a:xfrm>
          <a:prstGeom prst="rect">
            <a:avLst/>
          </a:prstGeom>
        </p:spPr>
      </p:pic>
      <p:pic>
        <p:nvPicPr>
          <p:cNvPr id="34" name="Picture 33"/>
          <p:cNvPicPr>
            <a:picLocks noChangeAspect="1"/>
          </p:cNvPicPr>
          <p:nvPr/>
        </p:nvPicPr>
        <p:blipFill>
          <a:blip r:embed="rId7" cstate="print">
            <a:biLevel thresh="25000"/>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7112166" y="6591300"/>
            <a:ext cx="1643529" cy="76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circle/>
      </p:transition>
    </mc:Choice>
    <mc:Fallback xmlns="">
      <p:transition spd="med">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24"/>
          <p:cNvSpPr/>
          <p:nvPr/>
        </p:nvSpPr>
        <p:spPr>
          <a:xfrm>
            <a:off x="-723900" y="10020300"/>
            <a:ext cx="19583400" cy="2743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Callout 33"/>
          <p:cNvSpPr/>
          <p:nvPr/>
        </p:nvSpPr>
        <p:spPr>
          <a:xfrm>
            <a:off x="8191500" y="2171700"/>
            <a:ext cx="1752600" cy="965974"/>
          </a:xfrm>
          <a:prstGeom prst="wedgeEllipseCallou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schemeClr val="tx1"/>
                </a:solidFill>
              </a:rPr>
              <a:t>Giải</a:t>
            </a:r>
            <a:endParaRPr lang="en-US" sz="4000" b="1">
              <a:solidFill>
                <a:schemeClr val="tx1"/>
              </a:solidFill>
            </a:endParaRPr>
          </a:p>
        </p:txBody>
      </p:sp>
      <p:pic>
        <p:nvPicPr>
          <p:cNvPr id="11" name="Picture 10"/>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7219710" y="3008326"/>
            <a:ext cx="1639790" cy="760266"/>
          </a:xfrm>
          <a:prstGeom prst="rect">
            <a:avLst/>
          </a:prstGeom>
        </p:spPr>
      </p:pic>
      <p:sp>
        <p:nvSpPr>
          <p:cNvPr id="12" name="TextBox 11"/>
          <p:cNvSpPr txBox="1"/>
          <p:nvPr/>
        </p:nvSpPr>
        <p:spPr>
          <a:xfrm>
            <a:off x="1676400" y="294145"/>
            <a:ext cx="405611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nl-NL" sz="4000" b="1" i="0" u="none" strike="noStrike" kern="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sym typeface="Arial"/>
              </a:rPr>
              <a:t>(SGK – tr.15)</a:t>
            </a:r>
            <a:endParaRPr kumimoji="0" lang="en-US" sz="40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
        <p:nvSpPr>
          <p:cNvPr id="13" name="Rectangle 12"/>
          <p:cNvSpPr/>
          <p:nvPr/>
        </p:nvSpPr>
        <p:spPr>
          <a:xfrm>
            <a:off x="609601" y="201615"/>
            <a:ext cx="914400" cy="861078"/>
          </a:xfrm>
          <a:prstGeom prst="rec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200" b="1" i="0" u="none" strike="noStrike" kern="0" cap="none" spc="0" normalizeH="0" baseline="0" noProof="0" dirty="0">
                <a:ln>
                  <a:noFill/>
                </a:ln>
                <a:solidFill>
                  <a:schemeClr val="tx1"/>
                </a:solidFill>
                <a:effectLst/>
                <a:uLnTx/>
                <a:uFillTx/>
                <a:latin typeface="Arial"/>
                <a:ea typeface="+mn-ea"/>
                <a:cs typeface="+mn-cs"/>
                <a:sym typeface="Arial"/>
              </a:rPr>
              <a:t>?</a:t>
            </a:r>
          </a:p>
        </p:txBody>
      </p:sp>
      <p:sp>
        <p:nvSpPr>
          <p:cNvPr id="2" name="Rectangle 1"/>
          <p:cNvSpPr/>
          <p:nvPr/>
        </p:nvSpPr>
        <p:spPr>
          <a:xfrm>
            <a:off x="4953001" y="114300"/>
            <a:ext cx="12801600" cy="1938992"/>
          </a:xfrm>
          <a:prstGeom prst="rect">
            <a:avLst/>
          </a:prstGeom>
        </p:spPr>
        <p:txBody>
          <a:bodyPr wrap="square">
            <a:spAutoFit/>
          </a:bodyPr>
          <a:lstStyle/>
          <a:p>
            <a:pPr algn="just">
              <a:lnSpc>
                <a:spcPct val="150000"/>
              </a:lnSpc>
              <a:spcAft>
                <a:spcPts val="800"/>
              </a:spcAft>
            </a:pPr>
            <a:r>
              <a:rPr lang="en-US" sz="4000" dirty="0" err="1">
                <a:latin typeface="Arial" panose="020B0604020202020204" pitchFamily="34" charset="0"/>
                <a:ea typeface="Calibri" panose="020F0502020204030204" pitchFamily="34" charset="0"/>
                <a:cs typeface="Arial" panose="020B0604020202020204" pitchFamily="34" charset="0"/>
              </a:rPr>
              <a:t>Trong</a:t>
            </a:r>
            <a:r>
              <a:rPr lang="en-US" sz="4000" dirty="0">
                <a:latin typeface="Arial" panose="020B0604020202020204" pitchFamily="34" charset="0"/>
                <a:ea typeface="Calibri" panose="020F0502020204030204" pitchFamily="34" charset="0"/>
                <a:cs typeface="Arial" panose="020B0604020202020204" pitchFamily="34" charset="0"/>
              </a:rPr>
              <a:t> HĐ2, </a:t>
            </a:r>
            <a:r>
              <a:rPr lang="en-US" sz="4000" dirty="0" err="1">
                <a:latin typeface="Arial" panose="020B0604020202020204" pitchFamily="34" charset="0"/>
                <a:ea typeface="Calibri" panose="020F0502020204030204" pitchFamily="34" charset="0"/>
                <a:cs typeface="Arial" panose="020B0604020202020204" pitchFamily="34" charset="0"/>
              </a:rPr>
              <a:t>thời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gian</a:t>
            </a:r>
            <a:r>
              <a:rPr lang="en-US" sz="4000" dirty="0">
                <a:latin typeface="Arial" panose="020B0604020202020204" pitchFamily="34" charset="0"/>
                <a:ea typeface="Calibri" panose="020F0502020204030204" pitchFamily="34" charset="0"/>
                <a:cs typeface="Arial" panose="020B0604020202020204" pitchFamily="34" charset="0"/>
              </a:rPr>
              <a:t> t </a:t>
            </a:r>
            <a:r>
              <a:rPr lang="en-US" sz="4000" dirty="0" err="1">
                <a:latin typeface="Arial" panose="020B0604020202020204" pitchFamily="34" charset="0"/>
                <a:ea typeface="Calibri" panose="020F0502020204030204" pitchFamily="34" charset="0"/>
                <a:cs typeface="Arial" panose="020B0604020202020204" pitchFamily="34" charset="0"/>
              </a:rPr>
              <a:t>có</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tỉ</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nghịch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với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vận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tốc</a:t>
            </a:r>
            <a:r>
              <a:rPr lang="en-US" sz="4000" dirty="0">
                <a:latin typeface="Arial" panose="020B0604020202020204" pitchFamily="34" charset="0"/>
                <a:ea typeface="Calibri" panose="020F0502020204030204" pitchFamily="34" charset="0"/>
                <a:cs typeface="Arial" panose="020B0604020202020204" pitchFamily="34" charset="0"/>
              </a:rPr>
              <a:t> v </a:t>
            </a:r>
            <a:r>
              <a:rPr lang="en-US" sz="4000" dirty="0" err="1">
                <a:latin typeface="Arial" panose="020B0604020202020204" pitchFamily="34" charset="0"/>
                <a:ea typeface="Calibri" panose="020F0502020204030204" pitchFamily="34" charset="0"/>
                <a:cs typeface="Arial" panose="020B0604020202020204" pitchFamily="34" charset="0"/>
              </a:rPr>
              <a:t>không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Vận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tốc</a:t>
            </a:r>
            <a:r>
              <a:rPr lang="en-US" sz="4000" dirty="0">
                <a:latin typeface="Arial" panose="020B0604020202020204" pitchFamily="34" charset="0"/>
                <a:ea typeface="Calibri" panose="020F0502020204030204" pitchFamily="34" charset="0"/>
                <a:cs typeface="Arial" panose="020B0604020202020204" pitchFamily="34" charset="0"/>
              </a:rPr>
              <a:t> v </a:t>
            </a:r>
            <a:r>
              <a:rPr lang="en-US" sz="4000" dirty="0" err="1">
                <a:latin typeface="Arial" panose="020B0604020202020204" pitchFamily="34" charset="0"/>
                <a:ea typeface="Calibri" panose="020F0502020204030204" pitchFamily="34" charset="0"/>
                <a:cs typeface="Arial" panose="020B0604020202020204" pitchFamily="34" charset="0"/>
              </a:rPr>
              <a:t>tỉ</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nghịch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với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thời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gian</a:t>
            </a:r>
            <a:r>
              <a:rPr lang="en-US" sz="4000" dirty="0">
                <a:latin typeface="Arial" panose="020B0604020202020204" pitchFamily="34" charset="0"/>
                <a:ea typeface="Calibri" panose="020F0502020204030204" pitchFamily="34" charset="0"/>
                <a:cs typeface="Arial" panose="020B0604020202020204" pitchFamily="34" charset="0"/>
              </a:rPr>
              <a:t> t </a:t>
            </a:r>
            <a:r>
              <a:rPr lang="en-US" sz="4000" dirty="0" err="1">
                <a:latin typeface="Arial" panose="020B0604020202020204" pitchFamily="34" charset="0"/>
                <a:ea typeface="Calibri" panose="020F0502020204030204" pitchFamily="34" charset="0"/>
                <a:cs typeface="Arial" panose="020B0604020202020204" pitchFamily="34" charset="0"/>
              </a:rPr>
              <a:t>không</a:t>
            </a:r>
            <a:r>
              <a:rPr lang="en-US" sz="4000" dirty="0">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Rectangle 2"/>
              <p:cNvSpPr/>
              <p:nvPr/>
            </p:nvSpPr>
            <p:spPr>
              <a:xfrm>
                <a:off x="609601" y="3388459"/>
                <a:ext cx="16916399" cy="6555641"/>
              </a:xfrm>
              <a:prstGeom prst="rect">
                <a:avLst/>
              </a:prstGeom>
            </p:spPr>
            <p:txBody>
              <a:bodyPr wrap="square">
                <a:spAutoFit/>
              </a:bodyPr>
              <a:lstStyle/>
              <a:p>
                <a:pPr algn="just">
                  <a:lnSpc>
                    <a:spcPct val="150000"/>
                  </a:lnSpc>
                </a:pPr>
                <a:r>
                  <a:rPr lang="fr-FR" sz="4000" dirty="0">
                    <a:latin typeface="Arial" panose="020B0604020202020204" pitchFamily="34" charset="0"/>
                    <a:ea typeface="Calibri" panose="020F0502020204030204" pitchFamily="34" charset="0"/>
                    <a:cs typeface="Arial" panose="020B0604020202020204" pitchFamily="34" charset="0"/>
                  </a:rPr>
                  <a:t>Trong HĐ2, </a:t>
                </a:r>
              </a:p>
              <a:p>
                <a:pPr marL="571500" indent="-571500" algn="just">
                  <a:lnSpc>
                    <a:spcPct val="150000"/>
                  </a:lnSpc>
                  <a:buFont typeface="Arial" panose="020B0604020202020204" pitchFamily="34" charset="0"/>
                  <a:buChar char="•"/>
                </a:pPr>
                <a:r>
                  <a:rPr lang="fr-FR" sz="4000" dirty="0" err="1">
                    <a:latin typeface="Arial" panose="020B0604020202020204" pitchFamily="34" charset="0"/>
                    <a:ea typeface="Calibri" panose="020F0502020204030204" pitchFamily="34" charset="0"/>
                    <a:cs typeface="Arial" panose="020B0604020202020204" pitchFamily="34" charset="0"/>
                  </a:rPr>
                  <a:t>Thời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gian</a:t>
                </a:r>
                <a:r>
                  <a:rPr lang="fr-FR" sz="4000" dirty="0">
                    <a:latin typeface="Arial" panose="020B0604020202020204" pitchFamily="34" charset="0"/>
                    <a:ea typeface="Calibri" panose="020F0502020204030204" pitchFamily="34" charset="0"/>
                    <a:cs typeface="Arial" panose="020B0604020202020204" pitchFamily="34" charset="0"/>
                  </a:rPr>
                  <a:t> t </a:t>
                </a:r>
                <a:r>
                  <a:rPr lang="fr-FR" sz="4000" dirty="0" err="1">
                    <a:latin typeface="Arial" panose="020B0604020202020204" pitchFamily="34" charset="0"/>
                    <a:ea typeface="Calibri" panose="020F0502020204030204" pitchFamily="34" charset="0"/>
                    <a:cs typeface="Arial" panose="020B0604020202020204" pitchFamily="34" charset="0"/>
                  </a:rPr>
                  <a:t>tỉ</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lệ</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nghịch</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với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vận</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tốc</a:t>
                </a:r>
                <a:r>
                  <a:rPr lang="fr-FR" sz="4000" dirty="0">
                    <a:latin typeface="Arial" panose="020B0604020202020204" pitchFamily="34" charset="0"/>
                    <a:ea typeface="Calibri" panose="020F0502020204030204" pitchFamily="34" charset="0"/>
                    <a:cs typeface="Arial" panose="020B0604020202020204" pitchFamily="34" charset="0"/>
                  </a:rPr>
                  <a:t> v  </a:t>
                </a:r>
              </a:p>
              <a:p>
                <a:pPr algn="just">
                  <a:lnSpc>
                    <a:spcPct val="150000"/>
                  </a:lnSpc>
                </a:pPr>
                <a:r>
                  <a:rPr lang="fr-FR" sz="4000" dirty="0">
                    <a:ea typeface="Cambria Math" panose="02040503050406030204" pitchFamily="18" charset="0"/>
                    <a:cs typeface="Arial" panose="020B0604020202020204" pitchFamily="34" charset="0"/>
                  </a:rPr>
                  <a:t>          </a:t>
                </a:r>
                <a14:m>
                  <m:oMath xmlns:m="http://schemas.openxmlformats.org/officeDocument/2006/math">
                    <m:r>
                      <a:rPr lang="fr-FR" sz="4000" i="1" smtClean="0">
                        <a:latin typeface="Cambria Math" panose="02040503050406030204" pitchFamily="18" charset="0"/>
                        <a:ea typeface="Cambria Math" panose="02040503050406030204" pitchFamily="18" charset="0"/>
                        <a:cs typeface="Arial" panose="020B0604020202020204" pitchFamily="34" charset="0"/>
                      </a:rPr>
                      <m:t>→</m:t>
                    </m:r>
                  </m:oMath>
                </a14:m>
                <a:r>
                  <a:rPr lang="fr-FR" sz="4000" dirty="0">
                    <a:latin typeface="Arial" panose="020B0604020202020204" pitchFamily="34" charset="0"/>
                    <a:ea typeface="Calibri" panose="020F0502020204030204" pitchFamily="34" charset="0"/>
                    <a:cs typeface="Arial" panose="020B0604020202020204" pitchFamily="34" charset="0"/>
                  </a:rPr>
                  <a:t> Vì </a:t>
                </a:r>
                <a:r>
                  <a:rPr lang="fr-FR" sz="4000" dirty="0" err="1">
                    <a:latin typeface="Arial" panose="020B0604020202020204" pitchFamily="34" charset="0"/>
                    <a:ea typeface="Calibri" panose="020F0502020204030204" pitchFamily="34" charset="0"/>
                    <a:cs typeface="Arial" panose="020B0604020202020204" pitchFamily="34" charset="0"/>
                  </a:rPr>
                  <a:t>vận</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tốc</a:t>
                </a:r>
                <a:r>
                  <a:rPr lang="fr-FR" sz="4000" dirty="0">
                    <a:latin typeface="Arial" panose="020B0604020202020204" pitchFamily="34" charset="0"/>
                    <a:ea typeface="Calibri" panose="020F0502020204030204" pitchFamily="34" charset="0"/>
                    <a:cs typeface="Arial" panose="020B0604020202020204" pitchFamily="34" charset="0"/>
                  </a:rPr>
                  <a:t> di </a:t>
                </a:r>
                <a:r>
                  <a:rPr lang="fr-FR" sz="4000" dirty="0" err="1">
                    <a:latin typeface="Arial" panose="020B0604020202020204" pitchFamily="34" charset="0"/>
                    <a:ea typeface="Calibri" panose="020F0502020204030204" pitchFamily="34" charset="0"/>
                    <a:cs typeface="Arial" panose="020B0604020202020204" pitchFamily="34" charset="0"/>
                  </a:rPr>
                  <a:t>chuyển</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tăng</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lên</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bao</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nhiêu</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lần</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thì</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thời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gian</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đi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được</a:t>
                </a:r>
                <a:r>
                  <a:rPr lang="fr-FR" sz="4000" dirty="0">
                    <a:latin typeface="Arial" panose="020B0604020202020204" pitchFamily="34" charset="0"/>
                    <a:ea typeface="Calibri" panose="020F0502020204030204" pitchFamily="34" charset="0"/>
                    <a:cs typeface="Arial" panose="020B0604020202020204" pitchFamily="34" charset="0"/>
                  </a:rPr>
                  <a:t> </a:t>
                </a:r>
              </a:p>
              <a:p>
                <a:pPr algn="just">
                  <a:lnSpc>
                    <a:spcPct val="150000"/>
                  </a:lnSpc>
                </a:pP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giảm</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xuống</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bấy</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nhiêu</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lần</a:t>
                </a:r>
                <a:r>
                  <a:rPr lang="fr-FR" sz="4000" dirty="0">
                    <a:latin typeface="Arial" panose="020B0604020202020204" pitchFamily="34" charset="0"/>
                    <a:ea typeface="Calibri" panose="020F0502020204030204" pitchFamily="34" charset="0"/>
                    <a:cs typeface="Arial" panose="020B0604020202020204" pitchFamily="34" charset="0"/>
                  </a:rPr>
                  <a:t>. </a:t>
                </a:r>
              </a:p>
              <a:p>
                <a:pPr marL="571500" indent="-571500" algn="just">
                  <a:lnSpc>
                    <a:spcPct val="150000"/>
                  </a:lnSpc>
                  <a:buFont typeface="Arial" panose="020B0604020202020204" pitchFamily="34" charset="0"/>
                  <a:buChar char="•"/>
                </a:pPr>
                <a:r>
                  <a:rPr lang="fr-FR" sz="4000" dirty="0" err="1">
                    <a:latin typeface="Arial" panose="020B0604020202020204" pitchFamily="34" charset="0"/>
                    <a:ea typeface="Calibri" panose="020F0502020204030204" pitchFamily="34" charset="0"/>
                    <a:cs typeface="Arial" panose="020B0604020202020204" pitchFamily="34" charset="0"/>
                  </a:rPr>
                  <a:t>Thời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gian</a:t>
                </a:r>
                <a:r>
                  <a:rPr lang="fr-FR" sz="4000" dirty="0">
                    <a:latin typeface="Arial" panose="020B0604020202020204" pitchFamily="34" charset="0"/>
                    <a:ea typeface="Calibri" panose="020F0502020204030204" pitchFamily="34" charset="0"/>
                    <a:cs typeface="Arial" panose="020B0604020202020204" pitchFamily="34" charset="0"/>
                  </a:rPr>
                  <a:t> t </a:t>
                </a:r>
                <a:r>
                  <a:rPr lang="fr-FR" sz="4000" dirty="0" err="1">
                    <a:latin typeface="Arial" panose="020B0604020202020204" pitchFamily="34" charset="0"/>
                    <a:ea typeface="Calibri" panose="020F0502020204030204" pitchFamily="34" charset="0"/>
                    <a:cs typeface="Arial" panose="020B0604020202020204" pitchFamily="34" charset="0"/>
                  </a:rPr>
                  <a:t>tỉ</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lệ</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nghịch</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với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vận</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tốc</a:t>
                </a:r>
                <a:r>
                  <a:rPr lang="fr-FR" sz="4000" dirty="0">
                    <a:latin typeface="Arial" panose="020B0604020202020204" pitchFamily="34" charset="0"/>
                    <a:ea typeface="Calibri" panose="020F0502020204030204" pitchFamily="34" charset="0"/>
                    <a:cs typeface="Arial" panose="020B0604020202020204" pitchFamily="34" charset="0"/>
                  </a:rPr>
                  <a:t> v </a:t>
                </a:r>
              </a:p>
              <a:p>
                <a:pPr algn="just">
                  <a:lnSpc>
                    <a:spcPct val="150000"/>
                  </a:lnSpc>
                </a:pPr>
                <a:r>
                  <a:rPr lang="fr-FR" sz="4000" dirty="0">
                    <a:ea typeface="Cambria Math" panose="02040503050406030204" pitchFamily="18" charset="0"/>
                    <a:cs typeface="Arial" panose="020B0604020202020204" pitchFamily="34" charset="0"/>
                  </a:rPr>
                  <a:t>           </a:t>
                </a:r>
                <a14:m>
                  <m:oMath xmlns:m="http://schemas.openxmlformats.org/officeDocument/2006/math">
                    <m:r>
                      <a:rPr lang="fr-FR" sz="4000" i="1">
                        <a:latin typeface="Cambria Math" panose="02040503050406030204" pitchFamily="18" charset="0"/>
                        <a:ea typeface="Cambria Math" panose="02040503050406030204" pitchFamily="18" charset="0"/>
                        <a:cs typeface="Arial" panose="020B0604020202020204" pitchFamily="34" charset="0"/>
                      </a:rPr>
                      <m:t>→ </m:t>
                    </m:r>
                  </m:oMath>
                </a14:m>
                <a:r>
                  <a:rPr lang="fr-FR" sz="4000" dirty="0">
                    <a:latin typeface="Arial" panose="020B0604020202020204" pitchFamily="34" charset="0"/>
                    <a:ea typeface="Calibri" panose="020F0502020204030204" pitchFamily="34" charset="0"/>
                    <a:cs typeface="Arial" panose="020B0604020202020204" pitchFamily="34" charset="0"/>
                  </a:rPr>
                  <a:t>Vì khi </a:t>
                </a:r>
                <a:r>
                  <a:rPr lang="fr-FR" sz="4000" dirty="0" err="1">
                    <a:latin typeface="Arial" panose="020B0604020202020204" pitchFamily="34" charset="0"/>
                    <a:ea typeface="Calibri" panose="020F0502020204030204" pitchFamily="34" charset="0"/>
                    <a:cs typeface="Arial" panose="020B0604020202020204" pitchFamily="34" charset="0"/>
                  </a:rPr>
                  <a:t>đại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lượng</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thời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gian</a:t>
                </a:r>
                <a:r>
                  <a:rPr lang="fr-FR" sz="4000" dirty="0">
                    <a:latin typeface="Arial" panose="020B0604020202020204" pitchFamily="34" charset="0"/>
                    <a:ea typeface="Calibri" panose="020F0502020204030204" pitchFamily="34" charset="0"/>
                    <a:cs typeface="Arial" panose="020B0604020202020204" pitchFamily="34" charset="0"/>
                  </a:rPr>
                  <a:t> t </a:t>
                </a:r>
                <a:r>
                  <a:rPr lang="fr-FR" sz="4000" dirty="0" err="1">
                    <a:latin typeface="Arial" panose="020B0604020202020204" pitchFamily="34" charset="0"/>
                    <a:ea typeface="Calibri" panose="020F0502020204030204" pitchFamily="34" charset="0"/>
                    <a:cs typeface="Arial" panose="020B0604020202020204" pitchFamily="34" charset="0"/>
                  </a:rPr>
                  <a:t>giảm</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đi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bao</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nhiêu</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lần</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thì</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vận</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tốc</a:t>
                </a:r>
                <a:r>
                  <a:rPr lang="fr-FR" sz="4000" dirty="0">
                    <a:latin typeface="Arial" panose="020B0604020202020204" pitchFamily="34" charset="0"/>
                    <a:ea typeface="Calibri" panose="020F0502020204030204" pitchFamily="34" charset="0"/>
                    <a:cs typeface="Arial" panose="020B0604020202020204" pitchFamily="34" charset="0"/>
                  </a:rPr>
                  <a:t> v </a:t>
                </a:r>
              </a:p>
              <a:p>
                <a:pPr algn="just">
                  <a:lnSpc>
                    <a:spcPct val="150000"/>
                  </a:lnSpc>
                </a:pP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tăng</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lên</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bấy</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nhiêu</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lần</a:t>
                </a:r>
                <a:r>
                  <a:rPr lang="fr-FR" sz="4000" dirty="0">
                    <a:latin typeface="Arial" panose="020B0604020202020204" pitchFamily="34" charset="0"/>
                    <a:ea typeface="Calibri" panose="020F0502020204030204" pitchFamily="34" charset="0"/>
                    <a:cs typeface="Arial" panose="020B0604020202020204" pitchFamily="34" charset="0"/>
                  </a:rPr>
                  <a:t>. </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609601" y="3388459"/>
                <a:ext cx="16916399" cy="6555641"/>
              </a:xfrm>
              <a:prstGeom prst="rect">
                <a:avLst/>
              </a:prstGeom>
              <a:blipFill>
                <a:blip r:embed="rId30"/>
                <a:stretch>
                  <a:fillRect l="-1261" b="-1395"/>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left)">
                                      <p:cBhvr>
                                        <p:cTn id="18" dur="500"/>
                                        <p:tgtEl>
                                          <p:spTgt spid="3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wipe(down)">
                                      <p:cBhvr>
                                        <p:cTn id="28" dur="500"/>
                                        <p:tgtEl>
                                          <p:spTgt spid="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33" dur="500"/>
                                        <p:tgtEl>
                                          <p:spTgt spid="3">
                                            <p:txEl>
                                              <p:pRg st="2" end="2"/>
                                            </p:txEl>
                                          </p:spTgt>
                                        </p:tgtEl>
                                      </p:cBhvr>
                                    </p:animEffect>
                                  </p:childTnLst>
                                </p:cTn>
                              </p:par>
                              <p:par>
                                <p:cTn id="34" presetID="14" presetClass="entr" presetSubtype="10" fill="hold" nodeType="with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6" dur="500"/>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500"/>
                                        <p:tgtEl>
                                          <p:spTgt spid="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Effect transition="in" filter="randombar(horizontal)">
                                      <p:cBhvr>
                                        <p:cTn id="46" dur="500"/>
                                        <p:tgtEl>
                                          <p:spTgt spid="3">
                                            <p:txEl>
                                              <p:pRg st="5" end="5"/>
                                            </p:txEl>
                                          </p:spTgt>
                                        </p:tgtEl>
                                      </p:cBhvr>
                                    </p:animEffect>
                                  </p:childTnLst>
                                </p:cTn>
                              </p:par>
                              <p:par>
                                <p:cTn id="47" presetID="14" presetClass="entr" presetSubtype="10" fill="hold" nodeType="with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randombar(horizontal)">
                                      <p:cBhvr>
                                        <p:cTn id="4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2" grpId="0"/>
      <p:bldP spid="13" grpId="0"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786" b="7786"/>
          <a:stretch>
            <a:fillRect/>
          </a:stretch>
        </p:blipFill>
        <p:spPr>
          <a:xfrm>
            <a:off x="0" y="0"/>
            <a:ext cx="18288000" cy="10287000"/>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337407" flipV="1">
            <a:off x="15040356" y="296391"/>
            <a:ext cx="4479119" cy="1842037"/>
          </a:xfrm>
          <a:prstGeom prst="rect">
            <a:avLst/>
          </a:prstGeom>
        </p:spPr>
      </p:pic>
      <p:grpSp>
        <p:nvGrpSpPr>
          <p:cNvPr id="5" name="Group 5"/>
          <p:cNvGrpSpPr/>
          <p:nvPr/>
        </p:nvGrpSpPr>
        <p:grpSpPr>
          <a:xfrm>
            <a:off x="906346" y="3238500"/>
            <a:ext cx="16543454" cy="5029200"/>
            <a:chOff x="0" y="0"/>
            <a:chExt cx="1918193" cy="2090532"/>
          </a:xfrm>
        </p:grpSpPr>
        <p:sp>
          <p:nvSpPr>
            <p:cNvPr id="6" name="Freeform 6"/>
            <p:cNvSpPr/>
            <p:nvPr/>
          </p:nvSpPr>
          <p:spPr>
            <a:xfrm>
              <a:off x="0" y="0"/>
              <a:ext cx="1918193" cy="2090532"/>
            </a:xfrm>
            <a:custGeom>
              <a:avLst/>
              <a:gdLst/>
              <a:ahLst/>
              <a:cxnLst/>
              <a:rect l="l" t="t" r="r" b="b"/>
              <a:pathLst>
                <a:path w="1918193" h="2090532">
                  <a:moveTo>
                    <a:pt x="1793733" y="2090532"/>
                  </a:moveTo>
                  <a:lnTo>
                    <a:pt x="124460" y="2090532"/>
                  </a:lnTo>
                  <a:cubicBezTo>
                    <a:pt x="55880" y="2090532"/>
                    <a:pt x="0" y="2034652"/>
                    <a:pt x="0" y="1966072"/>
                  </a:cubicBezTo>
                  <a:lnTo>
                    <a:pt x="0" y="124460"/>
                  </a:lnTo>
                  <a:cubicBezTo>
                    <a:pt x="0" y="55880"/>
                    <a:pt x="55880" y="0"/>
                    <a:pt x="124460" y="0"/>
                  </a:cubicBezTo>
                  <a:lnTo>
                    <a:pt x="1793733" y="0"/>
                  </a:lnTo>
                  <a:cubicBezTo>
                    <a:pt x="1862313" y="0"/>
                    <a:pt x="1918193" y="55880"/>
                    <a:pt x="1918193" y="124460"/>
                  </a:cubicBezTo>
                  <a:lnTo>
                    <a:pt x="1918193" y="1966072"/>
                  </a:lnTo>
                  <a:cubicBezTo>
                    <a:pt x="1918193" y="2034652"/>
                    <a:pt x="1862313" y="2090532"/>
                    <a:pt x="1793733" y="2090532"/>
                  </a:cubicBezTo>
                  <a:close/>
                </a:path>
              </a:pathLst>
            </a:custGeom>
            <a:solidFill>
              <a:srgbClr val="FFFFFF"/>
            </a:solidFill>
          </p:spPr>
        </p:sp>
      </p:grpSp>
      <p:sp>
        <p:nvSpPr>
          <p:cNvPr id="12" name="TextBox 11"/>
          <p:cNvSpPr txBox="1"/>
          <p:nvPr/>
        </p:nvSpPr>
        <p:spPr>
          <a:xfrm>
            <a:off x="7620000" y="1760418"/>
            <a:ext cx="2933700" cy="784830"/>
          </a:xfrm>
          <a:prstGeom prst="rect">
            <a:avLst/>
          </a:prstGeom>
          <a:noFill/>
        </p:spPr>
        <p:txBody>
          <a:bodyPr wrap="square" rtlCol="0">
            <a:spAutoFit/>
          </a:bodyPr>
          <a:lstStyle/>
          <a:p>
            <a:pPr algn="ctr"/>
            <a:r>
              <a:rPr lang="en-US" sz="4500" b="1" dirty="0">
                <a:solidFill>
                  <a:prstClr val="white"/>
                </a:solidFill>
                <a:latin typeface="Arial" panose="020B0604020202020204" pitchFamily="34" charset="0"/>
                <a:cs typeface="Arial" panose="020B0604020202020204" pitchFamily="34" charset="0"/>
              </a:rPr>
              <a:t>CHÚ Ý</a:t>
            </a:r>
          </a:p>
        </p:txBody>
      </p:sp>
      <p:pic>
        <p:nvPicPr>
          <p:cNvPr id="13" name="Picture 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flipV="1">
            <a:off x="304800" y="8552281"/>
            <a:ext cx="2255520" cy="1409701"/>
          </a:xfrm>
          <a:prstGeom prst="rect">
            <a:avLst/>
          </a:prstGeom>
        </p:spPr>
      </p:pic>
      <p:sp>
        <p:nvSpPr>
          <p:cNvPr id="11" name="Rectangle 10"/>
          <p:cNvSpPr/>
          <p:nvPr/>
        </p:nvSpPr>
        <p:spPr>
          <a:xfrm>
            <a:off x="1752600" y="3582898"/>
            <a:ext cx="14859000" cy="2862322"/>
          </a:xfrm>
          <a:prstGeom prst="rect">
            <a:avLst/>
          </a:prstGeom>
        </p:spPr>
        <p:txBody>
          <a:bodyPr wrap="square">
            <a:spAutoFit/>
          </a:bodyPr>
          <a:lstStyle/>
          <a:p>
            <a:pPr algn="just">
              <a:lnSpc>
                <a:spcPct val="150000"/>
              </a:lnSpc>
            </a:pPr>
            <a:r>
              <a:rPr lang="fr-FR" sz="4000" dirty="0" err="1">
                <a:latin typeface="Arial" panose="020B0604020202020204" pitchFamily="34" charset="0"/>
                <a:ea typeface="Calibri" panose="020F0502020204030204" pitchFamily="34" charset="0"/>
                <a:cs typeface="Arial" panose="020B0604020202020204" pitchFamily="34" charset="0"/>
              </a:rPr>
              <a:t>Nếu</a:t>
            </a:r>
            <a:r>
              <a:rPr lang="fr-FR" sz="4000" dirty="0">
                <a:latin typeface="Arial" panose="020B0604020202020204" pitchFamily="34" charset="0"/>
                <a:ea typeface="Calibri" panose="020F0502020204030204" pitchFamily="34" charset="0"/>
                <a:cs typeface="Arial" panose="020B0604020202020204" pitchFamily="34" charset="0"/>
              </a:rPr>
              <a:t> y </a:t>
            </a:r>
            <a:r>
              <a:rPr lang="fr-FR" sz="4000" dirty="0" err="1">
                <a:latin typeface="Arial" panose="020B0604020202020204" pitchFamily="34" charset="0"/>
                <a:ea typeface="Calibri" panose="020F0502020204030204" pitchFamily="34" charset="0"/>
                <a:cs typeface="Arial" panose="020B0604020202020204" pitchFamily="34" charset="0"/>
              </a:rPr>
              <a:t>tỉ</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lệ</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nghịch</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với</a:t>
            </a:r>
            <a:r>
              <a:rPr lang="fr-FR" sz="4000" dirty="0">
                <a:latin typeface="Arial" panose="020B0604020202020204" pitchFamily="34" charset="0"/>
                <a:ea typeface="Calibri" panose="020F0502020204030204" pitchFamily="34" charset="0"/>
                <a:cs typeface="Arial" panose="020B0604020202020204" pitchFamily="34" charset="0"/>
              </a:rPr>
              <a:t> x </a:t>
            </a:r>
            <a:r>
              <a:rPr lang="fr-FR" sz="4000" dirty="0" err="1">
                <a:latin typeface="Arial" panose="020B0604020202020204" pitchFamily="34" charset="0"/>
                <a:ea typeface="Calibri" panose="020F0502020204030204" pitchFamily="34" charset="0"/>
                <a:cs typeface="Arial" panose="020B0604020202020204" pitchFamily="34" charset="0"/>
              </a:rPr>
              <a:t>theo</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hệ</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số</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tỉ</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lệ</a:t>
            </a:r>
            <a:r>
              <a:rPr lang="fr-FR" sz="4000" dirty="0">
                <a:latin typeface="Arial" panose="020B0604020202020204" pitchFamily="34" charset="0"/>
                <a:ea typeface="Calibri" panose="020F0502020204030204" pitchFamily="34" charset="0"/>
                <a:cs typeface="Arial" panose="020B0604020202020204" pitchFamily="34" charset="0"/>
              </a:rPr>
              <a:t> a </a:t>
            </a:r>
            <a:r>
              <a:rPr lang="fr-FR" sz="4000" dirty="0" err="1">
                <a:latin typeface="Arial" panose="020B0604020202020204" pitchFamily="34" charset="0"/>
                <a:ea typeface="Calibri" panose="020F0502020204030204" pitchFamily="34" charset="0"/>
                <a:cs typeface="Arial" panose="020B0604020202020204" pitchFamily="34" charset="0"/>
              </a:rPr>
              <a:t>thì</a:t>
            </a:r>
            <a:r>
              <a:rPr lang="fr-FR" sz="4000" dirty="0">
                <a:latin typeface="Arial" panose="020B0604020202020204" pitchFamily="34" charset="0"/>
                <a:ea typeface="Calibri" panose="020F0502020204030204" pitchFamily="34" charset="0"/>
                <a:cs typeface="Arial" panose="020B0604020202020204" pitchFamily="34" charset="0"/>
              </a:rPr>
              <a:t> x </a:t>
            </a:r>
            <a:r>
              <a:rPr lang="fr-FR" sz="4000" dirty="0" err="1">
                <a:latin typeface="Arial" panose="020B0604020202020204" pitchFamily="34" charset="0"/>
                <a:ea typeface="Calibri" panose="020F0502020204030204" pitchFamily="34" charset="0"/>
                <a:cs typeface="Arial" panose="020B0604020202020204" pitchFamily="34" charset="0"/>
              </a:rPr>
              <a:t>cũng</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tỉ</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lệ</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nghịch</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với</a:t>
            </a:r>
            <a:r>
              <a:rPr lang="fr-FR" sz="4000" dirty="0">
                <a:latin typeface="Arial" panose="020B0604020202020204" pitchFamily="34" charset="0"/>
                <a:ea typeface="Calibri" panose="020F0502020204030204" pitchFamily="34" charset="0"/>
                <a:cs typeface="Arial" panose="020B0604020202020204" pitchFamily="34" charset="0"/>
              </a:rPr>
              <a:t> y </a:t>
            </a:r>
            <a:r>
              <a:rPr lang="fr-FR" sz="4000" dirty="0" err="1">
                <a:latin typeface="Arial" panose="020B0604020202020204" pitchFamily="34" charset="0"/>
                <a:ea typeface="Calibri" panose="020F0502020204030204" pitchFamily="34" charset="0"/>
                <a:cs typeface="Arial" panose="020B0604020202020204" pitchFamily="34" charset="0"/>
              </a:rPr>
              <a:t>theo</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hệ</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số</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tỉ</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lệ</a:t>
            </a:r>
            <a:r>
              <a:rPr lang="fr-FR" sz="4000" dirty="0">
                <a:latin typeface="Arial" panose="020B0604020202020204" pitchFamily="34" charset="0"/>
                <a:ea typeface="Calibri" panose="020F0502020204030204" pitchFamily="34" charset="0"/>
                <a:cs typeface="Arial" panose="020B0604020202020204" pitchFamily="34" charset="0"/>
              </a:rPr>
              <a:t> a </a:t>
            </a:r>
            <a:r>
              <a:rPr lang="fr-FR" sz="4000" dirty="0" err="1">
                <a:latin typeface="Arial" panose="020B0604020202020204" pitchFamily="34" charset="0"/>
                <a:ea typeface="Calibri" panose="020F0502020204030204" pitchFamily="34" charset="0"/>
                <a:cs typeface="Arial" panose="020B0604020202020204" pitchFamily="34" charset="0"/>
              </a:rPr>
              <a:t>và</a:t>
            </a:r>
            <a:r>
              <a:rPr lang="fr-FR" sz="4000" dirty="0">
                <a:latin typeface="Arial" panose="020B0604020202020204" pitchFamily="34" charset="0"/>
                <a:ea typeface="Calibri" panose="020F0502020204030204" pitchFamily="34" charset="0"/>
                <a:cs typeface="Arial" panose="020B0604020202020204" pitchFamily="34" charset="0"/>
              </a:rPr>
              <a:t> ta </a:t>
            </a:r>
            <a:r>
              <a:rPr lang="fr-FR" sz="4000" dirty="0" err="1">
                <a:latin typeface="Arial" panose="020B0604020202020204" pitchFamily="34" charset="0"/>
                <a:ea typeface="Calibri" panose="020F0502020204030204" pitchFamily="34" charset="0"/>
                <a:cs typeface="Arial" panose="020B0604020202020204" pitchFamily="34" charset="0"/>
              </a:rPr>
              <a:t>nói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hai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đại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lượng</a:t>
            </a:r>
            <a:r>
              <a:rPr lang="fr-FR" sz="4000" dirty="0">
                <a:latin typeface="Arial" panose="020B0604020202020204" pitchFamily="34" charset="0"/>
                <a:ea typeface="Calibri" panose="020F0502020204030204" pitchFamily="34" charset="0"/>
                <a:cs typeface="Arial" panose="020B0604020202020204" pitchFamily="34" charset="0"/>
              </a:rPr>
              <a:t> x </a:t>
            </a:r>
            <a:r>
              <a:rPr lang="fr-FR" sz="4000" dirty="0" err="1">
                <a:latin typeface="Arial" panose="020B0604020202020204" pitchFamily="34" charset="0"/>
                <a:ea typeface="Calibri" panose="020F0502020204030204" pitchFamily="34" charset="0"/>
                <a:cs typeface="Arial" panose="020B0604020202020204" pitchFamily="34" charset="0"/>
              </a:rPr>
              <a:t>và</a:t>
            </a:r>
            <a:r>
              <a:rPr lang="fr-FR" sz="4000" dirty="0">
                <a:latin typeface="Arial" panose="020B0604020202020204" pitchFamily="34" charset="0"/>
                <a:ea typeface="Calibri" panose="020F0502020204030204" pitchFamily="34" charset="0"/>
                <a:cs typeface="Arial" panose="020B0604020202020204" pitchFamily="34" charset="0"/>
              </a:rPr>
              <a:t> y </a:t>
            </a:r>
            <a:r>
              <a:rPr lang="fr-FR" sz="4000" dirty="0" err="1">
                <a:latin typeface="Arial" panose="020B0604020202020204" pitchFamily="34" charset="0"/>
                <a:ea typeface="Calibri" panose="020F0502020204030204" pitchFamily="34" charset="0"/>
                <a:cs typeface="Arial" panose="020B0604020202020204" pitchFamily="34" charset="0"/>
              </a:rPr>
              <a:t>tỉ</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lệ</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nghịch</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với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nhau</a:t>
            </a:r>
            <a:r>
              <a:rPr lang="fr-FR" sz="4000" dirty="0">
                <a:latin typeface="Arial" panose="020B0604020202020204" pitchFamily="34" charset="0"/>
                <a:ea typeface="Calibri" panose="020F0502020204030204" pitchFamily="34" charset="0"/>
                <a:cs typeface="Arial" panose="020B0604020202020204" pitchFamily="34" charset="0"/>
              </a:rPr>
              <a:t>:</a:t>
            </a:r>
            <a:endParaRPr lang="en-US" sz="4000" dirty="0">
              <a:latin typeface="Arial" panose="020B0604020202020204" pitchFamily="34" charset="0"/>
              <a:ea typeface="Calibri" panose="020F0502020204030204" pitchFamily="34" charset="0"/>
              <a:cs typeface="Arial" panose="020B0604020202020204" pitchFamily="34" charset="0"/>
            </a:endParaRPr>
          </a:p>
        </p:txBody>
      </p:sp>
      <p:grpSp>
        <p:nvGrpSpPr>
          <p:cNvPr id="19" name="Group 18"/>
          <p:cNvGrpSpPr/>
          <p:nvPr/>
        </p:nvGrpSpPr>
        <p:grpSpPr>
          <a:xfrm>
            <a:off x="7086600" y="6461549"/>
            <a:ext cx="3763529" cy="1260858"/>
            <a:chOff x="6967786" y="6404060"/>
            <a:chExt cx="3763529" cy="1260858"/>
          </a:xfrm>
        </p:grpSpPr>
        <mc:AlternateContent xmlns:mc="http://schemas.openxmlformats.org/markup-compatibility/2006" xmlns:a14="http://schemas.microsoft.com/office/drawing/2010/main">
          <mc:Choice Requires="a14">
            <p:sp>
              <p:nvSpPr>
                <p:cNvPr id="17" name="Rectangle 16"/>
                <p:cNvSpPr/>
                <p:nvPr/>
              </p:nvSpPr>
              <p:spPr>
                <a:xfrm>
                  <a:off x="6967786" y="6404060"/>
                  <a:ext cx="1593320" cy="115538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000" b="1" i="1">
                            <a:latin typeface="Cambria Math" panose="02040503050406030204" pitchFamily="18" charset="0"/>
                          </a:rPr>
                          <m:t>𝒚</m:t>
                        </m:r>
                        <m:r>
                          <a:rPr lang="en-US" sz="4000" b="1" i="0">
                            <a:latin typeface="Cambria Math" panose="02040503050406030204" pitchFamily="18" charset="0"/>
                          </a:rPr>
                          <m:t>=</m:t>
                        </m:r>
                        <m:f>
                          <m:fPr>
                            <m:ctrlPr>
                              <a:rPr lang="en-US" sz="4000" b="1" i="1">
                                <a:latin typeface="Cambria Math" panose="02040503050406030204" pitchFamily="18" charset="0"/>
                              </a:rPr>
                            </m:ctrlPr>
                          </m:fPr>
                          <m:num>
                            <m:r>
                              <a:rPr lang="en-US" sz="4000" b="1" i="1">
                                <a:latin typeface="Cambria Math" panose="02040503050406030204" pitchFamily="18" charset="0"/>
                              </a:rPr>
                              <m:t>𝒂</m:t>
                            </m:r>
                          </m:num>
                          <m:den>
                            <m:r>
                              <a:rPr lang="en-US" sz="4000" b="1" i="1">
                                <a:latin typeface="Cambria Math" panose="02040503050406030204" pitchFamily="18" charset="0"/>
                              </a:rPr>
                              <m:t>𝒙</m:t>
                            </m:r>
                          </m:den>
                        </m:f>
                      </m:oMath>
                    </m:oMathPara>
                  </a14:m>
                  <a:endParaRPr lang="en-US" sz="4000" b="1" dirty="0"/>
                </a:p>
              </p:txBody>
            </p:sp>
          </mc:Choice>
          <mc:Fallback xmlns="">
            <p:sp>
              <p:nvSpPr>
                <p:cNvPr id="17" name="Rectangle 16"/>
                <p:cNvSpPr>
                  <a:spLocks noRot="1" noChangeAspect="1" noMove="1" noResize="1" noEditPoints="1" noAdjustHandles="1" noChangeArrowheads="1" noChangeShapeType="1" noTextEdit="1"/>
                </p:cNvSpPr>
                <p:nvPr/>
              </p:nvSpPr>
              <p:spPr>
                <a:xfrm>
                  <a:off x="6967786" y="6404060"/>
                  <a:ext cx="1593320" cy="1155381"/>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p:cNvSpPr/>
                <p:nvPr/>
              </p:nvSpPr>
              <p:spPr>
                <a:xfrm>
                  <a:off x="8561106" y="6404060"/>
                  <a:ext cx="2170209" cy="126085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000" b="1">
                            <a:latin typeface="Cambria Math" panose="02040503050406030204" pitchFamily="18" charset="0"/>
                          </a:rPr>
                          <m:t>⇒</m:t>
                        </m:r>
                        <m:r>
                          <a:rPr lang="en-US" sz="4000" b="1" i="1">
                            <a:latin typeface="Cambria Math" panose="02040503050406030204" pitchFamily="18" charset="0"/>
                          </a:rPr>
                          <m:t>𝒙</m:t>
                        </m:r>
                        <m:r>
                          <a:rPr lang="en-US" sz="4000" b="1" i="0">
                            <a:latin typeface="Cambria Math" panose="02040503050406030204" pitchFamily="18" charset="0"/>
                          </a:rPr>
                          <m:t>=</m:t>
                        </m:r>
                        <m:f>
                          <m:fPr>
                            <m:ctrlPr>
                              <a:rPr lang="en-US" sz="4000" b="1" i="1">
                                <a:latin typeface="Cambria Math" panose="02040503050406030204" pitchFamily="18" charset="0"/>
                              </a:rPr>
                            </m:ctrlPr>
                          </m:fPr>
                          <m:num>
                            <m:r>
                              <a:rPr lang="en-US" sz="4000" b="1" i="1">
                                <a:latin typeface="Cambria Math" panose="02040503050406030204" pitchFamily="18" charset="0"/>
                              </a:rPr>
                              <m:t>𝒂</m:t>
                            </m:r>
                          </m:num>
                          <m:den>
                            <m:r>
                              <a:rPr lang="en-US" sz="4000" b="1" i="1">
                                <a:latin typeface="Cambria Math" panose="02040503050406030204" pitchFamily="18" charset="0"/>
                              </a:rPr>
                              <m:t>𝒚</m:t>
                            </m:r>
                          </m:den>
                        </m:f>
                      </m:oMath>
                    </m:oMathPara>
                  </a14:m>
                  <a:endParaRPr lang="en-US" sz="4000" b="1" dirty="0"/>
                </a:p>
              </p:txBody>
            </p:sp>
          </mc:Choice>
          <mc:Fallback xmlns="">
            <p:sp>
              <p:nvSpPr>
                <p:cNvPr id="18" name="Rectangle 17"/>
                <p:cNvSpPr>
                  <a:spLocks noRot="1" noChangeAspect="1" noMove="1" noResize="1" noEditPoints="1" noAdjustHandles="1" noChangeArrowheads="1" noChangeShapeType="1" noTextEdit="1"/>
                </p:cNvSpPr>
                <p:nvPr/>
              </p:nvSpPr>
              <p:spPr>
                <a:xfrm>
                  <a:off x="8561106" y="6404060"/>
                  <a:ext cx="2170209" cy="1260858"/>
                </a:xfrm>
                <a:prstGeom prst="rect">
                  <a:avLst/>
                </a:prstGeom>
                <a:blipFill>
                  <a:blip r:embed="rId12"/>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1761097481"/>
      </p:ext>
    </p:extLst>
  </p:cSld>
  <p:clrMapOvr>
    <a:masterClrMapping/>
  </p:clrMapOvr>
  <mc:AlternateContent xmlns:mc="http://schemas.openxmlformats.org/markup-compatibility/2006" xmlns:p14="http://schemas.microsoft.com/office/powerpoint/2010/main">
    <mc:Choice Requires="p14">
      <p:transition spd="med" p14:dur="700">
        <p:circle/>
      </p:transition>
    </mc:Choice>
    <mc:Fallback xmlns="">
      <p:transition spd="med">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838200" y="495300"/>
            <a:ext cx="5562600" cy="1066800"/>
            <a:chOff x="381000" y="190500"/>
            <a:chExt cx="5562600" cy="1066800"/>
          </a:xfrm>
        </p:grpSpPr>
        <p:sp>
          <p:nvSpPr>
            <p:cNvPr id="15" name="Rectangle 14"/>
            <p:cNvSpPr/>
            <p:nvPr/>
          </p:nvSpPr>
          <p:spPr>
            <a:xfrm>
              <a:off x="381000" y="190500"/>
              <a:ext cx="5562600" cy="106680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13" name="Rectangle 12"/>
            <p:cNvSpPr/>
            <p:nvPr/>
          </p:nvSpPr>
          <p:spPr>
            <a:xfrm>
              <a:off x="685800" y="190500"/>
              <a:ext cx="4974439" cy="1015663"/>
            </a:xfrm>
            <a:prstGeom prst="rect">
              <a:avLst/>
            </a:prstGeom>
          </p:spPr>
          <p:txBody>
            <a:bodyPr wrap="none">
              <a:spAutoFit/>
            </a:bodyPr>
            <a:lstStyle/>
            <a:p>
              <a:pPr algn="just">
                <a:lnSpc>
                  <a:spcPct val="150000"/>
                </a:lnSpc>
                <a:spcAft>
                  <a:spcPts val="800"/>
                </a:spcAft>
              </a:pPr>
              <a:r>
                <a:rPr lang="nl-NL" sz="4000" b="1" dirty="0">
                  <a:solidFill>
                    <a:schemeClr val="bg1"/>
                  </a:solidFill>
                  <a:latin typeface="Arial" panose="020B0604020202020204" pitchFamily="34" charset="0"/>
                  <a:ea typeface="Times New Roman" panose="02020603050405020304" pitchFamily="18" charset="0"/>
                  <a:cs typeface="Arial" panose="020B0604020202020204" pitchFamily="34" charset="0"/>
                </a:rPr>
                <a:t>Ví dụ 1 (SGK – tr16)</a:t>
              </a:r>
              <a:endParaRPr lang="en-US" sz="4000"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grpSp>
      <p:pic>
        <p:nvPicPr>
          <p:cNvPr id="17" name="Picture 18"/>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3"/>
              </a:ext>
            </a:extLst>
          </a:blip>
          <a:srcRect l="22194" b="33815"/>
          <a:stretch>
            <a:fillRect/>
          </a:stretch>
        </p:blipFill>
        <p:spPr>
          <a:xfrm rot="10130791">
            <a:off x="16202207" y="313779"/>
            <a:ext cx="1755648" cy="665703"/>
          </a:xfrm>
          <a:prstGeom prst="rect">
            <a:avLst/>
          </a:prstGeom>
        </p:spPr>
      </p:pic>
      <p:pic>
        <p:nvPicPr>
          <p:cNvPr id="19" name="Picture 10"/>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70344">
            <a:off x="18304" y="9046284"/>
            <a:ext cx="1639790" cy="760266"/>
          </a:xfrm>
          <a:prstGeom prst="rect">
            <a:avLst/>
          </a:prstGeom>
        </p:spPr>
      </p:pic>
      <p:pic>
        <p:nvPicPr>
          <p:cNvPr id="28"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flipV="1">
            <a:off x="16817654" y="9105900"/>
            <a:ext cx="1221489" cy="952762"/>
          </a:xfrm>
          <a:prstGeom prst="rect">
            <a:avLst/>
          </a:prstGeom>
        </p:spPr>
      </p:pic>
      <p:grpSp>
        <p:nvGrpSpPr>
          <p:cNvPr id="3" name="Group 2"/>
          <p:cNvGrpSpPr/>
          <p:nvPr/>
        </p:nvGrpSpPr>
        <p:grpSpPr>
          <a:xfrm>
            <a:off x="838199" y="1866900"/>
            <a:ext cx="8530772" cy="7068602"/>
            <a:chOff x="838199" y="1790700"/>
            <a:chExt cx="8530772" cy="7068602"/>
          </a:xfrm>
        </p:grpSpPr>
        <p:sp>
          <p:nvSpPr>
            <p:cNvPr id="2" name="Rectangle 1"/>
            <p:cNvSpPr/>
            <p:nvPr/>
          </p:nvSpPr>
          <p:spPr>
            <a:xfrm>
              <a:off x="838199" y="1790700"/>
              <a:ext cx="8530772" cy="7068602"/>
            </a:xfrm>
            <a:prstGeom prst="rect">
              <a:avLst/>
            </a:prstGeom>
          </p:spPr>
          <p:txBody>
            <a:bodyPr wrap="square">
              <a:spAutoFit/>
            </a:bodyPr>
            <a:lstStyle/>
            <a:p>
              <a:pPr algn="just">
                <a:lnSpc>
                  <a:spcPct val="150000"/>
                </a:lnSpc>
                <a:spcAft>
                  <a:spcPts val="800"/>
                </a:spcAft>
              </a:pPr>
              <a:r>
                <a:rPr lang="en-US" sz="4000" dirty="0" err="1">
                  <a:latin typeface="Arial" panose="020B0604020202020204" pitchFamily="34" charset="0"/>
                  <a:ea typeface="Calibri" panose="020F0502020204030204" pitchFamily="34" charset="0"/>
                  <a:cs typeface="Arial" panose="020B0604020202020204" pitchFamily="34" charset="0"/>
                </a:rPr>
                <a:t>Biết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rằng</a:t>
              </a:r>
              <a:r>
                <a:rPr lang="en-US" sz="4000" dirty="0">
                  <a:latin typeface="Arial" panose="020B0604020202020204" pitchFamily="34" charset="0"/>
                  <a:ea typeface="Calibri" panose="020F0502020204030204" pitchFamily="34" charset="0"/>
                  <a:cs typeface="Arial" panose="020B0604020202020204" pitchFamily="34" charset="0"/>
                </a:rPr>
                <a:t> x </a:t>
              </a:r>
              <a:r>
                <a:rPr lang="en-US" sz="4000" dirty="0" err="1">
                  <a:latin typeface="Arial" panose="020B0604020202020204" pitchFamily="34" charset="0"/>
                  <a:ea typeface="Calibri" panose="020F0502020204030204" pitchFamily="34" charset="0"/>
                  <a:cs typeface="Arial" panose="020B0604020202020204" pitchFamily="34" charset="0"/>
                </a:rPr>
                <a:t>và</a:t>
              </a:r>
              <a:r>
                <a:rPr lang="en-US" sz="4000" dirty="0">
                  <a:latin typeface="Arial" panose="020B0604020202020204" pitchFamily="34" charset="0"/>
                  <a:ea typeface="Calibri" panose="020F0502020204030204" pitchFamily="34" charset="0"/>
                  <a:cs typeface="Arial" panose="020B0604020202020204" pitchFamily="34" charset="0"/>
                </a:rPr>
                <a:t> y </a:t>
              </a:r>
              <a:r>
                <a:rPr lang="en-US" sz="4000" dirty="0" err="1">
                  <a:latin typeface="Arial" panose="020B0604020202020204" pitchFamily="34" charset="0"/>
                  <a:ea typeface="Calibri" panose="020F0502020204030204" pitchFamily="34" charset="0"/>
                  <a:cs typeface="Arial" panose="020B0604020202020204" pitchFamily="34" charset="0"/>
                </a:rPr>
                <a:t>tỉ</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nghịch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với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nhau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khi</a:t>
              </a:r>
              <a:r>
                <a:rPr lang="en-US" sz="4000" dirty="0">
                  <a:latin typeface="Arial" panose="020B0604020202020204" pitchFamily="34" charset="0"/>
                  <a:ea typeface="Calibri" panose="020F0502020204030204" pitchFamily="34" charset="0"/>
                  <a:cs typeface="Arial" panose="020B0604020202020204" pitchFamily="34" charset="0"/>
                </a:rPr>
                <a:t> x = 2 </a:t>
              </a:r>
              <a:r>
                <a:rPr lang="en-US" sz="4000" dirty="0" err="1">
                  <a:latin typeface="Arial" panose="020B0604020202020204" pitchFamily="34" charset="0"/>
                  <a:ea typeface="Calibri" panose="020F0502020204030204" pitchFamily="34" charset="0"/>
                  <a:cs typeface="Arial" panose="020B0604020202020204" pitchFamily="34" charset="0"/>
                </a:rPr>
                <a:t>thì</a:t>
              </a:r>
              <a:r>
                <a:rPr lang="en-US" sz="4000" dirty="0">
                  <a:latin typeface="Arial" panose="020B0604020202020204" pitchFamily="34" charset="0"/>
                  <a:ea typeface="Calibri" panose="020F0502020204030204" pitchFamily="34" charset="0"/>
                  <a:cs typeface="Arial" panose="020B0604020202020204" pitchFamily="34" charset="0"/>
                </a:rPr>
                <a:t> y = -4.</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marL="742950" indent="-742950" algn="just">
                <a:lnSpc>
                  <a:spcPct val="150000"/>
                </a:lnSpc>
                <a:spcAft>
                  <a:spcPts val="800"/>
                </a:spcAft>
                <a:buAutoNum type="alphaLcParenR"/>
              </a:pPr>
              <a:r>
                <a:rPr lang="en-US" sz="4000" dirty="0" err="1">
                  <a:effectLst/>
                  <a:latin typeface="Arial" panose="020B0604020202020204" pitchFamily="34" charset="0"/>
                  <a:ea typeface="Calibri" panose="020F0502020204030204" pitchFamily="34" charset="0"/>
                  <a:cs typeface="Arial" panose="020B0604020202020204" pitchFamily="34" charset="0"/>
                </a:rPr>
                <a:t>Tìm</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hệ</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số</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tỉ</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lệ</a:t>
              </a:r>
              <a:r>
                <a:rPr lang="en-US" sz="4000" dirty="0">
                  <a:effectLst/>
                  <a:latin typeface="Arial" panose="020B0604020202020204" pitchFamily="34" charset="0"/>
                  <a:ea typeface="Calibri" panose="020F0502020204030204" pitchFamily="34" charset="0"/>
                  <a:cs typeface="Arial" panose="020B0604020202020204" pitchFamily="34" charset="0"/>
                </a:rPr>
                <a:t> a </a:t>
              </a:r>
              <a:r>
                <a:rPr lang="en-US" sz="4000" dirty="0" err="1">
                  <a:effectLst/>
                  <a:latin typeface="Arial" panose="020B0604020202020204" pitchFamily="34" charset="0"/>
                  <a:ea typeface="Calibri" panose="020F0502020204030204" pitchFamily="34" charset="0"/>
                  <a:cs typeface="Arial" panose="020B0604020202020204" pitchFamily="34" charset="0"/>
                </a:rPr>
                <a:t>trong</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công</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thức</a:t>
              </a:r>
              <a:r>
                <a:rPr lang="en-US" sz="40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5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Từ</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đó</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viết</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công</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thức</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tính</a:t>
              </a:r>
              <a:r>
                <a:rPr lang="en-US" sz="40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5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a:effectLst/>
                  <a:latin typeface="Arial" panose="020B0604020202020204" pitchFamily="34" charset="0"/>
                  <a:ea typeface="Calibri" panose="020F0502020204030204" pitchFamily="34" charset="0"/>
                  <a:cs typeface="Arial" panose="020B0604020202020204" pitchFamily="34" charset="0"/>
                </a:rPr>
                <a:t>y </a:t>
              </a:r>
              <a:r>
                <a:rPr lang="en-US" sz="4000" dirty="0" err="1">
                  <a:effectLst/>
                  <a:latin typeface="Arial" panose="020B0604020202020204" pitchFamily="34" charset="0"/>
                  <a:ea typeface="Calibri" panose="020F0502020204030204" pitchFamily="34" charset="0"/>
                  <a:cs typeface="Arial" panose="020B0604020202020204" pitchFamily="34" charset="0"/>
                </a:rPr>
                <a:t>theo</a:t>
              </a:r>
              <a:r>
                <a:rPr lang="en-US" sz="4000" dirty="0">
                  <a:effectLst/>
                  <a:latin typeface="Arial" panose="020B0604020202020204" pitchFamily="34" charset="0"/>
                  <a:ea typeface="Calibri" panose="020F0502020204030204" pitchFamily="34" charset="0"/>
                  <a:cs typeface="Arial" panose="020B0604020202020204" pitchFamily="34" charset="0"/>
                </a:rPr>
                <a:t> x;</a:t>
              </a:r>
            </a:p>
            <a:p>
              <a:pPr algn="just">
                <a:lnSpc>
                  <a:spcPct val="150000"/>
                </a:lnSpc>
                <a:spcAft>
                  <a:spcPts val="800"/>
                </a:spcAft>
              </a:pPr>
              <a:r>
                <a:rPr lang="en-US" sz="4000" dirty="0">
                  <a:effectLst/>
                  <a:latin typeface="Arial" panose="020B0604020202020204" pitchFamily="34" charset="0"/>
                  <a:ea typeface="Calibri" panose="020F0502020204030204" pitchFamily="34" charset="0"/>
                  <a:cs typeface="Arial" panose="020B0604020202020204" pitchFamily="34" charset="0"/>
                </a:rPr>
                <a:t>b)  </a:t>
              </a:r>
              <a:r>
                <a:rPr lang="en-US" sz="4000" dirty="0" err="1">
                  <a:effectLst/>
                  <a:latin typeface="Arial" panose="020B0604020202020204" pitchFamily="34" charset="0"/>
                  <a:ea typeface="Calibri" panose="020F0502020204030204" pitchFamily="34" charset="0"/>
                  <a:cs typeface="Arial" panose="020B0604020202020204" pitchFamily="34" charset="0"/>
                </a:rPr>
                <a:t>Tìm</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giá</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trị</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của</a:t>
              </a:r>
              <a:r>
                <a:rPr lang="en-US" sz="4000" dirty="0">
                  <a:effectLst/>
                  <a:latin typeface="Arial" panose="020B0604020202020204" pitchFamily="34" charset="0"/>
                  <a:ea typeface="Calibri" panose="020F0502020204030204" pitchFamily="34" charset="0"/>
                  <a:cs typeface="Arial" panose="020B0604020202020204" pitchFamily="34" charset="0"/>
                </a:rPr>
                <a:t> y </a:t>
              </a:r>
              <a:r>
                <a:rPr lang="en-US" sz="4000" dirty="0" err="1">
                  <a:effectLst/>
                  <a:latin typeface="Arial" panose="020B0604020202020204" pitchFamily="34" charset="0"/>
                  <a:ea typeface="Calibri" panose="020F0502020204030204" pitchFamily="34" charset="0"/>
                  <a:cs typeface="Arial" panose="020B0604020202020204" pitchFamily="34" charset="0"/>
                </a:rPr>
                <a:t>khi</a:t>
              </a:r>
              <a:r>
                <a:rPr lang="en-US" sz="4000" dirty="0">
                  <a:effectLst/>
                  <a:latin typeface="Arial" panose="020B0604020202020204" pitchFamily="34" charset="0"/>
                  <a:ea typeface="Calibri" panose="020F0502020204030204" pitchFamily="34" charset="0"/>
                  <a:cs typeface="Arial" panose="020B0604020202020204" pitchFamily="34" charset="0"/>
                </a:rPr>
                <a:t> x = 4;</a:t>
              </a:r>
            </a:p>
            <a:p>
              <a:pPr algn="just">
                <a:lnSpc>
                  <a:spcPct val="150000"/>
                </a:lnSpc>
                <a:spcAft>
                  <a:spcPts val="800"/>
                </a:spcAft>
              </a:pPr>
              <a:r>
                <a:rPr lang="en-US" sz="4000" dirty="0">
                  <a:effectLst/>
                  <a:latin typeface="Arial" panose="020B0604020202020204" pitchFamily="34" charset="0"/>
                  <a:ea typeface="Calibri" panose="020F0502020204030204" pitchFamily="34" charset="0"/>
                  <a:cs typeface="Arial" panose="020B0604020202020204" pitchFamily="34" charset="0"/>
                </a:rPr>
                <a:t>c)  </a:t>
              </a:r>
              <a:r>
                <a:rPr lang="en-US" sz="4000" dirty="0" err="1">
                  <a:effectLst/>
                  <a:latin typeface="Arial" panose="020B0604020202020204" pitchFamily="34" charset="0"/>
                  <a:ea typeface="Calibri" panose="020F0502020204030204" pitchFamily="34" charset="0"/>
                  <a:cs typeface="Arial" panose="020B0604020202020204" pitchFamily="34" charset="0"/>
                </a:rPr>
                <a:t>Tìm</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giá</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trị</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của</a:t>
              </a:r>
              <a:r>
                <a:rPr lang="en-US" sz="4000" dirty="0">
                  <a:effectLst/>
                  <a:latin typeface="Arial" panose="020B0604020202020204" pitchFamily="34" charset="0"/>
                  <a:ea typeface="Calibri" panose="020F0502020204030204" pitchFamily="34" charset="0"/>
                  <a:cs typeface="Arial" panose="020B0604020202020204" pitchFamily="34" charset="0"/>
                </a:rPr>
                <a:t> x </a:t>
              </a:r>
              <a:r>
                <a:rPr lang="en-US" sz="4000" dirty="0" err="1">
                  <a:effectLst/>
                  <a:latin typeface="Arial" panose="020B0604020202020204" pitchFamily="34" charset="0"/>
                  <a:ea typeface="Calibri" panose="020F0502020204030204" pitchFamily="34" charset="0"/>
                  <a:cs typeface="Arial" panose="020B0604020202020204" pitchFamily="34" charset="0"/>
                </a:rPr>
                <a:t>khi</a:t>
              </a:r>
              <a:r>
                <a:rPr lang="en-US" sz="4000" dirty="0">
                  <a:effectLst/>
                  <a:latin typeface="Arial" panose="020B0604020202020204" pitchFamily="34" charset="0"/>
                  <a:ea typeface="Calibri" panose="020F0502020204030204" pitchFamily="34" charset="0"/>
                  <a:cs typeface="Arial" panose="020B0604020202020204" pitchFamily="34" charset="0"/>
                </a:rPr>
                <a:t> y = 0,5.</a:t>
              </a:r>
            </a:p>
          </p:txBody>
        </p:sp>
        <mc:AlternateContent xmlns:mc="http://schemas.openxmlformats.org/markup-compatibility/2006" xmlns:a14="http://schemas.microsoft.com/office/drawing/2010/main">
          <mc:Choice Requires="a14">
            <p:sp>
              <p:nvSpPr>
                <p:cNvPr id="24" name="Rectangle 23"/>
                <p:cNvSpPr/>
                <p:nvPr/>
              </p:nvSpPr>
              <p:spPr>
                <a:xfrm>
                  <a:off x="1603451" y="4813877"/>
                  <a:ext cx="1593320" cy="115538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000" b="0" i="1">
                            <a:latin typeface="Cambria Math" panose="02040503050406030204" pitchFamily="18" charset="0"/>
                          </a:rPr>
                          <m:t>𝑦</m:t>
                        </m:r>
                        <m:r>
                          <a:rPr lang="en-US" sz="4000" b="0" i="0">
                            <a:latin typeface="Cambria Math" panose="02040503050406030204" pitchFamily="18" charset="0"/>
                          </a:rPr>
                          <m:t>=</m:t>
                        </m:r>
                        <m:f>
                          <m:fPr>
                            <m:ctrlPr>
                              <a:rPr lang="en-US" sz="4000" i="1">
                                <a:latin typeface="Cambria Math" panose="02040503050406030204" pitchFamily="18" charset="0"/>
                              </a:rPr>
                            </m:ctrlPr>
                          </m:fPr>
                          <m:num>
                            <m:r>
                              <a:rPr lang="en-US" sz="4000" b="0" i="1">
                                <a:latin typeface="Cambria Math" panose="02040503050406030204" pitchFamily="18" charset="0"/>
                              </a:rPr>
                              <m:t>𝑎</m:t>
                            </m:r>
                          </m:num>
                          <m:den>
                            <m:r>
                              <a:rPr lang="en-US" sz="4000" b="0" i="1">
                                <a:latin typeface="Cambria Math" panose="02040503050406030204" pitchFamily="18" charset="0"/>
                              </a:rPr>
                              <m:t>𝑥</m:t>
                            </m:r>
                          </m:den>
                        </m:f>
                      </m:oMath>
                    </m:oMathPara>
                  </a14:m>
                  <a:endParaRPr lang="en-US" sz="4000" dirty="0"/>
                </a:p>
              </p:txBody>
            </p:sp>
          </mc:Choice>
          <mc:Fallback xmlns="">
            <p:sp>
              <p:nvSpPr>
                <p:cNvPr id="24" name="Rectangle 23"/>
                <p:cNvSpPr>
                  <a:spLocks noRot="1" noChangeAspect="1" noMove="1" noResize="1" noEditPoints="1" noAdjustHandles="1" noChangeArrowheads="1" noChangeShapeType="1" noTextEdit="1"/>
                </p:cNvSpPr>
                <p:nvPr/>
              </p:nvSpPr>
              <p:spPr>
                <a:xfrm>
                  <a:off x="1603451" y="4813877"/>
                  <a:ext cx="1593320" cy="1155381"/>
                </a:xfrm>
                <a:prstGeom prst="rect">
                  <a:avLst/>
                </a:prstGeom>
                <a:blipFill>
                  <a:blip r:embed="rId41"/>
                  <a:stretch>
                    <a:fillRect/>
                  </a:stretch>
                </a:blipFill>
              </p:spPr>
              <p:txBody>
                <a:bodyPr/>
                <a:lstStyle/>
                <a:p>
                  <a:r>
                    <a:rPr lang="en-US">
                      <a:noFill/>
                    </a:rPr>
                    <a:t> </a:t>
                  </a:r>
                </a:p>
              </p:txBody>
            </p:sp>
          </mc:Fallback>
        </mc:AlternateContent>
      </p:grpSp>
      <p:cxnSp>
        <p:nvCxnSpPr>
          <p:cNvPr id="5" name="Straight Connector 4"/>
          <p:cNvCxnSpPr/>
          <p:nvPr/>
        </p:nvCxnSpPr>
        <p:spPr>
          <a:xfrm>
            <a:off x="9601200" y="0"/>
            <a:ext cx="0" cy="10287000"/>
          </a:xfrm>
          <a:prstGeom prst="line">
            <a:avLst/>
          </a:prstGeom>
          <a:ln>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Rectangle 5"/>
              <p:cNvSpPr/>
              <p:nvPr/>
            </p:nvSpPr>
            <p:spPr>
              <a:xfrm>
                <a:off x="9990162" y="1943100"/>
                <a:ext cx="7693773" cy="2041585"/>
              </a:xfrm>
              <a:prstGeom prst="rect">
                <a:avLst/>
              </a:prstGeom>
            </p:spPr>
            <p:txBody>
              <a:bodyPr wrap="none">
                <a:spAutoFit/>
              </a:bodyPr>
              <a:lstStyle/>
              <a:p>
                <a:pPr marL="742950" indent="-742950" algn="just">
                  <a:lnSpc>
                    <a:spcPct val="150000"/>
                  </a:lnSpc>
                  <a:spcAft>
                    <a:spcPts val="800"/>
                  </a:spcAft>
                  <a:buAutoNum type="alphaLcParenR"/>
                </a:pPr>
                <a:r>
                  <a:rPr lang="en-US" sz="4000" dirty="0">
                    <a:latin typeface="Arial" panose="020B0604020202020204" pitchFamily="34" charset="0"/>
                    <a:ea typeface="Calibri" panose="020F0502020204030204" pitchFamily="34" charset="0"/>
                    <a:cs typeface="Arial" panose="020B0604020202020204" pitchFamily="34" charset="0"/>
                  </a:rPr>
                  <a:t>Ta </a:t>
                </a:r>
                <a:r>
                  <a:rPr lang="en-US" sz="4000" dirty="0" err="1">
                    <a:latin typeface="Arial" panose="020B0604020202020204" pitchFamily="34" charset="0"/>
                    <a:ea typeface="Calibri" panose="020F0502020204030204" pitchFamily="34" charset="0"/>
                    <a:cs typeface="Arial" panose="020B0604020202020204" pitchFamily="34" charset="0"/>
                  </a:rPr>
                  <a:t>có</a:t>
                </a:r>
                <a:r>
                  <a:rPr lang="en-US" sz="4000" dirty="0">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ea typeface="Calibri" panose="020F0502020204030204" pitchFamily="34" charset="0"/>
                        <a:cs typeface="Arial" panose="020B0604020202020204" pitchFamily="34" charset="0"/>
                      </a:rPr>
                      <m:t>𝑎</m:t>
                    </m:r>
                    <m:r>
                      <a:rPr lang="en-US" sz="4000" i="1" dirty="0" smtClean="0">
                        <a:latin typeface="Cambria Math" panose="02040503050406030204" pitchFamily="18" charset="0"/>
                        <a:ea typeface="Calibri" panose="020F0502020204030204" pitchFamily="34" charset="0"/>
                        <a:cs typeface="Arial" panose="020B0604020202020204" pitchFamily="34" charset="0"/>
                      </a:rPr>
                      <m:t>=</m:t>
                    </m:r>
                    <m:r>
                      <a:rPr lang="en-US" sz="4000" i="1" dirty="0" err="1">
                        <a:latin typeface="Cambria Math" panose="02040503050406030204" pitchFamily="18" charset="0"/>
                        <a:ea typeface="Calibri" panose="020F0502020204030204" pitchFamily="34" charset="0"/>
                        <a:cs typeface="Arial" panose="020B0604020202020204" pitchFamily="34" charset="0"/>
                      </a:rPr>
                      <m:t>𝑥𝑦</m:t>
                    </m:r>
                    <m:r>
                      <a:rPr lang="en-US" sz="4000" i="1" dirty="0">
                        <a:latin typeface="Cambria Math" panose="02040503050406030204" pitchFamily="18" charset="0"/>
                        <a:ea typeface="Calibri" panose="020F0502020204030204" pitchFamily="34" charset="0"/>
                        <a:cs typeface="Arial" panose="020B0604020202020204" pitchFamily="34" charset="0"/>
                      </a:rPr>
                      <m:t>=2.(−4)=−8</m:t>
                    </m:r>
                  </m:oMath>
                </a14:m>
                <a:r>
                  <a:rPr lang="en-US" sz="4000" dirty="0">
                    <a:latin typeface="Arial" panose="020B0604020202020204" pitchFamily="34" charset="0"/>
                    <a:ea typeface="Calibri" panose="020F0502020204030204" pitchFamily="34" charset="0"/>
                    <a:cs typeface="Arial" panose="020B0604020202020204" pitchFamily="34" charset="0"/>
                  </a:rPr>
                  <a:t>. </a:t>
                </a:r>
              </a:p>
              <a:p>
                <a:pPr algn="just">
                  <a:lnSpc>
                    <a:spcPct val="15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Do </a:t>
                </a:r>
                <a:r>
                  <a:rPr lang="en-US" sz="4000" dirty="0" err="1">
                    <a:latin typeface="Arial" panose="020B0604020202020204" pitchFamily="34" charset="0"/>
                    <a:ea typeface="Calibri" panose="020F0502020204030204" pitchFamily="34" charset="0"/>
                    <a:cs typeface="Arial" panose="020B0604020202020204" pitchFamily="34" charset="0"/>
                  </a:rPr>
                  <a:t>đó</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6" name="Rectangle 5"/>
              <p:cNvSpPr>
                <a:spLocks noRot="1" noChangeAspect="1" noMove="1" noResize="1" noEditPoints="1" noAdjustHandles="1" noChangeArrowheads="1" noChangeShapeType="1" noTextEdit="1"/>
              </p:cNvSpPr>
              <p:nvPr/>
            </p:nvSpPr>
            <p:spPr>
              <a:xfrm>
                <a:off x="9990162" y="1943100"/>
                <a:ext cx="7693773" cy="2041585"/>
              </a:xfrm>
              <a:prstGeom prst="rect">
                <a:avLst/>
              </a:prstGeom>
              <a:blipFill>
                <a:blip r:embed="rId42"/>
                <a:stretch>
                  <a:fillRect l="-2853" b="-62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11505392" y="2831527"/>
                <a:ext cx="1930721" cy="12488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000" i="1">
                          <a:latin typeface="Cambria Math" panose="02040503050406030204" pitchFamily="18" charset="0"/>
                        </a:rPr>
                        <m:t>𝑦</m:t>
                      </m:r>
                      <m:r>
                        <a:rPr lang="en-US" sz="4000" i="0">
                          <a:latin typeface="Cambria Math" panose="02040503050406030204" pitchFamily="18" charset="0"/>
                        </a:rPr>
                        <m:t>=</m:t>
                      </m:r>
                      <m:f>
                        <m:fPr>
                          <m:ctrlPr>
                            <a:rPr lang="en-US" sz="4000" i="1">
                              <a:latin typeface="Cambria Math" panose="02040503050406030204" pitchFamily="18" charset="0"/>
                            </a:rPr>
                          </m:ctrlPr>
                        </m:fPr>
                        <m:num>
                          <m:r>
                            <a:rPr lang="en-US" sz="4000" i="0">
                              <a:latin typeface="Cambria Math" panose="02040503050406030204" pitchFamily="18" charset="0"/>
                            </a:rPr>
                            <m:t>−8</m:t>
                          </m:r>
                        </m:num>
                        <m:den>
                          <m:r>
                            <a:rPr lang="en-US" sz="4000" i="1">
                              <a:latin typeface="Cambria Math" panose="02040503050406030204" pitchFamily="18" charset="0"/>
                            </a:rPr>
                            <m:t>𝑥</m:t>
                          </m:r>
                        </m:den>
                      </m:f>
                    </m:oMath>
                  </m:oMathPara>
                </a14:m>
                <a:endParaRPr lang="en-US" sz="4000" dirty="0"/>
              </a:p>
            </p:txBody>
          </p:sp>
        </mc:Choice>
        <mc:Fallback xmlns="">
          <p:sp>
            <p:nvSpPr>
              <p:cNvPr id="8" name="Rectangle 7"/>
              <p:cNvSpPr>
                <a:spLocks noRot="1" noChangeAspect="1" noMove="1" noResize="1" noEditPoints="1" noAdjustHandles="1" noChangeArrowheads="1" noChangeShapeType="1" noTextEdit="1"/>
              </p:cNvSpPr>
              <p:nvPr/>
            </p:nvSpPr>
            <p:spPr>
              <a:xfrm>
                <a:off x="11505392" y="2831527"/>
                <a:ext cx="1930721" cy="1248803"/>
              </a:xfrm>
              <a:prstGeom prst="rect">
                <a:avLst/>
              </a:prstGeom>
              <a:blipFill>
                <a:blip r:embed="rId43"/>
                <a:stretch>
                  <a:fillRect/>
                </a:stretch>
              </a:blipFill>
            </p:spPr>
            <p:txBody>
              <a:bodyPr/>
              <a:lstStyle/>
              <a:p>
                <a:r>
                  <a:rPr lang="en-US">
                    <a:noFill/>
                  </a:rPr>
                  <a:t> </a:t>
                </a:r>
              </a:p>
            </p:txBody>
          </p:sp>
        </mc:Fallback>
      </mc:AlternateContent>
      <p:sp>
        <p:nvSpPr>
          <p:cNvPr id="29" name="Oval Callout 28"/>
          <p:cNvSpPr/>
          <p:nvPr/>
        </p:nvSpPr>
        <p:spPr>
          <a:xfrm>
            <a:off x="12960748" y="495300"/>
            <a:ext cx="1752600" cy="965974"/>
          </a:xfrm>
          <a:prstGeom prst="wedgeEllipseCallou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schemeClr val="tx1"/>
                </a:solidFill>
              </a:rPr>
              <a:t>Giải</a:t>
            </a:r>
            <a:endParaRPr lang="en-US" sz="4000" b="1">
              <a:solidFill>
                <a:schemeClr val="tx1"/>
              </a:solidFill>
            </a:endParaRPr>
          </a:p>
        </p:txBody>
      </p:sp>
      <mc:AlternateContent xmlns:mc="http://schemas.openxmlformats.org/markup-compatibility/2006" xmlns:a14="http://schemas.microsoft.com/office/drawing/2010/main">
        <mc:Choice Requires="a14">
          <p:sp>
            <p:nvSpPr>
              <p:cNvPr id="9" name="Rectangle 8"/>
              <p:cNvSpPr/>
              <p:nvPr/>
            </p:nvSpPr>
            <p:spPr>
              <a:xfrm>
                <a:off x="9990162" y="4587159"/>
                <a:ext cx="4131965" cy="1015663"/>
              </a:xfrm>
              <a:prstGeom prst="rect">
                <a:avLst/>
              </a:prstGeom>
            </p:spPr>
            <p:txBody>
              <a:bodyPr wrap="none">
                <a:spAutoFit/>
              </a:bodyPr>
              <a:lstStyle/>
              <a:p>
                <a:pPr algn="just">
                  <a:lnSpc>
                    <a:spcPct val="15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b) </a:t>
                </a:r>
                <a:r>
                  <a:rPr lang="en-US" sz="4000" dirty="0" err="1">
                    <a:latin typeface="Arial" panose="020B0604020202020204" pitchFamily="34" charset="0"/>
                    <a:ea typeface="Calibri" panose="020F0502020204030204" pitchFamily="34" charset="0"/>
                    <a:cs typeface="Arial" panose="020B0604020202020204" pitchFamily="34" charset="0"/>
                  </a:rPr>
                  <a:t>Khi</a:t>
                </a:r>
                <a:r>
                  <a:rPr lang="en-US" sz="4000" dirty="0">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ea typeface="Calibri" panose="020F0502020204030204" pitchFamily="34" charset="0"/>
                        <a:cs typeface="Arial" panose="020B0604020202020204" pitchFamily="34" charset="0"/>
                      </a:rPr>
                      <m:t>𝑥</m:t>
                    </m:r>
                    <m:r>
                      <a:rPr lang="en-US" sz="4000" i="1" dirty="0" smtClean="0">
                        <a:latin typeface="Cambria Math" panose="02040503050406030204" pitchFamily="18" charset="0"/>
                        <a:ea typeface="Calibri" panose="020F0502020204030204" pitchFamily="34" charset="0"/>
                        <a:cs typeface="Arial" panose="020B0604020202020204" pitchFamily="34" charset="0"/>
                      </a:rPr>
                      <m:t>=4 </m:t>
                    </m:r>
                  </m:oMath>
                </a14:m>
                <a:r>
                  <a:rPr lang="en-US" sz="4000" dirty="0">
                    <a:latin typeface="Arial" panose="020B0604020202020204" pitchFamily="34" charset="0"/>
                    <a:ea typeface="Calibri" panose="020F0502020204030204" pitchFamily="34" charset="0"/>
                    <a:cs typeface="Arial" panose="020B0604020202020204" pitchFamily="34" charset="0"/>
                  </a:rPr>
                  <a:t>ta </a:t>
                </a:r>
                <a:r>
                  <a:rPr lang="en-US" sz="4000" dirty="0" err="1">
                    <a:latin typeface="Arial" panose="020B0604020202020204" pitchFamily="34" charset="0"/>
                    <a:ea typeface="Calibri" panose="020F0502020204030204" pitchFamily="34" charset="0"/>
                    <a:cs typeface="Arial" panose="020B0604020202020204" pitchFamily="34" charset="0"/>
                  </a:rPr>
                  <a:t>có</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9" name="Rectangle 8"/>
              <p:cNvSpPr>
                <a:spLocks noRot="1" noChangeAspect="1" noMove="1" noResize="1" noEditPoints="1" noAdjustHandles="1" noChangeArrowheads="1" noChangeShapeType="1" noTextEdit="1"/>
              </p:cNvSpPr>
              <p:nvPr/>
            </p:nvSpPr>
            <p:spPr>
              <a:xfrm>
                <a:off x="9990162" y="4587159"/>
                <a:ext cx="4131965" cy="1015663"/>
              </a:xfrm>
              <a:prstGeom prst="rect">
                <a:avLst/>
              </a:prstGeom>
              <a:blipFill>
                <a:blip r:embed="rId44"/>
                <a:stretch>
                  <a:fillRect l="-5310" r="-4277" b="-1377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14162761" y="4457700"/>
                <a:ext cx="3265638" cy="124482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000" i="1">
                          <a:latin typeface="Cambria Math" panose="02040503050406030204" pitchFamily="18" charset="0"/>
                        </a:rPr>
                        <m:t>𝑦</m:t>
                      </m:r>
                      <m:r>
                        <a:rPr lang="en-US" sz="4000" i="0">
                          <a:latin typeface="Cambria Math" panose="02040503050406030204" pitchFamily="18" charset="0"/>
                        </a:rPr>
                        <m:t>=</m:t>
                      </m:r>
                      <m:f>
                        <m:fPr>
                          <m:ctrlPr>
                            <a:rPr lang="en-US" sz="4000" i="1">
                              <a:latin typeface="Cambria Math" panose="02040503050406030204" pitchFamily="18" charset="0"/>
                            </a:rPr>
                          </m:ctrlPr>
                        </m:fPr>
                        <m:num>
                          <m:r>
                            <a:rPr lang="en-US" sz="4000" i="0">
                              <a:latin typeface="Cambria Math" panose="02040503050406030204" pitchFamily="18" charset="0"/>
                            </a:rPr>
                            <m:t>−8</m:t>
                          </m:r>
                        </m:num>
                        <m:den>
                          <m:r>
                            <a:rPr lang="en-US" sz="4000" i="0">
                              <a:latin typeface="Cambria Math" panose="02040503050406030204" pitchFamily="18" charset="0"/>
                            </a:rPr>
                            <m:t>4</m:t>
                          </m:r>
                        </m:den>
                      </m:f>
                      <m:r>
                        <a:rPr lang="en-US" sz="4000" i="0">
                          <a:latin typeface="Cambria Math" panose="02040503050406030204" pitchFamily="18" charset="0"/>
                        </a:rPr>
                        <m:t>=−2</m:t>
                      </m:r>
                    </m:oMath>
                  </m:oMathPara>
                </a14:m>
                <a:endParaRPr lang="en-US" sz="4000" dirty="0"/>
              </a:p>
            </p:txBody>
          </p:sp>
        </mc:Choice>
        <mc:Fallback xmlns="">
          <p:sp>
            <p:nvSpPr>
              <p:cNvPr id="12" name="Rectangle 11"/>
              <p:cNvSpPr>
                <a:spLocks noRot="1" noChangeAspect="1" noMove="1" noResize="1" noEditPoints="1" noAdjustHandles="1" noChangeArrowheads="1" noChangeShapeType="1" noTextEdit="1"/>
              </p:cNvSpPr>
              <p:nvPr/>
            </p:nvSpPr>
            <p:spPr>
              <a:xfrm>
                <a:off x="14162761" y="4457700"/>
                <a:ext cx="3265638" cy="1244828"/>
              </a:xfrm>
              <a:prstGeom prst="rect">
                <a:avLst/>
              </a:prstGeom>
              <a:blipFill>
                <a:blip r:embed="rId45"/>
                <a:stretch>
                  <a:fillRect/>
                </a:stretch>
              </a:blipFill>
            </p:spPr>
            <p:txBody>
              <a:bodyPr/>
              <a:lstStyle/>
              <a:p>
                <a:r>
                  <a:rPr lang="en-US">
                    <a:noFill/>
                  </a:rPr>
                  <a:t> </a:t>
                </a:r>
              </a:p>
            </p:txBody>
          </p:sp>
        </mc:Fallback>
      </mc:AlternateContent>
      <p:sp>
        <p:nvSpPr>
          <p:cNvPr id="30" name="Rectangle 29"/>
          <p:cNvSpPr/>
          <p:nvPr/>
        </p:nvSpPr>
        <p:spPr>
          <a:xfrm>
            <a:off x="10058400" y="6249651"/>
            <a:ext cx="9144000" cy="901593"/>
          </a:xfrm>
          <a:prstGeom prst="rect">
            <a:avLst/>
          </a:prstGeom>
        </p:spPr>
        <p:txBody>
          <a:bodyPr>
            <a:spAutoFit/>
          </a:bodyPr>
          <a:lstStyle/>
          <a:p>
            <a:pPr algn="just">
              <a:lnSpc>
                <a:spcPct val="150000"/>
              </a:lnSpc>
              <a:spcAft>
                <a:spcPts val="800"/>
              </a:spcAft>
            </a:pPr>
            <a:r>
              <a:rPr lang="en-US" sz="4000" dirty="0">
                <a:latin typeface="Arial" panose="020B0604020202020204" pitchFamily="34" charset="0"/>
                <a:ea typeface="Times New Roman" panose="02020603050405020304" pitchFamily="18" charset="0"/>
                <a:cs typeface="Arial" panose="020B0604020202020204" pitchFamily="34" charset="0"/>
              </a:rPr>
              <a:t>c) </a:t>
            </a:r>
            <a:r>
              <a:rPr lang="en-US" sz="4000" dirty="0" err="1">
                <a:latin typeface="Arial" panose="020B0604020202020204" pitchFamily="34" charset="0"/>
                <a:ea typeface="Times New Roman" panose="02020603050405020304" pitchFamily="18" charset="0"/>
                <a:cs typeface="Arial" panose="020B0604020202020204" pitchFamily="34" charset="0"/>
              </a:rPr>
              <a:t>Từ</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p:sp>
        <p:nvSpPr>
          <p:cNvPr id="31" name="Rectangle 30"/>
          <p:cNvSpPr/>
          <p:nvPr/>
        </p:nvSpPr>
        <p:spPr>
          <a:xfrm>
            <a:off x="10141348" y="7404437"/>
            <a:ext cx="9144000" cy="1015663"/>
          </a:xfrm>
          <a:prstGeom prst="rect">
            <a:avLst/>
          </a:prstGeom>
        </p:spPr>
        <p:txBody>
          <a:bodyPr>
            <a:spAutoFit/>
          </a:bodyPr>
          <a:lstStyle/>
          <a:p>
            <a:pPr lvl="0" algn="just">
              <a:lnSpc>
                <a:spcPct val="150000"/>
              </a:lnSpc>
              <a:spcAft>
                <a:spcPts val="800"/>
              </a:spcAft>
            </a:pP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Do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đó</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khi</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y = 0,5 ta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có</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32" name="Rectangle 31"/>
              <p:cNvSpPr/>
              <p:nvPr/>
            </p:nvSpPr>
            <p:spPr>
              <a:xfrm>
                <a:off x="11476306" y="6134101"/>
                <a:ext cx="1930721" cy="12488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000" i="1">
                          <a:latin typeface="Cambria Math" panose="02040503050406030204" pitchFamily="18" charset="0"/>
                        </a:rPr>
                        <m:t>𝑦</m:t>
                      </m:r>
                      <m:r>
                        <a:rPr lang="en-US" sz="4000" i="0">
                          <a:latin typeface="Cambria Math" panose="02040503050406030204" pitchFamily="18" charset="0"/>
                        </a:rPr>
                        <m:t>=</m:t>
                      </m:r>
                      <m:f>
                        <m:fPr>
                          <m:ctrlPr>
                            <a:rPr lang="en-US" sz="4000" i="1">
                              <a:latin typeface="Cambria Math" panose="02040503050406030204" pitchFamily="18" charset="0"/>
                            </a:rPr>
                          </m:ctrlPr>
                        </m:fPr>
                        <m:num>
                          <m:r>
                            <a:rPr lang="en-US" sz="4000" i="0">
                              <a:latin typeface="Cambria Math" panose="02040503050406030204" pitchFamily="18" charset="0"/>
                            </a:rPr>
                            <m:t>−8</m:t>
                          </m:r>
                        </m:num>
                        <m:den>
                          <m:r>
                            <a:rPr lang="en-US" sz="4000" i="1">
                              <a:latin typeface="Cambria Math" panose="02040503050406030204" pitchFamily="18" charset="0"/>
                            </a:rPr>
                            <m:t>𝑥</m:t>
                          </m:r>
                        </m:den>
                      </m:f>
                    </m:oMath>
                  </m:oMathPara>
                </a14:m>
                <a:endParaRPr lang="en-US" sz="4000" dirty="0"/>
              </a:p>
            </p:txBody>
          </p:sp>
        </mc:Choice>
        <mc:Fallback xmlns="">
          <p:sp>
            <p:nvSpPr>
              <p:cNvPr id="32" name="Rectangle 31"/>
              <p:cNvSpPr>
                <a:spLocks noRot="1" noChangeAspect="1" noMove="1" noResize="1" noEditPoints="1" noAdjustHandles="1" noChangeArrowheads="1" noChangeShapeType="1" noTextEdit="1"/>
              </p:cNvSpPr>
              <p:nvPr/>
            </p:nvSpPr>
            <p:spPr>
              <a:xfrm>
                <a:off x="11476306" y="6134101"/>
                <a:ext cx="1930721" cy="1248803"/>
              </a:xfrm>
              <a:prstGeom prst="rect">
                <a:avLst/>
              </a:prstGeom>
              <a:blipFill>
                <a:blip r:embed="rId46"/>
                <a:stretch>
                  <a:fillRect/>
                </a:stretch>
              </a:blipFill>
            </p:spPr>
            <p:txBody>
              <a:bodyPr/>
              <a:lstStyle/>
              <a:p>
                <a:r>
                  <a:rPr lang="en-US">
                    <a:noFill/>
                  </a:rPr>
                  <a:t> </a:t>
                </a:r>
              </a:p>
            </p:txBody>
          </p:sp>
        </mc:Fallback>
      </mc:AlternateContent>
      <p:sp>
        <p:nvSpPr>
          <p:cNvPr id="33" name="Rectangle 32"/>
          <p:cNvSpPr/>
          <p:nvPr/>
        </p:nvSpPr>
        <p:spPr>
          <a:xfrm>
            <a:off x="13436113" y="6395630"/>
            <a:ext cx="1725152" cy="707886"/>
          </a:xfrm>
          <a:prstGeom prst="rect">
            <a:avLst/>
          </a:prstGeom>
        </p:spPr>
        <p:txBody>
          <a:bodyPr wrap="none">
            <a:spAutoFit/>
          </a:bodyPr>
          <a:lstStyle/>
          <a:p>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suy</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ra</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endParaRPr lang="en-US" dirty="0"/>
          </a:p>
        </p:txBody>
      </p:sp>
      <mc:AlternateContent xmlns:mc="http://schemas.openxmlformats.org/markup-compatibility/2006" xmlns:a14="http://schemas.microsoft.com/office/drawing/2010/main">
        <mc:Choice Requires="a14">
          <p:sp>
            <p:nvSpPr>
              <p:cNvPr id="34" name="Rectangle 33"/>
              <p:cNvSpPr/>
              <p:nvPr/>
            </p:nvSpPr>
            <p:spPr>
              <a:xfrm>
                <a:off x="15063955" y="6087074"/>
                <a:ext cx="1923027" cy="135402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𝑥</m:t>
                      </m:r>
                      <m:r>
                        <a:rPr lang="en-US" sz="4000" i="0">
                          <a:latin typeface="Cambria Math" panose="02040503050406030204" pitchFamily="18" charset="0"/>
                        </a:rPr>
                        <m:t>=</m:t>
                      </m:r>
                      <m:f>
                        <m:fPr>
                          <m:ctrlPr>
                            <a:rPr lang="en-US" sz="4000" i="1">
                              <a:latin typeface="Cambria Math" panose="02040503050406030204" pitchFamily="18" charset="0"/>
                            </a:rPr>
                          </m:ctrlPr>
                        </m:fPr>
                        <m:num>
                          <m:r>
                            <a:rPr lang="en-US" sz="4000" i="0">
                              <a:latin typeface="Cambria Math" panose="02040503050406030204" pitchFamily="18" charset="0"/>
                            </a:rPr>
                            <m:t>−8</m:t>
                          </m:r>
                        </m:num>
                        <m:den>
                          <m:r>
                            <a:rPr lang="en-US" sz="4000" b="0" i="1" smtClean="0">
                              <a:latin typeface="Cambria Math" panose="02040503050406030204" pitchFamily="18" charset="0"/>
                            </a:rPr>
                            <m:t>𝑦</m:t>
                          </m:r>
                        </m:den>
                      </m:f>
                    </m:oMath>
                  </m:oMathPara>
                </a14:m>
                <a:endParaRPr lang="en-US" sz="4000" dirty="0"/>
              </a:p>
            </p:txBody>
          </p:sp>
        </mc:Choice>
        <mc:Fallback xmlns="">
          <p:sp>
            <p:nvSpPr>
              <p:cNvPr id="34" name="Rectangle 33"/>
              <p:cNvSpPr>
                <a:spLocks noRot="1" noChangeAspect="1" noMove="1" noResize="1" noEditPoints="1" noAdjustHandles="1" noChangeArrowheads="1" noChangeShapeType="1" noTextEdit="1"/>
              </p:cNvSpPr>
              <p:nvPr/>
            </p:nvSpPr>
            <p:spPr>
              <a:xfrm>
                <a:off x="15063955" y="6087074"/>
                <a:ext cx="1923027" cy="1354025"/>
              </a:xfrm>
              <a:prstGeom prst="rect">
                <a:avLst/>
              </a:prstGeom>
              <a:blipFill>
                <a:blip r:embed="rId4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Rectangle 35"/>
              <p:cNvSpPr/>
              <p:nvPr/>
            </p:nvSpPr>
            <p:spPr>
              <a:xfrm>
                <a:off x="11540759" y="8572500"/>
                <a:ext cx="3548087" cy="13139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𝑥</m:t>
                      </m:r>
                      <m:r>
                        <a:rPr lang="en-US" sz="4000" i="0">
                          <a:latin typeface="Cambria Math" panose="02040503050406030204" pitchFamily="18" charset="0"/>
                        </a:rPr>
                        <m:t>=</m:t>
                      </m:r>
                      <m:f>
                        <m:fPr>
                          <m:ctrlPr>
                            <a:rPr lang="en-US" sz="4000" i="1">
                              <a:latin typeface="Cambria Math" panose="02040503050406030204" pitchFamily="18" charset="0"/>
                            </a:rPr>
                          </m:ctrlPr>
                        </m:fPr>
                        <m:num>
                          <m:r>
                            <a:rPr lang="en-US" sz="4000" i="0">
                              <a:latin typeface="Cambria Math" panose="02040503050406030204" pitchFamily="18" charset="0"/>
                            </a:rPr>
                            <m:t>−8</m:t>
                          </m:r>
                        </m:num>
                        <m:den>
                          <m:r>
                            <a:rPr lang="en-US" sz="4000" b="0" i="1" smtClean="0">
                              <a:latin typeface="Cambria Math" panose="02040503050406030204" pitchFamily="18" charset="0"/>
                            </a:rPr>
                            <m:t>0,5</m:t>
                          </m:r>
                        </m:den>
                      </m:f>
                      <m:r>
                        <a:rPr lang="en-US" sz="4000" b="0" i="1" smtClean="0">
                          <a:latin typeface="Cambria Math" panose="02040503050406030204" pitchFamily="18" charset="0"/>
                        </a:rPr>
                        <m:t>=−16</m:t>
                      </m:r>
                    </m:oMath>
                  </m:oMathPara>
                </a14:m>
                <a:endParaRPr lang="en-US" sz="4000" dirty="0"/>
              </a:p>
            </p:txBody>
          </p:sp>
        </mc:Choice>
        <mc:Fallback xmlns="">
          <p:sp>
            <p:nvSpPr>
              <p:cNvPr id="36" name="Rectangle 35"/>
              <p:cNvSpPr>
                <a:spLocks noRot="1" noChangeAspect="1" noMove="1" noResize="1" noEditPoints="1" noAdjustHandles="1" noChangeArrowheads="1" noChangeShapeType="1" noTextEdit="1"/>
              </p:cNvSpPr>
              <p:nvPr/>
            </p:nvSpPr>
            <p:spPr>
              <a:xfrm>
                <a:off x="11540759" y="8572500"/>
                <a:ext cx="3548087" cy="1313949"/>
              </a:xfrm>
              <a:prstGeom prst="rect">
                <a:avLst/>
              </a:prstGeom>
              <a:blipFill>
                <a:blip r:embed="rId48"/>
                <a:stretch>
                  <a:fillRect/>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wipe(down)">
                                      <p:cBhvr>
                                        <p:cTn id="27" dur="500"/>
                                        <p:tgtEl>
                                          <p:spTgt spid="6">
                                            <p:txEl>
                                              <p:pRg st="1" end="1"/>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randombar(horizontal)">
                                      <p:cBhvr>
                                        <p:cTn id="43" dur="500"/>
                                        <p:tgtEl>
                                          <p:spTgt spid="30"/>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randombar(horizontal)">
                                      <p:cBhvr>
                                        <p:cTn id="46" dur="500"/>
                                        <p:tgtEl>
                                          <p:spTgt spid="32"/>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down)">
                                      <p:cBhvr>
                                        <p:cTn id="51" dur="500"/>
                                        <p:tgtEl>
                                          <p:spTgt spid="33"/>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down)">
                                      <p:cBhvr>
                                        <p:cTn id="54" dur="500"/>
                                        <p:tgtEl>
                                          <p:spTgt spid="34"/>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500"/>
                                        <p:tgtEl>
                                          <p:spTgt spid="3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9" grpId="0" animBg="1"/>
      <p:bldP spid="9" grpId="0"/>
      <p:bldP spid="12" grpId="0"/>
      <p:bldP spid="30" grpId="0"/>
      <p:bldP spid="31" grpId="0"/>
      <p:bldP spid="32" grpId="0"/>
      <p:bldP spid="33" grpId="0"/>
      <p:bldP spid="34" grpId="0"/>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609600" y="419100"/>
            <a:ext cx="5562600" cy="1066800"/>
            <a:chOff x="381000" y="190500"/>
            <a:chExt cx="5562600" cy="1066800"/>
          </a:xfrm>
        </p:grpSpPr>
        <p:sp>
          <p:nvSpPr>
            <p:cNvPr id="15" name="Rectangle 14"/>
            <p:cNvSpPr/>
            <p:nvPr/>
          </p:nvSpPr>
          <p:spPr>
            <a:xfrm>
              <a:off x="381000" y="190500"/>
              <a:ext cx="5562600" cy="106680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685800" y="190500"/>
              <a:ext cx="4974439" cy="1015663"/>
            </a:xfrm>
            <a:prstGeom prst="rect">
              <a:avLst/>
            </a:prstGeom>
          </p:spPr>
          <p:txBody>
            <a:bodyPr wrap="none">
              <a:spAutoFit/>
            </a:bodyPr>
            <a:lstStyle/>
            <a:p>
              <a:pPr algn="just">
                <a:lnSpc>
                  <a:spcPct val="150000"/>
                </a:lnSpc>
                <a:spcAft>
                  <a:spcPts val="800"/>
                </a:spcAft>
              </a:pPr>
              <a:r>
                <a:rPr lang="nl-NL"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Ví dụ </a:t>
              </a:r>
              <a:r>
                <a:rPr lang="vi-VN"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2</a:t>
              </a:r>
              <a:r>
                <a:rPr lang="nl-NL"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(SGK – tr16)</a:t>
              </a:r>
              <a:endParaRPr lang="en-US" sz="4000" dirty="0">
                <a:solidFill>
                  <a:prstClr val="white"/>
                </a:solidFill>
                <a:latin typeface="Arial" panose="020B0604020202020204" pitchFamily="34" charset="0"/>
                <a:ea typeface="Calibri" panose="020F0502020204030204" pitchFamily="34" charset="0"/>
                <a:cs typeface="Arial" panose="020B0604020202020204" pitchFamily="34" charset="0"/>
              </a:endParaRPr>
            </a:p>
          </p:txBody>
        </p:sp>
      </p:grpSp>
      <p:sp>
        <p:nvSpPr>
          <p:cNvPr id="22" name="Oval Callout 21"/>
          <p:cNvSpPr/>
          <p:nvPr/>
        </p:nvSpPr>
        <p:spPr>
          <a:xfrm>
            <a:off x="1981200" y="7360836"/>
            <a:ext cx="1752600" cy="762000"/>
          </a:xfrm>
          <a:prstGeom prst="wedgeEllipseCallou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prstClr val="black"/>
                </a:solidFill>
              </a:rPr>
              <a:t>Giải</a:t>
            </a:r>
            <a:endParaRPr lang="en-US" sz="4000" b="1">
              <a:solidFill>
                <a:prstClr val="black"/>
              </a:solidFill>
            </a:endParaRPr>
          </a:p>
        </p:txBody>
      </p:sp>
      <p:sp>
        <p:nvSpPr>
          <p:cNvPr id="3" name="Rectangle 2"/>
          <p:cNvSpPr/>
          <p:nvPr/>
        </p:nvSpPr>
        <p:spPr>
          <a:xfrm>
            <a:off x="990600" y="1638300"/>
            <a:ext cx="12877800" cy="1015663"/>
          </a:xfrm>
          <a:prstGeom prst="rect">
            <a:avLst/>
          </a:prstGeom>
        </p:spPr>
        <p:txBody>
          <a:bodyPr wrap="square">
            <a:spAutoFit/>
          </a:bodyPr>
          <a:lstStyle/>
          <a:p>
            <a:pPr algn="just">
              <a:lnSpc>
                <a:spcPct val="15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a) </a:t>
            </a:r>
            <a:r>
              <a:rPr lang="en-US" sz="4000" dirty="0" err="1">
                <a:latin typeface="Arial" panose="020B0604020202020204" pitchFamily="34" charset="0"/>
                <a:ea typeface="Calibri" panose="020F0502020204030204" pitchFamily="34" charset="0"/>
                <a:cs typeface="Arial" panose="020B0604020202020204" pitchFamily="34" charset="0"/>
              </a:rPr>
              <a:t>Thay</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mỗi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dấu</a:t>
            </a:r>
            <a:r>
              <a:rPr lang="en-US" sz="4000" dirty="0">
                <a:latin typeface="Arial" panose="020B0604020202020204" pitchFamily="34" charset="0"/>
                <a:ea typeface="Calibri" panose="020F0502020204030204" pitchFamily="34" charset="0"/>
                <a:cs typeface="Arial" panose="020B0604020202020204" pitchFamily="34" charset="0"/>
              </a:rPr>
              <a:t> "?" </a:t>
            </a:r>
            <a:r>
              <a:rPr lang="en-US" sz="4000" dirty="0" err="1">
                <a:latin typeface="Arial" panose="020B0604020202020204" pitchFamily="34" charset="0"/>
                <a:ea typeface="Calibri" panose="020F0502020204030204" pitchFamily="34" charset="0"/>
                <a:cs typeface="Arial" panose="020B0604020202020204" pitchFamily="34" charset="0"/>
              </a:rPr>
              <a:t>trong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bảng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bên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bằng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số</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thích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hợp</a:t>
            </a:r>
            <a:r>
              <a:rPr lang="en-US" sz="4000" dirty="0">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6629400" y="465267"/>
            <a:ext cx="11582400" cy="1015663"/>
          </a:xfrm>
          <a:prstGeom prst="rect">
            <a:avLst/>
          </a:prstGeom>
        </p:spPr>
        <p:txBody>
          <a:bodyPr wrap="square">
            <a:spAutoFit/>
          </a:bodyPr>
          <a:lstStyle/>
          <a:p>
            <a:pPr lvl="0" algn="just">
              <a:lnSpc>
                <a:spcPct val="150000"/>
              </a:lnSpc>
              <a:spcAft>
                <a:spcPts val="800"/>
              </a:spcAft>
            </a:pP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Cho y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tỉ</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lệ</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nghịch</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với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x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theo</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hệ</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số</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tỉ</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lệ</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 = 12</a:t>
            </a:r>
            <a:endParaRPr lang="en-US" sz="4000"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2004574768"/>
              </p:ext>
            </p:extLst>
          </p:nvPr>
        </p:nvGraphicFramePr>
        <p:xfrm>
          <a:off x="4419600" y="3314700"/>
          <a:ext cx="9753600" cy="2277238"/>
        </p:xfrm>
        <a:graphic>
          <a:graphicData uri="http://schemas.openxmlformats.org/drawingml/2006/table">
            <a:tbl>
              <a:tblPr firstRow="1" firstCol="1" bandRow="1"/>
              <a:tblGrid>
                <a:gridCol w="2437741">
                  <a:extLst>
                    <a:ext uri="{9D8B030D-6E8A-4147-A177-3AD203B41FA5}">
                      <a16:colId xmlns:a16="http://schemas.microsoft.com/office/drawing/2014/main" val="2930090866"/>
                    </a:ext>
                  </a:extLst>
                </a:gridCol>
                <a:gridCol w="2437741">
                  <a:extLst>
                    <a:ext uri="{9D8B030D-6E8A-4147-A177-3AD203B41FA5}">
                      <a16:colId xmlns:a16="http://schemas.microsoft.com/office/drawing/2014/main" val="617506151"/>
                    </a:ext>
                  </a:extLst>
                </a:gridCol>
                <a:gridCol w="2439059">
                  <a:extLst>
                    <a:ext uri="{9D8B030D-6E8A-4147-A177-3AD203B41FA5}">
                      <a16:colId xmlns:a16="http://schemas.microsoft.com/office/drawing/2014/main" val="1766131553"/>
                    </a:ext>
                  </a:extLst>
                </a:gridCol>
                <a:gridCol w="2439059">
                  <a:extLst>
                    <a:ext uri="{9D8B030D-6E8A-4147-A177-3AD203B41FA5}">
                      <a16:colId xmlns:a16="http://schemas.microsoft.com/office/drawing/2014/main" val="1579564104"/>
                    </a:ext>
                  </a:extLst>
                </a:gridCol>
              </a:tblGrid>
              <a:tr h="1138619">
                <a:tc>
                  <a:txBody>
                    <a:bodyPr/>
                    <a:lstStyle/>
                    <a:p>
                      <a:pPr algn="ctr">
                        <a:lnSpc>
                          <a:spcPct val="150000"/>
                        </a:lnSpc>
                        <a:spcAft>
                          <a:spcPts val="0"/>
                        </a:spcAft>
                      </a:pPr>
                      <a:r>
                        <a:rPr lang="en-US" sz="4000">
                          <a:effectLst/>
                          <a:latin typeface="Arial" panose="020B0604020202020204" pitchFamily="34" charset="0"/>
                          <a:ea typeface="Calibri" panose="020F0502020204030204" pitchFamily="34" charset="0"/>
                          <a:cs typeface="Arial" panose="020B0604020202020204" pitchFamily="34" charset="0"/>
                        </a:rPr>
                        <a:t>x</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50000"/>
                        </a:lnSpc>
                        <a:spcAft>
                          <a:spcPts val="0"/>
                        </a:spcAft>
                      </a:pPr>
                      <a:r>
                        <a:rPr lang="en-US" sz="4000">
                          <a:effectLst/>
                          <a:latin typeface="Arial" panose="020B0604020202020204" pitchFamily="34" charset="0"/>
                          <a:ea typeface="Calibri" panose="020F0502020204030204" pitchFamily="34" charset="0"/>
                          <a:cs typeface="Arial" panose="020B0604020202020204" pitchFamily="34" charset="0"/>
                        </a:rPr>
                        <a:t>x</a:t>
                      </a:r>
                      <a:r>
                        <a:rPr lang="en-US" sz="4000" baseline="-25000">
                          <a:effectLst/>
                          <a:latin typeface="Arial" panose="020B0604020202020204" pitchFamily="34" charset="0"/>
                          <a:ea typeface="Calibri" panose="020F0502020204030204" pitchFamily="34" charset="0"/>
                          <a:cs typeface="Arial" panose="020B0604020202020204" pitchFamily="34" charset="0"/>
                        </a:rPr>
                        <a:t>1</a:t>
                      </a:r>
                      <a:r>
                        <a:rPr lang="en-US" sz="4000">
                          <a:effectLst/>
                          <a:latin typeface="Arial" panose="020B0604020202020204" pitchFamily="34" charset="0"/>
                          <a:ea typeface="Calibri" panose="020F0502020204030204" pitchFamily="34" charset="0"/>
                          <a:cs typeface="Arial" panose="020B0604020202020204" pitchFamily="34" charset="0"/>
                        </a:rPr>
                        <a:t> =  2</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4000">
                          <a:effectLst/>
                          <a:latin typeface="Arial" panose="020B0604020202020204" pitchFamily="34" charset="0"/>
                          <a:ea typeface="Calibri" panose="020F0502020204030204" pitchFamily="34" charset="0"/>
                          <a:cs typeface="Arial" panose="020B0604020202020204" pitchFamily="34" charset="0"/>
                        </a:rPr>
                        <a:t>x</a:t>
                      </a:r>
                      <a:r>
                        <a:rPr lang="en-US" sz="4000" baseline="-25000">
                          <a:effectLst/>
                          <a:latin typeface="Arial" panose="020B0604020202020204" pitchFamily="34" charset="0"/>
                          <a:ea typeface="Calibri" panose="020F0502020204030204" pitchFamily="34" charset="0"/>
                          <a:cs typeface="Arial" panose="020B0604020202020204" pitchFamily="34" charset="0"/>
                        </a:rPr>
                        <a:t>2</a:t>
                      </a:r>
                      <a:r>
                        <a:rPr lang="en-US" sz="4000">
                          <a:effectLst/>
                          <a:latin typeface="Arial" panose="020B0604020202020204" pitchFamily="34" charset="0"/>
                          <a:ea typeface="Calibri" panose="020F0502020204030204" pitchFamily="34" charset="0"/>
                          <a:cs typeface="Arial" panose="020B0604020202020204" pitchFamily="34" charset="0"/>
                        </a:rPr>
                        <a:t> =  3</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4000">
                          <a:effectLst/>
                          <a:latin typeface="Arial" panose="020B0604020202020204" pitchFamily="34" charset="0"/>
                          <a:ea typeface="Calibri" panose="020F0502020204030204" pitchFamily="34" charset="0"/>
                          <a:cs typeface="Arial" panose="020B0604020202020204" pitchFamily="34" charset="0"/>
                        </a:rPr>
                        <a:t>x</a:t>
                      </a:r>
                      <a:r>
                        <a:rPr lang="en-US" sz="4000" baseline="-25000">
                          <a:effectLst/>
                          <a:latin typeface="Arial" panose="020B0604020202020204" pitchFamily="34" charset="0"/>
                          <a:ea typeface="Calibri" panose="020F0502020204030204" pitchFamily="34" charset="0"/>
                          <a:cs typeface="Arial" panose="020B0604020202020204" pitchFamily="34" charset="0"/>
                        </a:rPr>
                        <a:t>3</a:t>
                      </a:r>
                      <a:r>
                        <a:rPr lang="en-US" sz="4000">
                          <a:effectLst/>
                          <a:latin typeface="Arial" panose="020B0604020202020204" pitchFamily="34" charset="0"/>
                          <a:ea typeface="Calibri" panose="020F0502020204030204" pitchFamily="34" charset="0"/>
                          <a:cs typeface="Arial" panose="020B0604020202020204" pitchFamily="34" charset="0"/>
                        </a:rPr>
                        <a:t> = 4</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4789811"/>
                  </a:ext>
                </a:extLst>
              </a:tr>
              <a:tr h="1138619">
                <a:tc>
                  <a:txBody>
                    <a:bodyPr/>
                    <a:lstStyle/>
                    <a:p>
                      <a:pPr algn="ctr">
                        <a:lnSpc>
                          <a:spcPct val="150000"/>
                        </a:lnSpc>
                        <a:spcAft>
                          <a:spcPts val="0"/>
                        </a:spcAft>
                      </a:pPr>
                      <a:r>
                        <a:rPr lang="en-US" sz="4000">
                          <a:effectLst/>
                          <a:latin typeface="Arial" panose="020B0604020202020204" pitchFamily="34" charset="0"/>
                          <a:ea typeface="Calibri" panose="020F0502020204030204" pitchFamily="34" charset="0"/>
                          <a:cs typeface="Arial" panose="020B0604020202020204" pitchFamily="34" charset="0"/>
                        </a:rPr>
                        <a:t>y</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50000"/>
                        </a:lnSpc>
                        <a:spcAft>
                          <a:spcPts val="0"/>
                        </a:spcAft>
                      </a:pPr>
                      <a:r>
                        <a:rPr lang="en-US" sz="4000" dirty="0">
                          <a:effectLst/>
                          <a:latin typeface="Arial" panose="020B0604020202020204" pitchFamily="34" charset="0"/>
                          <a:ea typeface="Calibri" panose="020F0502020204030204" pitchFamily="34" charset="0"/>
                          <a:cs typeface="Arial" panose="020B0604020202020204" pitchFamily="34" charset="0"/>
                        </a:rPr>
                        <a:t>y</a:t>
                      </a:r>
                      <a:r>
                        <a:rPr lang="en-US" sz="4000" baseline="-25000" dirty="0">
                          <a:effectLst/>
                          <a:latin typeface="Arial" panose="020B0604020202020204" pitchFamily="34" charset="0"/>
                          <a:ea typeface="Calibri" panose="020F0502020204030204" pitchFamily="34" charset="0"/>
                          <a:cs typeface="Arial" panose="020B0604020202020204" pitchFamily="34" charset="0"/>
                        </a:rPr>
                        <a:t>1</a:t>
                      </a:r>
                      <a:r>
                        <a:rPr lang="en-US" sz="4000" dirty="0">
                          <a:effectLst/>
                          <a:latin typeface="Arial" panose="020B0604020202020204" pitchFamily="34" charset="0"/>
                          <a:ea typeface="Calibri" panose="020F0502020204030204" pitchFamily="34" charset="0"/>
                          <a:cs typeface="Arial" panose="020B0604020202020204" pitchFamily="34" charset="0"/>
                        </a:rPr>
                        <a:t> =  </a:t>
                      </a:r>
                      <a:r>
                        <a:rPr lang="en-US" sz="4000" dirty="0">
                          <a:solidFill>
                            <a:srgbClr val="BF8F00"/>
                          </a:solidFill>
                          <a:effectLst/>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4000">
                          <a:effectLst/>
                          <a:latin typeface="Arial" panose="020B0604020202020204" pitchFamily="34" charset="0"/>
                          <a:ea typeface="Calibri" panose="020F0502020204030204" pitchFamily="34" charset="0"/>
                          <a:cs typeface="Arial" panose="020B0604020202020204" pitchFamily="34" charset="0"/>
                        </a:rPr>
                        <a:t>y</a:t>
                      </a:r>
                      <a:r>
                        <a:rPr lang="en-US" sz="4000" baseline="-25000">
                          <a:effectLst/>
                          <a:latin typeface="Arial" panose="020B0604020202020204" pitchFamily="34" charset="0"/>
                          <a:ea typeface="Calibri" panose="020F0502020204030204" pitchFamily="34" charset="0"/>
                          <a:cs typeface="Arial" panose="020B0604020202020204" pitchFamily="34" charset="0"/>
                        </a:rPr>
                        <a:t>2</a:t>
                      </a:r>
                      <a:r>
                        <a:rPr lang="en-US" sz="4000">
                          <a:effectLst/>
                          <a:latin typeface="Arial" panose="020B0604020202020204" pitchFamily="34" charset="0"/>
                          <a:ea typeface="Calibri" panose="020F0502020204030204" pitchFamily="34" charset="0"/>
                          <a:cs typeface="Arial" panose="020B0604020202020204" pitchFamily="34" charset="0"/>
                        </a:rPr>
                        <a:t> =  </a:t>
                      </a:r>
                      <a:r>
                        <a:rPr lang="en-US" sz="4000">
                          <a:solidFill>
                            <a:srgbClr val="BF8F00"/>
                          </a:solidFill>
                          <a:effectLst/>
                          <a:latin typeface="Arial" panose="020B0604020202020204" pitchFamily="34" charset="0"/>
                          <a:ea typeface="Calibri" panose="020F0502020204030204" pitchFamily="34" charset="0"/>
                          <a:cs typeface="Arial" panose="020B0604020202020204" pitchFamily="34" charset="0"/>
                        </a:rPr>
                        <a:t>?</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4000" dirty="0">
                          <a:effectLst/>
                          <a:latin typeface="Arial" panose="020B0604020202020204" pitchFamily="34" charset="0"/>
                          <a:ea typeface="Calibri" panose="020F0502020204030204" pitchFamily="34" charset="0"/>
                          <a:cs typeface="Arial" panose="020B0604020202020204" pitchFamily="34" charset="0"/>
                        </a:rPr>
                        <a:t>y</a:t>
                      </a:r>
                      <a:r>
                        <a:rPr lang="en-US" sz="4000" baseline="-25000" dirty="0">
                          <a:effectLst/>
                          <a:latin typeface="Arial" panose="020B0604020202020204" pitchFamily="34" charset="0"/>
                          <a:ea typeface="Calibri" panose="020F0502020204030204" pitchFamily="34" charset="0"/>
                          <a:cs typeface="Arial" panose="020B0604020202020204" pitchFamily="34" charset="0"/>
                        </a:rPr>
                        <a:t>3</a:t>
                      </a:r>
                      <a:r>
                        <a:rPr lang="en-US" sz="4000" dirty="0">
                          <a:effectLst/>
                          <a:latin typeface="Arial" panose="020B0604020202020204" pitchFamily="34" charset="0"/>
                          <a:ea typeface="Calibri" panose="020F0502020204030204" pitchFamily="34" charset="0"/>
                          <a:cs typeface="Arial" panose="020B0604020202020204" pitchFamily="34" charset="0"/>
                        </a:rPr>
                        <a:t> =  </a:t>
                      </a:r>
                      <a:r>
                        <a:rPr lang="en-US" sz="4000" dirty="0">
                          <a:solidFill>
                            <a:srgbClr val="BF8F00"/>
                          </a:solidFill>
                          <a:effectLst/>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5934636"/>
                  </a:ext>
                </a:extLst>
              </a:tr>
            </a:tbl>
          </a:graphicData>
        </a:graphic>
      </p:graphicFrame>
      <p:sp>
        <p:nvSpPr>
          <p:cNvPr id="12" name="Rectangle 11"/>
          <p:cNvSpPr/>
          <p:nvPr/>
        </p:nvSpPr>
        <p:spPr>
          <a:xfrm>
            <a:off x="8414658" y="4607784"/>
            <a:ext cx="470000" cy="707886"/>
          </a:xfrm>
          <a:prstGeom prst="rect">
            <a:avLst/>
          </a:prstGeom>
          <a:solidFill>
            <a:schemeClr val="bg1"/>
          </a:solidFill>
        </p:spPr>
        <p:txBody>
          <a:bodyPr wrap="none">
            <a:spAutoFit/>
          </a:bodyPr>
          <a:lstStyle/>
          <a:p>
            <a:r>
              <a:rPr lang="en-US" sz="4000" b="1" dirty="0">
                <a:solidFill>
                  <a:srgbClr val="FF0000"/>
                </a:solidFill>
                <a:latin typeface="Arial" panose="020B0604020202020204" pitchFamily="34" charset="0"/>
                <a:ea typeface="Calibri" panose="020F0502020204030204" pitchFamily="34" charset="0"/>
              </a:rPr>
              <a:t>6</a:t>
            </a:r>
            <a:endParaRPr lang="en-US" sz="4000" b="1" dirty="0">
              <a:solidFill>
                <a:srgbClr val="FF0000"/>
              </a:solidFill>
            </a:endParaRPr>
          </a:p>
        </p:txBody>
      </p:sp>
      <p:sp>
        <p:nvSpPr>
          <p:cNvPr id="25" name="Rectangle 24"/>
          <p:cNvSpPr/>
          <p:nvPr/>
        </p:nvSpPr>
        <p:spPr>
          <a:xfrm>
            <a:off x="10849329" y="4607784"/>
            <a:ext cx="470000" cy="707886"/>
          </a:xfrm>
          <a:prstGeom prst="rect">
            <a:avLst/>
          </a:prstGeom>
          <a:solidFill>
            <a:schemeClr val="bg1"/>
          </a:solidFill>
        </p:spPr>
        <p:txBody>
          <a:bodyPr wrap="none">
            <a:spAutoFit/>
          </a:bodyPr>
          <a:lstStyle/>
          <a:p>
            <a:r>
              <a:rPr lang="en-US" sz="4000" b="1" dirty="0">
                <a:solidFill>
                  <a:srgbClr val="FF0000"/>
                </a:solidFill>
                <a:latin typeface="Arial" panose="020B0604020202020204" pitchFamily="34" charset="0"/>
                <a:ea typeface="Calibri" panose="020F0502020204030204" pitchFamily="34" charset="0"/>
              </a:rPr>
              <a:t>4</a:t>
            </a:r>
            <a:endParaRPr lang="en-US" sz="4000" b="1" dirty="0">
              <a:solidFill>
                <a:srgbClr val="FF0000"/>
              </a:solidFill>
            </a:endParaRPr>
          </a:p>
        </p:txBody>
      </p:sp>
      <p:sp>
        <p:nvSpPr>
          <p:cNvPr id="26" name="Rectangle 25"/>
          <p:cNvSpPr/>
          <p:nvPr/>
        </p:nvSpPr>
        <p:spPr>
          <a:xfrm>
            <a:off x="13284000" y="4611225"/>
            <a:ext cx="470000" cy="707886"/>
          </a:xfrm>
          <a:prstGeom prst="rect">
            <a:avLst/>
          </a:prstGeom>
          <a:solidFill>
            <a:schemeClr val="bg1"/>
          </a:solidFill>
        </p:spPr>
        <p:txBody>
          <a:bodyPr wrap="none">
            <a:spAutoFit/>
          </a:bodyPr>
          <a:lstStyle/>
          <a:p>
            <a:r>
              <a:rPr lang="en-US" sz="4000" b="1" dirty="0">
                <a:solidFill>
                  <a:srgbClr val="FF0000"/>
                </a:solidFill>
                <a:latin typeface="Arial" panose="020B0604020202020204" pitchFamily="34" charset="0"/>
                <a:ea typeface="Calibri" panose="020F0502020204030204" pitchFamily="34" charset="0"/>
              </a:rPr>
              <a:t>3</a:t>
            </a:r>
            <a:endParaRPr lang="en-US" sz="4000" b="1" dirty="0">
              <a:solidFill>
                <a:srgbClr val="FF0000"/>
              </a:solidFill>
            </a:endParaRPr>
          </a:p>
        </p:txBody>
      </p:sp>
      <p:sp>
        <p:nvSpPr>
          <p:cNvPr id="17" name="Rectangle 16"/>
          <p:cNvSpPr/>
          <p:nvPr/>
        </p:nvSpPr>
        <p:spPr>
          <a:xfrm>
            <a:off x="990600" y="5804237"/>
            <a:ext cx="11960647" cy="1015663"/>
          </a:xfrm>
          <a:prstGeom prst="rect">
            <a:avLst/>
          </a:prstGeom>
        </p:spPr>
        <p:txBody>
          <a:bodyPr wrap="none">
            <a:spAutoFit/>
          </a:bodyPr>
          <a:lstStyle/>
          <a:p>
            <a:pPr algn="just">
              <a:lnSpc>
                <a:spcPct val="15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b) </a:t>
            </a:r>
            <a:r>
              <a:rPr lang="en-US" sz="4000" dirty="0" err="1">
                <a:latin typeface="Arial" panose="020B0604020202020204" pitchFamily="34" charset="0"/>
                <a:ea typeface="Calibri" panose="020F0502020204030204" pitchFamily="34" charset="0"/>
                <a:cs typeface="Arial" panose="020B0604020202020204" pitchFamily="34" charset="0"/>
              </a:rPr>
              <a:t>Tính</a:t>
            </a:r>
            <a:r>
              <a:rPr lang="en-US" sz="4000" dirty="0">
                <a:latin typeface="Arial" panose="020B0604020202020204" pitchFamily="34" charset="0"/>
                <a:ea typeface="Calibri" panose="020F0502020204030204" pitchFamily="34" charset="0"/>
                <a:cs typeface="Arial" panose="020B0604020202020204" pitchFamily="34" charset="0"/>
              </a:rPr>
              <a:t> x</a:t>
            </a:r>
            <a:r>
              <a:rPr lang="en-US" sz="4000" baseline="-25000" dirty="0">
                <a:latin typeface="Arial" panose="020B0604020202020204" pitchFamily="34" charset="0"/>
                <a:ea typeface="Calibri" panose="020F0502020204030204" pitchFamily="34" charset="0"/>
                <a:cs typeface="Arial" panose="020B0604020202020204" pitchFamily="34" charset="0"/>
              </a:rPr>
              <a:t>1</a:t>
            </a:r>
            <a:r>
              <a:rPr lang="en-US" sz="4000" dirty="0">
                <a:latin typeface="Arial" panose="020B0604020202020204" pitchFamily="34" charset="0"/>
                <a:ea typeface="Calibri" panose="020F0502020204030204" pitchFamily="34" charset="0"/>
                <a:cs typeface="Arial" panose="020B0604020202020204" pitchFamily="34" charset="0"/>
              </a:rPr>
              <a:t>.y</a:t>
            </a:r>
            <a:r>
              <a:rPr lang="en-US" sz="4000" baseline="-25000" dirty="0">
                <a:latin typeface="Arial" panose="020B0604020202020204" pitchFamily="34" charset="0"/>
                <a:ea typeface="Calibri" panose="020F0502020204030204" pitchFamily="34" charset="0"/>
                <a:cs typeface="Arial" panose="020B0604020202020204" pitchFamily="34" charset="0"/>
              </a:rPr>
              <a:t>1</a:t>
            </a:r>
            <a:r>
              <a:rPr lang="en-US" sz="4000" dirty="0">
                <a:latin typeface="Arial" panose="020B0604020202020204" pitchFamily="34" charset="0"/>
                <a:ea typeface="Calibri" panose="020F0502020204030204" pitchFamily="34" charset="0"/>
                <a:cs typeface="Arial" panose="020B0604020202020204" pitchFamily="34" charset="0"/>
              </a:rPr>
              <a:t>,</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a:latin typeface="Arial" panose="020B0604020202020204" pitchFamily="34" charset="0"/>
                <a:ea typeface="Calibri" panose="020F0502020204030204" pitchFamily="34" charset="0"/>
                <a:cs typeface="Arial" panose="020B0604020202020204" pitchFamily="34" charset="0"/>
              </a:rPr>
              <a:t>x</a:t>
            </a:r>
            <a:r>
              <a:rPr lang="en-US" sz="4000" baseline="-25000" dirty="0">
                <a:latin typeface="Arial" panose="020B0604020202020204" pitchFamily="34" charset="0"/>
                <a:ea typeface="Calibri" panose="020F0502020204030204" pitchFamily="34" charset="0"/>
                <a:cs typeface="Arial" panose="020B0604020202020204" pitchFamily="34" charset="0"/>
              </a:rPr>
              <a:t>2</a:t>
            </a:r>
            <a:r>
              <a:rPr lang="en-US" sz="4000" dirty="0">
                <a:latin typeface="Arial" panose="020B0604020202020204" pitchFamily="34" charset="0"/>
                <a:ea typeface="Calibri" panose="020F0502020204030204" pitchFamily="34" charset="0"/>
                <a:cs typeface="Arial" panose="020B0604020202020204" pitchFamily="34" charset="0"/>
              </a:rPr>
              <a:t>.y</a:t>
            </a:r>
            <a:r>
              <a:rPr lang="en-US" sz="4000" baseline="-25000" dirty="0">
                <a:latin typeface="Arial" panose="020B0604020202020204" pitchFamily="34" charset="0"/>
                <a:ea typeface="Calibri" panose="020F0502020204030204" pitchFamily="34" charset="0"/>
                <a:cs typeface="Arial" panose="020B0604020202020204" pitchFamily="34" charset="0"/>
              </a:rPr>
              <a:t>2</a:t>
            </a:r>
            <a:r>
              <a:rPr lang="en-US" sz="4000" dirty="0">
                <a:latin typeface="Arial" panose="020B0604020202020204" pitchFamily="34" charset="0"/>
                <a:ea typeface="Calibri" panose="020F0502020204030204" pitchFamily="34" charset="0"/>
                <a:cs typeface="Arial" panose="020B0604020202020204" pitchFamily="34" charset="0"/>
              </a:rPr>
              <a:t>,</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a:latin typeface="Arial" panose="020B0604020202020204" pitchFamily="34" charset="0"/>
                <a:ea typeface="Calibri" panose="020F0502020204030204" pitchFamily="34" charset="0"/>
                <a:cs typeface="Arial" panose="020B0604020202020204" pitchFamily="34" charset="0"/>
              </a:rPr>
              <a:t>x</a:t>
            </a:r>
            <a:r>
              <a:rPr lang="en-US" sz="4000" baseline="-25000" dirty="0">
                <a:latin typeface="Arial" panose="020B0604020202020204" pitchFamily="34" charset="0"/>
                <a:ea typeface="Calibri" panose="020F0502020204030204" pitchFamily="34" charset="0"/>
                <a:cs typeface="Arial" panose="020B0604020202020204" pitchFamily="34" charset="0"/>
              </a:rPr>
              <a:t>3</a:t>
            </a:r>
            <a:r>
              <a:rPr lang="en-US" sz="4000" dirty="0">
                <a:latin typeface="Arial" panose="020B0604020202020204" pitchFamily="34" charset="0"/>
                <a:ea typeface="Calibri" panose="020F0502020204030204" pitchFamily="34" charset="0"/>
                <a:cs typeface="Arial" panose="020B0604020202020204" pitchFamily="34" charset="0"/>
              </a:rPr>
              <a:t>.y</a:t>
            </a:r>
            <a:r>
              <a:rPr lang="en-US" sz="4000" baseline="-25000" dirty="0">
                <a:latin typeface="Arial" panose="020B0604020202020204" pitchFamily="34" charset="0"/>
                <a:ea typeface="Calibri" panose="020F0502020204030204" pitchFamily="34" charset="0"/>
                <a:cs typeface="Arial" panose="020B0604020202020204" pitchFamily="34" charset="0"/>
              </a:rPr>
              <a:t>3 </a:t>
            </a:r>
            <a:r>
              <a:rPr lang="en-US" sz="4000" dirty="0" err="1">
                <a:latin typeface="Arial" panose="020B0604020202020204" pitchFamily="34" charset="0"/>
                <a:ea typeface="Times New Roman" panose="02020603050405020304" pitchFamily="18" charset="0"/>
                <a:cs typeface="Arial" panose="020B0604020202020204" pitchFamily="34" charset="0"/>
              </a:rPr>
              <a:t>và</a:t>
            </a:r>
            <a:r>
              <a:rPr lang="en-US" sz="4000" dirty="0">
                <a:latin typeface="Arial" panose="020B0604020202020204" pitchFamily="34" charset="0"/>
                <a:ea typeface="Times New Roman" panose="02020603050405020304" pitchFamily="18" charset="0"/>
                <a:cs typeface="Arial" panose="020B0604020202020204" pitchFamily="34" charset="0"/>
              </a:rPr>
              <a:t> so </a:t>
            </a:r>
            <a:r>
              <a:rPr lang="en-US" sz="4000" dirty="0" err="1">
                <a:latin typeface="Arial" panose="020B0604020202020204" pitchFamily="34" charset="0"/>
                <a:ea typeface="Times New Roman" panose="02020603050405020304" pitchFamily="18" charset="0"/>
                <a:cs typeface="Arial" panose="020B0604020202020204" pitchFamily="34" charset="0"/>
              </a:rPr>
              <a:t>sánh</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với</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hệ</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số</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tỉ</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lệ</a:t>
            </a:r>
            <a:r>
              <a:rPr lang="en-US" sz="4000" dirty="0">
                <a:latin typeface="Arial" panose="020B0604020202020204" pitchFamily="34" charset="0"/>
                <a:ea typeface="Times New Roman" panose="02020603050405020304" pitchFamily="18" charset="0"/>
                <a:cs typeface="Arial" panose="020B0604020202020204" pitchFamily="34" charset="0"/>
              </a:rPr>
              <a:t> a.</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20" name="Rectangle 19"/>
          <p:cNvSpPr/>
          <p:nvPr/>
        </p:nvSpPr>
        <p:spPr>
          <a:xfrm>
            <a:off x="4280758" y="7699086"/>
            <a:ext cx="13607142" cy="2041585"/>
          </a:xfrm>
          <a:prstGeom prst="rect">
            <a:avLst/>
          </a:prstGeom>
        </p:spPr>
        <p:txBody>
          <a:bodyPr wrap="square">
            <a:spAutoFit/>
          </a:bodyPr>
          <a:lstStyle/>
          <a:p>
            <a:pPr algn="just">
              <a:lnSpc>
                <a:spcPct val="15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Ta </a:t>
            </a:r>
            <a:r>
              <a:rPr lang="en-US" sz="4000" dirty="0" err="1">
                <a:latin typeface="Arial" panose="020B0604020202020204" pitchFamily="34" charset="0"/>
                <a:ea typeface="Calibri" panose="020F0502020204030204" pitchFamily="34" charset="0"/>
                <a:cs typeface="Arial" panose="020B0604020202020204" pitchFamily="34" charset="0"/>
              </a:rPr>
              <a:t>có</a:t>
            </a:r>
            <a:r>
              <a:rPr lang="en-US" sz="4000" dirty="0">
                <a:latin typeface="Arial" panose="020B0604020202020204" pitchFamily="34" charset="0"/>
                <a:ea typeface="Calibri" panose="020F0502020204030204" pitchFamily="34" charset="0"/>
                <a:cs typeface="Arial" panose="020B0604020202020204" pitchFamily="34" charset="0"/>
              </a:rPr>
              <a:t>: x</a:t>
            </a:r>
            <a:r>
              <a:rPr lang="en-US" sz="4000" baseline="-25000" dirty="0">
                <a:latin typeface="Arial" panose="020B0604020202020204" pitchFamily="34" charset="0"/>
                <a:ea typeface="Calibri" panose="020F0502020204030204" pitchFamily="34" charset="0"/>
                <a:cs typeface="Arial" panose="020B0604020202020204" pitchFamily="34" charset="0"/>
              </a:rPr>
              <a:t>1</a:t>
            </a:r>
            <a:r>
              <a:rPr lang="en-US" sz="4000" dirty="0">
                <a:latin typeface="Arial" panose="020B0604020202020204" pitchFamily="34" charset="0"/>
                <a:ea typeface="Calibri" panose="020F0502020204030204" pitchFamily="34" charset="0"/>
                <a:cs typeface="Arial" panose="020B0604020202020204" pitchFamily="34" charset="0"/>
              </a:rPr>
              <a:t>.y</a:t>
            </a:r>
            <a:r>
              <a:rPr lang="en-US" sz="4000" baseline="-25000" dirty="0">
                <a:latin typeface="Arial" panose="020B0604020202020204" pitchFamily="34" charset="0"/>
                <a:ea typeface="Calibri" panose="020F0502020204030204" pitchFamily="34" charset="0"/>
                <a:cs typeface="Arial" panose="020B0604020202020204" pitchFamily="34" charset="0"/>
              </a:rPr>
              <a:t>1</a:t>
            </a:r>
            <a:r>
              <a:rPr lang="en-US" sz="4000" dirty="0">
                <a:latin typeface="Arial" panose="020B0604020202020204" pitchFamily="34" charset="0"/>
                <a:ea typeface="Calibri" panose="020F0502020204030204" pitchFamily="34" charset="0"/>
                <a:cs typeface="Arial" panose="020B0604020202020204" pitchFamily="34" charset="0"/>
              </a:rPr>
              <a:t> =  2.6 = 12,</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a:latin typeface="Arial" panose="020B0604020202020204" pitchFamily="34" charset="0"/>
                <a:ea typeface="Calibri" panose="020F0502020204030204" pitchFamily="34" charset="0"/>
                <a:cs typeface="Arial" panose="020B0604020202020204" pitchFamily="34" charset="0"/>
              </a:rPr>
              <a:t>x</a:t>
            </a:r>
            <a:r>
              <a:rPr lang="en-US" sz="4000" baseline="-25000" dirty="0">
                <a:latin typeface="Arial" panose="020B0604020202020204" pitchFamily="34" charset="0"/>
                <a:ea typeface="Calibri" panose="020F0502020204030204" pitchFamily="34" charset="0"/>
                <a:cs typeface="Arial" panose="020B0604020202020204" pitchFamily="34" charset="0"/>
              </a:rPr>
              <a:t>2</a:t>
            </a:r>
            <a:r>
              <a:rPr lang="en-US" sz="4000" dirty="0">
                <a:latin typeface="Arial" panose="020B0604020202020204" pitchFamily="34" charset="0"/>
                <a:ea typeface="Calibri" panose="020F0502020204030204" pitchFamily="34" charset="0"/>
                <a:cs typeface="Arial" panose="020B0604020202020204" pitchFamily="34" charset="0"/>
              </a:rPr>
              <a:t>.y</a:t>
            </a:r>
            <a:r>
              <a:rPr lang="en-US" sz="4000" baseline="-25000" dirty="0">
                <a:latin typeface="Arial" panose="020B0604020202020204" pitchFamily="34" charset="0"/>
                <a:ea typeface="Calibri" panose="020F0502020204030204" pitchFamily="34" charset="0"/>
                <a:cs typeface="Arial" panose="020B0604020202020204" pitchFamily="34" charset="0"/>
              </a:rPr>
              <a:t>2 </a:t>
            </a:r>
            <a:r>
              <a:rPr lang="en-US" sz="4000" dirty="0">
                <a:latin typeface="Arial" panose="020B0604020202020204" pitchFamily="34" charset="0"/>
                <a:ea typeface="Calibri" panose="020F0502020204030204" pitchFamily="34" charset="0"/>
                <a:cs typeface="Arial" panose="020B0604020202020204" pitchFamily="34" charset="0"/>
              </a:rPr>
              <a:t>= 3.4 = 12,</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a:latin typeface="Arial" panose="020B0604020202020204" pitchFamily="34" charset="0"/>
                <a:ea typeface="Calibri" panose="020F0502020204030204" pitchFamily="34" charset="0"/>
                <a:cs typeface="Arial" panose="020B0604020202020204" pitchFamily="34" charset="0"/>
              </a:rPr>
              <a:t>x</a:t>
            </a:r>
            <a:r>
              <a:rPr lang="en-US" sz="4000" baseline="-25000" dirty="0">
                <a:latin typeface="Arial" panose="020B0604020202020204" pitchFamily="34" charset="0"/>
                <a:ea typeface="Calibri" panose="020F0502020204030204" pitchFamily="34" charset="0"/>
                <a:cs typeface="Arial" panose="020B0604020202020204" pitchFamily="34" charset="0"/>
              </a:rPr>
              <a:t>3</a:t>
            </a:r>
            <a:r>
              <a:rPr lang="en-US" sz="4000" dirty="0">
                <a:latin typeface="Arial" panose="020B0604020202020204" pitchFamily="34" charset="0"/>
                <a:ea typeface="Calibri" panose="020F0502020204030204" pitchFamily="34" charset="0"/>
                <a:cs typeface="Arial" panose="020B0604020202020204" pitchFamily="34" charset="0"/>
              </a:rPr>
              <a:t>.y</a:t>
            </a:r>
            <a:r>
              <a:rPr lang="en-US" sz="4000" baseline="-25000" dirty="0">
                <a:latin typeface="Arial" panose="020B0604020202020204" pitchFamily="34" charset="0"/>
                <a:ea typeface="Calibri" panose="020F0502020204030204" pitchFamily="34" charset="0"/>
                <a:cs typeface="Arial" panose="020B0604020202020204" pitchFamily="34" charset="0"/>
              </a:rPr>
              <a:t>3</a:t>
            </a:r>
            <a:r>
              <a:rPr lang="en-US" sz="4000" dirty="0">
                <a:latin typeface="Arial" panose="020B0604020202020204" pitchFamily="34" charset="0"/>
                <a:ea typeface="Calibri" panose="020F0502020204030204" pitchFamily="34" charset="0"/>
                <a:cs typeface="Arial" panose="020B0604020202020204" pitchFamily="34" charset="0"/>
              </a:rPr>
              <a:t> = 4.3 = 12</a:t>
            </a:r>
            <a:endParaRPr lang="en-US" sz="4000" dirty="0">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4000" dirty="0" err="1">
                <a:latin typeface="Arial" panose="020B0604020202020204" pitchFamily="34" charset="0"/>
                <a:ea typeface="Calibri" panose="020F0502020204030204" pitchFamily="34" charset="0"/>
                <a:cs typeface="Arial" panose="020B0604020202020204" pitchFamily="34" charset="0"/>
              </a:rPr>
              <a:t>Vậy</a:t>
            </a:r>
            <a:r>
              <a:rPr lang="en-US" sz="4000" dirty="0">
                <a:latin typeface="Arial" panose="020B0604020202020204" pitchFamily="34" charset="0"/>
                <a:ea typeface="Calibri" panose="020F0502020204030204" pitchFamily="34" charset="0"/>
                <a:cs typeface="Arial" panose="020B0604020202020204" pitchFamily="34" charset="0"/>
              </a:rPr>
              <a:t>: x</a:t>
            </a:r>
            <a:r>
              <a:rPr lang="en-US" sz="4000" baseline="-25000" dirty="0">
                <a:latin typeface="Arial" panose="020B0604020202020204" pitchFamily="34" charset="0"/>
                <a:ea typeface="Calibri" panose="020F0502020204030204" pitchFamily="34" charset="0"/>
                <a:cs typeface="Arial" panose="020B0604020202020204" pitchFamily="34" charset="0"/>
              </a:rPr>
              <a:t>1</a:t>
            </a:r>
            <a:r>
              <a:rPr lang="en-US" sz="4000" dirty="0">
                <a:latin typeface="Arial" panose="020B0604020202020204" pitchFamily="34" charset="0"/>
                <a:ea typeface="Calibri" panose="020F0502020204030204" pitchFamily="34" charset="0"/>
                <a:cs typeface="Arial" panose="020B0604020202020204" pitchFamily="34" charset="0"/>
              </a:rPr>
              <a:t>.y</a:t>
            </a:r>
            <a:r>
              <a:rPr lang="en-US" sz="4000" baseline="-25000" dirty="0">
                <a:latin typeface="Arial" panose="020B0604020202020204" pitchFamily="34" charset="0"/>
                <a:ea typeface="Calibri" panose="020F0502020204030204" pitchFamily="34" charset="0"/>
                <a:cs typeface="Arial" panose="020B0604020202020204" pitchFamily="34" charset="0"/>
              </a:rPr>
              <a:t>1</a:t>
            </a:r>
            <a:r>
              <a:rPr lang="en-US" sz="4000" dirty="0">
                <a:latin typeface="Arial" panose="020B0604020202020204" pitchFamily="34" charset="0"/>
                <a:ea typeface="Calibri" panose="020F0502020204030204" pitchFamily="34" charset="0"/>
                <a:cs typeface="Arial" panose="020B0604020202020204" pitchFamily="34" charset="0"/>
              </a:rPr>
              <a:t> =  x</a:t>
            </a:r>
            <a:r>
              <a:rPr lang="en-US" sz="4000" baseline="-25000" dirty="0">
                <a:latin typeface="Arial" panose="020B0604020202020204" pitchFamily="34" charset="0"/>
                <a:ea typeface="Calibri" panose="020F0502020204030204" pitchFamily="34" charset="0"/>
                <a:cs typeface="Arial" panose="020B0604020202020204" pitchFamily="34" charset="0"/>
              </a:rPr>
              <a:t>2</a:t>
            </a:r>
            <a:r>
              <a:rPr lang="en-US" sz="4000" dirty="0">
                <a:latin typeface="Arial" panose="020B0604020202020204" pitchFamily="34" charset="0"/>
                <a:ea typeface="Calibri" panose="020F0502020204030204" pitchFamily="34" charset="0"/>
                <a:cs typeface="Arial" panose="020B0604020202020204" pitchFamily="34" charset="0"/>
              </a:rPr>
              <a:t>.y</a:t>
            </a:r>
            <a:r>
              <a:rPr lang="en-US" sz="4000" baseline="-25000" dirty="0">
                <a:latin typeface="Arial" panose="020B0604020202020204" pitchFamily="34" charset="0"/>
                <a:ea typeface="Calibri" panose="020F0502020204030204" pitchFamily="34" charset="0"/>
                <a:cs typeface="Arial" panose="020B0604020202020204" pitchFamily="34" charset="0"/>
              </a:rPr>
              <a:t>2 </a:t>
            </a:r>
            <a:r>
              <a:rPr lang="en-US" sz="4000" dirty="0">
                <a:latin typeface="Arial" panose="020B0604020202020204" pitchFamily="34" charset="0"/>
                <a:ea typeface="Calibri" panose="020F0502020204030204" pitchFamily="34" charset="0"/>
                <a:cs typeface="Arial" panose="020B0604020202020204" pitchFamily="34" charset="0"/>
              </a:rPr>
              <a:t>= x</a:t>
            </a:r>
            <a:r>
              <a:rPr lang="en-US" sz="4000" baseline="-25000" dirty="0">
                <a:latin typeface="Arial" panose="020B0604020202020204" pitchFamily="34" charset="0"/>
                <a:ea typeface="Calibri" panose="020F0502020204030204" pitchFamily="34" charset="0"/>
                <a:cs typeface="Arial" panose="020B0604020202020204" pitchFamily="34" charset="0"/>
              </a:rPr>
              <a:t>3</a:t>
            </a:r>
            <a:r>
              <a:rPr lang="en-US" sz="4000" dirty="0">
                <a:latin typeface="Arial" panose="020B0604020202020204" pitchFamily="34" charset="0"/>
                <a:ea typeface="Calibri" panose="020F0502020204030204" pitchFamily="34" charset="0"/>
                <a:cs typeface="Arial" panose="020B0604020202020204" pitchFamily="34" charset="0"/>
              </a:rPr>
              <a:t>.y</a:t>
            </a:r>
            <a:r>
              <a:rPr lang="en-US" sz="4000" baseline="-25000" dirty="0">
                <a:latin typeface="Arial" panose="020B0604020202020204" pitchFamily="34" charset="0"/>
                <a:ea typeface="Calibri" panose="020F0502020204030204" pitchFamily="34" charset="0"/>
                <a:cs typeface="Arial" panose="020B0604020202020204" pitchFamily="34" charset="0"/>
              </a:rPr>
              <a:t>3</a:t>
            </a:r>
            <a:r>
              <a:rPr lang="en-US" sz="4000" dirty="0">
                <a:latin typeface="Arial" panose="020B0604020202020204" pitchFamily="34" charset="0"/>
                <a:ea typeface="Calibri" panose="020F0502020204030204" pitchFamily="34" charset="0"/>
                <a:cs typeface="Arial" panose="020B0604020202020204" pitchFamily="34" charset="0"/>
              </a:rPr>
              <a:t>  = 12 = a</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27" name="Picture 10"/>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27419" y="9003991"/>
            <a:ext cx="1639790" cy="760266"/>
          </a:xfrm>
          <a:prstGeom prst="rect">
            <a:avLst/>
          </a:prstGeom>
        </p:spPr>
      </p:pic>
      <p:pic>
        <p:nvPicPr>
          <p:cNvPr id="29" name="Picture 2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16916400" y="2556645"/>
            <a:ext cx="1617184" cy="1516110"/>
          </a:xfrm>
          <a:prstGeom prst="rect">
            <a:avLst/>
          </a:prstGeom>
        </p:spPr>
      </p:pic>
    </p:spTree>
    <p:extLst>
      <p:ext uri="{BB962C8B-B14F-4D97-AF65-F5344CB8AC3E}">
        <p14:creationId xmlns:p14="http://schemas.microsoft.com/office/powerpoint/2010/main" val="3434124978"/>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randombar(horizontal)">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barn(inVertical)">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0">
                                            <p:txEl>
                                              <p:pRg st="0" end="0"/>
                                            </p:txEl>
                                          </p:spTgt>
                                        </p:tgtEl>
                                        <p:attrNameLst>
                                          <p:attrName>style.visibility</p:attrName>
                                        </p:attrNameLst>
                                      </p:cBhvr>
                                      <p:to>
                                        <p:strVal val="visible"/>
                                      </p:to>
                                    </p:set>
                                    <p:animEffect transition="in" filter="fade">
                                      <p:cBhvr>
                                        <p:cTn id="52" dur="500"/>
                                        <p:tgtEl>
                                          <p:spTgt spid="20">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20">
                                            <p:txEl>
                                              <p:pRg st="1" end="1"/>
                                            </p:txEl>
                                          </p:spTgt>
                                        </p:tgtEl>
                                        <p:attrNameLst>
                                          <p:attrName>style.visibility</p:attrName>
                                        </p:attrNameLst>
                                      </p:cBhvr>
                                      <p:to>
                                        <p:strVal val="visible"/>
                                      </p:to>
                                    </p:set>
                                    <p:animEffect transition="in" filter="randombar(horizontal)">
                                      <p:cBhvr>
                                        <p:cTn id="57" dur="500"/>
                                        <p:tgtEl>
                                          <p:spTgt spid="2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 grpId="0"/>
      <p:bldP spid="6" grpId="0"/>
      <p:bldP spid="12" grpId="0" animBg="1"/>
      <p:bldP spid="25" grpId="0" animBg="1"/>
      <p:bldP spid="26" grpId="0" animBg="1"/>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786" b="7786"/>
          <a:stretch>
            <a:fillRect/>
          </a:stretch>
        </p:blipFill>
        <p:spPr>
          <a:xfrm>
            <a:off x="0" y="0"/>
            <a:ext cx="18288000" cy="10287000"/>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337407" flipV="1">
            <a:off x="14867980" y="-280793"/>
            <a:ext cx="3985795" cy="1639158"/>
          </a:xfrm>
          <a:prstGeom prst="rect">
            <a:avLst/>
          </a:prstGeom>
        </p:spPr>
      </p:pic>
      <p:grpSp>
        <p:nvGrpSpPr>
          <p:cNvPr id="5" name="Group 5"/>
          <p:cNvGrpSpPr/>
          <p:nvPr/>
        </p:nvGrpSpPr>
        <p:grpSpPr>
          <a:xfrm>
            <a:off x="634268" y="2155658"/>
            <a:ext cx="16996959" cy="7178842"/>
            <a:chOff x="0" y="0"/>
            <a:chExt cx="1918193" cy="2090532"/>
          </a:xfrm>
        </p:grpSpPr>
        <p:sp>
          <p:nvSpPr>
            <p:cNvPr id="6" name="Freeform 6"/>
            <p:cNvSpPr/>
            <p:nvPr/>
          </p:nvSpPr>
          <p:spPr>
            <a:xfrm>
              <a:off x="0" y="0"/>
              <a:ext cx="1918193" cy="2090532"/>
            </a:xfrm>
            <a:custGeom>
              <a:avLst/>
              <a:gdLst/>
              <a:ahLst/>
              <a:cxnLst/>
              <a:rect l="l" t="t" r="r" b="b"/>
              <a:pathLst>
                <a:path w="1918193" h="2090532">
                  <a:moveTo>
                    <a:pt x="1793733" y="2090532"/>
                  </a:moveTo>
                  <a:lnTo>
                    <a:pt x="124460" y="2090532"/>
                  </a:lnTo>
                  <a:cubicBezTo>
                    <a:pt x="55880" y="2090532"/>
                    <a:pt x="0" y="2034652"/>
                    <a:pt x="0" y="1966072"/>
                  </a:cubicBezTo>
                  <a:lnTo>
                    <a:pt x="0" y="124460"/>
                  </a:lnTo>
                  <a:cubicBezTo>
                    <a:pt x="0" y="55880"/>
                    <a:pt x="55880" y="0"/>
                    <a:pt x="124460" y="0"/>
                  </a:cubicBezTo>
                  <a:lnTo>
                    <a:pt x="1793733" y="0"/>
                  </a:lnTo>
                  <a:cubicBezTo>
                    <a:pt x="1862313" y="0"/>
                    <a:pt x="1918193" y="55880"/>
                    <a:pt x="1918193" y="124460"/>
                  </a:cubicBezTo>
                  <a:lnTo>
                    <a:pt x="1918193" y="1966072"/>
                  </a:lnTo>
                  <a:cubicBezTo>
                    <a:pt x="1918193" y="2034652"/>
                    <a:pt x="1862313" y="2090532"/>
                    <a:pt x="1793733" y="2090532"/>
                  </a:cubicBezTo>
                  <a:close/>
                </a:path>
              </a:pathLst>
            </a:custGeom>
            <a:solidFill>
              <a:srgbClr val="FFFFFF"/>
            </a:solidFill>
          </p:spPr>
        </p:sp>
      </p:grpSp>
      <p:sp>
        <p:nvSpPr>
          <p:cNvPr id="12" name="TextBox 11"/>
          <p:cNvSpPr txBox="1"/>
          <p:nvPr/>
        </p:nvSpPr>
        <p:spPr>
          <a:xfrm>
            <a:off x="7467600" y="810743"/>
            <a:ext cx="4038600"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NHẬN XÉT</a:t>
            </a:r>
          </a:p>
        </p:txBody>
      </p:sp>
      <p:pic>
        <p:nvPicPr>
          <p:cNvPr id="9" name="Picture 8"/>
          <p:cNvPicPr>
            <a:picLocks noChangeAspect="1"/>
          </p:cNvPicPr>
          <p:nvPr/>
        </p:nvPicPr>
        <p:blipFill>
          <a:blip r:embed="rId5"/>
          <a:stretch>
            <a:fillRect/>
          </a:stretch>
        </p:blipFill>
        <p:spPr>
          <a:xfrm>
            <a:off x="-232959" y="8904194"/>
            <a:ext cx="1197787" cy="1163643"/>
          </a:xfrm>
          <a:prstGeom prst="rect">
            <a:avLst/>
          </a:prstGeom>
        </p:spPr>
      </p:pic>
      <p:pic>
        <p:nvPicPr>
          <p:cNvPr id="34" name="Picture 33"/>
          <p:cNvPicPr>
            <a:picLocks noChangeAspect="1"/>
          </p:cNvPicPr>
          <p:nvPr/>
        </p:nvPicPr>
        <p:blipFill>
          <a:blip r:embed="rId5"/>
          <a:stretch>
            <a:fillRect/>
          </a:stretch>
        </p:blipFill>
        <p:spPr>
          <a:xfrm rot="5400000">
            <a:off x="-403191" y="186249"/>
            <a:ext cx="1538250" cy="1494401"/>
          </a:xfrm>
          <a:prstGeom prst="rect">
            <a:avLst/>
          </a:prstGeom>
        </p:spPr>
      </p:pic>
      <p:sp>
        <p:nvSpPr>
          <p:cNvPr id="4" name="Rectangle 3"/>
          <p:cNvSpPr/>
          <p:nvPr/>
        </p:nvSpPr>
        <p:spPr>
          <a:xfrm>
            <a:off x="1113134" y="2482475"/>
            <a:ext cx="15879465" cy="2862322"/>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Nếu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hai</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đại</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lượng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y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và</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x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tỉ</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lệ</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nghịch</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với</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nhau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thì</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p>
          <a:p>
            <a:pPr marL="571500" marR="0" lvl="0" indent="-571500" algn="just" defTabSz="914400" rtl="0" eaLnBrk="1" fontAlgn="auto" latinLnBrk="0" hangingPunct="1">
              <a:lnSpc>
                <a:spcPct val="150000"/>
              </a:lnSpc>
              <a:spcBef>
                <a:spcPts val="0"/>
              </a:spcBef>
              <a:spcAft>
                <a:spcPts val="0"/>
              </a:spcAft>
              <a:buClrTx/>
              <a:buSzTx/>
              <a:buFontTx/>
              <a:buChar char="-"/>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Tích</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hai</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giá</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trị</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tương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ứng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của</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chúng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luôn</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không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đổi</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và</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bằng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hệ</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số</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tỉ</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lệ</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7" name="Rectangle 6"/>
          <p:cNvSpPr/>
          <p:nvPr/>
        </p:nvSpPr>
        <p:spPr>
          <a:xfrm>
            <a:off x="1219200" y="6286526"/>
            <a:ext cx="1981200" cy="1015663"/>
          </a:xfrm>
          <a:prstGeom prst="rect">
            <a:avLst/>
          </a:prstGeom>
        </p:spPr>
        <p:txBody>
          <a:bodyPr wrap="square">
            <a:spAutoFit/>
          </a:bodyPr>
          <a:lstStyle/>
          <a:p>
            <a:pPr lvl="0" algn="ctr">
              <a:lnSpc>
                <a:spcPct val="150000"/>
              </a:lnSpc>
              <a:defRPr/>
            </a:pP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hay </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Rectangle 7"/>
              <p:cNvSpPr/>
              <p:nvPr/>
            </p:nvSpPr>
            <p:spPr>
              <a:xfrm>
                <a:off x="5333324" y="5317671"/>
                <a:ext cx="7620676" cy="7078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0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baseline="-25000" dirty="0">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𝑦</m:t>
                      </m:r>
                      <m:r>
                        <a:rPr lang="en-US" sz="4000" i="1" baseline="-25000" dirty="0">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 = </m:t>
                      </m:r>
                      <m: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baseline="-25000" dirty="0">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𝑦</m:t>
                      </m:r>
                      <m:r>
                        <a:rPr lang="en-US" sz="4000" i="1" baseline="-25000" dirty="0">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r>
                        <a:rPr lang="en-US" sz="4000" b="1" i="1" baseline="-25000" dirty="0">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r>
                        <a:rPr lang="en-US" sz="4000" b="1"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baseline="-25000" dirty="0">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𝑦</m:t>
                      </m:r>
                      <m:r>
                        <a:rPr lang="en-US" sz="4000" i="1" baseline="-25000" dirty="0">
                          <a:solidFill>
                            <a:prstClr val="black"/>
                          </a:solidFill>
                          <a:latin typeface="Cambria Math" panose="02040503050406030204" pitchFamily="18" charset="0"/>
                          <a:ea typeface="Times New Roman" panose="02020603050405020304" pitchFamily="18" charset="0"/>
                          <a:cs typeface="Arial" panose="020B0604020202020204" pitchFamily="34" charset="0"/>
                        </a:rPr>
                        <m:t>2</m:t>
                      </m:r>
                      <m: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𝑎</m:t>
                      </m:r>
                      <m: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oMath>
                  </m:oMathPara>
                </a14:m>
                <a:endParaRPr lang="en-US" dirty="0"/>
              </a:p>
            </p:txBody>
          </p:sp>
        </mc:Choice>
        <mc:Fallback xmlns="">
          <p:sp>
            <p:nvSpPr>
              <p:cNvPr id="8" name="Rectangle 7"/>
              <p:cNvSpPr>
                <a:spLocks noRot="1" noChangeAspect="1" noMove="1" noResize="1" noEditPoints="1" noAdjustHandles="1" noChangeArrowheads="1" noChangeShapeType="1" noTextEdit="1"/>
              </p:cNvSpPr>
              <p:nvPr/>
            </p:nvSpPr>
            <p:spPr>
              <a:xfrm>
                <a:off x="5333324" y="5317671"/>
                <a:ext cx="7620676" cy="707886"/>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6529452" y="7157434"/>
                <a:ext cx="5228419" cy="17467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4000" i="1">
                              <a:latin typeface="Cambria Math" panose="02040503050406030204" pitchFamily="18" charset="0"/>
                            </a:rPr>
                          </m:ctrlPr>
                        </m:fPr>
                        <m:num>
                          <m:sSub>
                            <m:sSubPr>
                              <m:ctrlPr>
                                <a:rPr lang="en-US" sz="4000" i="1">
                                  <a:latin typeface="Cambria Math" panose="02040503050406030204" pitchFamily="18" charset="0"/>
                                </a:rPr>
                              </m:ctrlPr>
                            </m:sSubPr>
                            <m:e>
                              <m:r>
                                <a:rPr lang="en-US" sz="4000" i="1">
                                  <a:latin typeface="Cambria Math" panose="02040503050406030204" pitchFamily="18" charset="0"/>
                                </a:rPr>
                                <m:t>𝑦</m:t>
                              </m:r>
                            </m:e>
                            <m:sub>
                              <m:r>
                                <a:rPr lang="en-US" sz="4000" i="0">
                                  <a:latin typeface="Cambria Math" panose="02040503050406030204" pitchFamily="18" charset="0"/>
                                </a:rPr>
                                <m:t>1</m:t>
                              </m:r>
                            </m:sub>
                          </m:sSub>
                        </m:num>
                        <m:den>
                          <m:f>
                            <m:fPr>
                              <m:ctrlPr>
                                <a:rPr lang="en-US" sz="4000" i="1">
                                  <a:latin typeface="Cambria Math" panose="02040503050406030204" pitchFamily="18" charset="0"/>
                                </a:rPr>
                              </m:ctrlPr>
                            </m:fPr>
                            <m:num>
                              <m:r>
                                <a:rPr lang="en-US" sz="4000" i="0">
                                  <a:latin typeface="Cambria Math" panose="02040503050406030204" pitchFamily="18" charset="0"/>
                                </a:rPr>
                                <m:t>1</m:t>
                              </m:r>
                            </m:num>
                            <m:den>
                              <m:sSub>
                                <m:sSubPr>
                                  <m:ctrlPr>
                                    <a:rPr lang="en-US" sz="4000" i="1">
                                      <a:latin typeface="Cambria Math" panose="02040503050406030204" pitchFamily="18" charset="0"/>
                                    </a:rPr>
                                  </m:ctrlPr>
                                </m:sSubPr>
                                <m:e>
                                  <m:r>
                                    <a:rPr lang="en-US" sz="4000" i="1">
                                      <a:latin typeface="Cambria Math" panose="02040503050406030204" pitchFamily="18" charset="0"/>
                                    </a:rPr>
                                    <m:t>𝑥</m:t>
                                  </m:r>
                                </m:e>
                                <m:sub>
                                  <m:r>
                                    <a:rPr lang="en-US" sz="4000" i="0">
                                      <a:latin typeface="Cambria Math" panose="02040503050406030204" pitchFamily="18" charset="0"/>
                                    </a:rPr>
                                    <m:t>1</m:t>
                                  </m:r>
                                </m:sub>
                              </m:sSub>
                            </m:den>
                          </m:f>
                        </m:den>
                      </m:f>
                      <m:r>
                        <a:rPr lang="en-US" sz="4000" i="0">
                          <a:latin typeface="Cambria Math" panose="02040503050406030204" pitchFamily="18" charset="0"/>
                        </a:rPr>
                        <m:t>=</m:t>
                      </m:r>
                      <m:f>
                        <m:fPr>
                          <m:ctrlPr>
                            <a:rPr lang="en-US" sz="4000" i="1">
                              <a:latin typeface="Cambria Math" panose="02040503050406030204" pitchFamily="18" charset="0"/>
                            </a:rPr>
                          </m:ctrlPr>
                        </m:fPr>
                        <m:num>
                          <m:sSub>
                            <m:sSubPr>
                              <m:ctrlPr>
                                <a:rPr lang="en-US" sz="4000" i="1">
                                  <a:latin typeface="Cambria Math" panose="02040503050406030204" pitchFamily="18" charset="0"/>
                                </a:rPr>
                              </m:ctrlPr>
                            </m:sSubPr>
                            <m:e>
                              <m:r>
                                <a:rPr lang="en-US" sz="4000" i="1">
                                  <a:latin typeface="Cambria Math" panose="02040503050406030204" pitchFamily="18" charset="0"/>
                                </a:rPr>
                                <m:t>𝑦</m:t>
                              </m:r>
                            </m:e>
                            <m:sub>
                              <m:r>
                                <a:rPr lang="en-US" sz="4000" i="0">
                                  <a:latin typeface="Cambria Math" panose="02040503050406030204" pitchFamily="18" charset="0"/>
                                </a:rPr>
                                <m:t>2</m:t>
                              </m:r>
                            </m:sub>
                          </m:sSub>
                        </m:num>
                        <m:den>
                          <m:f>
                            <m:fPr>
                              <m:ctrlPr>
                                <a:rPr lang="en-US" sz="4000" i="1">
                                  <a:latin typeface="Cambria Math" panose="02040503050406030204" pitchFamily="18" charset="0"/>
                                </a:rPr>
                              </m:ctrlPr>
                            </m:fPr>
                            <m:num>
                              <m:r>
                                <a:rPr lang="en-US" sz="4000" i="0">
                                  <a:latin typeface="Cambria Math" panose="02040503050406030204" pitchFamily="18" charset="0"/>
                                </a:rPr>
                                <m:t>1</m:t>
                              </m:r>
                            </m:num>
                            <m:den>
                              <m:sSub>
                                <m:sSubPr>
                                  <m:ctrlPr>
                                    <a:rPr lang="en-US" sz="4000" i="1">
                                      <a:latin typeface="Cambria Math" panose="02040503050406030204" pitchFamily="18" charset="0"/>
                                    </a:rPr>
                                  </m:ctrlPr>
                                </m:sSubPr>
                                <m:e>
                                  <m:r>
                                    <a:rPr lang="en-US" sz="4000" i="1">
                                      <a:latin typeface="Cambria Math" panose="02040503050406030204" pitchFamily="18" charset="0"/>
                                    </a:rPr>
                                    <m:t>𝑥</m:t>
                                  </m:r>
                                </m:e>
                                <m:sub>
                                  <m:r>
                                    <a:rPr lang="en-US" sz="4000" i="0">
                                      <a:latin typeface="Cambria Math" panose="02040503050406030204" pitchFamily="18" charset="0"/>
                                    </a:rPr>
                                    <m:t>2</m:t>
                                  </m:r>
                                </m:sub>
                              </m:sSub>
                            </m:den>
                          </m:f>
                        </m:den>
                      </m:f>
                      <m:r>
                        <a:rPr lang="en-US" sz="4000" i="0">
                          <a:latin typeface="Cambria Math" panose="02040503050406030204" pitchFamily="18" charset="0"/>
                        </a:rPr>
                        <m:t>=</m:t>
                      </m:r>
                      <m:f>
                        <m:fPr>
                          <m:ctrlPr>
                            <a:rPr lang="en-US" sz="4000" i="1">
                              <a:latin typeface="Cambria Math" panose="02040503050406030204" pitchFamily="18" charset="0"/>
                            </a:rPr>
                          </m:ctrlPr>
                        </m:fPr>
                        <m:num>
                          <m:sSub>
                            <m:sSubPr>
                              <m:ctrlPr>
                                <a:rPr lang="en-US" sz="4000" i="1">
                                  <a:latin typeface="Cambria Math" panose="02040503050406030204" pitchFamily="18" charset="0"/>
                                </a:rPr>
                              </m:ctrlPr>
                            </m:sSubPr>
                            <m:e>
                              <m:r>
                                <a:rPr lang="en-US" sz="4000" i="1">
                                  <a:latin typeface="Cambria Math" panose="02040503050406030204" pitchFamily="18" charset="0"/>
                                </a:rPr>
                                <m:t>𝑦</m:t>
                              </m:r>
                            </m:e>
                            <m:sub>
                              <m:r>
                                <a:rPr lang="en-US" sz="4000" i="0">
                                  <a:latin typeface="Cambria Math" panose="02040503050406030204" pitchFamily="18" charset="0"/>
                                </a:rPr>
                                <m:t>3</m:t>
                              </m:r>
                            </m:sub>
                          </m:sSub>
                        </m:num>
                        <m:den>
                          <m:f>
                            <m:fPr>
                              <m:ctrlPr>
                                <a:rPr lang="en-US" sz="4000" i="1">
                                  <a:latin typeface="Cambria Math" panose="02040503050406030204" pitchFamily="18" charset="0"/>
                                </a:rPr>
                              </m:ctrlPr>
                            </m:fPr>
                            <m:num>
                              <m:r>
                                <a:rPr lang="en-US" sz="4000" i="0">
                                  <a:latin typeface="Cambria Math" panose="02040503050406030204" pitchFamily="18" charset="0"/>
                                </a:rPr>
                                <m:t>1</m:t>
                              </m:r>
                            </m:num>
                            <m:den>
                              <m:sSub>
                                <m:sSubPr>
                                  <m:ctrlPr>
                                    <a:rPr lang="en-US" sz="4000" i="1">
                                      <a:latin typeface="Cambria Math" panose="02040503050406030204" pitchFamily="18" charset="0"/>
                                    </a:rPr>
                                  </m:ctrlPr>
                                </m:sSubPr>
                                <m:e>
                                  <m:r>
                                    <a:rPr lang="en-US" sz="4000" i="1">
                                      <a:latin typeface="Cambria Math" panose="02040503050406030204" pitchFamily="18" charset="0"/>
                                    </a:rPr>
                                    <m:t>𝑥</m:t>
                                  </m:r>
                                </m:e>
                                <m:sub>
                                  <m:r>
                                    <a:rPr lang="en-US" sz="4000" i="0">
                                      <a:latin typeface="Cambria Math" panose="02040503050406030204" pitchFamily="18" charset="0"/>
                                    </a:rPr>
                                    <m:t>3</m:t>
                                  </m:r>
                                </m:sub>
                              </m:sSub>
                            </m:den>
                          </m:f>
                        </m:den>
                      </m:f>
                      <m:r>
                        <a:rPr lang="en-US" sz="4000" i="0">
                          <a:latin typeface="Cambria Math" panose="02040503050406030204" pitchFamily="18" charset="0"/>
                        </a:rPr>
                        <m:t>=...=</m:t>
                      </m:r>
                      <m:r>
                        <a:rPr lang="en-US" sz="4000" i="1">
                          <a:latin typeface="Cambria Math" panose="02040503050406030204" pitchFamily="18" charset="0"/>
                        </a:rPr>
                        <m:t>𝑎</m:t>
                      </m:r>
                    </m:oMath>
                  </m:oMathPara>
                </a14:m>
                <a:endParaRPr lang="en-US" sz="4000" dirty="0"/>
              </a:p>
            </p:txBody>
          </p:sp>
        </mc:Choice>
        <mc:Fallback xmlns="">
          <p:sp>
            <p:nvSpPr>
              <p:cNvPr id="13" name="Rectangle 12"/>
              <p:cNvSpPr>
                <a:spLocks noRot="1" noChangeAspect="1" noMove="1" noResize="1" noEditPoints="1" noAdjustHandles="1" noChangeArrowheads="1" noChangeShapeType="1" noTextEdit="1"/>
              </p:cNvSpPr>
              <p:nvPr/>
            </p:nvSpPr>
            <p:spPr>
              <a:xfrm>
                <a:off x="6529452" y="7157434"/>
                <a:ext cx="5228419" cy="1746760"/>
              </a:xfrm>
              <a:prstGeom prst="rect">
                <a:avLst/>
              </a:prstGeom>
              <a:blipFill>
                <a:blip r:embed="rId7"/>
                <a:stretch>
                  <a:fillRect/>
                </a:stretch>
              </a:blipFill>
            </p:spPr>
            <p:txBody>
              <a:bodyPr/>
              <a:lstStyle/>
              <a:p>
                <a:r>
                  <a:rPr lang="en-US">
                    <a:noFill/>
                  </a:rPr>
                  <a:t> </a:t>
                </a:r>
              </a:p>
            </p:txBody>
          </p:sp>
        </mc:Fallback>
      </mc:AlternateContent>
      <p:pic>
        <p:nvPicPr>
          <p:cNvPr id="15" name="Picture 7"/>
          <p:cNvPicPr>
            <a:picLocks noChangeAspect="1"/>
          </p:cNvPicPr>
          <p:nvPr/>
        </p:nvPicPr>
        <p:blipFill>
          <a:blip r:embed="rId8"/>
          <a:srcRect/>
          <a:stretch>
            <a:fillRect/>
          </a:stretch>
        </p:blipFill>
        <p:spPr>
          <a:xfrm>
            <a:off x="14036519" y="5329647"/>
            <a:ext cx="2824358" cy="3906894"/>
          </a:xfrm>
          <a:prstGeom prst="rect">
            <a:avLst/>
          </a:prstGeom>
        </p:spPr>
      </p:pic>
    </p:spTree>
    <p:extLst>
      <p:ext uri="{BB962C8B-B14F-4D97-AF65-F5344CB8AC3E}">
        <p14:creationId xmlns:p14="http://schemas.microsoft.com/office/powerpoint/2010/main" val="2243039288"/>
      </p:ext>
    </p:extLst>
  </p:cSld>
  <p:clrMapOvr>
    <a:masterClrMapping/>
  </p:clrMapOvr>
  <mc:AlternateContent xmlns:mc="http://schemas.openxmlformats.org/markup-compatibility/2006" xmlns:p14="http://schemas.microsoft.com/office/powerpoint/2010/main">
    <mc:Choice Requires="p14">
      <p:transition spd="med" p14:dur="700">
        <p:circle/>
      </p:transition>
    </mc:Choice>
    <mc:Fallback xmlns="">
      <p:transition spd="med">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5" dur="500"/>
                                        <p:tgtEl>
                                          <p:spTgt spid="4">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7" grpId="0"/>
      <p:bldP spid="8"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786" b="7786"/>
          <a:stretch>
            <a:fillRect/>
          </a:stretch>
        </p:blipFill>
        <p:spPr>
          <a:xfrm>
            <a:off x="0" y="0"/>
            <a:ext cx="18288000" cy="10287000"/>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337407" flipV="1">
            <a:off x="14867980" y="-280793"/>
            <a:ext cx="3985795" cy="1639158"/>
          </a:xfrm>
          <a:prstGeom prst="rect">
            <a:avLst/>
          </a:prstGeom>
        </p:spPr>
      </p:pic>
      <p:grpSp>
        <p:nvGrpSpPr>
          <p:cNvPr id="5" name="Group 5"/>
          <p:cNvGrpSpPr/>
          <p:nvPr/>
        </p:nvGrpSpPr>
        <p:grpSpPr>
          <a:xfrm>
            <a:off x="634268" y="2155658"/>
            <a:ext cx="16996959" cy="7178842"/>
            <a:chOff x="0" y="0"/>
            <a:chExt cx="1918193" cy="2090532"/>
          </a:xfrm>
        </p:grpSpPr>
        <p:sp>
          <p:nvSpPr>
            <p:cNvPr id="6" name="Freeform 6"/>
            <p:cNvSpPr/>
            <p:nvPr/>
          </p:nvSpPr>
          <p:spPr>
            <a:xfrm>
              <a:off x="0" y="0"/>
              <a:ext cx="1918193" cy="2090532"/>
            </a:xfrm>
            <a:custGeom>
              <a:avLst/>
              <a:gdLst/>
              <a:ahLst/>
              <a:cxnLst/>
              <a:rect l="l" t="t" r="r" b="b"/>
              <a:pathLst>
                <a:path w="1918193" h="2090532">
                  <a:moveTo>
                    <a:pt x="1793733" y="2090532"/>
                  </a:moveTo>
                  <a:lnTo>
                    <a:pt x="124460" y="2090532"/>
                  </a:lnTo>
                  <a:cubicBezTo>
                    <a:pt x="55880" y="2090532"/>
                    <a:pt x="0" y="2034652"/>
                    <a:pt x="0" y="1966072"/>
                  </a:cubicBezTo>
                  <a:lnTo>
                    <a:pt x="0" y="124460"/>
                  </a:lnTo>
                  <a:cubicBezTo>
                    <a:pt x="0" y="55880"/>
                    <a:pt x="55880" y="0"/>
                    <a:pt x="124460" y="0"/>
                  </a:cubicBezTo>
                  <a:lnTo>
                    <a:pt x="1793733" y="0"/>
                  </a:lnTo>
                  <a:cubicBezTo>
                    <a:pt x="1862313" y="0"/>
                    <a:pt x="1918193" y="55880"/>
                    <a:pt x="1918193" y="124460"/>
                  </a:cubicBezTo>
                  <a:lnTo>
                    <a:pt x="1918193" y="1966072"/>
                  </a:lnTo>
                  <a:cubicBezTo>
                    <a:pt x="1918193" y="2034652"/>
                    <a:pt x="1862313" y="2090532"/>
                    <a:pt x="1793733" y="2090532"/>
                  </a:cubicBezTo>
                  <a:close/>
                </a:path>
              </a:pathLst>
            </a:custGeom>
            <a:solidFill>
              <a:srgbClr val="FFFFFF"/>
            </a:solidFill>
          </p:spPr>
        </p:sp>
      </p:grpSp>
      <p:sp>
        <p:nvSpPr>
          <p:cNvPr id="12" name="TextBox 11"/>
          <p:cNvSpPr txBox="1"/>
          <p:nvPr/>
        </p:nvSpPr>
        <p:spPr>
          <a:xfrm>
            <a:off x="7467600" y="810743"/>
            <a:ext cx="4038600" cy="784830"/>
          </a:xfrm>
          <a:prstGeom prst="rect">
            <a:avLst/>
          </a:prstGeom>
          <a:noFill/>
        </p:spPr>
        <p:txBody>
          <a:bodyPr wrap="square" rtlCol="0">
            <a:spAutoFit/>
          </a:bodyPr>
          <a:lstStyle/>
          <a:p>
            <a:r>
              <a:rPr lang="en-US" sz="4500" b="1" dirty="0">
                <a:solidFill>
                  <a:prstClr val="white"/>
                </a:solidFill>
                <a:latin typeface="Arial" panose="020B0604020202020204" pitchFamily="34" charset="0"/>
                <a:cs typeface="Arial" panose="020B0604020202020204" pitchFamily="34" charset="0"/>
              </a:rPr>
              <a:t>NHẬN XÉT</a:t>
            </a:r>
          </a:p>
        </p:txBody>
      </p:sp>
      <p:pic>
        <p:nvPicPr>
          <p:cNvPr id="9" name="Picture 8"/>
          <p:cNvPicPr>
            <a:picLocks noChangeAspect="1"/>
          </p:cNvPicPr>
          <p:nvPr/>
        </p:nvPicPr>
        <p:blipFill>
          <a:blip r:embed="rId5"/>
          <a:stretch>
            <a:fillRect/>
          </a:stretch>
        </p:blipFill>
        <p:spPr>
          <a:xfrm>
            <a:off x="-232959" y="8904194"/>
            <a:ext cx="1197787" cy="1163643"/>
          </a:xfrm>
          <a:prstGeom prst="rect">
            <a:avLst/>
          </a:prstGeom>
        </p:spPr>
      </p:pic>
      <p:pic>
        <p:nvPicPr>
          <p:cNvPr id="34" name="Picture 33"/>
          <p:cNvPicPr>
            <a:picLocks noChangeAspect="1"/>
          </p:cNvPicPr>
          <p:nvPr/>
        </p:nvPicPr>
        <p:blipFill>
          <a:blip r:embed="rId5"/>
          <a:stretch>
            <a:fillRect/>
          </a:stretch>
        </p:blipFill>
        <p:spPr>
          <a:xfrm rot="5400000">
            <a:off x="-403191" y="186249"/>
            <a:ext cx="1538250" cy="1494401"/>
          </a:xfrm>
          <a:prstGeom prst="rect">
            <a:avLst/>
          </a:prstGeom>
        </p:spPr>
      </p:pic>
      <p:sp>
        <p:nvSpPr>
          <p:cNvPr id="4" name="Rectangle 3"/>
          <p:cNvSpPr/>
          <p:nvPr/>
        </p:nvSpPr>
        <p:spPr>
          <a:xfrm>
            <a:off x="981412" y="2662178"/>
            <a:ext cx="15879465" cy="2862322"/>
          </a:xfrm>
          <a:prstGeom prst="rect">
            <a:avLst/>
          </a:prstGeom>
        </p:spPr>
        <p:txBody>
          <a:bodyPr wrap="square">
            <a:spAutoFit/>
          </a:bodyPr>
          <a:lstStyle/>
          <a:p>
            <a:pPr algn="just">
              <a:lnSpc>
                <a:spcPct val="150000"/>
              </a:lnSpc>
            </a:pPr>
            <a:r>
              <a:rPr lang="en-US" sz="4000" dirty="0" err="1">
                <a:latin typeface="Arial" panose="020B0604020202020204" pitchFamily="34" charset="0"/>
                <a:ea typeface="Calibri" panose="020F0502020204030204" pitchFamily="34" charset="0"/>
                <a:cs typeface="Arial" panose="020B0604020202020204" pitchFamily="34" charset="0"/>
              </a:rPr>
              <a:t>Nếu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hai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đại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lượng</a:t>
            </a:r>
            <a:r>
              <a:rPr lang="en-US" sz="4000" dirty="0">
                <a:latin typeface="Arial" panose="020B0604020202020204" pitchFamily="34" charset="0"/>
                <a:ea typeface="Calibri" panose="020F0502020204030204" pitchFamily="34" charset="0"/>
                <a:cs typeface="Arial" panose="020B0604020202020204" pitchFamily="34" charset="0"/>
              </a:rPr>
              <a:t> y </a:t>
            </a:r>
            <a:r>
              <a:rPr lang="en-US" sz="4000" dirty="0" err="1">
                <a:latin typeface="Arial" panose="020B0604020202020204" pitchFamily="34" charset="0"/>
                <a:ea typeface="Calibri" panose="020F0502020204030204" pitchFamily="34" charset="0"/>
                <a:cs typeface="Arial" panose="020B0604020202020204" pitchFamily="34" charset="0"/>
              </a:rPr>
              <a:t>và</a:t>
            </a:r>
            <a:r>
              <a:rPr lang="en-US" sz="4000" dirty="0">
                <a:latin typeface="Arial" panose="020B0604020202020204" pitchFamily="34" charset="0"/>
                <a:ea typeface="Calibri" panose="020F0502020204030204" pitchFamily="34" charset="0"/>
                <a:cs typeface="Arial" panose="020B0604020202020204" pitchFamily="34" charset="0"/>
              </a:rPr>
              <a:t> x </a:t>
            </a:r>
            <a:r>
              <a:rPr lang="en-US" sz="4000" dirty="0" err="1">
                <a:latin typeface="Arial" panose="020B0604020202020204" pitchFamily="34" charset="0"/>
                <a:ea typeface="Calibri" panose="020F0502020204030204" pitchFamily="34" charset="0"/>
                <a:cs typeface="Arial" panose="020B0604020202020204" pitchFamily="34" charset="0"/>
              </a:rPr>
              <a:t>tỉ</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nghịch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với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nhau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thì</a:t>
            </a:r>
            <a:r>
              <a:rPr lang="en-US" sz="4000" dirty="0">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buFontTx/>
              <a:buChar char="-"/>
            </a:pPr>
            <a:r>
              <a:rPr lang="en-US" sz="4000" dirty="0" err="1">
                <a:effectLst/>
                <a:latin typeface="Arial" panose="020B0604020202020204" pitchFamily="34" charset="0"/>
                <a:ea typeface="Calibri" panose="020F0502020204030204" pitchFamily="34" charset="0"/>
                <a:cs typeface="Arial" panose="020B0604020202020204" pitchFamily="34" charset="0"/>
              </a:rPr>
              <a:t>Tỉ</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số</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hai</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giá</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trị</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bất</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kì</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của</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đại</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lượng</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này</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bằng</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nghịch</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đảo</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của</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tỉ</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số</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hai</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giá</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trị</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tương</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ứng</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của</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đại</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lượng</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kia</a:t>
            </a:r>
            <a:r>
              <a:rPr lang="en-US" sz="4000" dirty="0">
                <a:effectLst/>
                <a:latin typeface="Arial" panose="020B0604020202020204" pitchFamily="34" charset="0"/>
                <a:ea typeface="Calibri" panose="020F0502020204030204" pitchFamily="34" charset="0"/>
                <a:cs typeface="Arial" panose="020B0604020202020204" pitchFamily="34" charset="0"/>
              </a:rPr>
              <a:t>:</a:t>
            </a:r>
          </a:p>
        </p:txBody>
      </p:sp>
      <mc:AlternateContent xmlns:mc="http://schemas.openxmlformats.org/markup-compatibility/2006" xmlns:a14="http://schemas.microsoft.com/office/drawing/2010/main">
        <mc:Choice Requires="a14">
          <p:sp>
            <p:nvSpPr>
              <p:cNvPr id="14" name="Rectangle 13"/>
              <p:cNvSpPr/>
              <p:nvPr/>
            </p:nvSpPr>
            <p:spPr>
              <a:xfrm>
                <a:off x="6037091" y="5829300"/>
                <a:ext cx="6213817" cy="125181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4000" i="1">
                              <a:latin typeface="Cambria Math" panose="02040503050406030204" pitchFamily="18" charset="0"/>
                            </a:rPr>
                          </m:ctrlPr>
                        </m:fPr>
                        <m:num>
                          <m:sSub>
                            <m:sSubPr>
                              <m:ctrlPr>
                                <a:rPr lang="en-US" sz="4000" i="1">
                                  <a:latin typeface="Cambria Math" panose="02040503050406030204" pitchFamily="18" charset="0"/>
                                </a:rPr>
                              </m:ctrlPr>
                            </m:sSubPr>
                            <m:e>
                              <m:r>
                                <a:rPr lang="en-US" sz="4000" i="1">
                                  <a:latin typeface="Cambria Math" panose="02040503050406030204" pitchFamily="18" charset="0"/>
                                </a:rPr>
                                <m:t>𝑦</m:t>
                              </m:r>
                            </m:e>
                            <m:sub>
                              <m:r>
                                <a:rPr lang="en-US" sz="4000" i="0">
                                  <a:latin typeface="Cambria Math" panose="02040503050406030204" pitchFamily="18" charset="0"/>
                                </a:rPr>
                                <m:t>1</m:t>
                              </m:r>
                            </m:sub>
                          </m:sSub>
                        </m:num>
                        <m:den>
                          <m:sSub>
                            <m:sSubPr>
                              <m:ctrlPr>
                                <a:rPr lang="en-US" sz="4000" i="1">
                                  <a:latin typeface="Cambria Math" panose="02040503050406030204" pitchFamily="18" charset="0"/>
                                </a:rPr>
                              </m:ctrlPr>
                            </m:sSubPr>
                            <m:e>
                              <m:r>
                                <a:rPr lang="en-US" sz="4000" i="1">
                                  <a:latin typeface="Cambria Math" panose="02040503050406030204" pitchFamily="18" charset="0"/>
                                </a:rPr>
                                <m:t>𝑦</m:t>
                              </m:r>
                            </m:e>
                            <m:sub>
                              <m:r>
                                <a:rPr lang="en-US" sz="4000" i="0">
                                  <a:latin typeface="Cambria Math" panose="02040503050406030204" pitchFamily="18" charset="0"/>
                                </a:rPr>
                                <m:t>2</m:t>
                              </m:r>
                            </m:sub>
                          </m:sSub>
                        </m:den>
                      </m:f>
                      <m:r>
                        <a:rPr lang="en-US" sz="4000" i="0">
                          <a:latin typeface="Cambria Math" panose="02040503050406030204" pitchFamily="18" charset="0"/>
                        </a:rPr>
                        <m:t>=</m:t>
                      </m:r>
                      <m:f>
                        <m:fPr>
                          <m:ctrlPr>
                            <a:rPr lang="en-US" sz="4000" i="1">
                              <a:latin typeface="Cambria Math" panose="02040503050406030204" pitchFamily="18" charset="0"/>
                            </a:rPr>
                          </m:ctrlPr>
                        </m:fPr>
                        <m:num>
                          <m:sSub>
                            <m:sSubPr>
                              <m:ctrlPr>
                                <a:rPr lang="en-US" sz="4000" i="1">
                                  <a:latin typeface="Cambria Math" panose="02040503050406030204" pitchFamily="18" charset="0"/>
                                </a:rPr>
                              </m:ctrlPr>
                            </m:sSubPr>
                            <m:e>
                              <m:r>
                                <a:rPr lang="en-US" sz="4000" i="1">
                                  <a:latin typeface="Cambria Math" panose="02040503050406030204" pitchFamily="18" charset="0"/>
                                </a:rPr>
                                <m:t>𝑥</m:t>
                              </m:r>
                            </m:e>
                            <m:sub>
                              <m:r>
                                <a:rPr lang="en-US" sz="4000" i="0">
                                  <a:latin typeface="Cambria Math" panose="02040503050406030204" pitchFamily="18" charset="0"/>
                                </a:rPr>
                                <m:t>2</m:t>
                              </m:r>
                            </m:sub>
                          </m:sSub>
                        </m:num>
                        <m:den>
                          <m:sSub>
                            <m:sSubPr>
                              <m:ctrlPr>
                                <a:rPr lang="en-US" sz="4000" i="1">
                                  <a:latin typeface="Cambria Math" panose="02040503050406030204" pitchFamily="18" charset="0"/>
                                </a:rPr>
                              </m:ctrlPr>
                            </m:sSubPr>
                            <m:e>
                              <m:r>
                                <a:rPr lang="en-US" sz="4000" i="1">
                                  <a:latin typeface="Cambria Math" panose="02040503050406030204" pitchFamily="18" charset="0"/>
                                </a:rPr>
                                <m:t>𝑥</m:t>
                              </m:r>
                            </m:e>
                            <m:sub>
                              <m:r>
                                <a:rPr lang="en-US" sz="4000" i="0">
                                  <a:latin typeface="Cambria Math" panose="02040503050406030204" pitchFamily="18" charset="0"/>
                                </a:rPr>
                                <m:t>1</m:t>
                              </m:r>
                            </m:sub>
                          </m:sSub>
                        </m:den>
                      </m:f>
                      <m:r>
                        <a:rPr lang="en-US" sz="4000" i="0">
                          <a:latin typeface="Cambria Math" panose="02040503050406030204" pitchFamily="18" charset="0"/>
                        </a:rPr>
                        <m:t>;</m:t>
                      </m:r>
                      <m:r>
                        <m:rPr>
                          <m:nor/>
                        </m:rPr>
                        <a:rPr lang="en-US" sz="4000" i="1">
                          <a:latin typeface="Cambria Math" panose="02040503050406030204" pitchFamily="18" charset="0"/>
                        </a:rPr>
                        <m:t>  </m:t>
                      </m:r>
                      <m:f>
                        <m:fPr>
                          <m:ctrlPr>
                            <a:rPr lang="en-US" sz="4000" i="1">
                              <a:latin typeface="Cambria Math" panose="02040503050406030204" pitchFamily="18" charset="0"/>
                            </a:rPr>
                          </m:ctrlPr>
                        </m:fPr>
                        <m:num>
                          <m:sSub>
                            <m:sSubPr>
                              <m:ctrlPr>
                                <a:rPr lang="en-US" sz="4000" i="1">
                                  <a:latin typeface="Cambria Math" panose="02040503050406030204" pitchFamily="18" charset="0"/>
                                </a:rPr>
                              </m:ctrlPr>
                            </m:sSubPr>
                            <m:e>
                              <m:r>
                                <a:rPr lang="en-US" sz="4000" i="1">
                                  <a:latin typeface="Cambria Math" panose="02040503050406030204" pitchFamily="18" charset="0"/>
                                </a:rPr>
                                <m:t>𝑦</m:t>
                              </m:r>
                            </m:e>
                            <m:sub>
                              <m:r>
                                <a:rPr lang="en-US" sz="4000" i="0">
                                  <a:latin typeface="Cambria Math" panose="02040503050406030204" pitchFamily="18" charset="0"/>
                                </a:rPr>
                                <m:t>1</m:t>
                              </m:r>
                            </m:sub>
                          </m:sSub>
                        </m:num>
                        <m:den>
                          <m:sSub>
                            <m:sSubPr>
                              <m:ctrlPr>
                                <a:rPr lang="en-US" sz="4000" i="1">
                                  <a:latin typeface="Cambria Math" panose="02040503050406030204" pitchFamily="18" charset="0"/>
                                </a:rPr>
                              </m:ctrlPr>
                            </m:sSubPr>
                            <m:e>
                              <m:r>
                                <a:rPr lang="en-US" sz="4000" i="1">
                                  <a:latin typeface="Cambria Math" panose="02040503050406030204" pitchFamily="18" charset="0"/>
                                </a:rPr>
                                <m:t>𝑦</m:t>
                              </m:r>
                            </m:e>
                            <m:sub>
                              <m:r>
                                <a:rPr lang="en-US" sz="4000" i="0">
                                  <a:latin typeface="Cambria Math" panose="02040503050406030204" pitchFamily="18" charset="0"/>
                                </a:rPr>
                                <m:t>3</m:t>
                              </m:r>
                            </m:sub>
                          </m:sSub>
                        </m:den>
                      </m:f>
                      <m:r>
                        <a:rPr lang="en-US" sz="4000" i="0">
                          <a:latin typeface="Cambria Math" panose="02040503050406030204" pitchFamily="18" charset="0"/>
                        </a:rPr>
                        <m:t>=</m:t>
                      </m:r>
                      <m:f>
                        <m:fPr>
                          <m:ctrlPr>
                            <a:rPr lang="en-US" sz="4000" i="1">
                              <a:latin typeface="Cambria Math" panose="02040503050406030204" pitchFamily="18" charset="0"/>
                            </a:rPr>
                          </m:ctrlPr>
                        </m:fPr>
                        <m:num>
                          <m:sSub>
                            <m:sSubPr>
                              <m:ctrlPr>
                                <a:rPr lang="en-US" sz="4000" i="1">
                                  <a:latin typeface="Cambria Math" panose="02040503050406030204" pitchFamily="18" charset="0"/>
                                </a:rPr>
                              </m:ctrlPr>
                            </m:sSubPr>
                            <m:e>
                              <m:r>
                                <a:rPr lang="en-US" sz="4000" i="1">
                                  <a:latin typeface="Cambria Math" panose="02040503050406030204" pitchFamily="18" charset="0"/>
                                </a:rPr>
                                <m:t>𝑥</m:t>
                              </m:r>
                            </m:e>
                            <m:sub>
                              <m:r>
                                <a:rPr lang="en-US" sz="4000" i="0">
                                  <a:latin typeface="Cambria Math" panose="02040503050406030204" pitchFamily="18" charset="0"/>
                                </a:rPr>
                                <m:t>3</m:t>
                              </m:r>
                            </m:sub>
                          </m:sSub>
                        </m:num>
                        <m:den>
                          <m:sSub>
                            <m:sSubPr>
                              <m:ctrlPr>
                                <a:rPr lang="en-US" sz="4000" i="1">
                                  <a:latin typeface="Cambria Math" panose="02040503050406030204" pitchFamily="18" charset="0"/>
                                </a:rPr>
                              </m:ctrlPr>
                            </m:sSubPr>
                            <m:e>
                              <m:r>
                                <a:rPr lang="en-US" sz="4000" i="1">
                                  <a:latin typeface="Cambria Math" panose="02040503050406030204" pitchFamily="18" charset="0"/>
                                </a:rPr>
                                <m:t>𝑥</m:t>
                              </m:r>
                            </m:e>
                            <m:sub>
                              <m:r>
                                <a:rPr lang="en-US" sz="4000" i="0">
                                  <a:latin typeface="Cambria Math" panose="02040503050406030204" pitchFamily="18" charset="0"/>
                                </a:rPr>
                                <m:t>1</m:t>
                              </m:r>
                            </m:sub>
                          </m:sSub>
                        </m:den>
                      </m:f>
                      <m:r>
                        <a:rPr lang="en-US" sz="4000" i="0">
                          <a:latin typeface="Cambria Math" panose="02040503050406030204" pitchFamily="18" charset="0"/>
                        </a:rPr>
                        <m:t>;</m:t>
                      </m:r>
                      <m:f>
                        <m:fPr>
                          <m:ctrlPr>
                            <a:rPr lang="en-US" sz="4000" i="1">
                              <a:latin typeface="Cambria Math" panose="02040503050406030204" pitchFamily="18" charset="0"/>
                            </a:rPr>
                          </m:ctrlPr>
                        </m:fPr>
                        <m:num>
                          <m:sSub>
                            <m:sSubPr>
                              <m:ctrlPr>
                                <a:rPr lang="en-US" sz="4000" i="1">
                                  <a:latin typeface="Cambria Math" panose="02040503050406030204" pitchFamily="18" charset="0"/>
                                </a:rPr>
                              </m:ctrlPr>
                            </m:sSubPr>
                            <m:e>
                              <m:r>
                                <a:rPr lang="en-US" sz="4000" i="1">
                                  <a:latin typeface="Cambria Math" panose="02040503050406030204" pitchFamily="18" charset="0"/>
                                </a:rPr>
                                <m:t>𝑦</m:t>
                              </m:r>
                            </m:e>
                            <m:sub>
                              <m:r>
                                <a:rPr lang="en-US" sz="4000" i="0">
                                  <a:latin typeface="Cambria Math" panose="02040503050406030204" pitchFamily="18" charset="0"/>
                                </a:rPr>
                                <m:t>2</m:t>
                              </m:r>
                            </m:sub>
                          </m:sSub>
                        </m:num>
                        <m:den>
                          <m:sSub>
                            <m:sSubPr>
                              <m:ctrlPr>
                                <a:rPr lang="en-US" sz="4000" i="1">
                                  <a:latin typeface="Cambria Math" panose="02040503050406030204" pitchFamily="18" charset="0"/>
                                </a:rPr>
                              </m:ctrlPr>
                            </m:sSubPr>
                            <m:e>
                              <m:r>
                                <a:rPr lang="en-US" sz="4000" i="1">
                                  <a:latin typeface="Cambria Math" panose="02040503050406030204" pitchFamily="18" charset="0"/>
                                </a:rPr>
                                <m:t>𝑦</m:t>
                              </m:r>
                            </m:e>
                            <m:sub>
                              <m:r>
                                <a:rPr lang="en-US" sz="4000" i="0">
                                  <a:latin typeface="Cambria Math" panose="02040503050406030204" pitchFamily="18" charset="0"/>
                                </a:rPr>
                                <m:t>3</m:t>
                              </m:r>
                            </m:sub>
                          </m:sSub>
                        </m:den>
                      </m:f>
                      <m:r>
                        <a:rPr lang="en-US" sz="4000" i="0">
                          <a:latin typeface="Cambria Math" panose="02040503050406030204" pitchFamily="18" charset="0"/>
                        </a:rPr>
                        <m:t>=</m:t>
                      </m:r>
                      <m:f>
                        <m:fPr>
                          <m:ctrlPr>
                            <a:rPr lang="en-US" sz="4000" i="1">
                              <a:latin typeface="Cambria Math" panose="02040503050406030204" pitchFamily="18" charset="0"/>
                            </a:rPr>
                          </m:ctrlPr>
                        </m:fPr>
                        <m:num>
                          <m:sSub>
                            <m:sSubPr>
                              <m:ctrlPr>
                                <a:rPr lang="en-US" sz="4000" i="1">
                                  <a:latin typeface="Cambria Math" panose="02040503050406030204" pitchFamily="18" charset="0"/>
                                </a:rPr>
                              </m:ctrlPr>
                            </m:sSubPr>
                            <m:e>
                              <m:r>
                                <a:rPr lang="en-US" sz="4000" i="1">
                                  <a:latin typeface="Cambria Math" panose="02040503050406030204" pitchFamily="18" charset="0"/>
                                </a:rPr>
                                <m:t>𝑥</m:t>
                              </m:r>
                            </m:e>
                            <m:sub>
                              <m:r>
                                <a:rPr lang="en-US" sz="4000" i="0">
                                  <a:latin typeface="Cambria Math" panose="02040503050406030204" pitchFamily="18" charset="0"/>
                                </a:rPr>
                                <m:t>3</m:t>
                              </m:r>
                            </m:sub>
                          </m:sSub>
                        </m:num>
                        <m:den>
                          <m:sSub>
                            <m:sSubPr>
                              <m:ctrlPr>
                                <a:rPr lang="en-US" sz="4000" i="1">
                                  <a:latin typeface="Cambria Math" panose="02040503050406030204" pitchFamily="18" charset="0"/>
                                </a:rPr>
                              </m:ctrlPr>
                            </m:sSubPr>
                            <m:e>
                              <m:r>
                                <a:rPr lang="en-US" sz="4000" i="1">
                                  <a:latin typeface="Cambria Math" panose="02040503050406030204" pitchFamily="18" charset="0"/>
                                </a:rPr>
                                <m:t>𝑥</m:t>
                              </m:r>
                            </m:e>
                            <m:sub>
                              <m:r>
                                <a:rPr lang="en-US" sz="4000" i="0">
                                  <a:latin typeface="Cambria Math" panose="02040503050406030204" pitchFamily="18" charset="0"/>
                                </a:rPr>
                                <m:t>2</m:t>
                              </m:r>
                            </m:sub>
                          </m:sSub>
                        </m:den>
                      </m:f>
                    </m:oMath>
                  </m:oMathPara>
                </a14:m>
                <a:endParaRPr lang="en-US" sz="4000" dirty="0"/>
              </a:p>
            </p:txBody>
          </p:sp>
        </mc:Choice>
        <mc:Fallback xmlns="">
          <p:sp>
            <p:nvSpPr>
              <p:cNvPr id="14" name="Rectangle 13"/>
              <p:cNvSpPr>
                <a:spLocks noRot="1" noChangeAspect="1" noMove="1" noResize="1" noEditPoints="1" noAdjustHandles="1" noChangeArrowheads="1" noChangeShapeType="1" noTextEdit="1"/>
              </p:cNvSpPr>
              <p:nvPr/>
            </p:nvSpPr>
            <p:spPr>
              <a:xfrm>
                <a:off x="6037091" y="5829300"/>
                <a:ext cx="6213817" cy="1251818"/>
              </a:xfrm>
              <a:prstGeom prst="rect">
                <a:avLst/>
              </a:prstGeom>
              <a:blipFill>
                <a:blip r:embed="rId6"/>
                <a:stretch>
                  <a:fillRect/>
                </a:stretch>
              </a:blipFill>
            </p:spPr>
            <p:txBody>
              <a:bodyPr/>
              <a:lstStyle/>
              <a:p>
                <a:r>
                  <a:rPr lang="en-US">
                    <a:noFill/>
                  </a:rPr>
                  <a:t> </a:t>
                </a:r>
              </a:p>
            </p:txBody>
          </p:sp>
        </mc:Fallback>
      </mc:AlternateContent>
      <p:pic>
        <p:nvPicPr>
          <p:cNvPr id="17" name="Picture 7"/>
          <p:cNvPicPr>
            <a:picLocks noChangeAspect="1"/>
          </p:cNvPicPr>
          <p:nvPr/>
        </p:nvPicPr>
        <p:blipFill>
          <a:blip r:embed="rId7"/>
          <a:srcRect/>
          <a:stretch>
            <a:fillRect/>
          </a:stretch>
        </p:blipFill>
        <p:spPr>
          <a:xfrm>
            <a:off x="13868400" y="5660857"/>
            <a:ext cx="2584921" cy="3575684"/>
          </a:xfrm>
          <a:prstGeom prst="rect">
            <a:avLst/>
          </a:prstGeom>
        </p:spPr>
      </p:pic>
    </p:spTree>
    <p:extLst>
      <p:ext uri="{BB962C8B-B14F-4D97-AF65-F5344CB8AC3E}">
        <p14:creationId xmlns:p14="http://schemas.microsoft.com/office/powerpoint/2010/main" val="683792852"/>
      </p:ext>
    </p:extLst>
  </p:cSld>
  <p:clrMapOvr>
    <a:masterClrMapping/>
  </p:clrMapOvr>
  <mc:AlternateContent xmlns:mc="http://schemas.openxmlformats.org/markup-compatibility/2006" xmlns:p14="http://schemas.microsoft.com/office/powerpoint/2010/main">
    <mc:Choice Requires="p14">
      <p:transition spd="med" p14:dur="700">
        <p:circle/>
      </p:transition>
    </mc:Choice>
    <mc:Fallback xmlns="">
      <p:transition spd="med">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6629400" y="425897"/>
            <a:ext cx="5105400" cy="1136203"/>
            <a:chOff x="7162800" y="539360"/>
            <a:chExt cx="4648200" cy="1136203"/>
          </a:xfrm>
        </p:grpSpPr>
        <p:grpSp>
          <p:nvGrpSpPr>
            <p:cNvPr id="21" name="Group 6"/>
            <p:cNvGrpSpPr/>
            <p:nvPr/>
          </p:nvGrpSpPr>
          <p:grpSpPr>
            <a:xfrm>
              <a:off x="7162800" y="539360"/>
              <a:ext cx="4648200" cy="1136203"/>
              <a:chOff x="0" y="0"/>
              <a:chExt cx="8385740" cy="2387260"/>
            </a:xfrm>
          </p:grpSpPr>
          <p:sp>
            <p:nvSpPr>
              <p:cNvPr id="26" name="Freeform 7"/>
              <p:cNvSpPr/>
              <p:nvPr/>
            </p:nvSpPr>
            <p:spPr>
              <a:xfrm>
                <a:off x="0" y="0"/>
                <a:ext cx="8385740" cy="2387260"/>
              </a:xfrm>
              <a:custGeom>
                <a:avLst/>
                <a:gdLst/>
                <a:ahLst/>
                <a:cxnLst/>
                <a:rect l="l" t="t" r="r" b="b"/>
                <a:pathLst>
                  <a:path w="8385740" h="2387260">
                    <a:moveTo>
                      <a:pt x="8261280" y="2387260"/>
                    </a:moveTo>
                    <a:lnTo>
                      <a:pt x="124460" y="2387260"/>
                    </a:lnTo>
                    <a:cubicBezTo>
                      <a:pt x="55880" y="2387260"/>
                      <a:pt x="0" y="2331379"/>
                      <a:pt x="0" y="2262799"/>
                    </a:cubicBezTo>
                    <a:lnTo>
                      <a:pt x="0" y="124460"/>
                    </a:lnTo>
                    <a:cubicBezTo>
                      <a:pt x="0" y="55880"/>
                      <a:pt x="55880" y="0"/>
                      <a:pt x="124460" y="0"/>
                    </a:cubicBezTo>
                    <a:lnTo>
                      <a:pt x="8261280" y="0"/>
                    </a:lnTo>
                    <a:cubicBezTo>
                      <a:pt x="8329860" y="0"/>
                      <a:pt x="8385740" y="55880"/>
                      <a:pt x="8385740" y="124460"/>
                    </a:cubicBezTo>
                    <a:lnTo>
                      <a:pt x="8385740" y="2262800"/>
                    </a:lnTo>
                    <a:cubicBezTo>
                      <a:pt x="8385740" y="2331380"/>
                      <a:pt x="8329860" y="2387260"/>
                      <a:pt x="8261280" y="2387260"/>
                    </a:cubicBezTo>
                    <a:close/>
                  </a:path>
                </a:pathLst>
              </a:custGeom>
            </p:spPr>
            <p:style>
              <a:lnRef idx="3">
                <a:schemeClr val="lt1"/>
              </a:lnRef>
              <a:fillRef idx="1">
                <a:schemeClr val="accent1"/>
              </a:fillRef>
              <a:effectRef idx="1">
                <a:schemeClr val="accent1"/>
              </a:effectRef>
              <a:fontRef idx="minor">
                <a:schemeClr val="lt1"/>
              </a:fontRef>
            </p:style>
          </p:sp>
        </p:grpSp>
        <p:sp>
          <p:nvSpPr>
            <p:cNvPr id="25" name="Rectangle 24"/>
            <p:cNvSpPr/>
            <p:nvPr/>
          </p:nvSpPr>
          <p:spPr>
            <a:xfrm>
              <a:off x="7391400" y="539360"/>
              <a:ext cx="4316579" cy="1002710"/>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lvl="0" algn="ctr">
                <a:lnSpc>
                  <a:spcPct val="150000"/>
                </a:lnSpc>
                <a:spcAft>
                  <a:spcPts val="800"/>
                </a:spcAft>
              </a:pPr>
              <a:r>
                <a:rPr lang="nl-NL" sz="4500" b="1" dirty="0">
                  <a:latin typeface="Arial" panose="020B0604020202020204" pitchFamily="34" charset="0"/>
                  <a:ea typeface="Times New Roman" panose="02020603050405020304" pitchFamily="18" charset="0"/>
                  <a:cs typeface="Arial" panose="020B0604020202020204" pitchFamily="34" charset="0"/>
                </a:rPr>
                <a:t>LUYỆN TẬP 1</a:t>
              </a:r>
              <a:endParaRPr lang="en-US" sz="4500" dirty="0">
                <a:latin typeface="Arial" panose="020B0604020202020204" pitchFamily="34" charset="0"/>
                <a:ea typeface="Calibri" panose="020F0502020204030204" pitchFamily="34" charset="0"/>
                <a:cs typeface="Arial" panose="020B0604020202020204" pitchFamily="34" charset="0"/>
              </a:endParaRPr>
            </a:p>
          </p:txBody>
        </p:sp>
      </p:grpSp>
      <p:pic>
        <p:nvPicPr>
          <p:cNvPr id="49" name="Picture 3"/>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aturation sat="40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a:xfrm rot="5400000">
            <a:off x="16439675" y="8564979"/>
            <a:ext cx="1412274" cy="1525625"/>
          </a:xfrm>
          <a:prstGeom prst="rect">
            <a:avLst/>
          </a:prstGeom>
        </p:spPr>
      </p:pic>
      <p:grpSp>
        <p:nvGrpSpPr>
          <p:cNvPr id="50" name="Group 11"/>
          <p:cNvGrpSpPr/>
          <p:nvPr/>
        </p:nvGrpSpPr>
        <p:grpSpPr>
          <a:xfrm>
            <a:off x="16804871" y="393315"/>
            <a:ext cx="1103754" cy="377766"/>
            <a:chOff x="0" y="0"/>
            <a:chExt cx="8385740" cy="2387260"/>
          </a:xfrm>
        </p:grpSpPr>
        <p:sp>
          <p:nvSpPr>
            <p:cNvPr id="51" name="Freeform 12"/>
            <p:cNvSpPr/>
            <p:nvPr/>
          </p:nvSpPr>
          <p:spPr>
            <a:xfrm>
              <a:off x="0" y="0"/>
              <a:ext cx="8385740" cy="2387260"/>
            </a:xfrm>
            <a:custGeom>
              <a:avLst/>
              <a:gdLst/>
              <a:ahLst/>
              <a:cxnLst/>
              <a:rect l="l" t="t" r="r" b="b"/>
              <a:pathLst>
                <a:path w="8385740" h="2387260">
                  <a:moveTo>
                    <a:pt x="8261280" y="2387260"/>
                  </a:moveTo>
                  <a:lnTo>
                    <a:pt x="124460" y="2387260"/>
                  </a:lnTo>
                  <a:cubicBezTo>
                    <a:pt x="55880" y="2387260"/>
                    <a:pt x="0" y="2331379"/>
                    <a:pt x="0" y="2262799"/>
                  </a:cubicBezTo>
                  <a:lnTo>
                    <a:pt x="0" y="124460"/>
                  </a:lnTo>
                  <a:cubicBezTo>
                    <a:pt x="0" y="55880"/>
                    <a:pt x="55880" y="0"/>
                    <a:pt x="124460" y="0"/>
                  </a:cubicBezTo>
                  <a:lnTo>
                    <a:pt x="8261280" y="0"/>
                  </a:lnTo>
                  <a:cubicBezTo>
                    <a:pt x="8329860" y="0"/>
                    <a:pt x="8385740" y="55880"/>
                    <a:pt x="8385740" y="124460"/>
                  </a:cubicBezTo>
                  <a:lnTo>
                    <a:pt x="8385740" y="2262800"/>
                  </a:lnTo>
                  <a:cubicBezTo>
                    <a:pt x="8385740" y="2331380"/>
                    <a:pt x="8329860" y="2387260"/>
                    <a:pt x="8261280" y="2387260"/>
                  </a:cubicBezTo>
                  <a:close/>
                </a:path>
              </a:pathLst>
            </a:custGeom>
          </p:spPr>
          <p:style>
            <a:lnRef idx="2">
              <a:schemeClr val="accent1">
                <a:shade val="50000"/>
              </a:schemeClr>
            </a:lnRef>
            <a:fillRef idx="1">
              <a:schemeClr val="accent1"/>
            </a:fillRef>
            <a:effectRef idx="0">
              <a:schemeClr val="accent1"/>
            </a:effectRef>
            <a:fontRef idx="minor">
              <a:schemeClr val="lt1"/>
            </a:fontRef>
          </p:style>
        </p:sp>
      </p:grpSp>
      <p:pic>
        <p:nvPicPr>
          <p:cNvPr id="52" name="Picture 51"/>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62000" y="9055566"/>
            <a:ext cx="1643529" cy="762000"/>
          </a:xfrm>
          <a:prstGeom prst="rect">
            <a:avLst/>
          </a:prstGeom>
        </p:spPr>
      </p:pic>
      <p:sp>
        <p:nvSpPr>
          <p:cNvPr id="28" name="Rectangle 27"/>
          <p:cNvSpPr/>
          <p:nvPr/>
        </p:nvSpPr>
        <p:spPr>
          <a:xfrm>
            <a:off x="1033929" y="1790700"/>
            <a:ext cx="15925800" cy="2748253"/>
          </a:xfrm>
          <a:prstGeom prst="rect">
            <a:avLst/>
          </a:prstGeom>
        </p:spPr>
        <p:txBody>
          <a:bodyPr wrap="square">
            <a:spAutoFit/>
          </a:bodyPr>
          <a:lstStyle/>
          <a:p>
            <a:pPr algn="just">
              <a:lnSpc>
                <a:spcPct val="150000"/>
              </a:lnSpc>
              <a:spcAft>
                <a:spcPts val="800"/>
              </a:spcAft>
            </a:pPr>
            <a:r>
              <a:rPr lang="en-US" sz="4000" dirty="0" err="1">
                <a:latin typeface="Arial" panose="020B0604020202020204" pitchFamily="34" charset="0"/>
                <a:ea typeface="Calibri" panose="020F0502020204030204" pitchFamily="34" charset="0"/>
                <a:cs typeface="Arial" panose="020B0604020202020204" pitchFamily="34" charset="0"/>
              </a:rPr>
              <a:t>Chiều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dài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chiều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rộng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của</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các</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hình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chữ</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nhật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có</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cùng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diện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tích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bằng</a:t>
            </a:r>
            <a:r>
              <a:rPr lang="en-US" sz="4000" dirty="0">
                <a:latin typeface="Arial" panose="020B0604020202020204" pitchFamily="34" charset="0"/>
                <a:ea typeface="Calibri" panose="020F0502020204030204" pitchFamily="34" charset="0"/>
                <a:cs typeface="Arial" panose="020B0604020202020204" pitchFamily="34" charset="0"/>
              </a:rPr>
              <a:t> 12 cm</a:t>
            </a:r>
            <a:r>
              <a:rPr lang="en-US" sz="4000" baseline="30000" dirty="0">
                <a:latin typeface="Arial" panose="020B0604020202020204" pitchFamily="34" charset="0"/>
                <a:ea typeface="Calibri" panose="020F0502020204030204" pitchFamily="34" charset="0"/>
                <a:cs typeface="Arial" panose="020B0604020202020204" pitchFamily="34" charset="0"/>
              </a:rPr>
              <a:t>2</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có</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phải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hai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đại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lượng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tỉ</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nghịch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không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Nếu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có</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thì</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số</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tỉ</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bao</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nhiêu</a:t>
            </a:r>
            <a:r>
              <a:rPr lang="en-US" sz="4000" dirty="0">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29" name="Picture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3929" y="5123542"/>
            <a:ext cx="5765027" cy="3347435"/>
          </a:xfrm>
          <a:prstGeom prst="rect">
            <a:avLst/>
          </a:prstGeom>
        </p:spPr>
      </p:pic>
      <p:grpSp>
        <p:nvGrpSpPr>
          <p:cNvPr id="6" name="Group 5"/>
          <p:cNvGrpSpPr/>
          <p:nvPr/>
        </p:nvGrpSpPr>
        <p:grpSpPr>
          <a:xfrm>
            <a:off x="7620000" y="4334538"/>
            <a:ext cx="9409630" cy="5304762"/>
            <a:chOff x="7239000" y="4258338"/>
            <a:chExt cx="9409630" cy="5304762"/>
          </a:xfrm>
        </p:grpSpPr>
        <p:sp>
          <p:nvSpPr>
            <p:cNvPr id="5" name="Cloud Callout 4"/>
            <p:cNvSpPr/>
            <p:nvPr/>
          </p:nvSpPr>
          <p:spPr>
            <a:xfrm>
              <a:off x="7239000" y="4258338"/>
              <a:ext cx="9409630" cy="5304762"/>
            </a:xfrm>
            <a:prstGeom prst="cloudCallou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8365148" y="5143500"/>
              <a:ext cx="7865452" cy="3600986"/>
            </a:xfrm>
            <a:prstGeom prst="rect">
              <a:avLst/>
            </a:prstGeom>
          </p:spPr>
          <p:txBody>
            <a:bodyPr wrap="square">
              <a:spAutoFit/>
            </a:bodyPr>
            <a:lstStyle/>
            <a:p>
              <a:pPr algn="just">
                <a:lnSpc>
                  <a:spcPct val="150000"/>
                </a:lnSpc>
                <a:spcAft>
                  <a:spcPts val="800"/>
                </a:spcAft>
              </a:pPr>
              <a:r>
                <a:rPr lang="nl-NL" sz="3800" dirty="0">
                  <a:latin typeface="Arial" panose="020B0604020202020204" pitchFamily="34" charset="0"/>
                  <a:ea typeface="Calibri" panose="020F0502020204030204" pitchFamily="34" charset="0"/>
                  <a:cs typeface="Arial" panose="020B0604020202020204" pitchFamily="34" charset="0"/>
                </a:rPr>
                <a:t>Theo em, với diện tích không đổi, khi chiều dài tăng, chiều rộng của mảnh đất hình chữ nhật thay đổi như thế nào?</a:t>
              </a:r>
              <a:endParaRPr lang="en-US" sz="3800" dirty="0">
                <a:latin typeface="Arial" panose="020B0604020202020204" pitchFamily="34" charset="0"/>
                <a:ea typeface="Calibri" panose="020F0502020204030204" pitchFamily="34" charset="0"/>
                <a:cs typeface="Times New Roman" panose="02020603050405020304" pitchFamily="18" charset="0"/>
              </a:endParaRPr>
            </a:p>
          </p:txBody>
        </p:sp>
      </p:grpSp>
      <p:pic>
        <p:nvPicPr>
          <p:cNvPr id="40" name="Picture 4"/>
          <p:cNvPicPr>
            <a:picLocks noChangeAspect="1"/>
          </p:cNvPicPr>
          <p:nvPr/>
        </p:nvPicPr>
        <p:blipFill>
          <a:blip r:embed="rId8"/>
          <a:srcRect/>
          <a:stretch>
            <a:fillRect/>
          </a:stretch>
        </p:blipFill>
        <p:spPr>
          <a:xfrm flipH="1">
            <a:off x="12801600" y="7985633"/>
            <a:ext cx="1988577" cy="3663866"/>
          </a:xfrm>
          <a:prstGeom prst="rect">
            <a:avLst/>
          </a:prstGeom>
        </p:spPr>
      </p:pic>
    </p:spTree>
    <p:extLst>
      <p:ext uri="{BB962C8B-B14F-4D97-AF65-F5344CB8AC3E}">
        <p14:creationId xmlns:p14="http://schemas.microsoft.com/office/powerpoint/2010/main" val="2522624335"/>
      </p:ext>
    </p:extLst>
  </p:cSld>
  <p:clrMapOvr>
    <a:masterClrMapping/>
  </p:clrMapOvr>
  <mc:AlternateContent xmlns:mc="http://schemas.openxmlformats.org/markup-compatibility/2006" xmlns:p14="http://schemas.microsoft.com/office/powerpoint/2010/main">
    <mc:Choice Requires="p14">
      <p:transition spd="med" p14:dur="700">
        <p:wipe dir="d"/>
      </p:transition>
    </mc:Choice>
    <mc:Fallback xmlns="">
      <p:transition spd="med">
        <p:wipe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881529" y="723900"/>
            <a:ext cx="5105400" cy="1136203"/>
            <a:chOff x="7162800" y="539360"/>
            <a:chExt cx="4648200" cy="1136203"/>
          </a:xfrm>
        </p:grpSpPr>
        <p:grpSp>
          <p:nvGrpSpPr>
            <p:cNvPr id="21" name="Group 6"/>
            <p:cNvGrpSpPr/>
            <p:nvPr/>
          </p:nvGrpSpPr>
          <p:grpSpPr>
            <a:xfrm>
              <a:off x="7162800" y="539360"/>
              <a:ext cx="4648200" cy="1136203"/>
              <a:chOff x="0" y="0"/>
              <a:chExt cx="8385740" cy="2387260"/>
            </a:xfrm>
          </p:grpSpPr>
          <p:sp>
            <p:nvSpPr>
              <p:cNvPr id="26" name="Freeform 7"/>
              <p:cNvSpPr/>
              <p:nvPr/>
            </p:nvSpPr>
            <p:spPr>
              <a:xfrm>
                <a:off x="0" y="0"/>
                <a:ext cx="8385740" cy="2387260"/>
              </a:xfrm>
              <a:custGeom>
                <a:avLst/>
                <a:gdLst/>
                <a:ahLst/>
                <a:cxnLst/>
                <a:rect l="l" t="t" r="r" b="b"/>
                <a:pathLst>
                  <a:path w="8385740" h="2387260">
                    <a:moveTo>
                      <a:pt x="8261280" y="2387260"/>
                    </a:moveTo>
                    <a:lnTo>
                      <a:pt x="124460" y="2387260"/>
                    </a:lnTo>
                    <a:cubicBezTo>
                      <a:pt x="55880" y="2387260"/>
                      <a:pt x="0" y="2331379"/>
                      <a:pt x="0" y="2262799"/>
                    </a:cubicBezTo>
                    <a:lnTo>
                      <a:pt x="0" y="124460"/>
                    </a:lnTo>
                    <a:cubicBezTo>
                      <a:pt x="0" y="55880"/>
                      <a:pt x="55880" y="0"/>
                      <a:pt x="124460" y="0"/>
                    </a:cubicBezTo>
                    <a:lnTo>
                      <a:pt x="8261280" y="0"/>
                    </a:lnTo>
                    <a:cubicBezTo>
                      <a:pt x="8329860" y="0"/>
                      <a:pt x="8385740" y="55880"/>
                      <a:pt x="8385740" y="124460"/>
                    </a:cubicBezTo>
                    <a:lnTo>
                      <a:pt x="8385740" y="2262800"/>
                    </a:lnTo>
                    <a:cubicBezTo>
                      <a:pt x="8385740" y="2331380"/>
                      <a:pt x="8329860" y="2387260"/>
                      <a:pt x="8261280" y="2387260"/>
                    </a:cubicBezTo>
                    <a:close/>
                  </a:path>
                </a:pathLst>
              </a:custGeom>
            </p:spPr>
            <p:style>
              <a:lnRef idx="3">
                <a:schemeClr val="lt1"/>
              </a:lnRef>
              <a:fillRef idx="1">
                <a:schemeClr val="accent1"/>
              </a:fillRef>
              <a:effectRef idx="1">
                <a:schemeClr val="accent1"/>
              </a:effectRef>
              <a:fontRef idx="minor">
                <a:schemeClr val="lt1"/>
              </a:fontRef>
            </p:style>
          </p:sp>
        </p:grpSp>
        <p:sp>
          <p:nvSpPr>
            <p:cNvPr id="25" name="Rectangle 24"/>
            <p:cNvSpPr/>
            <p:nvPr/>
          </p:nvSpPr>
          <p:spPr>
            <a:xfrm>
              <a:off x="7391400" y="539360"/>
              <a:ext cx="4316579" cy="1002710"/>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nl-NL" sz="4500" b="1"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LUYỆN TẬP 1</a:t>
              </a:r>
              <a:endParaRPr kumimoji="0" lang="en-US" sz="45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p:pic>
        <p:nvPicPr>
          <p:cNvPr id="49" name="Picture 3"/>
          <p:cNvPicPr>
            <a:picLocks noChangeAspect="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saturation sat="40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a:xfrm rot="5400000">
            <a:off x="17149410" y="9133442"/>
            <a:ext cx="849872" cy="1122507"/>
          </a:xfrm>
          <a:prstGeom prst="rect">
            <a:avLst/>
          </a:prstGeom>
        </p:spPr>
      </p:pic>
      <p:grpSp>
        <p:nvGrpSpPr>
          <p:cNvPr id="50" name="Group 11"/>
          <p:cNvGrpSpPr/>
          <p:nvPr/>
        </p:nvGrpSpPr>
        <p:grpSpPr>
          <a:xfrm>
            <a:off x="16804871" y="723900"/>
            <a:ext cx="1103754" cy="377766"/>
            <a:chOff x="0" y="0"/>
            <a:chExt cx="8385740" cy="2387260"/>
          </a:xfrm>
        </p:grpSpPr>
        <p:sp>
          <p:nvSpPr>
            <p:cNvPr id="51" name="Freeform 12"/>
            <p:cNvSpPr/>
            <p:nvPr/>
          </p:nvSpPr>
          <p:spPr>
            <a:xfrm>
              <a:off x="0" y="0"/>
              <a:ext cx="8385740" cy="2387260"/>
            </a:xfrm>
            <a:custGeom>
              <a:avLst/>
              <a:gdLst/>
              <a:ahLst/>
              <a:cxnLst/>
              <a:rect l="l" t="t" r="r" b="b"/>
              <a:pathLst>
                <a:path w="8385740" h="2387260">
                  <a:moveTo>
                    <a:pt x="8261280" y="2387260"/>
                  </a:moveTo>
                  <a:lnTo>
                    <a:pt x="124460" y="2387260"/>
                  </a:lnTo>
                  <a:cubicBezTo>
                    <a:pt x="55880" y="2387260"/>
                    <a:pt x="0" y="2331379"/>
                    <a:pt x="0" y="2262799"/>
                  </a:cubicBezTo>
                  <a:lnTo>
                    <a:pt x="0" y="124460"/>
                  </a:lnTo>
                  <a:cubicBezTo>
                    <a:pt x="0" y="55880"/>
                    <a:pt x="55880" y="0"/>
                    <a:pt x="124460" y="0"/>
                  </a:cubicBezTo>
                  <a:lnTo>
                    <a:pt x="8261280" y="0"/>
                  </a:lnTo>
                  <a:cubicBezTo>
                    <a:pt x="8329860" y="0"/>
                    <a:pt x="8385740" y="55880"/>
                    <a:pt x="8385740" y="124460"/>
                  </a:cubicBezTo>
                  <a:lnTo>
                    <a:pt x="8385740" y="2262800"/>
                  </a:lnTo>
                  <a:cubicBezTo>
                    <a:pt x="8385740" y="2331380"/>
                    <a:pt x="8329860" y="2387260"/>
                    <a:pt x="8261280" y="2387260"/>
                  </a:cubicBezTo>
                  <a:close/>
                </a:path>
              </a:pathLst>
            </a:custGeom>
          </p:spPr>
          <p:style>
            <a:lnRef idx="2">
              <a:schemeClr val="accent1">
                <a:shade val="50000"/>
              </a:schemeClr>
            </a:lnRef>
            <a:fillRef idx="1">
              <a:schemeClr val="accent1"/>
            </a:fillRef>
            <a:effectRef idx="0">
              <a:schemeClr val="accent1"/>
            </a:effectRef>
            <a:fontRef idx="minor">
              <a:schemeClr val="lt1"/>
            </a:fontRef>
          </p:style>
        </p:sp>
      </p:grpSp>
      <p:pic>
        <p:nvPicPr>
          <p:cNvPr id="52" name="Picture 51"/>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09600" y="8648700"/>
            <a:ext cx="1643529" cy="762000"/>
          </a:xfrm>
          <a:prstGeom prst="rect">
            <a:avLst/>
          </a:prstGeom>
        </p:spPr>
      </p:pic>
      <p:pic>
        <p:nvPicPr>
          <p:cNvPr id="29" name="Picture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1529" y="2711560"/>
            <a:ext cx="5271491" cy="3060866"/>
          </a:xfrm>
          <a:prstGeom prst="rect">
            <a:avLst/>
          </a:prstGeom>
        </p:spPr>
      </p:pic>
      <p:sp>
        <p:nvSpPr>
          <p:cNvPr id="16" name="Oval Callout 15"/>
          <p:cNvSpPr/>
          <p:nvPr/>
        </p:nvSpPr>
        <p:spPr>
          <a:xfrm>
            <a:off x="9226948" y="809014"/>
            <a:ext cx="1669652" cy="965974"/>
          </a:xfrm>
          <a:prstGeom prst="wedgeEllipseCallou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schemeClr val="tx1"/>
                </a:solidFill>
              </a:rPr>
              <a:t>Giải</a:t>
            </a:r>
            <a:endParaRPr lang="en-US" sz="4000" b="1">
              <a:solidFill>
                <a:schemeClr val="tx1"/>
              </a:solidFill>
            </a:endParaRPr>
          </a:p>
        </p:txBody>
      </p:sp>
      <mc:AlternateContent xmlns:mc="http://schemas.openxmlformats.org/markup-compatibility/2006" xmlns:a14="http://schemas.microsoft.com/office/drawing/2010/main">
        <mc:Choice Requires="a14">
          <p:sp>
            <p:nvSpPr>
              <p:cNvPr id="2" name="Rectangle 1"/>
              <p:cNvSpPr/>
              <p:nvPr/>
            </p:nvSpPr>
            <p:spPr>
              <a:xfrm>
                <a:off x="6400800" y="2424915"/>
                <a:ext cx="11379703" cy="4821705"/>
              </a:xfrm>
              <a:prstGeom prst="rect">
                <a:avLst/>
              </a:prstGeom>
            </p:spPr>
            <p:txBody>
              <a:bodyPr wrap="square">
                <a:spAutoFit/>
              </a:bodyPr>
              <a:lstStyle/>
              <a:p>
                <a:pPr algn="just">
                  <a:lnSpc>
                    <a:spcPct val="150000"/>
                  </a:lnSpc>
                </a:pPr>
                <a:r>
                  <a:rPr lang="en-US" sz="4000" dirty="0" err="1">
                    <a:latin typeface="Arial" panose="020B0604020202020204" pitchFamily="34" charset="0"/>
                    <a:ea typeface="Calibri" panose="020F0502020204030204" pitchFamily="34" charset="0"/>
                    <a:cs typeface="Arial" panose="020B0604020202020204" pitchFamily="34" charset="0"/>
                  </a:rPr>
                  <a:t>Gọi</a:t>
                </a:r>
                <a:r>
                  <a:rPr lang="en-US" sz="4000" dirty="0">
                    <a:latin typeface="Arial" panose="020B0604020202020204" pitchFamily="34" charset="0"/>
                    <a:ea typeface="Calibri" panose="020F0502020204030204" pitchFamily="34" charset="0"/>
                    <a:cs typeface="Arial" panose="020B0604020202020204" pitchFamily="34" charset="0"/>
                  </a:rPr>
                  <a:t> a, b </a:t>
                </a:r>
                <a:r>
                  <a:rPr lang="en-US" sz="4000" dirty="0" err="1">
                    <a:latin typeface="Arial" panose="020B0604020202020204" pitchFamily="34" charset="0"/>
                    <a:ea typeface="Calibri" panose="020F0502020204030204" pitchFamily="34" charset="0"/>
                    <a:cs typeface="Arial" panose="020B0604020202020204" pitchFamily="34" charset="0"/>
                  </a:rPr>
                  <a:t>lần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lượt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chiều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dài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chiều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rộng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của</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hình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chữ</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nhật</a:t>
                </a:r>
                <a:r>
                  <a:rPr lang="en-US" sz="4000" dirty="0">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marL="571500" indent="-571500" algn="ctr">
                  <a:lnSpc>
                    <a:spcPct val="150000"/>
                  </a:lnSpc>
                  <a:buFontTx/>
                  <a:buChar char="-"/>
                </a:pPr>
                <a:r>
                  <a:rPr lang="en-US" sz="4000" dirty="0">
                    <a:effectLst/>
                    <a:latin typeface="Arial" panose="020B0604020202020204" pitchFamily="34" charset="0"/>
                    <a:ea typeface="Calibri" panose="020F0502020204030204" pitchFamily="34" charset="0"/>
                    <a:cs typeface="Arial" panose="020B0604020202020204" pitchFamily="34" charset="0"/>
                  </a:rPr>
                  <a:t>Ta </a:t>
                </a:r>
                <a:r>
                  <a:rPr lang="en-US" sz="4000" dirty="0" err="1">
                    <a:effectLst/>
                    <a:latin typeface="Arial" panose="020B0604020202020204" pitchFamily="34" charset="0"/>
                    <a:ea typeface="Calibri" panose="020F0502020204030204" pitchFamily="34" charset="0"/>
                    <a:cs typeface="Arial" panose="020B0604020202020204" pitchFamily="34" charset="0"/>
                  </a:rPr>
                  <a:t>có</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công</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thức</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tính</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diện</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tích</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hình</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chữ</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nhật</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là</a:t>
                </a:r>
                <a:r>
                  <a:rPr lang="en-US" sz="4000" dirty="0">
                    <a:effectLst/>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dirty="0" smtClean="0">
                        <a:effectLst/>
                        <a:latin typeface="Cambria Math" panose="02040503050406030204" pitchFamily="18" charset="0"/>
                        <a:ea typeface="Calibri" panose="020F0502020204030204" pitchFamily="34" charset="0"/>
                        <a:cs typeface="Arial" panose="020B0604020202020204" pitchFamily="34" charset="0"/>
                      </a:rPr>
                      <m:t>𝑆</m:t>
                    </m:r>
                    <m:r>
                      <a:rPr lang="en-US" sz="4000" i="1" dirty="0" smtClean="0">
                        <a:effectLst/>
                        <a:latin typeface="Cambria Math" panose="02040503050406030204" pitchFamily="18" charset="0"/>
                        <a:ea typeface="Calibri" panose="020F0502020204030204" pitchFamily="34" charset="0"/>
                        <a:cs typeface="Arial" panose="020B0604020202020204" pitchFamily="34" charset="0"/>
                      </a:rPr>
                      <m:t>=</m:t>
                    </m:r>
                    <m:r>
                      <a:rPr lang="en-US" sz="4000" i="1" dirty="0" err="1">
                        <a:effectLst/>
                        <a:latin typeface="Cambria Math" panose="02040503050406030204" pitchFamily="18" charset="0"/>
                        <a:ea typeface="Calibri" panose="020F0502020204030204" pitchFamily="34" charset="0"/>
                        <a:cs typeface="Arial" panose="020B0604020202020204" pitchFamily="34" charset="0"/>
                      </a:rPr>
                      <m:t>𝑎</m:t>
                    </m:r>
                    <m:r>
                      <a:rPr lang="en-US" sz="4000" i="1" dirty="0" err="1">
                        <a:effectLst/>
                        <a:latin typeface="Cambria Math" panose="02040503050406030204" pitchFamily="18" charset="0"/>
                        <a:ea typeface="Calibri" panose="020F0502020204030204" pitchFamily="34" charset="0"/>
                        <a:cs typeface="Arial" panose="020B0604020202020204" pitchFamily="34" charset="0"/>
                      </a:rPr>
                      <m:t>.</m:t>
                    </m:r>
                    <m:r>
                      <a:rPr lang="en-US" sz="4000" i="1" dirty="0" err="1">
                        <a:effectLst/>
                        <a:latin typeface="Cambria Math" panose="02040503050406030204" pitchFamily="18" charset="0"/>
                        <a:ea typeface="Calibri" panose="020F0502020204030204" pitchFamily="34" charset="0"/>
                        <a:cs typeface="Arial" panose="020B0604020202020204" pitchFamily="34" charset="0"/>
                      </a:rPr>
                      <m:t>𝑏</m:t>
                    </m:r>
                    <m:r>
                      <a:rPr lang="en-US" sz="4000" i="1" dirty="0">
                        <a:effectLst/>
                        <a:latin typeface="Cambria Math" panose="02040503050406030204" pitchFamily="18" charset="0"/>
                        <a:ea typeface="Calibri" panose="020F0502020204030204" pitchFamily="34" charset="0"/>
                        <a:cs typeface="Arial" panose="020B0604020202020204" pitchFamily="34" charset="0"/>
                      </a:rPr>
                      <m:t> </m:t>
                    </m:r>
                  </m:oMath>
                </a14:m>
                <a:endParaRPr lang="en-US" sz="4000" dirty="0">
                  <a:latin typeface="Arial" panose="020B0604020202020204" pitchFamily="34" charset="0"/>
                  <a:ea typeface="Calibri" panose="020F0502020204030204" pitchFamily="34" charset="0"/>
                  <a:cs typeface="Arial" panose="020B0604020202020204" pitchFamily="34" charset="0"/>
                </a:endParaRPr>
              </a:p>
              <a:p>
                <a:pPr marL="571500" indent="-571500" algn="just">
                  <a:lnSpc>
                    <a:spcPct val="150000"/>
                  </a:lnSpc>
                  <a:buFontTx/>
                  <a:buChar char="-"/>
                </a:pPr>
                <a:r>
                  <a:rPr lang="en-US" sz="4000" dirty="0">
                    <a:effectLst/>
                    <a:latin typeface="Arial" panose="020B0604020202020204" pitchFamily="34" charset="0"/>
                    <a:ea typeface="Calibri" panose="020F0502020204030204" pitchFamily="34" charset="0"/>
                    <a:cs typeface="Arial" panose="020B0604020202020204" pitchFamily="34" charset="0"/>
                  </a:rPr>
                  <a:t>Theo </a:t>
                </a:r>
                <a:r>
                  <a:rPr lang="en-US" sz="4000" dirty="0" err="1">
                    <a:effectLst/>
                    <a:latin typeface="Arial" panose="020B0604020202020204" pitchFamily="34" charset="0"/>
                    <a:ea typeface="Calibri" panose="020F0502020204030204" pitchFamily="34" charset="0"/>
                    <a:cs typeface="Arial" panose="020B0604020202020204" pitchFamily="34" charset="0"/>
                  </a:rPr>
                  <a:t>đề</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bài</a:t>
                </a:r>
                <a:r>
                  <a:rPr lang="en-US" sz="4000" dirty="0">
                    <a:effectLst/>
                    <a:latin typeface="Arial" panose="020B0604020202020204" pitchFamily="34" charset="0"/>
                    <a:ea typeface="Calibri" panose="020F0502020204030204" pitchFamily="34" charset="0"/>
                    <a:cs typeface="Arial" panose="020B0604020202020204" pitchFamily="34" charset="0"/>
                  </a:rPr>
                  <a:t>:</a:t>
                </a:r>
              </a:p>
            </p:txBody>
          </p:sp>
        </mc:Choice>
        <mc:Fallback xmlns="">
          <p:sp>
            <p:nvSpPr>
              <p:cNvPr id="2" name="Rectangle 1"/>
              <p:cNvSpPr>
                <a:spLocks noRot="1" noChangeAspect="1" noMove="1" noResize="1" noEditPoints="1" noAdjustHandles="1" noChangeArrowheads="1" noChangeShapeType="1" noTextEdit="1"/>
              </p:cNvSpPr>
              <p:nvPr/>
            </p:nvSpPr>
            <p:spPr>
              <a:xfrm>
                <a:off x="6400800" y="2424915"/>
                <a:ext cx="11379703" cy="4821705"/>
              </a:xfrm>
              <a:prstGeom prst="rect">
                <a:avLst/>
              </a:prstGeom>
              <a:blipFill>
                <a:blip r:embed="rId31"/>
                <a:stretch>
                  <a:fillRect l="-1875" r="-3107"/>
                </a:stretch>
              </a:blipFill>
            </p:spPr>
            <p:txBody>
              <a:bodyPr/>
              <a:lstStyle/>
              <a:p>
                <a:r>
                  <a:rPr lang="en-US">
                    <a:noFill/>
                  </a:rPr>
                  <a:t> </a:t>
                </a:r>
              </a:p>
            </p:txBody>
          </p:sp>
        </mc:Fallback>
      </mc:AlternateContent>
      <p:pic>
        <p:nvPicPr>
          <p:cNvPr id="18" name="Picture 4"/>
          <p:cNvPicPr>
            <a:picLocks noChangeAspect="1"/>
          </p:cNvPicPr>
          <p:nvPr/>
        </p:nvPicPr>
        <p:blipFill>
          <a:blip r:embed="rId31"/>
          <a:srcRect/>
          <a:stretch>
            <a:fillRect/>
          </a:stretch>
        </p:blipFill>
        <p:spPr>
          <a:xfrm>
            <a:off x="2438400" y="6540885"/>
            <a:ext cx="2362200" cy="4751661"/>
          </a:xfrm>
          <a:prstGeom prst="rect">
            <a:avLst/>
          </a:prstGeom>
        </p:spPr>
      </p:pic>
      <mc:AlternateContent xmlns:mc="http://schemas.openxmlformats.org/markup-compatibility/2006" xmlns:a14="http://schemas.microsoft.com/office/drawing/2010/main">
        <mc:Choice Requires="a14">
          <p:sp>
            <p:nvSpPr>
              <p:cNvPr id="3" name="Rectangle 2"/>
              <p:cNvSpPr/>
              <p:nvPr/>
            </p:nvSpPr>
            <p:spPr>
              <a:xfrm>
                <a:off x="10011228" y="6283257"/>
                <a:ext cx="2313326" cy="7078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12=</m:t>
                      </m:r>
                      <m:r>
                        <a:rPr lang="en-US" sz="4000" i="1" dirty="0" err="1">
                          <a:solidFill>
                            <a:prstClr val="black"/>
                          </a:solidFill>
                          <a:latin typeface="Cambria Math" panose="02040503050406030204" pitchFamily="18" charset="0"/>
                          <a:ea typeface="Calibri" panose="020F0502020204030204" pitchFamily="34" charset="0"/>
                          <a:cs typeface="Arial" panose="020B0604020202020204" pitchFamily="34" charset="0"/>
                        </a:rPr>
                        <m:t>𝑎</m:t>
                      </m:r>
                      <m:r>
                        <a:rPr lang="en-US" sz="4000" i="1" dirty="0" err="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dirty="0" err="1">
                          <a:solidFill>
                            <a:prstClr val="black"/>
                          </a:solidFill>
                          <a:latin typeface="Cambria Math" panose="02040503050406030204" pitchFamily="18" charset="0"/>
                          <a:ea typeface="Calibri" panose="020F0502020204030204" pitchFamily="34" charset="0"/>
                          <a:cs typeface="Arial" panose="020B0604020202020204" pitchFamily="34" charset="0"/>
                        </a:rPr>
                        <m:t>𝑏</m:t>
                      </m:r>
                    </m:oMath>
                  </m:oMathPara>
                </a14:m>
                <a:endParaRPr lang="en-US" dirty="0"/>
              </a:p>
            </p:txBody>
          </p:sp>
        </mc:Choice>
        <mc:Fallback xmlns="">
          <p:sp>
            <p:nvSpPr>
              <p:cNvPr id="3" name="Rectangle 2"/>
              <p:cNvSpPr>
                <a:spLocks noRot="1" noChangeAspect="1" noMove="1" noResize="1" noEditPoints="1" noAdjustHandles="1" noChangeArrowheads="1" noChangeShapeType="1" noTextEdit="1"/>
              </p:cNvSpPr>
              <p:nvPr/>
            </p:nvSpPr>
            <p:spPr>
              <a:xfrm>
                <a:off x="10011228" y="6283257"/>
                <a:ext cx="2313326" cy="707886"/>
              </a:xfrm>
              <a:prstGeom prst="rect">
                <a:avLst/>
              </a:prstGeom>
              <a:blipFill>
                <a:blip r:embed="rId3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12281012" y="5945511"/>
                <a:ext cx="2410725" cy="12488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000">
                          <a:latin typeface="Cambria Math" panose="02040503050406030204" pitchFamily="18" charset="0"/>
                        </a:rPr>
                        <m:t>⇒</m:t>
                      </m:r>
                      <m:r>
                        <a:rPr lang="en-US" sz="4000" i="1">
                          <a:latin typeface="Cambria Math" panose="02040503050406030204" pitchFamily="18" charset="0"/>
                        </a:rPr>
                        <m:t>𝑏</m:t>
                      </m:r>
                      <m:r>
                        <a:rPr lang="en-US" sz="4000" i="0">
                          <a:latin typeface="Cambria Math" panose="02040503050406030204" pitchFamily="18" charset="0"/>
                        </a:rPr>
                        <m:t>=</m:t>
                      </m:r>
                      <m:f>
                        <m:fPr>
                          <m:ctrlPr>
                            <a:rPr lang="en-US" sz="4000" i="1">
                              <a:latin typeface="Cambria Math" panose="02040503050406030204" pitchFamily="18" charset="0"/>
                            </a:rPr>
                          </m:ctrlPr>
                        </m:fPr>
                        <m:num>
                          <m:r>
                            <a:rPr lang="en-US" sz="4000" i="0">
                              <a:latin typeface="Cambria Math" panose="02040503050406030204" pitchFamily="18" charset="0"/>
                            </a:rPr>
                            <m:t>12</m:t>
                          </m:r>
                        </m:num>
                        <m:den>
                          <m:r>
                            <a:rPr lang="en-US" sz="4000" i="1">
                              <a:latin typeface="Cambria Math" panose="02040503050406030204" pitchFamily="18" charset="0"/>
                            </a:rPr>
                            <m:t>𝑎</m:t>
                          </m:r>
                        </m:den>
                      </m:f>
                    </m:oMath>
                  </m:oMathPara>
                </a14:m>
                <a:endParaRPr lang="en-US" sz="4000" dirty="0"/>
              </a:p>
            </p:txBody>
          </p:sp>
        </mc:Choice>
        <mc:Fallback xmlns="">
          <p:sp>
            <p:nvSpPr>
              <p:cNvPr id="7" name="Rectangle 6"/>
              <p:cNvSpPr>
                <a:spLocks noRot="1" noChangeAspect="1" noMove="1" noResize="1" noEditPoints="1" noAdjustHandles="1" noChangeArrowheads="1" noChangeShapeType="1" noTextEdit="1"/>
              </p:cNvSpPr>
              <p:nvPr/>
            </p:nvSpPr>
            <p:spPr>
              <a:xfrm>
                <a:off x="12281012" y="5945511"/>
                <a:ext cx="2410725" cy="1248803"/>
              </a:xfrm>
              <a:prstGeom prst="rect">
                <a:avLst/>
              </a:prstGeom>
              <a:blipFill>
                <a:blip r:embed="rId34"/>
                <a:stretch>
                  <a:fillRect/>
                </a:stretch>
              </a:blipFill>
            </p:spPr>
            <p:txBody>
              <a:bodyPr/>
              <a:lstStyle/>
              <a:p>
                <a:r>
                  <a:rPr lang="en-US">
                    <a:noFill/>
                  </a:rPr>
                  <a:t> </a:t>
                </a:r>
              </a:p>
            </p:txBody>
          </p:sp>
        </mc:Fallback>
      </mc:AlternateContent>
      <p:sp>
        <p:nvSpPr>
          <p:cNvPr id="8" name="Rectangle 7"/>
          <p:cNvSpPr/>
          <p:nvPr/>
        </p:nvSpPr>
        <p:spPr>
          <a:xfrm>
            <a:off x="6400800" y="7226685"/>
            <a:ext cx="11506200" cy="1938992"/>
          </a:xfrm>
          <a:prstGeom prst="rect">
            <a:avLst/>
          </a:prstGeom>
        </p:spPr>
        <p:txBody>
          <a:bodyPr wrap="square">
            <a:spAutoFit/>
          </a:bodyPr>
          <a:lstStyle/>
          <a:p>
            <a:pPr lvl="0" algn="just">
              <a:lnSpc>
                <a:spcPct val="150000"/>
              </a:lnSpc>
            </a:pP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Vậy</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Chiều</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dài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chiều</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rộng</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của</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các</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hình</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chữ</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nhật</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là</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hai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đại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lượng</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tỉ</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lệ</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nghịch</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theo</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hệ</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số</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tỉ</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lệ</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là</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12.</a:t>
            </a:r>
          </a:p>
        </p:txBody>
      </p:sp>
    </p:spTree>
    <p:extLst>
      <p:ext uri="{BB962C8B-B14F-4D97-AF65-F5344CB8AC3E}">
        <p14:creationId xmlns:p14="http://schemas.microsoft.com/office/powerpoint/2010/main" val="248130996"/>
      </p:ext>
    </p:extLst>
  </p:cSld>
  <p:clrMapOvr>
    <a:masterClrMapping/>
  </p:clrMapOvr>
  <mc:AlternateContent xmlns:mc="http://schemas.openxmlformats.org/markup-compatibility/2006" xmlns:p14="http://schemas.microsoft.com/office/powerpoint/2010/main">
    <mc:Choice Requires="p14">
      <p:transition spd="med" p14:dur="700">
        <p:wipe dir="d"/>
      </p:transition>
    </mc:Choice>
    <mc:Fallback xmlns="">
      <p:transition spd="med">
        <p:wipe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8">
                                            <p:txEl>
                                              <p:pRg st="0" end="0"/>
                                            </p:txEl>
                                          </p:spTgt>
                                        </p:tgtEl>
                                        <p:attrNameLst>
                                          <p:attrName>style.visibility</p:attrName>
                                        </p:attrNameLst>
                                      </p:cBhvr>
                                      <p:to>
                                        <p:strVal val="visible"/>
                                      </p:to>
                                    </p:set>
                                    <p:animEffect transition="in" filter="fade">
                                      <p:cBhvr>
                                        <p:cTn id="40" dur="500"/>
                                        <p:tgtEl>
                                          <p:spTgt spid="8">
                                            <p:txEl>
                                              <p:pRg st="0" end="0"/>
                                            </p:txEl>
                                          </p:spTgt>
                                        </p:tgtEl>
                                      </p:cBhvr>
                                    </p:animEffect>
                                    <p:anim calcmode="lin" valueType="num">
                                      <p:cBhvr>
                                        <p:cTn id="4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42" dur="5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4000"/>
          </a:blip>
          <a:srcRect t="7786" b="7786"/>
          <a:stretch>
            <a:fillRect/>
          </a:stretch>
        </p:blipFill>
        <p:spPr>
          <a:xfrm>
            <a:off x="0" y="0"/>
            <a:ext cx="18288000" cy="10629900"/>
          </a:xfrm>
          <a:prstGeom prst="rect">
            <a:avLst/>
          </a:prstGeom>
        </p:spPr>
      </p:pic>
      <p:grpSp>
        <p:nvGrpSpPr>
          <p:cNvPr id="4" name="Group 4"/>
          <p:cNvGrpSpPr/>
          <p:nvPr/>
        </p:nvGrpSpPr>
        <p:grpSpPr>
          <a:xfrm>
            <a:off x="533400" y="190500"/>
            <a:ext cx="17221200" cy="9982200"/>
            <a:chOff x="0" y="0"/>
            <a:chExt cx="2662746" cy="1511301"/>
          </a:xfrm>
        </p:grpSpPr>
        <p:sp>
          <p:nvSpPr>
            <p:cNvPr id="5" name="Freeform 5"/>
            <p:cNvSpPr/>
            <p:nvPr/>
          </p:nvSpPr>
          <p:spPr>
            <a:xfrm>
              <a:off x="0" y="0"/>
              <a:ext cx="2662746" cy="1511301"/>
            </a:xfrm>
            <a:custGeom>
              <a:avLst/>
              <a:gdLst/>
              <a:ahLst/>
              <a:cxnLst/>
              <a:rect l="l" t="t" r="r" b="b"/>
              <a:pathLst>
                <a:path w="2662746" h="1511301">
                  <a:moveTo>
                    <a:pt x="2538286" y="1511301"/>
                  </a:moveTo>
                  <a:lnTo>
                    <a:pt x="124460" y="1511301"/>
                  </a:lnTo>
                  <a:cubicBezTo>
                    <a:pt x="55880" y="1511301"/>
                    <a:pt x="0" y="1455421"/>
                    <a:pt x="0" y="1386841"/>
                  </a:cubicBezTo>
                  <a:lnTo>
                    <a:pt x="0" y="124460"/>
                  </a:lnTo>
                  <a:cubicBezTo>
                    <a:pt x="0" y="55880"/>
                    <a:pt x="55880" y="0"/>
                    <a:pt x="124460" y="0"/>
                  </a:cubicBezTo>
                  <a:lnTo>
                    <a:pt x="2538286" y="0"/>
                  </a:lnTo>
                  <a:cubicBezTo>
                    <a:pt x="2606866" y="0"/>
                    <a:pt x="2662746" y="55880"/>
                    <a:pt x="2662746" y="124460"/>
                  </a:cubicBezTo>
                  <a:lnTo>
                    <a:pt x="2662746" y="1386841"/>
                  </a:lnTo>
                  <a:cubicBezTo>
                    <a:pt x="2662746" y="1455421"/>
                    <a:pt x="2606866" y="1511301"/>
                    <a:pt x="2538286" y="1511301"/>
                  </a:cubicBezTo>
                  <a:close/>
                </a:path>
              </a:pathLst>
            </a:custGeom>
            <a:solidFill>
              <a:srgbClr val="497FB4"/>
            </a:solidFill>
          </p:spPr>
        </p:sp>
      </p:grpSp>
      <p:grpSp>
        <p:nvGrpSpPr>
          <p:cNvPr id="11" name="Group 11"/>
          <p:cNvGrpSpPr/>
          <p:nvPr/>
        </p:nvGrpSpPr>
        <p:grpSpPr>
          <a:xfrm>
            <a:off x="15621000" y="531703"/>
            <a:ext cx="1066800" cy="420797"/>
            <a:chOff x="0" y="0"/>
            <a:chExt cx="8385740" cy="2387260"/>
          </a:xfrm>
        </p:grpSpPr>
        <p:sp>
          <p:nvSpPr>
            <p:cNvPr id="12" name="Freeform 12"/>
            <p:cNvSpPr/>
            <p:nvPr/>
          </p:nvSpPr>
          <p:spPr>
            <a:xfrm>
              <a:off x="0" y="0"/>
              <a:ext cx="8385740" cy="2387260"/>
            </a:xfrm>
            <a:custGeom>
              <a:avLst/>
              <a:gdLst/>
              <a:ahLst/>
              <a:cxnLst/>
              <a:rect l="l" t="t" r="r" b="b"/>
              <a:pathLst>
                <a:path w="8385740" h="2387260">
                  <a:moveTo>
                    <a:pt x="8261280" y="2387260"/>
                  </a:moveTo>
                  <a:lnTo>
                    <a:pt x="124460" y="2387260"/>
                  </a:lnTo>
                  <a:cubicBezTo>
                    <a:pt x="55880" y="2387260"/>
                    <a:pt x="0" y="2331379"/>
                    <a:pt x="0" y="2262799"/>
                  </a:cubicBezTo>
                  <a:lnTo>
                    <a:pt x="0" y="124460"/>
                  </a:lnTo>
                  <a:cubicBezTo>
                    <a:pt x="0" y="55880"/>
                    <a:pt x="55880" y="0"/>
                    <a:pt x="124460" y="0"/>
                  </a:cubicBezTo>
                  <a:lnTo>
                    <a:pt x="8261280" y="0"/>
                  </a:lnTo>
                  <a:cubicBezTo>
                    <a:pt x="8329860" y="0"/>
                    <a:pt x="8385740" y="55880"/>
                    <a:pt x="8385740" y="124460"/>
                  </a:cubicBezTo>
                  <a:lnTo>
                    <a:pt x="8385740" y="2262800"/>
                  </a:lnTo>
                  <a:cubicBezTo>
                    <a:pt x="8385740" y="2331380"/>
                    <a:pt x="8329860" y="2387260"/>
                    <a:pt x="8261280" y="2387260"/>
                  </a:cubicBezTo>
                  <a:close/>
                </a:path>
              </a:pathLst>
            </a:custGeom>
            <a:solidFill>
              <a:srgbClr val="FFFFFF"/>
            </a:solidFill>
          </p:spPr>
        </p:sp>
      </p:grpSp>
      <p:grpSp>
        <p:nvGrpSpPr>
          <p:cNvPr id="17" name="Group 16"/>
          <p:cNvGrpSpPr/>
          <p:nvPr/>
        </p:nvGrpSpPr>
        <p:grpSpPr>
          <a:xfrm>
            <a:off x="6934200" y="114300"/>
            <a:ext cx="4648200" cy="1136203"/>
            <a:chOff x="7162800" y="539360"/>
            <a:chExt cx="4648200" cy="1136203"/>
          </a:xfrm>
        </p:grpSpPr>
        <p:grpSp>
          <p:nvGrpSpPr>
            <p:cNvPr id="6" name="Group 6"/>
            <p:cNvGrpSpPr/>
            <p:nvPr/>
          </p:nvGrpSpPr>
          <p:grpSpPr>
            <a:xfrm>
              <a:off x="7162800" y="539360"/>
              <a:ext cx="4648200" cy="1136203"/>
              <a:chOff x="0" y="0"/>
              <a:chExt cx="8385740" cy="2387260"/>
            </a:xfrm>
          </p:grpSpPr>
          <p:sp>
            <p:nvSpPr>
              <p:cNvPr id="7" name="Freeform 7"/>
              <p:cNvSpPr/>
              <p:nvPr/>
            </p:nvSpPr>
            <p:spPr>
              <a:xfrm>
                <a:off x="0" y="0"/>
                <a:ext cx="8385740" cy="2387260"/>
              </a:xfrm>
              <a:custGeom>
                <a:avLst/>
                <a:gdLst/>
                <a:ahLst/>
                <a:cxnLst/>
                <a:rect l="l" t="t" r="r" b="b"/>
                <a:pathLst>
                  <a:path w="8385740" h="2387260">
                    <a:moveTo>
                      <a:pt x="8261280" y="2387260"/>
                    </a:moveTo>
                    <a:lnTo>
                      <a:pt x="124460" y="2387260"/>
                    </a:lnTo>
                    <a:cubicBezTo>
                      <a:pt x="55880" y="2387260"/>
                      <a:pt x="0" y="2331379"/>
                      <a:pt x="0" y="2262799"/>
                    </a:cubicBezTo>
                    <a:lnTo>
                      <a:pt x="0" y="124460"/>
                    </a:lnTo>
                    <a:cubicBezTo>
                      <a:pt x="0" y="55880"/>
                      <a:pt x="55880" y="0"/>
                      <a:pt x="124460" y="0"/>
                    </a:cubicBezTo>
                    <a:lnTo>
                      <a:pt x="8261280" y="0"/>
                    </a:lnTo>
                    <a:cubicBezTo>
                      <a:pt x="8329860" y="0"/>
                      <a:pt x="8385740" y="55880"/>
                      <a:pt x="8385740" y="124460"/>
                    </a:cubicBezTo>
                    <a:lnTo>
                      <a:pt x="8385740" y="2262800"/>
                    </a:lnTo>
                    <a:cubicBezTo>
                      <a:pt x="8385740" y="2331380"/>
                      <a:pt x="8329860" y="2387260"/>
                      <a:pt x="8261280" y="2387260"/>
                    </a:cubicBezTo>
                    <a:close/>
                  </a:path>
                </a:pathLst>
              </a:custGeom>
              <a:solidFill>
                <a:srgbClr val="FFFFFF"/>
              </a:solidFill>
            </p:spPr>
          </p:sp>
        </p:grpSp>
        <p:sp>
          <p:nvSpPr>
            <p:cNvPr id="16" name="Rectangle 15"/>
            <p:cNvSpPr/>
            <p:nvPr/>
          </p:nvSpPr>
          <p:spPr>
            <a:xfrm>
              <a:off x="7391400" y="539360"/>
              <a:ext cx="4316579" cy="1002710"/>
            </a:xfrm>
            <a:prstGeom prst="rect">
              <a:avLst/>
            </a:prstGeom>
          </p:spPr>
          <p:txBody>
            <a:bodyPr wrap="square">
              <a:spAutoFit/>
            </a:bodyPr>
            <a:lstStyle/>
            <a:p>
              <a:pPr lvl="0" algn="ctr">
                <a:lnSpc>
                  <a:spcPct val="150000"/>
                </a:lnSpc>
                <a:spcAft>
                  <a:spcPts val="800"/>
                </a:spcAft>
              </a:pPr>
              <a:r>
                <a:rPr lang="nl-NL" sz="4500" b="1" dirty="0">
                  <a:latin typeface="Arial" panose="020B0604020202020204" pitchFamily="34" charset="0"/>
                  <a:ea typeface="Times New Roman" panose="02020603050405020304" pitchFamily="18" charset="0"/>
                  <a:cs typeface="Arial" panose="020B0604020202020204" pitchFamily="34" charset="0"/>
                </a:rPr>
                <a:t>VẬN DỤNG</a:t>
              </a:r>
              <a:endParaRPr lang="en-US" sz="4500" dirty="0">
                <a:latin typeface="Arial" panose="020B0604020202020204" pitchFamily="34" charset="0"/>
                <a:ea typeface="Calibri" panose="020F0502020204030204" pitchFamily="34" charset="0"/>
                <a:cs typeface="Arial" panose="020B0604020202020204" pitchFamily="34" charset="0"/>
              </a:endParaRPr>
            </a:p>
          </p:txBody>
        </p:sp>
      </p:grpSp>
      <p:sp>
        <p:nvSpPr>
          <p:cNvPr id="13" name="Rectangle 12"/>
          <p:cNvSpPr/>
          <p:nvPr/>
        </p:nvSpPr>
        <p:spPr>
          <a:xfrm>
            <a:off x="838200" y="1299508"/>
            <a:ext cx="16611600" cy="1938992"/>
          </a:xfrm>
          <a:prstGeom prst="rect">
            <a:avLst/>
          </a:prstGeom>
        </p:spPr>
        <p:txBody>
          <a:bodyPr wrap="square">
            <a:spAutoFit/>
          </a:bodyPr>
          <a:lstStyle/>
          <a:p>
            <a:pPr algn="just">
              <a:lnSpc>
                <a:spcPct val="150000"/>
              </a:lnSpc>
              <a:spcAft>
                <a:spcPts val="800"/>
              </a:spcAft>
            </a:pPr>
            <a:r>
              <a:rPr lang="vi-VN" sz="4000" dirty="0">
                <a:solidFill>
                  <a:schemeClr val="bg1"/>
                </a:solidFill>
                <a:ea typeface="Calibri" panose="020F0502020204030204" pitchFamily="34" charset="0"/>
                <a:cs typeface="Arial" panose="020B0604020202020204" pitchFamily="34" charset="0"/>
              </a:rPr>
              <a:t>a) Một cửa hàng bán gạo cần đóng 300 kg gạo thành các túi gạo có khối lượng như nhau. Thay mỗi dấu “?” trong bảng sau thành số thích hợp.</a:t>
            </a:r>
            <a:endParaRPr lang="en-US" sz="4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20" name="Table 19"/>
          <p:cNvGraphicFramePr>
            <a:graphicFrameLocks noGrp="1"/>
          </p:cNvGraphicFramePr>
          <p:nvPr>
            <p:extLst>
              <p:ext uri="{D42A27DB-BD31-4B8C-83A1-F6EECF244321}">
                <p14:modId xmlns:p14="http://schemas.microsoft.com/office/powerpoint/2010/main" val="4072560382"/>
              </p:ext>
            </p:extLst>
          </p:nvPr>
        </p:nvGraphicFramePr>
        <p:xfrm>
          <a:off x="1295400" y="3390900"/>
          <a:ext cx="15621000" cy="2019300"/>
        </p:xfrm>
        <a:graphic>
          <a:graphicData uri="http://schemas.openxmlformats.org/drawingml/2006/table">
            <a:tbl>
              <a:tblPr firstRow="1" firstCol="1" bandRow="1"/>
              <a:tblGrid>
                <a:gridCol w="6839045">
                  <a:extLst>
                    <a:ext uri="{9D8B030D-6E8A-4147-A177-3AD203B41FA5}">
                      <a16:colId xmlns:a16="http://schemas.microsoft.com/office/drawing/2014/main" val="917806963"/>
                    </a:ext>
                  </a:extLst>
                </a:gridCol>
                <a:gridCol w="2152111">
                  <a:extLst>
                    <a:ext uri="{9D8B030D-6E8A-4147-A177-3AD203B41FA5}">
                      <a16:colId xmlns:a16="http://schemas.microsoft.com/office/drawing/2014/main" val="868996847"/>
                    </a:ext>
                  </a:extLst>
                </a:gridCol>
                <a:gridCol w="2209948">
                  <a:extLst>
                    <a:ext uri="{9D8B030D-6E8A-4147-A177-3AD203B41FA5}">
                      <a16:colId xmlns:a16="http://schemas.microsoft.com/office/drawing/2014/main" val="3703810827"/>
                    </a:ext>
                  </a:extLst>
                </a:gridCol>
                <a:gridCol w="2209948">
                  <a:extLst>
                    <a:ext uri="{9D8B030D-6E8A-4147-A177-3AD203B41FA5}">
                      <a16:colId xmlns:a16="http://schemas.microsoft.com/office/drawing/2014/main" val="2537596782"/>
                    </a:ext>
                  </a:extLst>
                </a:gridCol>
                <a:gridCol w="2209948">
                  <a:extLst>
                    <a:ext uri="{9D8B030D-6E8A-4147-A177-3AD203B41FA5}">
                      <a16:colId xmlns:a16="http://schemas.microsoft.com/office/drawing/2014/main" val="1501579588"/>
                    </a:ext>
                  </a:extLst>
                </a:gridCol>
              </a:tblGrid>
              <a:tr h="914400">
                <a:tc>
                  <a:txBody>
                    <a:bodyPr/>
                    <a:lstStyle/>
                    <a:p>
                      <a:pPr algn="ctr">
                        <a:lnSpc>
                          <a:spcPct val="150000"/>
                        </a:lnSpc>
                        <a:spcAft>
                          <a:spcPts val="800"/>
                        </a:spcAft>
                      </a:pPr>
                      <a:r>
                        <a:rPr lang="en-US" sz="4000" dirty="0" err="1">
                          <a:effectLst/>
                          <a:latin typeface="Arial" panose="020B0604020202020204" pitchFamily="34" charset="0"/>
                          <a:ea typeface="Calibri" panose="020F0502020204030204" pitchFamily="34" charset="0"/>
                          <a:cs typeface="Arial" panose="020B0604020202020204" pitchFamily="34" charset="0"/>
                        </a:rPr>
                        <a:t>Lượng</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gạo</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trong</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mỗi</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túi</a:t>
                      </a:r>
                      <a:r>
                        <a:rPr lang="en-US" sz="4000" dirty="0">
                          <a:effectLst/>
                          <a:latin typeface="Arial" panose="020B0604020202020204" pitchFamily="34" charset="0"/>
                          <a:ea typeface="Calibri" panose="020F0502020204030204" pitchFamily="34" charset="0"/>
                          <a:cs typeface="Arial" panose="020B0604020202020204" pitchFamily="34" charset="0"/>
                        </a:rPr>
                        <a:t> (kg)</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50000"/>
                        </a:lnSpc>
                        <a:spcAft>
                          <a:spcPts val="800"/>
                        </a:spcAft>
                      </a:pPr>
                      <a:r>
                        <a:rPr lang="en-US" sz="4000" dirty="0">
                          <a:effectLst/>
                          <a:latin typeface="Arial" panose="020B0604020202020204" pitchFamily="34" charset="0"/>
                          <a:ea typeface="Calibri" panose="020F0502020204030204" pitchFamily="34" charset="0"/>
                          <a:cs typeface="Arial" panose="020B0604020202020204" pitchFamily="34" charset="0"/>
                        </a:rPr>
                        <a:t>5</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10</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50000"/>
                        </a:lnSpc>
                        <a:spcAft>
                          <a:spcPts val="800"/>
                        </a:spcAft>
                      </a:pP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50000"/>
                        </a:lnSpc>
                        <a:spcAft>
                          <a:spcPts val="800"/>
                        </a:spcAft>
                      </a:pP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9366106"/>
                  </a:ext>
                </a:extLst>
              </a:tr>
              <a:tr h="914400">
                <a:tc>
                  <a:txBody>
                    <a:bodyPr/>
                    <a:lstStyle/>
                    <a:p>
                      <a:pPr algn="ctr">
                        <a:lnSpc>
                          <a:spcPct val="150000"/>
                        </a:lnSpc>
                        <a:spcAft>
                          <a:spcPts val="800"/>
                        </a:spcAft>
                      </a:pPr>
                      <a:r>
                        <a:rPr lang="en-US" sz="4000" dirty="0" err="1">
                          <a:effectLst/>
                          <a:latin typeface="Arial" panose="020B0604020202020204" pitchFamily="34" charset="0"/>
                          <a:ea typeface="Calibri" panose="020F0502020204030204" pitchFamily="34" charset="0"/>
                          <a:cs typeface="Arial" panose="020B0604020202020204" pitchFamily="34" charset="0"/>
                        </a:rPr>
                        <a:t>Số</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túi</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tương</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ứng</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50000"/>
                        </a:lnSpc>
                        <a:spcAft>
                          <a:spcPts val="800"/>
                        </a:spcAft>
                      </a:pP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50000"/>
                        </a:lnSpc>
                        <a:spcAft>
                          <a:spcPts val="800"/>
                        </a:spcAft>
                      </a:pP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15</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50000"/>
                        </a:lnSpc>
                        <a:spcAft>
                          <a:spcPts val="800"/>
                        </a:spcAft>
                      </a:pPr>
                      <a:r>
                        <a:rPr lang="en-US" sz="4000" dirty="0">
                          <a:effectLst/>
                          <a:latin typeface="Arial" panose="020B0604020202020204" pitchFamily="34" charset="0"/>
                          <a:ea typeface="Calibri" panose="020F0502020204030204" pitchFamily="34" charset="0"/>
                          <a:cs typeface="Arial" panose="020B0604020202020204" pitchFamily="34" charset="0"/>
                        </a:rPr>
                        <a:t>12</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83269172"/>
                  </a:ext>
                </a:extLst>
              </a:tr>
            </a:tbl>
          </a:graphicData>
        </a:graphic>
      </p:graphicFrame>
      <p:sp>
        <p:nvSpPr>
          <p:cNvPr id="21" name="Rectangle 20"/>
          <p:cNvSpPr/>
          <p:nvPr/>
        </p:nvSpPr>
        <p:spPr>
          <a:xfrm>
            <a:off x="8880632" y="4435614"/>
            <a:ext cx="755335" cy="707886"/>
          </a:xfrm>
          <a:prstGeom prst="rect">
            <a:avLst/>
          </a:prstGeom>
          <a:solidFill>
            <a:schemeClr val="bg1"/>
          </a:solidFill>
        </p:spPr>
        <p:txBody>
          <a:bodyPr wrap="none">
            <a:spAutoFit/>
          </a:bodyPr>
          <a:lstStyle/>
          <a:p>
            <a:pPr lvl="0" algn="ctr"/>
            <a:r>
              <a:rPr lang="en-US" sz="4000" b="1" dirty="0">
                <a:solidFill>
                  <a:srgbClr val="FF0000"/>
                </a:solidFill>
                <a:latin typeface="Arial" panose="020B0604020202020204" pitchFamily="34" charset="0"/>
                <a:ea typeface="Calibri" panose="020F0502020204030204" pitchFamily="34" charset="0"/>
                <a:cs typeface="Arial" panose="020B0604020202020204" pitchFamily="34" charset="0"/>
              </a:rPr>
              <a:t>60</a:t>
            </a:r>
            <a:endParaRPr lang="en-US" sz="4000" b="1" dirty="0">
              <a:solidFill>
                <a:srgbClr val="FF0000"/>
              </a:solidFill>
              <a:latin typeface="Arial" panose="020B0604020202020204" pitchFamily="34" charset="0"/>
              <a:ea typeface="Calibri" panose="020F0502020204030204" pitchFamily="34" charset="0"/>
              <a:cs typeface="Times New Roman" panose="02020603050405020304" pitchFamily="18" charset="0"/>
            </a:endParaRPr>
          </a:p>
        </p:txBody>
      </p:sp>
      <p:sp>
        <p:nvSpPr>
          <p:cNvPr id="22" name="Rectangle 21"/>
          <p:cNvSpPr/>
          <p:nvPr/>
        </p:nvSpPr>
        <p:spPr>
          <a:xfrm>
            <a:off x="11101711" y="4435614"/>
            <a:ext cx="755335" cy="707886"/>
          </a:xfrm>
          <a:prstGeom prst="rect">
            <a:avLst/>
          </a:prstGeom>
          <a:solidFill>
            <a:schemeClr val="bg1"/>
          </a:solidFill>
        </p:spPr>
        <p:txBody>
          <a:bodyPr wrap="none">
            <a:spAutoFit/>
          </a:bodyPr>
          <a:lstStyle/>
          <a:p>
            <a:pPr lvl="0" algn="ctr"/>
            <a:r>
              <a:rPr lang="en-US" sz="4000" b="1" dirty="0">
                <a:solidFill>
                  <a:srgbClr val="FF0000"/>
                </a:solidFill>
                <a:latin typeface="Arial" panose="020B0604020202020204" pitchFamily="34" charset="0"/>
                <a:ea typeface="Calibri" panose="020F0502020204030204" pitchFamily="34" charset="0"/>
                <a:cs typeface="Arial" panose="020B0604020202020204" pitchFamily="34" charset="0"/>
              </a:rPr>
              <a:t>30</a:t>
            </a:r>
            <a:endParaRPr lang="en-US" sz="4000" b="1" dirty="0">
              <a:solidFill>
                <a:srgbClr val="FF0000"/>
              </a:solidFill>
              <a:latin typeface="Arial" panose="020B0604020202020204" pitchFamily="34" charset="0"/>
              <a:ea typeface="Calibri" panose="020F0502020204030204" pitchFamily="34" charset="0"/>
              <a:cs typeface="Times New Roman" panose="02020603050405020304" pitchFamily="18" charset="0"/>
            </a:endParaRPr>
          </a:p>
        </p:txBody>
      </p:sp>
      <p:sp>
        <p:nvSpPr>
          <p:cNvPr id="23" name="Rectangle 22"/>
          <p:cNvSpPr/>
          <p:nvPr/>
        </p:nvSpPr>
        <p:spPr>
          <a:xfrm>
            <a:off x="13189265" y="3521214"/>
            <a:ext cx="755335" cy="707886"/>
          </a:xfrm>
          <a:prstGeom prst="rect">
            <a:avLst/>
          </a:prstGeom>
          <a:solidFill>
            <a:schemeClr val="bg1"/>
          </a:solidFill>
        </p:spPr>
        <p:txBody>
          <a:bodyPr wrap="none">
            <a:spAutoFit/>
          </a:bodyPr>
          <a:lstStyle/>
          <a:p>
            <a:pPr lvl="0" algn="ctr"/>
            <a:r>
              <a:rPr lang="en-US" sz="4000" b="1" dirty="0">
                <a:solidFill>
                  <a:srgbClr val="FF0000"/>
                </a:solidFill>
                <a:latin typeface="Arial" panose="020B0604020202020204" pitchFamily="34" charset="0"/>
                <a:ea typeface="Calibri" panose="020F0502020204030204" pitchFamily="34" charset="0"/>
                <a:cs typeface="Arial" panose="020B0604020202020204" pitchFamily="34" charset="0"/>
              </a:rPr>
              <a:t>20</a:t>
            </a:r>
            <a:endParaRPr lang="en-US" sz="4000" b="1" dirty="0">
              <a:solidFill>
                <a:srgbClr val="FF0000"/>
              </a:solidFill>
              <a:latin typeface="Arial" panose="020B0604020202020204" pitchFamily="34" charset="0"/>
              <a:ea typeface="Calibri" panose="020F0502020204030204" pitchFamily="34" charset="0"/>
              <a:cs typeface="Times New Roman" panose="02020603050405020304" pitchFamily="18" charset="0"/>
            </a:endParaRPr>
          </a:p>
        </p:txBody>
      </p:sp>
      <p:sp>
        <p:nvSpPr>
          <p:cNvPr id="24" name="Rectangle 23"/>
          <p:cNvSpPr/>
          <p:nvPr/>
        </p:nvSpPr>
        <p:spPr>
          <a:xfrm>
            <a:off x="15480708" y="3521214"/>
            <a:ext cx="755335" cy="707886"/>
          </a:xfrm>
          <a:prstGeom prst="rect">
            <a:avLst/>
          </a:prstGeom>
          <a:solidFill>
            <a:schemeClr val="bg1"/>
          </a:solidFill>
        </p:spPr>
        <p:txBody>
          <a:bodyPr wrap="none">
            <a:spAutoFit/>
          </a:bodyPr>
          <a:lstStyle/>
          <a:p>
            <a:pPr lvl="0" algn="ctr"/>
            <a:r>
              <a:rPr lang="en-US" sz="4000" b="1" dirty="0">
                <a:solidFill>
                  <a:srgbClr val="FF0000"/>
                </a:solidFill>
                <a:latin typeface="Arial" panose="020B0604020202020204" pitchFamily="34" charset="0"/>
                <a:ea typeface="Calibri" panose="020F0502020204030204" pitchFamily="34" charset="0"/>
                <a:cs typeface="Arial" panose="020B0604020202020204" pitchFamily="34" charset="0"/>
              </a:rPr>
              <a:t>25</a:t>
            </a:r>
            <a:endParaRPr lang="en-US" sz="4000" b="1" dirty="0">
              <a:solidFill>
                <a:srgbClr val="FF0000"/>
              </a:solidFill>
              <a:latin typeface="Arial" panose="020B0604020202020204" pitchFamily="34" charset="0"/>
              <a:ea typeface="Calibri" panose="020F0502020204030204" pitchFamily="34" charset="0"/>
              <a:cs typeface="Times New Roman" panose="02020603050405020304" pitchFamily="18" charset="0"/>
            </a:endParaRPr>
          </a:p>
        </p:txBody>
      </p:sp>
      <p:sp>
        <p:nvSpPr>
          <p:cNvPr id="25" name="Rectangle 24"/>
          <p:cNvSpPr/>
          <p:nvPr/>
        </p:nvSpPr>
        <p:spPr>
          <a:xfrm>
            <a:off x="804487" y="5414308"/>
            <a:ext cx="16679025" cy="1938992"/>
          </a:xfrm>
          <a:prstGeom prst="rect">
            <a:avLst/>
          </a:prstGeom>
        </p:spPr>
        <p:txBody>
          <a:bodyPr wrap="square">
            <a:spAutoFit/>
          </a:bodyPr>
          <a:lstStyle/>
          <a:p>
            <a:pPr>
              <a:lnSpc>
                <a:spcPct val="150000"/>
              </a:lnSpc>
            </a:pPr>
            <a:r>
              <a:rPr lang="vi-VN" sz="4000" dirty="0">
                <a:solidFill>
                  <a:schemeClr val="bg1"/>
                </a:solidFill>
              </a:rPr>
              <a:t>b) Số túi gạo và số kilôgam gạo trong mỗi túi có phải là hai đại lượng tỉ lệ nghịch không? Nếu có thì hệ số tỉ lệ là bao nhiêu?</a:t>
            </a:r>
            <a:endParaRPr lang="en-US" sz="4000" dirty="0">
              <a:solidFill>
                <a:schemeClr val="bg1"/>
              </a:solidFill>
            </a:endParaRPr>
          </a:p>
        </p:txBody>
      </p:sp>
      <p:sp>
        <p:nvSpPr>
          <p:cNvPr id="26" name="Rectangle 25"/>
          <p:cNvSpPr/>
          <p:nvPr/>
        </p:nvSpPr>
        <p:spPr>
          <a:xfrm>
            <a:off x="3771900" y="7321855"/>
            <a:ext cx="13525500" cy="2850845"/>
          </a:xfrm>
          <a:prstGeom prst="rect">
            <a:avLst/>
          </a:prstGeom>
        </p:spPr>
        <p:txBody>
          <a:bodyPr wrap="square">
            <a:spAutoFit/>
          </a:bodyPr>
          <a:lstStyle/>
          <a:p>
            <a:pPr algn="just">
              <a:lnSpc>
                <a:spcPct val="150000"/>
              </a:lnSpc>
            </a:pP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Số</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túi</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gạo</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và</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số</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kilôgam</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gạo</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trong</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mỗi</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túi</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là</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hai</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đại</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lượng</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tỉ</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lệ</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nghịch</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vì</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tích</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của</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chúng</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luôn</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là</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300. </a:t>
            </a:r>
          </a:p>
          <a:p>
            <a:pPr algn="just">
              <a:lnSpc>
                <a:spcPct val="150000"/>
              </a:lnSpc>
            </a:pP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Hệ</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số</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tỉ</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lệ</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là</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300.</a:t>
            </a:r>
            <a:endParaRPr lang="en-US" sz="4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27" name="Oval Callout 26"/>
          <p:cNvSpPr/>
          <p:nvPr/>
        </p:nvSpPr>
        <p:spPr>
          <a:xfrm>
            <a:off x="1394024" y="7658100"/>
            <a:ext cx="1653976" cy="779582"/>
          </a:xfrm>
          <a:prstGeom prst="wedgeEllipseCallou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schemeClr val="tx1"/>
                </a:solidFill>
              </a:rPr>
              <a:t>Giải</a:t>
            </a:r>
            <a:endParaRPr lang="en-US" sz="4000" b="1">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med" p14:dur="700">
        <p:push dir="r"/>
      </p:transition>
    </mc:Choice>
    <mc:Fallback xmlns="">
      <p:transition spd="med">
        <p:push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randombar(horizont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arn(inVertical)">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down)">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6">
                                            <p:txEl>
                                              <p:pRg st="0" end="0"/>
                                            </p:txEl>
                                          </p:spTgt>
                                        </p:tgtEl>
                                        <p:attrNameLst>
                                          <p:attrName>style.visibility</p:attrName>
                                        </p:attrNameLst>
                                      </p:cBhvr>
                                      <p:to>
                                        <p:strVal val="visible"/>
                                      </p:to>
                                    </p:set>
                                    <p:animEffect transition="in" filter="fade">
                                      <p:cBhvr>
                                        <p:cTn id="52" dur="500"/>
                                        <p:tgtEl>
                                          <p:spTgt spid="26">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26">
                                            <p:txEl>
                                              <p:pRg st="1" end="1"/>
                                            </p:txEl>
                                          </p:spTgt>
                                        </p:tgtEl>
                                        <p:attrNameLst>
                                          <p:attrName>style.visibility</p:attrName>
                                        </p:attrNameLst>
                                      </p:cBhvr>
                                      <p:to>
                                        <p:strVal val="visible"/>
                                      </p:to>
                                    </p:set>
                                    <p:animEffect transition="in" filter="barn(inVertical)">
                                      <p:cBhvr>
                                        <p:cTn id="57" dur="500"/>
                                        <p:tgtEl>
                                          <p:spTgt spid="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1" grpId="0" animBg="1"/>
      <p:bldP spid="22" grpId="0" animBg="1"/>
      <p:bldP spid="23" grpId="0" animBg="1"/>
      <p:bldP spid="24" grpId="0" animBg="1"/>
      <p:bldP spid="25" grpId="0"/>
      <p:bldP spid="2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2438400" y="1638300"/>
            <a:ext cx="13443289" cy="5334000"/>
            <a:chOff x="2438399" y="1638300"/>
            <a:chExt cx="13443289" cy="5334000"/>
          </a:xfrm>
        </p:grpSpPr>
        <p:grpSp>
          <p:nvGrpSpPr>
            <p:cNvPr id="6" name="Group 6"/>
            <p:cNvGrpSpPr/>
            <p:nvPr/>
          </p:nvGrpSpPr>
          <p:grpSpPr>
            <a:xfrm>
              <a:off x="2438399" y="1638300"/>
              <a:ext cx="13443289" cy="5334000"/>
              <a:chOff x="-102849" y="36141"/>
              <a:chExt cx="2115061" cy="1221224"/>
            </a:xfrm>
          </p:grpSpPr>
          <p:sp>
            <p:nvSpPr>
              <p:cNvPr id="7" name="Freeform 7"/>
              <p:cNvSpPr/>
              <p:nvPr/>
            </p:nvSpPr>
            <p:spPr>
              <a:xfrm>
                <a:off x="-102849" y="36141"/>
                <a:ext cx="2115061" cy="1221224"/>
              </a:xfrm>
              <a:custGeom>
                <a:avLst/>
                <a:gdLst/>
                <a:ahLst/>
                <a:cxnLst/>
                <a:rect l="l" t="t" r="r" b="b"/>
                <a:pathLst>
                  <a:path w="1918193" h="2090532">
                    <a:moveTo>
                      <a:pt x="1793733" y="2090532"/>
                    </a:moveTo>
                    <a:lnTo>
                      <a:pt x="124460" y="2090532"/>
                    </a:lnTo>
                    <a:cubicBezTo>
                      <a:pt x="55880" y="2090532"/>
                      <a:pt x="0" y="2034652"/>
                      <a:pt x="0" y="1966072"/>
                    </a:cubicBezTo>
                    <a:lnTo>
                      <a:pt x="0" y="124460"/>
                    </a:lnTo>
                    <a:cubicBezTo>
                      <a:pt x="0" y="55880"/>
                      <a:pt x="55880" y="0"/>
                      <a:pt x="124460" y="0"/>
                    </a:cubicBezTo>
                    <a:lnTo>
                      <a:pt x="1793733" y="0"/>
                    </a:lnTo>
                    <a:cubicBezTo>
                      <a:pt x="1862313" y="0"/>
                      <a:pt x="1918193" y="55880"/>
                      <a:pt x="1918193" y="124460"/>
                    </a:cubicBezTo>
                    <a:lnTo>
                      <a:pt x="1918193" y="1966072"/>
                    </a:lnTo>
                    <a:cubicBezTo>
                      <a:pt x="1918193" y="2034652"/>
                      <a:pt x="1862313" y="2090532"/>
                      <a:pt x="1793733" y="2090532"/>
                    </a:cubicBezTo>
                    <a:close/>
                  </a:path>
                </a:pathLst>
              </a:custGeom>
              <a:solidFill>
                <a:srgbClr val="497FB4"/>
              </a:solidFill>
            </p:spPr>
          </p:sp>
        </p:grpSp>
        <p:sp>
          <p:nvSpPr>
            <p:cNvPr id="12" name="Google Shape;728;p44"/>
            <p:cNvSpPr txBox="1">
              <a:spLocks/>
            </p:cNvSpPr>
            <p:nvPr/>
          </p:nvSpPr>
          <p:spPr>
            <a:xfrm>
              <a:off x="8229599" y="1881300"/>
              <a:ext cx="1540500" cy="10524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0"/>
                </a:spcBef>
              </a:pPr>
              <a:r>
                <a:rPr lang="en" sz="6500" b="1" dirty="0">
                  <a:solidFill>
                    <a:prstClr val="white"/>
                  </a:solidFill>
                  <a:latin typeface="Arial" panose="020B0604020202020204" pitchFamily="34" charset="0"/>
                  <a:cs typeface="Arial" panose="020B0604020202020204" pitchFamily="34" charset="0"/>
                </a:rPr>
                <a:t>02</a:t>
              </a:r>
            </a:p>
          </p:txBody>
        </p:sp>
        <p:cxnSp>
          <p:nvCxnSpPr>
            <p:cNvPr id="13" name="Google Shape;765;p44"/>
            <p:cNvCxnSpPr/>
            <p:nvPr/>
          </p:nvCxnSpPr>
          <p:spPr>
            <a:xfrm>
              <a:off x="8089121" y="3238500"/>
              <a:ext cx="1893079" cy="0"/>
            </a:xfrm>
            <a:prstGeom prst="straightConnector1">
              <a:avLst/>
            </a:prstGeom>
            <a:noFill/>
            <a:ln w="57150" cap="rnd" cmpd="sng">
              <a:solidFill>
                <a:schemeClr val="accent6"/>
              </a:solidFill>
              <a:prstDash val="solid"/>
              <a:round/>
              <a:headEnd type="none" w="med" len="med"/>
              <a:tailEnd type="none" w="med" len="med"/>
            </a:ln>
          </p:spPr>
        </p:cxnSp>
        <p:sp>
          <p:nvSpPr>
            <p:cNvPr id="15" name="Rectangle 14"/>
            <p:cNvSpPr/>
            <p:nvPr/>
          </p:nvSpPr>
          <p:spPr>
            <a:xfrm>
              <a:off x="3413170" y="3454916"/>
              <a:ext cx="11445829" cy="2907784"/>
            </a:xfrm>
            <a:prstGeom prst="rect">
              <a:avLst/>
            </a:prstGeom>
          </p:spPr>
          <p:txBody>
            <a:bodyPr wrap="square">
              <a:spAutoFit/>
            </a:bodyPr>
            <a:lstStyle/>
            <a:p>
              <a:pPr algn="ctr">
                <a:lnSpc>
                  <a:spcPct val="150000"/>
                </a:lnSpc>
              </a:pPr>
              <a:r>
                <a:rPr lang="vi-VN" sz="6500" b="1" dirty="0">
                  <a:solidFill>
                    <a:prstClr val="white"/>
                  </a:solidFill>
                  <a:ea typeface="Calibri" panose="020F0502020204030204" pitchFamily="34" charset="0"/>
                  <a:cs typeface="Arial" panose="020B0604020202020204" pitchFamily="34" charset="0"/>
                </a:rPr>
                <a:t>MỘT SỐ BÀI TOÁN VỀ</a:t>
              </a:r>
              <a:endParaRPr lang="en-US" sz="6500" b="1" dirty="0">
                <a:solidFill>
                  <a:prstClr val="white"/>
                </a:solidFill>
                <a:ea typeface="Calibri" panose="020F0502020204030204" pitchFamily="34" charset="0"/>
                <a:cs typeface="Arial" panose="020B0604020202020204" pitchFamily="34" charset="0"/>
              </a:endParaRPr>
            </a:p>
            <a:p>
              <a:pPr algn="ctr">
                <a:lnSpc>
                  <a:spcPct val="150000"/>
                </a:lnSpc>
              </a:pPr>
              <a:r>
                <a:rPr lang="vi-VN" sz="6500" b="1" dirty="0">
                  <a:solidFill>
                    <a:prstClr val="white"/>
                  </a:solidFill>
                  <a:ea typeface="Calibri" panose="020F0502020204030204" pitchFamily="34" charset="0"/>
                  <a:cs typeface="Arial" panose="020B0604020202020204" pitchFamily="34" charset="0"/>
                </a:rPr>
                <a:t> ĐẠI LƯỢNG TỈ LỆ NGHỊCH</a:t>
              </a:r>
            </a:p>
          </p:txBody>
        </p:sp>
      </p:grpSp>
      <p:pic>
        <p:nvPicPr>
          <p:cNvPr id="18"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910741" flipV="1">
            <a:off x="729388" y="6540245"/>
            <a:ext cx="3954056" cy="1626106"/>
          </a:xfrm>
          <a:prstGeom prst="rect">
            <a:avLst/>
          </a:prstGeom>
        </p:spPr>
      </p:pic>
      <p:pic>
        <p:nvPicPr>
          <p:cNvPr id="20"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1399">
            <a:off x="14207459" y="6750742"/>
            <a:ext cx="3388469" cy="2443934"/>
          </a:xfrm>
          <a:prstGeom prst="rect">
            <a:avLst/>
          </a:prstGeom>
        </p:spPr>
      </p:pic>
    </p:spTree>
    <p:extLst>
      <p:ext uri="{BB962C8B-B14F-4D97-AF65-F5344CB8AC3E}">
        <p14:creationId xmlns:p14="http://schemas.microsoft.com/office/powerpoint/2010/main" val="31513240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med" p14:dur="700">
        <p15:prstTrans prst="pageCurlDoubl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786" b="7786"/>
          <a:stretch>
            <a:fillRect/>
          </a:stretch>
        </p:blipFill>
        <p:spPr>
          <a:xfrm>
            <a:off x="0" y="0"/>
            <a:ext cx="18288000" cy="10287000"/>
          </a:xfrm>
          <a:prstGeom prst="rect">
            <a:avLst/>
          </a:prstGeom>
        </p:spPr>
      </p:pic>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773400" y="301393"/>
            <a:ext cx="2142798" cy="1339249"/>
          </a:xfrm>
          <a:prstGeom prst="rect">
            <a:avLst/>
          </a:prstGeom>
        </p:spPr>
      </p:pic>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flipV="1">
            <a:off x="304800" y="8587014"/>
            <a:ext cx="1828800" cy="1397460"/>
          </a:xfrm>
          <a:prstGeom prst="rect">
            <a:avLst/>
          </a:prstGeom>
        </p:spPr>
      </p:pic>
      <p:sp>
        <p:nvSpPr>
          <p:cNvPr id="17" name="TextBox 17"/>
          <p:cNvSpPr txBox="1"/>
          <p:nvPr/>
        </p:nvSpPr>
        <p:spPr>
          <a:xfrm>
            <a:off x="5829300" y="495300"/>
            <a:ext cx="6896100" cy="1420132"/>
          </a:xfrm>
          <a:prstGeom prst="rect">
            <a:avLst/>
          </a:prstGeom>
        </p:spPr>
        <p:txBody>
          <a:bodyPr wrap="square" lIns="0" tIns="0" rIns="0" bIns="0" rtlCol="0" anchor="t">
            <a:spAutoFit/>
          </a:bodyPr>
          <a:lstStyle/>
          <a:p>
            <a:pPr>
              <a:lnSpc>
                <a:spcPts val="13362"/>
              </a:lnSpc>
              <a:spcBef>
                <a:spcPct val="0"/>
              </a:spcBef>
            </a:pPr>
            <a:r>
              <a:rPr lang="en-US" sz="4500" b="1" dirty="0">
                <a:solidFill>
                  <a:srgbClr val="FFFFFF"/>
                </a:solidFill>
                <a:latin typeface="Arial" panose="020B0604020202020204" pitchFamily="34" charset="0"/>
                <a:cs typeface="Arial" panose="020B0604020202020204" pitchFamily="34" charset="0"/>
              </a:rPr>
              <a:t>ĐỌC HIỂU – NGHE HIỂU</a:t>
            </a:r>
          </a:p>
        </p:txBody>
      </p:sp>
      <p:grpSp>
        <p:nvGrpSpPr>
          <p:cNvPr id="7" name="Group 6"/>
          <p:cNvGrpSpPr/>
          <p:nvPr/>
        </p:nvGrpSpPr>
        <p:grpSpPr>
          <a:xfrm>
            <a:off x="757401" y="2705100"/>
            <a:ext cx="16773198" cy="4038600"/>
            <a:chOff x="752802" y="2247900"/>
            <a:chExt cx="16773198" cy="4038600"/>
          </a:xfrm>
        </p:grpSpPr>
        <p:sp>
          <p:nvSpPr>
            <p:cNvPr id="23" name="Rounded Rectangular Callout 22"/>
            <p:cNvSpPr/>
            <p:nvPr/>
          </p:nvSpPr>
          <p:spPr>
            <a:xfrm>
              <a:off x="752802" y="2247900"/>
              <a:ext cx="16773198" cy="4038600"/>
            </a:xfrm>
            <a:prstGeom prst="wedgeRoundRectCallou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364343" y="2354943"/>
              <a:ext cx="15621000" cy="3785652"/>
            </a:xfrm>
            <a:prstGeom prst="rect">
              <a:avLst/>
            </a:prstGeom>
          </p:spPr>
          <p:txBody>
            <a:bodyPr wrap="square">
              <a:spAutoFit/>
            </a:bodyPr>
            <a:lstStyle/>
            <a:p>
              <a:pPr algn="just">
                <a:lnSpc>
                  <a:spcPct val="150000"/>
                </a:lnSpc>
              </a:pPr>
              <a:r>
                <a:rPr lang="nl-NL" sz="4000" dirty="0">
                  <a:latin typeface="Arial" panose="020B0604020202020204" pitchFamily="34" charset="0"/>
                  <a:ea typeface="Calibri" panose="020F0502020204030204" pitchFamily="34" charset="0"/>
                  <a:cs typeface="Arial" panose="020B0604020202020204" pitchFamily="34" charset="0"/>
                </a:rPr>
                <a:t>Để giải toán về đại lượng tỉ lệ nghịch, ta cần nhận biết hai đại lượng tỉ lệ nghịch trong bài toán. Từ đó ta có thể lập các tỉ số bằng nhau và dựa vào tính chất của dãy tỉ số bằng nhau để tìm các yếu tố chưa biết. </a:t>
              </a:r>
              <a:endParaRPr lang="en-US" sz="4000" dirty="0">
                <a:latin typeface="Arial" panose="020B0604020202020204" pitchFamily="34" charset="0"/>
                <a:ea typeface="Calibri" panose="020F0502020204030204" pitchFamily="34" charset="0"/>
                <a:cs typeface="Times New Roman" panose="02020603050405020304" pitchFamily="18" charset="0"/>
              </a:endParaRPr>
            </a:p>
          </p:txBody>
        </p:sp>
      </p:grpSp>
      <p:pic>
        <p:nvPicPr>
          <p:cNvPr id="13" name="Picture 2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11040107" y="6134100"/>
            <a:ext cx="3370585" cy="3122003"/>
          </a:xfrm>
          <a:prstGeom prst="rect">
            <a:avLst/>
          </a:prstGeom>
        </p:spPr>
      </p:pic>
    </p:spTree>
    <p:extLst>
      <p:ext uri="{BB962C8B-B14F-4D97-AF65-F5344CB8AC3E}">
        <p14:creationId xmlns:p14="http://schemas.microsoft.com/office/powerpoint/2010/main" val="1147079858"/>
      </p:ext>
    </p:extLst>
  </p:cSld>
  <p:clrMapOvr>
    <a:masterClrMapping/>
  </p:clrMapOvr>
  <mc:AlternateContent xmlns:mc="http://schemas.openxmlformats.org/markup-compatibility/2006" xmlns:p14="http://schemas.microsoft.com/office/powerpoint/2010/main">
    <mc:Choice Requires="p14">
      <p:transition spd="med" p14:dur="700">
        <p:circle/>
      </p:transition>
    </mc:Choice>
    <mc:Fallback xmlns="">
      <p:transition spd="med">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6362700" y="495300"/>
            <a:ext cx="5562600" cy="1066800"/>
            <a:chOff x="381000" y="190500"/>
            <a:chExt cx="5562600" cy="1066800"/>
          </a:xfrm>
        </p:grpSpPr>
        <p:sp>
          <p:nvSpPr>
            <p:cNvPr id="15" name="Rectangle 14"/>
            <p:cNvSpPr/>
            <p:nvPr/>
          </p:nvSpPr>
          <p:spPr>
            <a:xfrm>
              <a:off x="381000" y="190500"/>
              <a:ext cx="5562600" cy="106680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solidFill>
                  <a:prstClr val="white"/>
                </a:solidFill>
              </a:endParaRPr>
            </a:p>
          </p:txBody>
        </p:sp>
        <p:sp>
          <p:nvSpPr>
            <p:cNvPr id="13" name="Rectangle 12"/>
            <p:cNvSpPr/>
            <p:nvPr/>
          </p:nvSpPr>
          <p:spPr>
            <a:xfrm>
              <a:off x="685800" y="190500"/>
              <a:ext cx="4974439" cy="1015663"/>
            </a:xfrm>
            <a:prstGeom prst="rect">
              <a:avLst/>
            </a:prstGeom>
          </p:spPr>
          <p:txBody>
            <a:bodyPr wrap="none">
              <a:spAutoFit/>
            </a:bodyPr>
            <a:lstStyle/>
            <a:p>
              <a:pPr algn="just">
                <a:lnSpc>
                  <a:spcPct val="150000"/>
                </a:lnSpc>
                <a:spcAft>
                  <a:spcPts val="800"/>
                </a:spcAft>
              </a:pPr>
              <a:r>
                <a:rPr lang="nl-NL"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Ví dụ </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3</a:t>
              </a:r>
              <a:r>
                <a:rPr lang="nl-NL"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(SGK – tr</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17</a:t>
              </a:r>
              <a:r>
                <a:rPr lang="nl-NL"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a:t>
              </a:r>
              <a:endParaRPr lang="en-US" sz="4000" dirty="0">
                <a:solidFill>
                  <a:prstClr val="white"/>
                </a:solidFill>
                <a:latin typeface="Arial" panose="020B0604020202020204" pitchFamily="34" charset="0"/>
                <a:ea typeface="Calibri" panose="020F0502020204030204" pitchFamily="34" charset="0"/>
                <a:cs typeface="Arial" panose="020B0604020202020204" pitchFamily="34" charset="0"/>
              </a:endParaRPr>
            </a:p>
          </p:txBody>
        </p:sp>
      </p:grpSp>
      <p:sp>
        <p:nvSpPr>
          <p:cNvPr id="25" name="Rectangle 24"/>
          <p:cNvSpPr/>
          <p:nvPr/>
        </p:nvSpPr>
        <p:spPr>
          <a:xfrm>
            <a:off x="-533400" y="-190500"/>
            <a:ext cx="1447800" cy="11125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7602200" y="-647700"/>
            <a:ext cx="1447800" cy="11125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1447800" y="1854644"/>
            <a:ext cx="6054863" cy="901593"/>
          </a:xfrm>
          <a:prstGeom prst="rect">
            <a:avLst/>
          </a:prstGeom>
        </p:spPr>
        <p:txBody>
          <a:bodyPr wrap="none">
            <a:spAutoFit/>
          </a:bodyPr>
          <a:lstStyle/>
          <a:p>
            <a:pPr algn="just">
              <a:lnSpc>
                <a:spcPct val="150000"/>
              </a:lnSpc>
              <a:spcAft>
                <a:spcPts val="800"/>
              </a:spcAft>
            </a:pPr>
            <a:r>
              <a:rPr lang="nl-NL" sz="4000" dirty="0">
                <a:latin typeface="Arial" panose="020B0604020202020204" pitchFamily="34" charset="0"/>
                <a:ea typeface="Calibri" panose="020F0502020204030204" pitchFamily="34" charset="0"/>
                <a:cs typeface="Arial" panose="020B0604020202020204" pitchFamily="34" charset="0"/>
              </a:rPr>
              <a:t>Hãy giải bài toán mở đầu:</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1424510" y="2876877"/>
            <a:ext cx="15438980" cy="2723823"/>
          </a:xfrm>
          <a:prstGeom prst="rect">
            <a:avLst/>
          </a:prstGeom>
        </p:spPr>
        <p:txBody>
          <a:bodyPr wrap="square">
            <a:spAutoFit/>
          </a:bodyPr>
          <a:lstStyle/>
          <a:p>
            <a:pPr algn="just">
              <a:lnSpc>
                <a:spcPct val="150000"/>
              </a:lnSpc>
              <a:spcAft>
                <a:spcPts val="800"/>
              </a:spcAft>
            </a:pPr>
            <a:r>
              <a:rPr lang="nl-NL" sz="3800" dirty="0">
                <a:latin typeface="Arial" panose="020B0604020202020204" pitchFamily="34" charset="0"/>
                <a:ea typeface="Calibri" panose="020F0502020204030204" pitchFamily="34" charset="0"/>
                <a:cs typeface="Arial" panose="020B0604020202020204" pitchFamily="34" charset="0"/>
              </a:rPr>
              <a:t>Bốn người thợ cùng làm sẽ xây xong một bức tường trong 9 ngày. Hỏi 6 người thợ cùng làm sẽ xây xong bức tường đó trong bao nhiêu ngày (biết năng suất lao động của mỗi người thợ như nhau)?</a:t>
            </a:r>
            <a:endParaRPr lang="en-US" sz="3800" dirty="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5632" y="5753100"/>
            <a:ext cx="5029200" cy="4268533"/>
          </a:xfrm>
          <a:prstGeom prst="rect">
            <a:avLst/>
          </a:prstGeom>
        </p:spPr>
      </p:pic>
      <p:pic>
        <p:nvPicPr>
          <p:cNvPr id="23" name="Picture 10"/>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593055" y="242865"/>
            <a:ext cx="1639790" cy="760266"/>
          </a:xfrm>
          <a:prstGeom prst="rect">
            <a:avLst/>
          </a:prstGeom>
        </p:spPr>
      </p:pic>
      <p:pic>
        <p:nvPicPr>
          <p:cNvPr id="24" name="Picture 10"/>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95400" y="9182100"/>
            <a:ext cx="1639790" cy="760266"/>
          </a:xfrm>
          <a:prstGeom prst="rect">
            <a:avLst/>
          </a:prstGeom>
        </p:spPr>
      </p:pic>
    </p:spTree>
    <p:extLst>
      <p:ext uri="{BB962C8B-B14F-4D97-AF65-F5344CB8AC3E}">
        <p14:creationId xmlns:p14="http://schemas.microsoft.com/office/powerpoint/2010/main" val="3195930998"/>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609600" y="419100"/>
            <a:ext cx="17145000" cy="9372600"/>
            <a:chOff x="0" y="0"/>
            <a:chExt cx="2662746" cy="1511301"/>
          </a:xfrm>
        </p:grpSpPr>
        <p:sp>
          <p:nvSpPr>
            <p:cNvPr id="5" name="Freeform 5"/>
            <p:cNvSpPr/>
            <p:nvPr/>
          </p:nvSpPr>
          <p:spPr>
            <a:xfrm>
              <a:off x="0" y="0"/>
              <a:ext cx="2662746" cy="1511301"/>
            </a:xfrm>
            <a:custGeom>
              <a:avLst/>
              <a:gdLst/>
              <a:ahLst/>
              <a:cxnLst/>
              <a:rect l="l" t="t" r="r" b="b"/>
              <a:pathLst>
                <a:path w="2662746" h="1511301">
                  <a:moveTo>
                    <a:pt x="2538286" y="1511301"/>
                  </a:moveTo>
                  <a:lnTo>
                    <a:pt x="124460" y="1511301"/>
                  </a:lnTo>
                  <a:cubicBezTo>
                    <a:pt x="55880" y="1511301"/>
                    <a:pt x="0" y="1455421"/>
                    <a:pt x="0" y="1386841"/>
                  </a:cubicBezTo>
                  <a:lnTo>
                    <a:pt x="0" y="124460"/>
                  </a:lnTo>
                  <a:cubicBezTo>
                    <a:pt x="0" y="55880"/>
                    <a:pt x="55880" y="0"/>
                    <a:pt x="124460" y="0"/>
                  </a:cubicBezTo>
                  <a:lnTo>
                    <a:pt x="2538286" y="0"/>
                  </a:lnTo>
                  <a:cubicBezTo>
                    <a:pt x="2606866" y="0"/>
                    <a:pt x="2662746" y="55880"/>
                    <a:pt x="2662746" y="124460"/>
                  </a:cubicBezTo>
                  <a:lnTo>
                    <a:pt x="2662746" y="1386841"/>
                  </a:lnTo>
                  <a:cubicBezTo>
                    <a:pt x="2662746" y="1455421"/>
                    <a:pt x="2606866" y="1511301"/>
                    <a:pt x="2538286" y="1511301"/>
                  </a:cubicBezTo>
                  <a:close/>
                </a:path>
              </a:pathLst>
            </a:custGeom>
            <a:solidFill>
              <a:srgbClr val="497FB4"/>
            </a:solidFill>
          </p:spPr>
        </p:sp>
      </p:grpSp>
      <p:grpSp>
        <p:nvGrpSpPr>
          <p:cNvPr id="11" name="Group 11"/>
          <p:cNvGrpSpPr/>
          <p:nvPr/>
        </p:nvGrpSpPr>
        <p:grpSpPr>
          <a:xfrm rot="5400000">
            <a:off x="16537213" y="7865239"/>
            <a:ext cx="914400" cy="347723"/>
            <a:chOff x="0" y="0"/>
            <a:chExt cx="8385740" cy="2387260"/>
          </a:xfrm>
        </p:grpSpPr>
        <p:sp>
          <p:nvSpPr>
            <p:cNvPr id="12" name="Freeform 12"/>
            <p:cNvSpPr/>
            <p:nvPr/>
          </p:nvSpPr>
          <p:spPr>
            <a:xfrm>
              <a:off x="0" y="0"/>
              <a:ext cx="8385740" cy="2387260"/>
            </a:xfrm>
            <a:custGeom>
              <a:avLst/>
              <a:gdLst/>
              <a:ahLst/>
              <a:cxnLst/>
              <a:rect l="l" t="t" r="r" b="b"/>
              <a:pathLst>
                <a:path w="8385740" h="2387260">
                  <a:moveTo>
                    <a:pt x="8261280" y="2387260"/>
                  </a:moveTo>
                  <a:lnTo>
                    <a:pt x="124460" y="2387260"/>
                  </a:lnTo>
                  <a:cubicBezTo>
                    <a:pt x="55880" y="2387260"/>
                    <a:pt x="0" y="2331379"/>
                    <a:pt x="0" y="2262799"/>
                  </a:cubicBezTo>
                  <a:lnTo>
                    <a:pt x="0" y="124460"/>
                  </a:lnTo>
                  <a:cubicBezTo>
                    <a:pt x="0" y="55880"/>
                    <a:pt x="55880" y="0"/>
                    <a:pt x="124460" y="0"/>
                  </a:cubicBezTo>
                  <a:lnTo>
                    <a:pt x="8261280" y="0"/>
                  </a:lnTo>
                  <a:cubicBezTo>
                    <a:pt x="8329860" y="0"/>
                    <a:pt x="8385740" y="55880"/>
                    <a:pt x="8385740" y="124460"/>
                  </a:cubicBezTo>
                  <a:lnTo>
                    <a:pt x="8385740" y="2262800"/>
                  </a:lnTo>
                  <a:cubicBezTo>
                    <a:pt x="8385740" y="2331380"/>
                    <a:pt x="8329860" y="2387260"/>
                    <a:pt x="8261280" y="2387260"/>
                  </a:cubicBezTo>
                  <a:close/>
                </a:path>
              </a:pathLst>
            </a:custGeom>
            <a:solidFill>
              <a:srgbClr val="FFFFFF"/>
            </a:solidFill>
          </p:spPr>
        </p:sp>
      </p:grpSp>
      <p:sp>
        <p:nvSpPr>
          <p:cNvPr id="19" name="Oval Callout 18"/>
          <p:cNvSpPr/>
          <p:nvPr/>
        </p:nvSpPr>
        <p:spPr>
          <a:xfrm>
            <a:off x="8305800" y="266700"/>
            <a:ext cx="1752600" cy="965974"/>
          </a:xfrm>
          <a:prstGeom prst="wedgeEllipseCallou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prstClr val="black"/>
                </a:solidFill>
              </a:rPr>
              <a:t>Giải</a:t>
            </a:r>
            <a:endParaRPr lang="en-US" sz="4000" b="1">
              <a:solidFill>
                <a:prstClr val="black"/>
              </a:solidFill>
            </a:endParaRPr>
          </a:p>
        </p:txBody>
      </p:sp>
      <mc:AlternateContent xmlns:mc="http://schemas.openxmlformats.org/markup-compatibility/2006" xmlns:a14="http://schemas.microsoft.com/office/drawing/2010/main">
        <mc:Choice Requires="a14">
          <p:sp>
            <p:nvSpPr>
              <p:cNvPr id="3" name="Rectangle 2"/>
              <p:cNvSpPr/>
              <p:nvPr/>
            </p:nvSpPr>
            <p:spPr>
              <a:xfrm>
                <a:off x="990600" y="1257300"/>
                <a:ext cx="15468600" cy="8251490"/>
              </a:xfrm>
              <a:prstGeom prst="rect">
                <a:avLst/>
              </a:prstGeom>
            </p:spPr>
            <p:txBody>
              <a:bodyPr wrap="square">
                <a:spAutoFit/>
              </a:bodyPr>
              <a:lstStyle/>
              <a:p>
                <a:pPr algn="just">
                  <a:lnSpc>
                    <a:spcPct val="150000"/>
                  </a:lnSpc>
                </a:pPr>
                <a:r>
                  <a:rPr lang="nl-NL" sz="4000" dirty="0">
                    <a:solidFill>
                      <a:schemeClr val="bg1"/>
                    </a:solidFill>
                    <a:latin typeface="Arial" panose="020B0604020202020204" pitchFamily="34" charset="0"/>
                    <a:ea typeface="Calibri" panose="020F0502020204030204" pitchFamily="34" charset="0"/>
                    <a:cs typeface="Arial" panose="020B0604020202020204" pitchFamily="34" charset="0"/>
                  </a:rPr>
                  <a:t>Gọi thời gian để 6 người thợ cùng xây xong bức tường là x (ngày, 0&lt; x &lt;9)</a:t>
                </a:r>
                <a:endParaRPr lang="en-US" sz="40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nl-NL" sz="4000" dirty="0">
                    <a:solidFill>
                      <a:schemeClr val="bg1"/>
                    </a:solidFill>
                    <a:latin typeface="Arial" panose="020B0604020202020204" pitchFamily="34" charset="0"/>
                    <a:ea typeface="Times New Roman" panose="02020603050405020304" pitchFamily="18" charset="0"/>
                    <a:cs typeface="Arial" panose="020B0604020202020204" pitchFamily="34" charset="0"/>
                  </a:rPr>
                  <a:t>Vì năng suất lao động của mỗi người thợ là như nhau</a:t>
                </a:r>
                <a:endParaRPr lang="en-US" sz="40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nl-NL"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a:solidFill>
                          <a:schemeClr val="bg1"/>
                        </a:solidFill>
                        <a:latin typeface="Cambria Math" panose="02040503050406030204" pitchFamily="18" charset="0"/>
                        <a:ea typeface="Times New Roman" panose="02020603050405020304" pitchFamily="18" charset="0"/>
                        <a:cs typeface="Arial" panose="020B0604020202020204" pitchFamily="34" charset="0"/>
                      </a:rPr>
                      <m:t>⇒</m:t>
                    </m:r>
                  </m:oMath>
                </a14:m>
                <a:r>
                  <a:rPr lang="nl-NL"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Số người thợ và thời gian để họ xây xong bức tường là hai </a:t>
                </a:r>
              </a:p>
              <a:p>
                <a:pPr algn="just">
                  <a:lnSpc>
                    <a:spcPct val="150000"/>
                  </a:lnSpc>
                </a:pPr>
                <a:r>
                  <a:rPr lang="nl-NL"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đại lượng tỉ lệ nghịch. </a:t>
                </a:r>
                <a:endParaRPr lang="en-US" sz="40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nl-NL" sz="4000" dirty="0">
                    <a:solidFill>
                      <a:schemeClr val="bg1"/>
                    </a:solidFill>
                    <a:latin typeface="Arial" panose="020B0604020202020204" pitchFamily="34" charset="0"/>
                    <a:ea typeface="Times New Roman" panose="02020603050405020304" pitchFamily="18" charset="0"/>
                    <a:cs typeface="Arial" panose="020B0604020202020204" pitchFamily="34" charset="0"/>
                  </a:rPr>
                  <a:t>Do đó, ta có: </a:t>
                </a:r>
                <a14:m>
                  <m:oMath xmlns:m="http://schemas.openxmlformats.org/officeDocument/2006/math">
                    <m:f>
                      <m:fPr>
                        <m:ctrlPr>
                          <a:rPr lang="en-US" sz="4000" i="1">
                            <a:solidFill>
                              <a:schemeClr val="bg1"/>
                            </a:solidFill>
                            <a:latin typeface="Cambria Math" panose="02040503050406030204" pitchFamily="18" charset="0"/>
                            <a:ea typeface="Times New Roman" panose="02020603050405020304" pitchFamily="18" charset="0"/>
                            <a:cs typeface="Arial" panose="020B0604020202020204" pitchFamily="34" charset="0"/>
                          </a:rPr>
                        </m:ctrlPr>
                      </m:fPr>
                      <m:num>
                        <m:r>
                          <a:rPr lang="nl-NL" sz="4000" i="1">
                            <a:solidFill>
                              <a:schemeClr val="bg1"/>
                            </a:solidFill>
                            <a:latin typeface="Cambria Math" panose="02040503050406030204" pitchFamily="18" charset="0"/>
                            <a:ea typeface="Times New Roman" panose="02020603050405020304" pitchFamily="18" charset="0"/>
                            <a:cs typeface="Arial" panose="020B0604020202020204" pitchFamily="34" charset="0"/>
                          </a:rPr>
                          <m:t>𝑥</m:t>
                        </m:r>
                      </m:num>
                      <m:den>
                        <m:r>
                          <a:rPr lang="nl-NL" sz="4000" i="1">
                            <a:solidFill>
                              <a:schemeClr val="bg1"/>
                            </a:solidFill>
                            <a:latin typeface="Cambria Math" panose="02040503050406030204" pitchFamily="18" charset="0"/>
                            <a:ea typeface="Times New Roman" panose="02020603050405020304" pitchFamily="18" charset="0"/>
                            <a:cs typeface="Arial" panose="020B0604020202020204" pitchFamily="34" charset="0"/>
                          </a:rPr>
                          <m:t>9</m:t>
                        </m:r>
                      </m:den>
                    </m:f>
                    <m:r>
                      <a:rPr lang="nl-NL" sz="4000" i="1">
                        <a:solidFill>
                          <a:schemeClr val="bg1"/>
                        </a:solidFill>
                        <a:latin typeface="Cambria Math" panose="02040503050406030204" pitchFamily="18" charset="0"/>
                        <a:ea typeface="Times New Roman" panose="02020603050405020304" pitchFamily="18" charset="0"/>
                        <a:cs typeface="Arial" panose="020B0604020202020204" pitchFamily="34" charset="0"/>
                      </a:rPr>
                      <m:t>=</m:t>
                    </m:r>
                    <m:f>
                      <m:fPr>
                        <m:ctrlPr>
                          <a:rPr lang="en-US" sz="4000" i="1">
                            <a:solidFill>
                              <a:schemeClr val="bg1"/>
                            </a:solidFill>
                            <a:latin typeface="Cambria Math" panose="02040503050406030204" pitchFamily="18" charset="0"/>
                            <a:ea typeface="Times New Roman" panose="02020603050405020304" pitchFamily="18" charset="0"/>
                            <a:cs typeface="Arial" panose="020B0604020202020204" pitchFamily="34" charset="0"/>
                          </a:rPr>
                        </m:ctrlPr>
                      </m:fPr>
                      <m:num>
                        <m:r>
                          <a:rPr lang="nl-NL" sz="4000" i="1">
                            <a:solidFill>
                              <a:schemeClr val="bg1"/>
                            </a:solidFill>
                            <a:latin typeface="Cambria Math" panose="02040503050406030204" pitchFamily="18" charset="0"/>
                            <a:ea typeface="Times New Roman" panose="02020603050405020304" pitchFamily="18" charset="0"/>
                            <a:cs typeface="Arial" panose="020B0604020202020204" pitchFamily="34" charset="0"/>
                          </a:rPr>
                          <m:t>4</m:t>
                        </m:r>
                      </m:num>
                      <m:den>
                        <m:r>
                          <a:rPr lang="nl-NL" sz="4000" i="1">
                            <a:solidFill>
                              <a:schemeClr val="bg1"/>
                            </a:solidFill>
                            <a:latin typeface="Cambria Math" panose="02040503050406030204" pitchFamily="18" charset="0"/>
                            <a:ea typeface="Times New Roman" panose="02020603050405020304" pitchFamily="18" charset="0"/>
                            <a:cs typeface="Arial" panose="020B0604020202020204" pitchFamily="34" charset="0"/>
                          </a:rPr>
                          <m:t>6</m:t>
                        </m:r>
                      </m:den>
                    </m:f>
                  </m:oMath>
                </a14:m>
                <a:endParaRPr lang="en-US" sz="40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nl-NL" sz="4000" i="1" dirty="0">
                    <a:solidFill>
                      <a:schemeClr val="bg1"/>
                    </a:solidFill>
                    <a:latin typeface="Cambria Math" panose="02040503050406030204" pitchFamily="18" charset="0"/>
                    <a:ea typeface="Calibri" panose="020F0502020204030204" pitchFamily="34" charset="0"/>
                    <a:cs typeface="Arial" panose="020B0604020202020204" pitchFamily="34" charset="0"/>
                  </a:rPr>
                  <a:t>                      </a:t>
                </a:r>
                <a14:m>
                  <m:oMath xmlns:m="http://schemas.openxmlformats.org/officeDocument/2006/math">
                    <m:r>
                      <a:rPr lang="nl-NL" sz="4000" i="1">
                        <a:solidFill>
                          <a:schemeClr val="bg1"/>
                        </a:solidFill>
                        <a:latin typeface="Cambria Math" panose="02040503050406030204" pitchFamily="18" charset="0"/>
                        <a:ea typeface="Calibri" panose="020F0502020204030204" pitchFamily="34" charset="0"/>
                        <a:cs typeface="Arial" panose="020B0604020202020204" pitchFamily="34" charset="0"/>
                      </a:rPr>
                      <m:t>⇒</m:t>
                    </m:r>
                  </m:oMath>
                </a14:m>
                <a:r>
                  <a:rPr lang="nl-NL"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dirty="0" smtClean="0">
                        <a:solidFill>
                          <a:schemeClr val="bg1"/>
                        </a:solidFill>
                        <a:latin typeface="Cambria Math" panose="02040503050406030204" pitchFamily="18" charset="0"/>
                        <a:ea typeface="Times New Roman" panose="02020603050405020304" pitchFamily="18" charset="0"/>
                        <a:cs typeface="Arial" panose="020B0604020202020204" pitchFamily="34" charset="0"/>
                      </a:rPr>
                      <m:t>𝑥</m:t>
                    </m:r>
                    <m:r>
                      <a:rPr lang="nl-NL" sz="4000" i="1" dirty="0" smtClean="0">
                        <a:solidFill>
                          <a:schemeClr val="bg1"/>
                        </a:solidFill>
                        <a:latin typeface="Cambria Math" panose="02040503050406030204" pitchFamily="18" charset="0"/>
                        <a:ea typeface="Times New Roman" panose="02020603050405020304" pitchFamily="18" charset="0"/>
                        <a:cs typeface="Arial" panose="020B0604020202020204" pitchFamily="34" charset="0"/>
                      </a:rPr>
                      <m:t>=</m:t>
                    </m:r>
                  </m:oMath>
                </a14:m>
                <a:r>
                  <a:rPr lang="nl-NL"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f>
                      <m:fPr>
                        <m:ctrlPr>
                          <a:rPr lang="en-US" sz="4000" i="1">
                            <a:solidFill>
                              <a:schemeClr val="bg1"/>
                            </a:solidFill>
                            <a:latin typeface="Cambria Math" panose="02040503050406030204" pitchFamily="18" charset="0"/>
                            <a:ea typeface="Times New Roman" panose="02020603050405020304" pitchFamily="18" charset="0"/>
                            <a:cs typeface="Arial" panose="020B0604020202020204" pitchFamily="34" charset="0"/>
                          </a:rPr>
                        </m:ctrlPr>
                      </m:fPr>
                      <m:num>
                        <m:r>
                          <a:rPr lang="nl-NL" sz="4000" i="1">
                            <a:solidFill>
                              <a:schemeClr val="bg1"/>
                            </a:solidFill>
                            <a:latin typeface="Cambria Math" panose="02040503050406030204" pitchFamily="18" charset="0"/>
                            <a:ea typeface="Times New Roman" panose="02020603050405020304" pitchFamily="18" charset="0"/>
                            <a:cs typeface="Arial" panose="020B0604020202020204" pitchFamily="34" charset="0"/>
                          </a:rPr>
                          <m:t>4.9</m:t>
                        </m:r>
                      </m:num>
                      <m:den>
                        <m:r>
                          <a:rPr lang="nl-NL" sz="4000" i="1">
                            <a:solidFill>
                              <a:schemeClr val="bg1"/>
                            </a:solidFill>
                            <a:latin typeface="Cambria Math" panose="02040503050406030204" pitchFamily="18" charset="0"/>
                            <a:ea typeface="Times New Roman" panose="02020603050405020304" pitchFamily="18" charset="0"/>
                            <a:cs typeface="Arial" panose="020B0604020202020204" pitchFamily="34" charset="0"/>
                          </a:rPr>
                          <m:t>6</m:t>
                        </m:r>
                      </m:den>
                    </m:f>
                  </m:oMath>
                </a14:m>
                <a:r>
                  <a:rPr lang="nl-NL"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dirty="0" smtClean="0">
                        <a:solidFill>
                          <a:schemeClr val="bg1"/>
                        </a:solidFill>
                        <a:latin typeface="Cambria Math" panose="02040503050406030204" pitchFamily="18" charset="0"/>
                        <a:ea typeface="Times New Roman" panose="02020603050405020304" pitchFamily="18" charset="0"/>
                        <a:cs typeface="Arial" panose="020B0604020202020204" pitchFamily="34" charset="0"/>
                      </a:rPr>
                      <m:t>=6</m:t>
                    </m:r>
                  </m:oMath>
                </a14:m>
                <a:r>
                  <a:rPr lang="nl-NL"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(ngày) </a:t>
                </a:r>
                <a:endParaRPr lang="en-US" sz="40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nl-NL" sz="4000" dirty="0">
                    <a:solidFill>
                      <a:schemeClr val="bg1"/>
                    </a:solidFill>
                    <a:latin typeface="Arial" panose="020B0604020202020204" pitchFamily="34" charset="0"/>
                    <a:ea typeface="Times New Roman" panose="02020603050405020304" pitchFamily="18" charset="0"/>
                    <a:cs typeface="Arial" panose="020B0604020202020204" pitchFamily="34" charset="0"/>
                  </a:rPr>
                  <a:t>Vậy thời gian để 6 người thợ cùng xây xong bức tường là 6 ngày.</a:t>
                </a:r>
                <a:endParaRPr lang="en-US" sz="4000"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990600" y="1257300"/>
                <a:ext cx="15468600" cy="8251490"/>
              </a:xfrm>
              <a:prstGeom prst="rect">
                <a:avLst/>
              </a:prstGeom>
              <a:blipFill>
                <a:blip r:embed="rId2"/>
                <a:stretch>
                  <a:fillRect l="-1419" r="-1380" b="-812"/>
                </a:stretch>
              </a:blipFill>
            </p:spPr>
            <p:txBody>
              <a:bodyPr/>
              <a:lstStyle/>
              <a:p>
                <a:r>
                  <a:rPr lang="en-US">
                    <a:noFill/>
                  </a:rPr>
                  <a:t> </a:t>
                </a:r>
              </a:p>
            </p:txBody>
          </p:sp>
        </mc:Fallback>
      </mc:AlternateContent>
    </p:spTree>
    <p:extLst>
      <p:ext uri="{BB962C8B-B14F-4D97-AF65-F5344CB8AC3E}">
        <p14:creationId xmlns:p14="http://schemas.microsoft.com/office/powerpoint/2010/main" val="3526013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wipe(left)">
                                      <p:cBhvr>
                                        <p:cTn id="35" dur="500"/>
                                        <p:tgtEl>
                                          <p:spTgt spid="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802538" y="342900"/>
            <a:ext cx="4781349" cy="1207470"/>
            <a:chOff x="1162250" y="190500"/>
            <a:chExt cx="4781349" cy="1066800"/>
          </a:xfrm>
        </p:grpSpPr>
        <p:sp>
          <p:nvSpPr>
            <p:cNvPr id="15" name="Rectangle 14"/>
            <p:cNvSpPr/>
            <p:nvPr/>
          </p:nvSpPr>
          <p:spPr>
            <a:xfrm>
              <a:off x="1162250" y="190500"/>
              <a:ext cx="4781349" cy="106680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sz="4500">
                <a:solidFill>
                  <a:prstClr val="white"/>
                </a:solidFill>
              </a:endParaRPr>
            </a:p>
          </p:txBody>
        </p:sp>
        <p:sp>
          <p:nvSpPr>
            <p:cNvPr id="13" name="Rectangle 12"/>
            <p:cNvSpPr/>
            <p:nvPr/>
          </p:nvSpPr>
          <p:spPr>
            <a:xfrm>
              <a:off x="1564537" y="190500"/>
              <a:ext cx="3925242" cy="999309"/>
            </a:xfrm>
            <a:prstGeom prst="rect">
              <a:avLst/>
            </a:prstGeom>
          </p:spPr>
          <p:txBody>
            <a:bodyPr wrap="none">
              <a:spAutoFit/>
            </a:bodyPr>
            <a:lstStyle/>
            <a:p>
              <a:pPr algn="just">
                <a:lnSpc>
                  <a:spcPct val="150000"/>
                </a:lnSpc>
                <a:spcAft>
                  <a:spcPts val="800"/>
                </a:spcAft>
              </a:pPr>
              <a:r>
                <a:rPr lang="en-US" sz="4500" b="1" dirty="0">
                  <a:solidFill>
                    <a:prstClr val="white"/>
                  </a:solidFill>
                  <a:latin typeface="Arial" panose="020B0604020202020204" pitchFamily="34" charset="0"/>
                  <a:ea typeface="Times New Roman" panose="02020603050405020304" pitchFamily="18" charset="0"/>
                  <a:cs typeface="Arial" panose="020B0604020202020204" pitchFamily="34" charset="0"/>
                </a:rPr>
                <a:t>LUYỆN TẬP 2</a:t>
              </a:r>
              <a:endParaRPr lang="en-US" sz="4500" dirty="0">
                <a:solidFill>
                  <a:prstClr val="white"/>
                </a:solidFill>
                <a:latin typeface="Arial" panose="020B0604020202020204" pitchFamily="34" charset="0"/>
                <a:ea typeface="Calibri" panose="020F0502020204030204" pitchFamily="34" charset="0"/>
                <a:cs typeface="Arial" panose="020B0604020202020204" pitchFamily="34" charset="0"/>
              </a:endParaRPr>
            </a:p>
          </p:txBody>
        </p:sp>
      </p:grpSp>
      <p:pic>
        <p:nvPicPr>
          <p:cNvPr id="25" name="Picture 6"/>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flipV="1">
            <a:off x="17754112" y="9286656"/>
            <a:ext cx="1270976" cy="991361"/>
          </a:xfrm>
          <a:prstGeom prst="rect">
            <a:avLst/>
          </a:prstGeom>
        </p:spPr>
      </p:pic>
      <p:pic>
        <p:nvPicPr>
          <p:cNvPr id="26" name="Picture 10"/>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308412">
            <a:off x="17303492" y="515584"/>
            <a:ext cx="1639790" cy="760266"/>
          </a:xfrm>
          <a:prstGeom prst="rect">
            <a:avLst/>
          </a:prstGeom>
        </p:spPr>
      </p:pic>
      <p:sp>
        <p:nvSpPr>
          <p:cNvPr id="12" name="Oval 11"/>
          <p:cNvSpPr/>
          <p:nvPr/>
        </p:nvSpPr>
        <p:spPr>
          <a:xfrm>
            <a:off x="-1022595" y="9105900"/>
            <a:ext cx="2045188" cy="19922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78738" y="1562100"/>
            <a:ext cx="16571062" cy="3785652"/>
          </a:xfrm>
          <a:prstGeom prst="rect">
            <a:avLst/>
          </a:prstGeom>
        </p:spPr>
        <p:txBody>
          <a:bodyPr wrap="square">
            <a:spAutoFit/>
          </a:bodyPr>
          <a:lstStyle/>
          <a:p>
            <a:pPr algn="just">
              <a:lnSpc>
                <a:spcPct val="150000"/>
              </a:lnSpc>
              <a:spcAft>
                <a:spcPts val="600"/>
              </a:spcAft>
            </a:pPr>
            <a:r>
              <a:rPr lang="en-US" sz="4000" dirty="0" err="1">
                <a:latin typeface="Arial" panose="020B0604020202020204" pitchFamily="34" charset="0"/>
                <a:ea typeface="Calibri" panose="020F0502020204030204" pitchFamily="34" charset="0"/>
                <a:cs typeface="Arial" panose="020B0604020202020204" pitchFamily="34" charset="0"/>
              </a:rPr>
              <a:t>Một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thầu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ước</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tính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rằng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có</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thể</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hoàn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thành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một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hợp</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đồng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xây</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dựng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trong</a:t>
            </a:r>
            <a:r>
              <a:rPr lang="en-US" sz="4000" dirty="0">
                <a:latin typeface="Arial" panose="020B0604020202020204" pitchFamily="34" charset="0"/>
                <a:ea typeface="Calibri" panose="020F0502020204030204" pitchFamily="34" charset="0"/>
                <a:cs typeface="Arial" panose="020B0604020202020204" pitchFamily="34" charset="0"/>
              </a:rPr>
              <a:t> 12 </a:t>
            </a:r>
            <a:r>
              <a:rPr lang="en-US" sz="4000" dirty="0" err="1">
                <a:latin typeface="Arial" panose="020B0604020202020204" pitchFamily="34" charset="0"/>
                <a:ea typeface="Calibri" panose="020F0502020204030204" pitchFamily="34" charset="0"/>
                <a:cs typeface="Arial" panose="020B0604020202020204" pitchFamily="34" charset="0"/>
              </a:rPr>
              <a:t>tháng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với</a:t>
            </a:r>
            <a:r>
              <a:rPr lang="en-US" sz="4000" dirty="0">
                <a:latin typeface="Arial" panose="020B0604020202020204" pitchFamily="34" charset="0"/>
                <a:ea typeface="Calibri" panose="020F0502020204030204" pitchFamily="34" charset="0"/>
                <a:cs typeface="Arial" panose="020B0604020202020204" pitchFamily="34" charset="0"/>
              </a:rPr>
              <a:t> 280 </a:t>
            </a:r>
            <a:r>
              <a:rPr lang="en-US" sz="4000" dirty="0" err="1">
                <a:latin typeface="Arial" panose="020B0604020202020204" pitchFamily="34" charset="0"/>
                <a:ea typeface="Calibri" panose="020F0502020204030204" pitchFamily="34" charset="0"/>
                <a:cs typeface="Arial" panose="020B0604020202020204" pitchFamily="34" charset="0"/>
              </a:rPr>
              <a:t>công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nhân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Nếu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được</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yêu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cầu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phải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hoàn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thành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hợp</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đồng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trong</a:t>
            </a:r>
            <a:r>
              <a:rPr lang="en-US" sz="4000" dirty="0">
                <a:latin typeface="Arial" panose="020B0604020202020204" pitchFamily="34" charset="0"/>
                <a:ea typeface="Calibri" panose="020F0502020204030204" pitchFamily="34" charset="0"/>
                <a:cs typeface="Arial" panose="020B0604020202020204" pitchFamily="34" charset="0"/>
              </a:rPr>
              <a:t> 10 </a:t>
            </a:r>
            <a:r>
              <a:rPr lang="en-US" sz="4000" dirty="0" err="1">
                <a:latin typeface="Arial" panose="020B0604020202020204" pitchFamily="34" charset="0"/>
                <a:ea typeface="Calibri" panose="020F0502020204030204" pitchFamily="34" charset="0"/>
                <a:cs typeface="Arial" panose="020B0604020202020204" pitchFamily="34" charset="0"/>
              </a:rPr>
              <a:t>tháng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thì</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thầu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đó</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phải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thuê</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bao</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nhiêu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công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nhân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biết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năng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suất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lao</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động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của</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mỗi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công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nhân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như</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nhau</a:t>
            </a:r>
            <a:r>
              <a:rPr lang="en-US" sz="4000" dirty="0">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15606" y="5700265"/>
            <a:ext cx="3414461" cy="4320035"/>
          </a:xfrm>
          <a:prstGeom prst="rect">
            <a:avLst/>
          </a:prstGeom>
        </p:spPr>
      </p:pic>
      <p:sp>
        <p:nvSpPr>
          <p:cNvPr id="5" name="Rectangle 4"/>
          <p:cNvSpPr/>
          <p:nvPr/>
        </p:nvSpPr>
        <p:spPr>
          <a:xfrm>
            <a:off x="6121400" y="5437326"/>
            <a:ext cx="11328400" cy="4811574"/>
          </a:xfrm>
          <a:prstGeom prst="rect">
            <a:avLst/>
          </a:prstGeom>
        </p:spPr>
        <p:txBody>
          <a:bodyPr wrap="square">
            <a:spAutoFit/>
          </a:bodyPr>
          <a:lstStyle/>
          <a:p>
            <a:pPr marL="571500" indent="-571500" algn="just">
              <a:lnSpc>
                <a:spcPct val="150000"/>
              </a:lnSpc>
              <a:spcAft>
                <a:spcPts val="800"/>
              </a:spcAft>
              <a:buFont typeface="Arial" panose="020B0604020202020204" pitchFamily="34" charset="0"/>
              <a:buChar char="•"/>
            </a:pPr>
            <a:r>
              <a:rPr lang="en-US" sz="4000" dirty="0" err="1">
                <a:latin typeface="Arial" panose="020B0604020202020204" pitchFamily="34" charset="0"/>
                <a:ea typeface="Calibri" panose="020F0502020204030204" pitchFamily="34" charset="0"/>
                <a:cs typeface="Arial" panose="020B0604020202020204" pitchFamily="34" charset="0"/>
              </a:rPr>
              <a:t>Em</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hãy</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xác</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định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hai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đại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lượng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tỉ</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nghịch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trong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bài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toán</a:t>
            </a:r>
            <a:r>
              <a:rPr lang="en-US" sz="4000" dirty="0">
                <a:latin typeface="Arial" panose="020B0604020202020204" pitchFamily="34" charset="0"/>
                <a:ea typeface="Calibri" panose="020F0502020204030204" pitchFamily="34" charset="0"/>
                <a:cs typeface="Arial" panose="020B0604020202020204" pitchFamily="34" charset="0"/>
              </a:rPr>
              <a:t>. </a:t>
            </a:r>
          </a:p>
          <a:p>
            <a:pPr marL="571500" indent="-571500" algn="just">
              <a:lnSpc>
                <a:spcPct val="150000"/>
              </a:lnSpc>
              <a:spcAft>
                <a:spcPts val="800"/>
              </a:spcAft>
              <a:buFont typeface="Arial" panose="020B0604020202020204" pitchFamily="34" charset="0"/>
              <a:buChar char="•"/>
            </a:pPr>
            <a:r>
              <a:rPr lang="en-US" sz="4000" dirty="0" err="1">
                <a:latin typeface="Arial" panose="020B0604020202020204" pitchFamily="34" charset="0"/>
                <a:ea typeface="Calibri" panose="020F0502020204030204" pitchFamily="34" charset="0"/>
                <a:cs typeface="Arial" panose="020B0604020202020204" pitchFamily="34" charset="0"/>
              </a:rPr>
              <a:t>Nếu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gọi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số</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công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nhân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cần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thuê</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là</a:t>
            </a:r>
            <a:r>
              <a:rPr lang="en-US" sz="4000" dirty="0">
                <a:latin typeface="Arial" panose="020B0604020202020204" pitchFamily="34" charset="0"/>
                <a:ea typeface="Calibri" panose="020F0502020204030204" pitchFamily="34" charset="0"/>
                <a:cs typeface="Arial" panose="020B0604020202020204" pitchFamily="34" charset="0"/>
              </a:rPr>
              <a:t> x, ta </a:t>
            </a:r>
            <a:r>
              <a:rPr lang="en-US" sz="4000" dirty="0" err="1">
                <a:latin typeface="Arial" panose="020B0604020202020204" pitchFamily="34" charset="0"/>
                <a:ea typeface="Calibri" panose="020F0502020204030204" pitchFamily="34" charset="0"/>
                <a:cs typeface="Arial" panose="020B0604020202020204" pitchFamily="34" charset="0"/>
              </a:rPr>
              <a:t>cần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chú</a:t>
            </a:r>
            <a:r>
              <a:rPr lang="en-US" sz="4000" dirty="0">
                <a:latin typeface="Arial" panose="020B0604020202020204" pitchFamily="34" charset="0"/>
                <a:ea typeface="Calibri" panose="020F0502020204030204" pitchFamily="34" charset="0"/>
                <a:cs typeface="Arial" panose="020B0604020202020204" pitchFamily="34" charset="0"/>
              </a:rPr>
              <a:t> ý </a:t>
            </a:r>
            <a:r>
              <a:rPr lang="en-US" sz="4000" dirty="0" err="1">
                <a:latin typeface="Arial" panose="020B0604020202020204" pitchFamily="34" charset="0"/>
                <a:ea typeface="Calibri" panose="020F0502020204030204" pitchFamily="34" charset="0"/>
                <a:cs typeface="Arial" panose="020B0604020202020204" pitchFamily="34" charset="0"/>
              </a:rPr>
              <a:t>điều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kiện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gì</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từ</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đề</a:t>
            </a:r>
            <a:r>
              <a:rPr lang="en-US" sz="4000" dirty="0">
                <a:latin typeface="Arial" panose="020B0604020202020204" pitchFamily="34" charset="0"/>
                <a:ea typeface="Calibri" panose="020F0502020204030204" pitchFamily="34" charset="0"/>
                <a:cs typeface="Arial" panose="020B0604020202020204" pitchFamily="34" charset="0"/>
              </a:rPr>
              <a:t> ta </a:t>
            </a:r>
            <a:r>
              <a:rPr lang="en-US" sz="4000" dirty="0" err="1">
                <a:latin typeface="Arial" panose="020B0604020202020204" pitchFamily="34" charset="0"/>
                <a:ea typeface="Calibri" panose="020F0502020204030204" pitchFamily="34" charset="0"/>
                <a:cs typeface="Arial" panose="020B0604020202020204" pitchFamily="34" charset="0"/>
              </a:rPr>
              <a:t>suy</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ra</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được</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những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biểu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thức</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nào</a:t>
            </a:r>
            <a:r>
              <a:rPr lang="en-US" sz="4000" dirty="0">
                <a:latin typeface="Arial" panose="020B0604020202020204" pitchFamily="34" charset="0"/>
                <a:ea typeface="Calibri" panose="020F0502020204030204" pitchFamily="34" charset="0"/>
                <a:cs typeface="Arial" panose="020B0604020202020204" pitchFamily="34" charset="0"/>
              </a:rPr>
              <a:t>? </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cxnSp>
        <p:nvCxnSpPr>
          <p:cNvPr id="8" name="Straight Connector 7"/>
          <p:cNvCxnSpPr/>
          <p:nvPr/>
        </p:nvCxnSpPr>
        <p:spPr>
          <a:xfrm>
            <a:off x="2133600" y="5246154"/>
            <a:ext cx="115062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9347247"/>
      </p:ext>
    </p:extLst>
  </p:cSld>
  <p:clrMapOvr>
    <a:masterClrMapping/>
  </p:clrMapOvr>
  <mc:AlternateContent xmlns:mc="http://schemas.openxmlformats.org/markup-compatibility/2006" xmlns:p14="http://schemas.microsoft.com/office/powerpoint/2010/main">
    <mc:Choice Requires="p14">
      <p:transition spd="med" p14:dur="700">
        <p:wipe dir="r"/>
      </p:transition>
    </mc:Choice>
    <mc:Fallback xmlns="">
      <p:transition spd="med">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1" end="1"/>
                                            </p:txEl>
                                          </p:spTgt>
                                        </p:tgtEl>
                                        <p:attrNameLst>
                                          <p:attrName>style.visibility</p:attrName>
                                        </p:attrNameLst>
                                      </p:cBhvr>
                                      <p:to>
                                        <p:strVal val="visible"/>
                                      </p:to>
                                    </p:set>
                                    <p:animEffect transition="in" filter="fade">
                                      <p:cBhvr>
                                        <p:cTn id="3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10"/>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0308412">
            <a:off x="-424033" y="-3917"/>
            <a:ext cx="1639790" cy="760266"/>
          </a:xfrm>
          <a:prstGeom prst="rect">
            <a:avLst/>
          </a:prstGeom>
        </p:spPr>
      </p:pic>
      <p:sp>
        <p:nvSpPr>
          <p:cNvPr id="12" name="Oval 11"/>
          <p:cNvSpPr/>
          <p:nvPr/>
        </p:nvSpPr>
        <p:spPr>
          <a:xfrm>
            <a:off x="17395534" y="9290879"/>
            <a:ext cx="2045188" cy="19922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4" name="Picture 3"/>
          <p:cNvPicPr>
            <a:picLocks noChangeAspect="1"/>
          </p:cNvPicPr>
          <p:nvPr/>
        </p:nvPicPr>
        <p:blipFill>
          <a:blip r:embed="rId4"/>
          <a:stretch>
            <a:fillRect/>
          </a:stretch>
        </p:blipFill>
        <p:spPr>
          <a:xfrm>
            <a:off x="8621165" y="5013000"/>
            <a:ext cx="1045669" cy="261000"/>
          </a:xfrm>
          <a:prstGeom prst="rect">
            <a:avLst/>
          </a:prstGeom>
        </p:spPr>
      </p:pic>
      <p:sp>
        <p:nvSpPr>
          <p:cNvPr id="14" name="Oval Callout 13"/>
          <p:cNvSpPr/>
          <p:nvPr/>
        </p:nvSpPr>
        <p:spPr>
          <a:xfrm>
            <a:off x="8002461" y="308562"/>
            <a:ext cx="1752600" cy="965974"/>
          </a:xfrm>
          <a:prstGeom prst="wedgeEllipseCallou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prstClr val="black"/>
                </a:solidFill>
              </a:rPr>
              <a:t>Giải</a:t>
            </a:r>
            <a:endParaRPr lang="en-US" sz="4000" b="1">
              <a:solidFill>
                <a:prstClr val="black"/>
              </a:solidFill>
            </a:endParaRPr>
          </a:p>
        </p:txBody>
      </p:sp>
      <p:pic>
        <p:nvPicPr>
          <p:cNvPr id="36" name="Picture 10"/>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7468105" y="604478"/>
            <a:ext cx="1639790" cy="760266"/>
          </a:xfrm>
          <a:prstGeom prst="rect">
            <a:avLst/>
          </a:prstGeom>
        </p:spPr>
      </p:pic>
      <mc:AlternateContent xmlns:mc="http://schemas.openxmlformats.org/markup-compatibility/2006" xmlns:a14="http://schemas.microsoft.com/office/drawing/2010/main">
        <mc:Choice Requires="a14">
          <p:sp>
            <p:nvSpPr>
              <p:cNvPr id="2" name="Rectangle 1"/>
              <p:cNvSpPr/>
              <p:nvPr/>
            </p:nvSpPr>
            <p:spPr>
              <a:xfrm>
                <a:off x="914400" y="1409700"/>
                <a:ext cx="16611600" cy="3785652"/>
              </a:xfrm>
              <a:prstGeom prst="rect">
                <a:avLst/>
              </a:prstGeom>
            </p:spPr>
            <p:txBody>
              <a:bodyPr wrap="square">
                <a:spAutoFit/>
              </a:bodyPr>
              <a:lstStyle/>
              <a:p>
                <a:pPr algn="just">
                  <a:lnSpc>
                    <a:spcPct val="150000"/>
                  </a:lnSpc>
                </a:pPr>
                <a:r>
                  <a:rPr lang="nl-NL" sz="4000" dirty="0">
                    <a:latin typeface="Arial" panose="020B0604020202020204" pitchFamily="34" charset="0"/>
                    <a:ea typeface="Calibri" panose="020F0502020204030204" pitchFamily="34" charset="0"/>
                    <a:cs typeface="Arial" panose="020B0604020202020204" pitchFamily="34" charset="0"/>
                  </a:rPr>
                  <a:t>Gọi x là số công nhân cần thiết để hoàn thành hợp đồng trong 10 tháng. (công nhân, x </a:t>
                </a:r>
                <a14:m>
                  <m:oMath xmlns:m="http://schemas.openxmlformats.org/officeDocument/2006/math">
                    <m:r>
                      <a:rPr lang="nl-NL" sz="4000" i="1">
                        <a:effectLst/>
                        <a:latin typeface="Cambria Math" panose="02040503050406030204" pitchFamily="18" charset="0"/>
                        <a:ea typeface="Calibri" panose="020F0502020204030204" pitchFamily="34" charset="0"/>
                        <a:cs typeface="Arial" panose="020B0604020202020204" pitchFamily="34"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a:effectLst/>
                        <a:latin typeface="Cambria Math" panose="02040503050406030204" pitchFamily="18" charset="0"/>
                        <a:ea typeface="Times New Roman" panose="02020603050405020304" pitchFamily="18" charset="0"/>
                        <a:cs typeface="Arial" panose="020B0604020202020204" pitchFamily="34" charset="0"/>
                      </a:rPr>
                      <m:t>ℕ</m:t>
                    </m:r>
                  </m:oMath>
                </a14:m>
                <a:r>
                  <a:rPr lang="nl-NL" sz="4000" baseline="30000" dirty="0">
                    <a:effectLst/>
                    <a:latin typeface="Arial" panose="020B0604020202020204" pitchFamily="34" charset="0"/>
                    <a:ea typeface="Times New Roman" panose="02020603050405020304" pitchFamily="18" charset="0"/>
                    <a:cs typeface="Arial" panose="020B0604020202020204" pitchFamily="34" charset="0"/>
                  </a:rPr>
                  <a:t>*</a:t>
                </a:r>
                <a:r>
                  <a:rPr lang="nl-NL" sz="4000" dirty="0">
                    <a:effectLst/>
                    <a:latin typeface="Arial" panose="020B0604020202020204" pitchFamily="34" charset="0"/>
                    <a:ea typeface="Times New Roman" panose="02020603050405020304" pitchFamily="18" charset="0"/>
                    <a:cs typeface="Arial" panose="020B0604020202020204" pitchFamily="34" charset="0"/>
                  </a:rPr>
                  <a:t>, x &gt; 280).</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nl-NL" sz="4000" dirty="0">
                    <a:effectLst/>
                    <a:latin typeface="Arial" panose="020B0604020202020204" pitchFamily="34" charset="0"/>
                    <a:ea typeface="Calibri" panose="020F0502020204030204" pitchFamily="34" charset="0"/>
                    <a:cs typeface="Arial" panose="020B0604020202020204" pitchFamily="34" charset="0"/>
                  </a:rPr>
                  <a:t>Vì số công nhân và thời gian để hoàn thành hợp đồng là hai đại lượng tỉ lệ nghịch nên ta có: </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914400" y="1409700"/>
                <a:ext cx="16611600" cy="3785652"/>
              </a:xfrm>
              <a:prstGeom prst="rect">
                <a:avLst/>
              </a:prstGeom>
              <a:blipFill>
                <a:blip r:embed="rId31"/>
                <a:stretch>
                  <a:fillRect l="-1284" r="-1284" b="-3060"/>
                </a:stretch>
              </a:blipFill>
            </p:spPr>
            <p:txBody>
              <a:bodyPr/>
              <a:lstStyle/>
              <a:p>
                <a:r>
                  <a:rPr lang="en-US">
                    <a:noFill/>
                  </a:rPr>
                  <a:t> </a:t>
                </a:r>
              </a:p>
            </p:txBody>
          </p:sp>
        </mc:Fallback>
      </mc:AlternateContent>
      <p:grpSp>
        <p:nvGrpSpPr>
          <p:cNvPr id="7" name="Group 6"/>
          <p:cNvGrpSpPr/>
          <p:nvPr/>
        </p:nvGrpSpPr>
        <p:grpSpPr>
          <a:xfrm>
            <a:off x="939447" y="5767614"/>
            <a:ext cx="12776553" cy="2042886"/>
            <a:chOff x="914400" y="5858328"/>
            <a:chExt cx="12776553" cy="2042886"/>
          </a:xfrm>
        </p:grpSpPr>
        <mc:AlternateContent xmlns:mc="http://schemas.openxmlformats.org/markup-compatibility/2006" xmlns:a14="http://schemas.microsoft.com/office/drawing/2010/main">
          <mc:Choice Requires="a14">
            <p:sp>
              <p:nvSpPr>
                <p:cNvPr id="5" name="Rectangle 4"/>
                <p:cNvSpPr/>
                <p:nvPr/>
              </p:nvSpPr>
              <p:spPr>
                <a:xfrm>
                  <a:off x="4178002" y="5858328"/>
                  <a:ext cx="4508798" cy="12488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000" i="1">
                            <a:latin typeface="Cambria Math" panose="02040503050406030204" pitchFamily="18" charset="0"/>
                          </a:rPr>
                          <m:t>𝑥</m:t>
                        </m:r>
                        <m:r>
                          <m:rPr>
                            <m:nor/>
                          </m:rPr>
                          <a:rPr lang="en-US" sz="4000" i="1">
                            <a:latin typeface="Cambria Math" panose="02040503050406030204" pitchFamily="18" charset="0"/>
                          </a:rPr>
                          <m:t> </m:t>
                        </m:r>
                        <m:r>
                          <a:rPr lang="en-US" sz="4000" i="0">
                            <a:latin typeface="Cambria Math" panose="02040503050406030204" pitchFamily="18" charset="0"/>
                          </a:rPr>
                          <m:t>=</m:t>
                        </m:r>
                        <m:f>
                          <m:fPr>
                            <m:ctrlPr>
                              <a:rPr lang="en-US" sz="4000" i="1">
                                <a:latin typeface="Cambria Math" panose="02040503050406030204" pitchFamily="18" charset="0"/>
                              </a:rPr>
                            </m:ctrlPr>
                          </m:fPr>
                          <m:num>
                            <m:r>
                              <a:rPr lang="en-US" sz="4000" i="0">
                                <a:latin typeface="Cambria Math" panose="02040503050406030204" pitchFamily="18" charset="0"/>
                              </a:rPr>
                              <m:t>280.12</m:t>
                            </m:r>
                          </m:num>
                          <m:den>
                            <m:r>
                              <a:rPr lang="en-US" sz="4000" i="0">
                                <a:latin typeface="Cambria Math" panose="02040503050406030204" pitchFamily="18" charset="0"/>
                              </a:rPr>
                              <m:t>10</m:t>
                            </m:r>
                          </m:den>
                        </m:f>
                        <m:r>
                          <a:rPr lang="en-US" sz="4000" i="0">
                            <a:latin typeface="Cambria Math" panose="02040503050406030204" pitchFamily="18" charset="0"/>
                          </a:rPr>
                          <m:t>=</m:t>
                        </m:r>
                        <m:r>
                          <m:rPr>
                            <m:nor/>
                          </m:rPr>
                          <a:rPr lang="en-US" sz="4000" i="1">
                            <a:latin typeface="Cambria Math" panose="02040503050406030204" pitchFamily="18" charset="0"/>
                          </a:rPr>
                          <m:t> </m:t>
                        </m:r>
                        <m:r>
                          <a:rPr lang="en-US" sz="4000" i="0">
                            <a:latin typeface="Cambria Math" panose="02040503050406030204" pitchFamily="18" charset="0"/>
                          </a:rPr>
                          <m:t>336</m:t>
                        </m:r>
                      </m:oMath>
                    </m:oMathPara>
                  </a14:m>
                  <a:endParaRPr lang="en-US" sz="4000" dirty="0"/>
                </a:p>
              </p:txBody>
            </p:sp>
          </mc:Choice>
          <mc:Fallback xmlns="">
            <p:sp>
              <p:nvSpPr>
                <p:cNvPr id="5" name="Rectangle 4"/>
                <p:cNvSpPr>
                  <a:spLocks noRot="1" noChangeAspect="1" noMove="1" noResize="1" noEditPoints="1" noAdjustHandles="1" noChangeArrowheads="1" noChangeShapeType="1" noTextEdit="1"/>
                </p:cNvSpPr>
                <p:nvPr/>
              </p:nvSpPr>
              <p:spPr>
                <a:xfrm>
                  <a:off x="4178002" y="5858328"/>
                  <a:ext cx="4508798" cy="1248803"/>
                </a:xfrm>
                <a:prstGeom prst="rect">
                  <a:avLst/>
                </a:prstGeom>
                <a:blipFill>
                  <a:blip r:embed="rId32"/>
                  <a:stretch>
                    <a:fillRect/>
                  </a:stretch>
                </a:blipFill>
              </p:spPr>
              <p:txBody>
                <a:bodyPr/>
                <a:lstStyle/>
                <a:p>
                  <a:r>
                    <a:rPr lang="en-US">
                      <a:noFill/>
                    </a:rPr>
                    <a:t> </a:t>
                  </a:r>
                </a:p>
              </p:txBody>
            </p:sp>
          </mc:Fallback>
        </mc:AlternateContent>
        <p:sp>
          <p:nvSpPr>
            <p:cNvPr id="6" name="Rectangle 5"/>
            <p:cNvSpPr/>
            <p:nvPr/>
          </p:nvSpPr>
          <p:spPr>
            <a:xfrm>
              <a:off x="914400" y="5962222"/>
              <a:ext cx="12776553" cy="1938992"/>
            </a:xfrm>
            <a:prstGeom prst="rect">
              <a:avLst/>
            </a:prstGeom>
          </p:spPr>
          <p:txBody>
            <a:bodyPr wrap="square">
              <a:spAutoFit/>
            </a:bodyPr>
            <a:lstStyle/>
            <a:p>
              <a:pPr lvl="0" algn="just">
                <a:lnSpc>
                  <a:spcPct val="150000"/>
                </a:lnSpc>
              </a:pPr>
              <a:r>
                <a:rPr lang="nl-NL" sz="4000" dirty="0">
                  <a:solidFill>
                    <a:prstClr val="black"/>
                  </a:solidFill>
                  <a:latin typeface="Arial" panose="020B0604020202020204" pitchFamily="34" charset="0"/>
                  <a:ea typeface="Calibri" panose="020F0502020204030204" pitchFamily="34" charset="0"/>
                  <a:cs typeface="Arial" panose="020B0604020202020204" pitchFamily="34" charset="0"/>
                </a:rPr>
                <a:t>Từ đây suy ra                                </a:t>
              </a:r>
              <a:r>
                <a:rPr lang="nl-NL" sz="4000" dirty="0">
                  <a:solidFill>
                    <a:prstClr val="black"/>
                  </a:solidFill>
                  <a:latin typeface="Arial" panose="020B0604020202020204" pitchFamily="34" charset="0"/>
                  <a:ea typeface="Times New Roman" panose="02020603050405020304" pitchFamily="18" charset="0"/>
                  <a:cs typeface="Arial" panose="020B0604020202020204" pitchFamily="34" charset="0"/>
                </a:rPr>
                <a:t>(công nhân).</a:t>
              </a:r>
            </a:p>
            <a:p>
              <a:pPr lvl="0" algn="just">
                <a:lnSpc>
                  <a:spcPct val="150000"/>
                </a:lnSpc>
              </a:pPr>
              <a:r>
                <a:rPr lang="nl-NL" sz="4000" dirty="0">
                  <a:solidFill>
                    <a:prstClr val="black"/>
                  </a:solidFill>
                  <a:latin typeface="Arial" panose="020B0604020202020204" pitchFamily="34" charset="0"/>
                  <a:ea typeface="Calibri" panose="020F0502020204030204" pitchFamily="34" charset="0"/>
                  <a:cs typeface="Arial" panose="020B0604020202020204" pitchFamily="34" charset="0"/>
                </a:rPr>
                <a:t>Vậy Nhà thầu đó phải thuê 336 công nhân. </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grpSp>
      <mc:AlternateContent xmlns:mc="http://schemas.openxmlformats.org/markup-compatibility/2006" xmlns:a14="http://schemas.microsoft.com/office/drawing/2010/main">
        <mc:Choice Requires="a14">
          <p:sp>
            <p:nvSpPr>
              <p:cNvPr id="9" name="Rectangle 8"/>
              <p:cNvSpPr/>
              <p:nvPr/>
            </p:nvSpPr>
            <p:spPr>
              <a:xfrm>
                <a:off x="6927137" y="4530951"/>
                <a:ext cx="3903248" cy="1015663"/>
              </a:xfrm>
              <a:prstGeom prst="rect">
                <a:avLst/>
              </a:prstGeom>
            </p:spPr>
            <p:txBody>
              <a:bodyPr wrap="none">
                <a:spAutoFit/>
              </a:bodyPr>
              <a:lstStyle/>
              <a:p>
                <a:pPr lvl="0" algn="ctr">
                  <a:lnSpc>
                    <a:spcPct val="150000"/>
                  </a:lnSpc>
                </a:pPr>
                <a14:m>
                  <m:oMathPara xmlns:m="http://schemas.openxmlformats.org/officeDocument/2006/math">
                    <m:oMathParaPr>
                      <m:jc m:val="centerGroup"/>
                    </m:oMathParaPr>
                    <m:oMath xmlns:m="http://schemas.openxmlformats.org/officeDocument/2006/math">
                      <m:r>
                        <a:rPr lang="nl-NL" sz="4000" i="1" dirty="0">
                          <a:solidFill>
                            <a:prstClr val="black"/>
                          </a:solidFill>
                          <a:latin typeface="Cambria Math" panose="02040503050406030204" pitchFamily="18" charset="0"/>
                          <a:ea typeface="Calibri" panose="020F0502020204030204" pitchFamily="34" charset="0"/>
                          <a:cs typeface="Arial" panose="020B0604020202020204" pitchFamily="34" charset="0"/>
                        </a:rPr>
                        <m:t>280.12 = </m:t>
                      </m:r>
                      <m:r>
                        <a:rPr lang="nl-NL" sz="4000" i="1" dirty="0">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nl-NL" sz="4000" i="1" dirty="0">
                          <a:solidFill>
                            <a:prstClr val="black"/>
                          </a:solidFill>
                          <a:latin typeface="Cambria Math" panose="02040503050406030204" pitchFamily="18" charset="0"/>
                          <a:ea typeface="Calibri" panose="020F0502020204030204" pitchFamily="34" charset="0"/>
                          <a:cs typeface="Arial" panose="020B0604020202020204" pitchFamily="34" charset="0"/>
                        </a:rPr>
                        <m:t>.10 </m:t>
                      </m:r>
                    </m:oMath>
                  </m:oMathPara>
                </a14:m>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9" name="Rectangle 8"/>
              <p:cNvSpPr>
                <a:spLocks noRot="1" noChangeAspect="1" noMove="1" noResize="1" noEditPoints="1" noAdjustHandles="1" noChangeArrowheads="1" noChangeShapeType="1" noTextEdit="1"/>
              </p:cNvSpPr>
              <p:nvPr/>
            </p:nvSpPr>
            <p:spPr>
              <a:xfrm>
                <a:off x="6927137" y="4530951"/>
                <a:ext cx="3903248" cy="1015663"/>
              </a:xfrm>
              <a:prstGeom prst="rect">
                <a:avLst/>
              </a:prstGeom>
              <a:blipFill>
                <a:blip r:embed="rId33"/>
                <a:stretch>
                  <a:fillRect/>
                </a:stretch>
              </a:blipFill>
            </p:spPr>
            <p:txBody>
              <a:bodyPr/>
              <a:lstStyle/>
              <a:p>
                <a:r>
                  <a:rPr lang="en-US">
                    <a:noFill/>
                  </a:rPr>
                  <a:t> </a:t>
                </a:r>
              </a:p>
            </p:txBody>
          </p:sp>
        </mc:Fallback>
      </mc:AlternateContent>
      <p:cxnSp>
        <p:nvCxnSpPr>
          <p:cNvPr id="11" name="Straight Connector 10"/>
          <p:cNvCxnSpPr/>
          <p:nvPr/>
        </p:nvCxnSpPr>
        <p:spPr>
          <a:xfrm>
            <a:off x="0" y="7962900"/>
            <a:ext cx="1866900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743200" y="8157508"/>
            <a:ext cx="14706600" cy="1938992"/>
          </a:xfrm>
          <a:prstGeom prst="rect">
            <a:avLst/>
          </a:prstGeom>
        </p:spPr>
        <p:txBody>
          <a:bodyPr wrap="square">
            <a:spAutoFit/>
          </a:bodyPr>
          <a:lstStyle/>
          <a:p>
            <a:pPr algn="just">
              <a:lnSpc>
                <a:spcPct val="150000"/>
              </a:lnSpc>
            </a:pPr>
            <a:r>
              <a:rPr lang="nl-NL" sz="4000" b="1" dirty="0">
                <a:latin typeface="Arial" panose="020B0604020202020204" pitchFamily="34" charset="0"/>
                <a:ea typeface="Calibri" panose="020F0502020204030204" pitchFamily="34" charset="0"/>
                <a:cs typeface="Arial" panose="020B0604020202020204" pitchFamily="34" charset="0"/>
              </a:rPr>
              <a:t>Lưu ý: </a:t>
            </a:r>
            <a:endParaRPr lang="en-US" sz="4000" dirty="0">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nl-NL" sz="4000" dirty="0">
                <a:latin typeface="Arial" panose="020B0604020202020204" pitchFamily="34" charset="0"/>
                <a:ea typeface="Calibri" panose="020F0502020204030204" pitchFamily="34" charset="0"/>
                <a:cs typeface="Arial" panose="020B0604020202020204" pitchFamily="34" charset="0"/>
              </a:rPr>
              <a:t>Khối lượng của một vật đồng chất tỉ lệ thuận với thể tích của nó.</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15" name="Isosceles Triangle 14"/>
          <p:cNvSpPr/>
          <p:nvPr/>
        </p:nvSpPr>
        <p:spPr>
          <a:xfrm>
            <a:off x="1479794" y="8447967"/>
            <a:ext cx="1068885" cy="67903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dirty="0">
                <a:latin typeface="Arial" panose="020B0604020202020204" pitchFamily="34" charset="0"/>
                <a:cs typeface="Arial" panose="020B0604020202020204" pitchFamily="34" charset="0"/>
              </a:rPr>
              <a:t>!</a:t>
            </a:r>
          </a:p>
        </p:txBody>
      </p:sp>
      <p:pic>
        <p:nvPicPr>
          <p:cNvPr id="37" name="Picture 3">
            <a:extLst>
              <a:ext uri="{FF2B5EF4-FFF2-40B4-BE49-F238E27FC236}">
                <a16:creationId xmlns:a16="http://schemas.microsoft.com/office/drawing/2014/main" id="{B2076968-4E2E-4BCE-89BA-BA2A7F74C256}"/>
              </a:ext>
            </a:extLst>
          </p:cNvPr>
          <p:cNvPicPr>
            <a:picLocks noChangeAspect="1"/>
          </p:cNvPicPr>
          <p:nvPr/>
        </p:nvPicPr>
        <p:blipFill>
          <a:blip r:embed="rId34" cstate="print">
            <a:extLst>
              <a:ext uri="{28A0092B-C50C-407E-A947-70E740481C1C}">
                <a14:useLocalDpi xmlns:a14="http://schemas.microsoft.com/office/drawing/2010/main" val="0"/>
              </a:ext>
            </a:extLst>
          </a:blip>
          <a:srcRect/>
          <a:stretch>
            <a:fillRect/>
          </a:stretch>
        </p:blipFill>
        <p:spPr>
          <a:xfrm rot="11119556">
            <a:off x="172535" y="8767828"/>
            <a:ext cx="1062108" cy="1358511"/>
          </a:xfrm>
          <a:prstGeom prst="rect">
            <a:avLst/>
          </a:prstGeom>
        </p:spPr>
      </p:pic>
      <p:pic>
        <p:nvPicPr>
          <p:cNvPr id="38" name="Picture 25"/>
          <p:cNvPicPr>
            <a:picLocks noChangeAspect="1"/>
          </p:cNvPicPr>
          <p:nvPr/>
        </p:nvPicPr>
        <p:blipFill>
          <a:blip r:embed="rId35" cstate="print">
            <a:extLst>
              <a:ext uri="{28A0092B-C50C-407E-A947-70E740481C1C}">
                <a14:useLocalDpi xmlns:a14="http://schemas.microsoft.com/office/drawing/2010/main" val="0"/>
              </a:ext>
            </a:extLst>
          </a:blip>
          <a:srcRect/>
          <a:stretch>
            <a:fillRect/>
          </a:stretch>
        </p:blipFill>
        <p:spPr>
          <a:xfrm>
            <a:off x="16096052" y="7093784"/>
            <a:ext cx="1444462" cy="1354183"/>
          </a:xfrm>
          <a:prstGeom prst="rect">
            <a:avLst/>
          </a:prstGeom>
        </p:spPr>
      </p:pic>
    </p:spTree>
    <p:extLst>
      <p:ext uri="{BB962C8B-B14F-4D97-AF65-F5344CB8AC3E}">
        <p14:creationId xmlns:p14="http://schemas.microsoft.com/office/powerpoint/2010/main" val="117401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7" dur="500"/>
                                        <p:tgtEl>
                                          <p:spTgt spid="2">
                                            <p:txEl>
                                              <p:pRg st="1" end="1"/>
                                            </p:txEl>
                                          </p:spTgt>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randombar(horizontal)">
                                      <p:cBhvr>
                                        <p:cTn id="30" dur="500"/>
                                        <p:tgtEl>
                                          <p:spTgt spid="15"/>
                                        </p:tgtEl>
                                      </p:cBhvr>
                                    </p:animEffect>
                                  </p:childTnLst>
                                </p:cTn>
                              </p:par>
                              <p:par>
                                <p:cTn id="31" presetID="14" presetClass="entr" presetSubtype="1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randombar(horizontal)">
                                      <p:cBhvr>
                                        <p:cTn id="33" dur="500"/>
                                        <p:tgtEl>
                                          <p:spTgt spid="11"/>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randombar(horizontal)">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9" grpId="0"/>
      <p:bldP spid="13" grpId="0"/>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711200" y="495300"/>
            <a:ext cx="5562600" cy="1066800"/>
            <a:chOff x="381000" y="190500"/>
            <a:chExt cx="5562600" cy="1066800"/>
          </a:xfrm>
        </p:grpSpPr>
        <p:sp>
          <p:nvSpPr>
            <p:cNvPr id="15" name="Rectangle 14"/>
            <p:cNvSpPr/>
            <p:nvPr/>
          </p:nvSpPr>
          <p:spPr>
            <a:xfrm>
              <a:off x="381000" y="190500"/>
              <a:ext cx="5562600" cy="106680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dirty="0">
                  <a:solidFill>
                    <a:prstClr val="white"/>
                  </a:solidFill>
                </a:rPr>
                <a:t>7</a:t>
              </a:r>
            </a:p>
          </p:txBody>
        </p:sp>
        <p:sp>
          <p:nvSpPr>
            <p:cNvPr id="13" name="Rectangle 12"/>
            <p:cNvSpPr/>
            <p:nvPr/>
          </p:nvSpPr>
          <p:spPr>
            <a:xfrm>
              <a:off x="685800" y="190500"/>
              <a:ext cx="4974439" cy="1015663"/>
            </a:xfrm>
            <a:prstGeom prst="rect">
              <a:avLst/>
            </a:prstGeom>
          </p:spPr>
          <p:txBody>
            <a:bodyPr wrap="none">
              <a:spAutoFit/>
            </a:bodyPr>
            <a:lstStyle/>
            <a:p>
              <a:pPr algn="just">
                <a:lnSpc>
                  <a:spcPct val="150000"/>
                </a:lnSpc>
                <a:spcAft>
                  <a:spcPts val="800"/>
                </a:spcAft>
              </a:pPr>
              <a:r>
                <a:rPr lang="nl-NL"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Ví dụ 4 (SGK – tr17)</a:t>
              </a:r>
              <a:endParaRPr lang="en-US" sz="4000" dirty="0">
                <a:solidFill>
                  <a:prstClr val="white"/>
                </a:solidFill>
                <a:latin typeface="Arial" panose="020B0604020202020204" pitchFamily="34" charset="0"/>
                <a:ea typeface="Calibri" panose="020F0502020204030204" pitchFamily="34" charset="0"/>
                <a:cs typeface="Arial" panose="020B0604020202020204" pitchFamily="34" charset="0"/>
              </a:endParaRPr>
            </a:p>
          </p:txBody>
        </p:sp>
      </p:grpSp>
      <p:sp>
        <p:nvSpPr>
          <p:cNvPr id="22" name="Oval Callout 21"/>
          <p:cNvSpPr/>
          <p:nvPr/>
        </p:nvSpPr>
        <p:spPr>
          <a:xfrm>
            <a:off x="11201400" y="5673045"/>
            <a:ext cx="1752600" cy="965974"/>
          </a:xfrm>
          <a:prstGeom prst="wedgeEllipseCallou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prstClr val="black"/>
                </a:solidFill>
              </a:rPr>
              <a:t>Giải</a:t>
            </a:r>
            <a:endParaRPr lang="en-US" sz="4000" b="1">
              <a:solidFill>
                <a:prstClr val="black"/>
              </a:solidFill>
            </a:endParaRPr>
          </a:p>
        </p:txBody>
      </p:sp>
      <p:pic>
        <p:nvPicPr>
          <p:cNvPr id="17" name="Picture 18"/>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3"/>
              </a:ext>
            </a:extLst>
          </a:blip>
          <a:srcRect l="22194" b="33815"/>
          <a:stretch>
            <a:fillRect/>
          </a:stretch>
        </p:blipFill>
        <p:spPr>
          <a:xfrm rot="10130791">
            <a:off x="16126006" y="-103183"/>
            <a:ext cx="1755648" cy="665703"/>
          </a:xfrm>
          <a:prstGeom prst="rect">
            <a:avLst/>
          </a:prstGeom>
        </p:spPr>
      </p:pic>
      <p:pic>
        <p:nvPicPr>
          <p:cNvPr id="19" name="Picture 10"/>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85800" y="8873584"/>
            <a:ext cx="1639790" cy="760266"/>
          </a:xfrm>
          <a:prstGeom prst="rect">
            <a:avLst/>
          </a:prstGeom>
        </p:spPr>
      </p:pic>
      <p:pic>
        <p:nvPicPr>
          <p:cNvPr id="28"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flipV="1">
            <a:off x="17453745" y="8743861"/>
            <a:ext cx="1573696" cy="1227483"/>
          </a:xfrm>
          <a:prstGeom prst="rect">
            <a:avLst/>
          </a:prstGeom>
        </p:spPr>
      </p:pic>
      <p:sp>
        <p:nvSpPr>
          <p:cNvPr id="2" name="Rectangle 1"/>
          <p:cNvSpPr/>
          <p:nvPr/>
        </p:nvSpPr>
        <p:spPr>
          <a:xfrm>
            <a:off x="685800" y="1714500"/>
            <a:ext cx="16843830" cy="3785652"/>
          </a:xfrm>
          <a:prstGeom prst="rect">
            <a:avLst/>
          </a:prstGeom>
        </p:spPr>
        <p:txBody>
          <a:bodyPr wrap="square">
            <a:spAutoFit/>
          </a:bodyPr>
          <a:lstStyle/>
          <a:p>
            <a:pPr algn="just">
              <a:lnSpc>
                <a:spcPct val="150000"/>
              </a:lnSpc>
              <a:spcAft>
                <a:spcPts val="600"/>
              </a:spcAft>
            </a:pPr>
            <a:r>
              <a:rPr lang="en-US" sz="4000" dirty="0" err="1">
                <a:latin typeface="Arial" panose="020B0604020202020204" pitchFamily="34" charset="0"/>
                <a:ea typeface="Calibri" panose="020F0502020204030204" pitchFamily="34" charset="0"/>
                <a:cs typeface="Arial" panose="020B0604020202020204" pitchFamily="34" charset="0"/>
              </a:rPr>
              <a:t>Một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người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mua</a:t>
            </a:r>
            <a:r>
              <a:rPr lang="en-US" sz="4000" dirty="0">
                <a:latin typeface="Arial" panose="020B0604020202020204" pitchFamily="34" charset="0"/>
                <a:ea typeface="Calibri" panose="020F0502020204030204" pitchFamily="34" charset="0"/>
                <a:cs typeface="Arial" panose="020B0604020202020204" pitchFamily="34" charset="0"/>
              </a:rPr>
              <a:t> 65 </a:t>
            </a:r>
            <a:r>
              <a:rPr lang="en-US" sz="4000" dirty="0" err="1">
                <a:latin typeface="Arial" panose="020B0604020202020204" pitchFamily="34" charset="0"/>
                <a:ea typeface="Calibri" panose="020F0502020204030204" pitchFamily="34" charset="0"/>
                <a:cs typeface="Arial" panose="020B0604020202020204" pitchFamily="34" charset="0"/>
              </a:rPr>
              <a:t>quả</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trứng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gà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gồm</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ba</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loại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loại</a:t>
            </a:r>
            <a:r>
              <a:rPr lang="en-US" sz="4000" dirty="0">
                <a:latin typeface="Arial" panose="020B0604020202020204" pitchFamily="34" charset="0"/>
                <a:ea typeface="Calibri" panose="020F0502020204030204" pitchFamily="34" charset="0"/>
                <a:cs typeface="Arial" panose="020B0604020202020204" pitchFamily="34" charset="0"/>
              </a:rPr>
              <a:t> I </a:t>
            </a:r>
            <a:r>
              <a:rPr lang="en-US" sz="4000" dirty="0" err="1">
                <a:latin typeface="Arial" panose="020B0604020202020204" pitchFamily="34" charset="0"/>
                <a:ea typeface="Calibri" panose="020F0502020204030204" pitchFamily="34" charset="0"/>
                <a:cs typeface="Arial" panose="020B0604020202020204" pitchFamily="34" charset="0"/>
              </a:rPr>
              <a:t>giá</a:t>
            </a:r>
            <a:r>
              <a:rPr lang="en-US" sz="4000" dirty="0">
                <a:latin typeface="Arial" panose="020B0604020202020204" pitchFamily="34" charset="0"/>
                <a:ea typeface="Calibri" panose="020F0502020204030204" pitchFamily="34" charset="0"/>
                <a:cs typeface="Arial" panose="020B0604020202020204" pitchFamily="34" charset="0"/>
              </a:rPr>
              <a:t> 4 </a:t>
            </a:r>
            <a:r>
              <a:rPr lang="en-US" sz="4000" dirty="0" err="1">
                <a:latin typeface="Arial" panose="020B0604020202020204" pitchFamily="34" charset="0"/>
                <a:ea typeface="Calibri" panose="020F0502020204030204" pitchFamily="34" charset="0"/>
                <a:cs typeface="Arial" panose="020B0604020202020204" pitchFamily="34" charset="0"/>
              </a:rPr>
              <a:t>nghìn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đồng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một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quả</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loại</a:t>
            </a:r>
            <a:r>
              <a:rPr lang="en-US" sz="4000" dirty="0">
                <a:latin typeface="Arial" panose="020B0604020202020204" pitchFamily="34" charset="0"/>
                <a:ea typeface="Calibri" panose="020F0502020204030204" pitchFamily="34" charset="0"/>
                <a:cs typeface="Arial" panose="020B0604020202020204" pitchFamily="34" charset="0"/>
              </a:rPr>
              <a:t> II </a:t>
            </a:r>
            <a:r>
              <a:rPr lang="en-US" sz="4000" dirty="0" err="1">
                <a:latin typeface="Arial" panose="020B0604020202020204" pitchFamily="34" charset="0"/>
                <a:ea typeface="Calibri" panose="020F0502020204030204" pitchFamily="34" charset="0"/>
                <a:cs typeface="Arial" panose="020B0604020202020204" pitchFamily="34" charset="0"/>
              </a:rPr>
              <a:t>giá</a:t>
            </a:r>
            <a:r>
              <a:rPr lang="en-US" sz="4000" dirty="0">
                <a:latin typeface="Arial" panose="020B0604020202020204" pitchFamily="34" charset="0"/>
                <a:ea typeface="Calibri" panose="020F0502020204030204" pitchFamily="34" charset="0"/>
                <a:cs typeface="Arial" panose="020B0604020202020204" pitchFamily="34" charset="0"/>
              </a:rPr>
              <a:t> 3 </a:t>
            </a:r>
            <a:r>
              <a:rPr lang="en-US" sz="4000" dirty="0" err="1">
                <a:latin typeface="Arial" panose="020B0604020202020204" pitchFamily="34" charset="0"/>
                <a:ea typeface="Calibri" panose="020F0502020204030204" pitchFamily="34" charset="0"/>
                <a:cs typeface="Arial" panose="020B0604020202020204" pitchFamily="34" charset="0"/>
              </a:rPr>
              <a:t>nghìn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đồng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một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quả</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loại</a:t>
            </a:r>
            <a:r>
              <a:rPr lang="en-US" sz="4000" dirty="0">
                <a:latin typeface="Arial" panose="020B0604020202020204" pitchFamily="34" charset="0"/>
                <a:ea typeface="Calibri" panose="020F0502020204030204" pitchFamily="34" charset="0"/>
                <a:cs typeface="Arial" panose="020B0604020202020204" pitchFamily="34" charset="0"/>
              </a:rPr>
              <a:t> III </a:t>
            </a:r>
            <a:r>
              <a:rPr lang="en-US" sz="4000" dirty="0" err="1">
                <a:latin typeface="Arial" panose="020B0604020202020204" pitchFamily="34" charset="0"/>
                <a:ea typeface="Calibri" panose="020F0502020204030204" pitchFamily="34" charset="0"/>
                <a:cs typeface="Arial" panose="020B0604020202020204" pitchFamily="34" charset="0"/>
              </a:rPr>
              <a:t>giá</a:t>
            </a:r>
            <a:r>
              <a:rPr lang="en-US" sz="4000" dirty="0">
                <a:latin typeface="Arial" panose="020B0604020202020204" pitchFamily="34" charset="0"/>
                <a:ea typeface="Calibri" panose="020F0502020204030204" pitchFamily="34" charset="0"/>
                <a:cs typeface="Arial" panose="020B0604020202020204" pitchFamily="34" charset="0"/>
              </a:rPr>
              <a:t> 2 </a:t>
            </a:r>
            <a:r>
              <a:rPr lang="en-US" sz="4000" dirty="0" err="1">
                <a:latin typeface="Arial" panose="020B0604020202020204" pitchFamily="34" charset="0"/>
                <a:ea typeface="Calibri" panose="020F0502020204030204" pitchFamily="34" charset="0"/>
                <a:cs typeface="Arial" panose="020B0604020202020204" pitchFamily="34" charset="0"/>
              </a:rPr>
              <a:t>nghìn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đồng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một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quả</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Hỏi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người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đó</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mua</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bao</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nhiêu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quả</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trứng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mỗi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loại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biết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rằng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số</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tiền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người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đó</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phải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trả</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cho</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mỗi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loại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trứng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như</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nhau</a:t>
            </a:r>
            <a:r>
              <a:rPr lang="en-US" sz="4000" dirty="0">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1487" y="5838401"/>
            <a:ext cx="4127500" cy="4127500"/>
          </a:xfrm>
          <a:prstGeom prst="rect">
            <a:avLst/>
          </a:prstGeom>
        </p:spPr>
      </p:pic>
      <mc:AlternateContent xmlns:mc="http://schemas.openxmlformats.org/markup-compatibility/2006" xmlns:a14="http://schemas.microsoft.com/office/drawing/2010/main">
        <mc:Choice Requires="a14">
          <p:sp>
            <p:nvSpPr>
              <p:cNvPr id="18" name="Rectangle 17"/>
              <p:cNvSpPr/>
              <p:nvPr/>
            </p:nvSpPr>
            <p:spPr>
              <a:xfrm>
                <a:off x="5482770" y="6819900"/>
                <a:ext cx="12195630" cy="1938992"/>
              </a:xfrm>
              <a:prstGeom prst="rect">
                <a:avLst/>
              </a:prstGeom>
            </p:spPr>
            <p:txBody>
              <a:bodyPr wrap="square">
                <a:spAutoFit/>
              </a:bodyPr>
              <a:lstStyle/>
              <a:p>
                <a:pPr algn="just">
                  <a:lnSpc>
                    <a:spcPct val="150000"/>
                  </a:lnSpc>
                  <a:spcAft>
                    <a:spcPts val="800"/>
                  </a:spcAft>
                </a:pPr>
                <a:r>
                  <a:rPr lang="en-US" sz="4000" dirty="0" err="1">
                    <a:latin typeface="Arial" panose="020B0604020202020204" pitchFamily="34" charset="0"/>
                    <a:ea typeface="Calibri" panose="020F0502020204030204" pitchFamily="34" charset="0"/>
                    <a:cs typeface="Arial" panose="020B0604020202020204" pitchFamily="34" charset="0"/>
                  </a:rPr>
                  <a:t>Gọi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số</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quả</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trứng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gà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loại</a:t>
                </a:r>
                <a:r>
                  <a:rPr lang="en-US" sz="4000" dirty="0">
                    <a:latin typeface="Arial" panose="020B0604020202020204" pitchFamily="34" charset="0"/>
                    <a:ea typeface="Calibri" panose="020F0502020204030204" pitchFamily="34" charset="0"/>
                    <a:cs typeface="Arial" panose="020B0604020202020204" pitchFamily="34" charset="0"/>
                  </a:rPr>
                  <a:t> I, </a:t>
                </a:r>
                <a:r>
                  <a:rPr lang="en-US" sz="4000" dirty="0" err="1">
                    <a:latin typeface="Arial" panose="020B0604020202020204" pitchFamily="34" charset="0"/>
                    <a:ea typeface="Calibri" panose="020F0502020204030204" pitchFamily="34" charset="0"/>
                    <a:cs typeface="Arial" panose="020B0604020202020204" pitchFamily="34" charset="0"/>
                  </a:rPr>
                  <a:t>loại</a:t>
                </a:r>
                <a:r>
                  <a:rPr lang="en-US" sz="4000" dirty="0">
                    <a:latin typeface="Arial" panose="020B0604020202020204" pitchFamily="34" charset="0"/>
                    <a:ea typeface="Calibri" panose="020F0502020204030204" pitchFamily="34" charset="0"/>
                    <a:cs typeface="Arial" panose="020B0604020202020204" pitchFamily="34" charset="0"/>
                  </a:rPr>
                  <a:t> II </a:t>
                </a:r>
                <a:r>
                  <a:rPr lang="en-US" sz="4000" dirty="0" err="1">
                    <a:latin typeface="Arial" panose="020B0604020202020204" pitchFamily="34" charset="0"/>
                    <a:ea typeface="Calibri" panose="020F0502020204030204" pitchFamily="34" charset="0"/>
                    <a:cs typeface="Arial" panose="020B0604020202020204" pitchFamily="34" charset="0"/>
                  </a:rPr>
                  <a:t>và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loại</a:t>
                </a:r>
                <a:r>
                  <a:rPr lang="en-US" sz="4000" dirty="0">
                    <a:latin typeface="Arial" panose="020B0604020202020204" pitchFamily="34" charset="0"/>
                    <a:ea typeface="Calibri" panose="020F0502020204030204" pitchFamily="34" charset="0"/>
                    <a:cs typeface="Arial" panose="020B0604020202020204" pitchFamily="34" charset="0"/>
                  </a:rPr>
                  <a:t> III </a:t>
                </a:r>
                <a:r>
                  <a:rPr lang="en-US" sz="4000" dirty="0" err="1">
                    <a:latin typeface="Arial" panose="020B0604020202020204" pitchFamily="34" charset="0"/>
                    <a:ea typeface="Calibri" panose="020F0502020204030204" pitchFamily="34" charset="0"/>
                    <a:cs typeface="Arial" panose="020B0604020202020204" pitchFamily="34" charset="0"/>
                  </a:rPr>
                  <a:t>lần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lượt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là</a:t>
                </a:r>
                <a:r>
                  <a:rPr lang="en-US" sz="4000" dirty="0">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𝑦</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𝑧</m:t>
                    </m:r>
                    <m:r>
                      <a:rPr lang="en-US" sz="4000" i="1">
                        <a:effectLst/>
                        <a:latin typeface="Cambria Math" panose="02040503050406030204" pitchFamily="18" charset="0"/>
                        <a:ea typeface="Calibri" panose="020F0502020204030204" pitchFamily="34" charset="0"/>
                        <a:cs typeface="Arial" panose="020B0604020202020204" pitchFamily="34" charset="0"/>
                      </a:rPr>
                      <m:t> </m:t>
                    </m:r>
                  </m:oMath>
                </a14:m>
                <a:r>
                  <a:rPr lang="en-US" sz="4000" dirty="0">
                    <a:effectLst/>
                    <a:latin typeface="Arial" panose="020B0604020202020204" pitchFamily="34" charset="0"/>
                    <a:ea typeface="Calibri" panose="020F0502020204030204" pitchFamily="34" charset="0"/>
                    <a:cs typeface="Arial" panose="020B0604020202020204" pitchFamily="34" charset="0"/>
                  </a:rPr>
                  <a:t>(</a:t>
                </a:r>
                <a:r>
                  <a:rPr lang="en-US" sz="4000" dirty="0" err="1">
                    <a:effectLst/>
                    <a:latin typeface="Arial" panose="020B0604020202020204" pitchFamily="34" charset="0"/>
                    <a:ea typeface="Calibri" panose="020F0502020204030204" pitchFamily="34" charset="0"/>
                    <a:cs typeface="Arial" panose="020B0604020202020204" pitchFamily="34" charset="0"/>
                  </a:rPr>
                  <a:t>quả</a:t>
                </a:r>
                <a:r>
                  <a:rPr lang="en-US" sz="4000" dirty="0">
                    <a:effectLst/>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𝑦</m:t>
                    </m:r>
                    <m:r>
                      <a:rPr lang="en-US" sz="4000">
                        <a:effectLst/>
                        <a:latin typeface="Cambria Math" panose="02040503050406030204" pitchFamily="18" charset="0"/>
                        <a:ea typeface="Calibri" panose="020F0502020204030204" pitchFamily="34" charset="0"/>
                        <a:cs typeface="Arial" panose="020B0604020202020204" pitchFamily="34" charset="0"/>
                      </a:rPr>
                      <m:t>,</m:t>
                    </m:r>
                    <m:r>
                      <a:rPr lang="en-US" sz="4000" i="1">
                        <a:effectLst/>
                        <a:latin typeface="Cambria Math" panose="02040503050406030204" pitchFamily="18" charset="0"/>
                        <a:ea typeface="Calibri" panose="020F0502020204030204" pitchFamily="34" charset="0"/>
                        <a:cs typeface="Arial" panose="020B0604020202020204" pitchFamily="34" charset="0"/>
                      </a:rPr>
                      <m:t>𝑧</m:t>
                    </m:r>
                    <m:r>
                      <a:rPr lang="en-US" sz="4000" i="1">
                        <a:effectLst/>
                        <a:latin typeface="Cambria Math" panose="02040503050406030204" pitchFamily="18" charset="0"/>
                        <a:ea typeface="Times New Roman" panose="02020603050405020304" pitchFamily="18" charset="0"/>
                        <a:cs typeface="Arial" panose="020B0604020202020204" pitchFamily="34" charset="0"/>
                      </a:rPr>
                      <m:t>∈</m:t>
                    </m:r>
                    <m:r>
                      <a:rPr lang="en-US" sz="4000" i="1">
                        <a:effectLst/>
                        <a:latin typeface="Cambria Math" panose="02040503050406030204" pitchFamily="18" charset="0"/>
                        <a:ea typeface="Times New Roman" panose="02020603050405020304" pitchFamily="18" charset="0"/>
                        <a:cs typeface="Arial" panose="020B0604020202020204" pitchFamily="34" charset="0"/>
                      </a:rPr>
                      <m:t>ℕ</m:t>
                    </m:r>
                  </m:oMath>
                </a14:m>
                <a:r>
                  <a:rPr lang="en-US" sz="4000" baseline="30000" dirty="0">
                    <a:effectLst/>
                    <a:latin typeface="Arial" panose="020B0604020202020204" pitchFamily="34" charset="0"/>
                    <a:ea typeface="Times New Roman" panose="02020603050405020304" pitchFamily="18" charset="0"/>
                    <a:cs typeface="Arial" panose="020B0604020202020204" pitchFamily="34" charset="0"/>
                  </a:rPr>
                  <a:t>*</a:t>
                </a:r>
                <a:r>
                  <a:rPr lang="en-US" sz="4000" baseline="-25000" dirty="0">
                    <a:effectLst/>
                    <a:latin typeface="Arial" panose="020B0604020202020204" pitchFamily="34" charset="0"/>
                    <a:ea typeface="Times New Roman" panose="02020603050405020304" pitchFamily="18" charset="0"/>
                    <a:cs typeface="Arial" panose="020B0604020202020204" pitchFamily="34" charset="0"/>
                  </a:rPr>
                  <a:t>,</a:t>
                </a:r>
                <a:r>
                  <a:rPr lang="en-US" sz="4000" dirty="0">
                    <a:effectLst/>
                    <a:latin typeface="Arial" panose="020B0604020202020204" pitchFamily="34" charset="0"/>
                    <a:ea typeface="Times New Roman" panose="02020603050405020304" pitchFamily="18" charset="0"/>
                    <a:cs typeface="Arial" panose="020B0604020202020204" pitchFamily="34" charset="0"/>
                  </a:rPr>
                  <a:t> x &lt; 65</a:t>
                </a:r>
                <a:r>
                  <a:rPr lang="en-US" sz="4000" dirty="0">
                    <a:effectLst/>
                    <a:latin typeface="Arial" panose="020B0604020202020204" pitchFamily="34" charset="0"/>
                    <a:ea typeface="Calibri" panose="020F0502020204030204" pitchFamily="34" charset="0"/>
                    <a:cs typeface="Arial" panose="020B0604020202020204" pitchFamily="34" charset="0"/>
                  </a:rPr>
                  <a:t>)</a:t>
                </a:r>
              </a:p>
            </p:txBody>
          </p:sp>
        </mc:Choice>
        <mc:Fallback xmlns="">
          <p:sp>
            <p:nvSpPr>
              <p:cNvPr id="18" name="Rectangle 17"/>
              <p:cNvSpPr>
                <a:spLocks noRot="1" noChangeAspect="1" noMove="1" noResize="1" noEditPoints="1" noAdjustHandles="1" noChangeArrowheads="1" noChangeShapeType="1" noTextEdit="1"/>
              </p:cNvSpPr>
              <p:nvPr/>
            </p:nvSpPr>
            <p:spPr>
              <a:xfrm>
                <a:off x="5482770" y="6819900"/>
                <a:ext cx="12195630" cy="1938992"/>
              </a:xfrm>
              <a:prstGeom prst="rect">
                <a:avLst/>
              </a:prstGeom>
              <a:blipFill>
                <a:blip r:embed="rId42"/>
                <a:stretch>
                  <a:fillRect l="-1749" r="-1799" b="-69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Rectangle 23"/>
              <p:cNvSpPr/>
              <p:nvPr/>
            </p:nvSpPr>
            <p:spPr>
              <a:xfrm>
                <a:off x="5475513" y="8801100"/>
                <a:ext cx="7834004" cy="1015663"/>
              </a:xfrm>
              <a:prstGeom prst="rect">
                <a:avLst/>
              </a:prstGeom>
            </p:spPr>
            <p:txBody>
              <a:bodyPr wrap="none">
                <a:spAutoFit/>
              </a:bodyPr>
              <a:lstStyle/>
              <a:p>
                <a:pPr algn="just">
                  <a:lnSpc>
                    <a:spcPct val="15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Theo </a:t>
                </a:r>
                <a:r>
                  <a:rPr lang="en-US" sz="4000" dirty="0" err="1">
                    <a:latin typeface="Arial" panose="020B0604020202020204" pitchFamily="34" charset="0"/>
                    <a:ea typeface="Calibri" panose="020F0502020204030204" pitchFamily="34" charset="0"/>
                    <a:cs typeface="Arial" panose="020B0604020202020204" pitchFamily="34" charset="0"/>
                  </a:rPr>
                  <a:t>đề</a:t>
                </a:r>
                <a:r>
                  <a:rPr lang="en-US" sz="4000" dirty="0">
                    <a:latin typeface="Arial" panose="020B0604020202020204" pitchFamily="34" charset="0"/>
                    <a:ea typeface="Calibri" panose="020F0502020204030204" pitchFamily="34" charset="0"/>
                    <a:cs typeface="Arial" panose="020B0604020202020204" pitchFamily="34" charset="0"/>
                  </a:rPr>
                  <a:t>, ta </a:t>
                </a:r>
                <a:r>
                  <a:rPr lang="en-US" sz="4000" dirty="0" err="1">
                    <a:latin typeface="Arial" panose="020B0604020202020204" pitchFamily="34" charset="0"/>
                    <a:ea typeface="Calibri" panose="020F0502020204030204" pitchFamily="34" charset="0"/>
                    <a:cs typeface="Arial" panose="020B0604020202020204" pitchFamily="34" charset="0"/>
                  </a:rPr>
                  <a:t>có</a:t>
                </a:r>
                <a:r>
                  <a:rPr lang="en-US" sz="4000" dirty="0">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ea typeface="Calibri" panose="020F0502020204030204" pitchFamily="34" charset="0"/>
                        <a:cs typeface="Arial" panose="020B0604020202020204" pitchFamily="34" charset="0"/>
                      </a:rPr>
                      <m:t>𝑥</m:t>
                    </m:r>
                    <m:r>
                      <a:rPr lang="en-US" sz="4000" i="1" dirty="0" smtClean="0">
                        <a:latin typeface="Cambria Math" panose="02040503050406030204" pitchFamily="18" charset="0"/>
                        <a:ea typeface="Calibri" panose="020F0502020204030204" pitchFamily="34" charset="0"/>
                        <a:cs typeface="Arial" panose="020B0604020202020204" pitchFamily="34" charset="0"/>
                      </a:rPr>
                      <m:t> + </m:t>
                    </m:r>
                    <m:r>
                      <a:rPr lang="en-US" sz="4000" i="1" dirty="0" smtClean="0">
                        <a:latin typeface="Cambria Math" panose="02040503050406030204" pitchFamily="18" charset="0"/>
                        <a:ea typeface="Calibri" panose="020F0502020204030204" pitchFamily="34" charset="0"/>
                        <a:cs typeface="Arial" panose="020B0604020202020204" pitchFamily="34" charset="0"/>
                      </a:rPr>
                      <m:t>𝑦</m:t>
                    </m:r>
                    <m:r>
                      <a:rPr lang="en-US" sz="4000" i="1" dirty="0" smtClean="0">
                        <a:latin typeface="Cambria Math" panose="02040503050406030204" pitchFamily="18" charset="0"/>
                        <a:ea typeface="Calibri" panose="020F0502020204030204" pitchFamily="34" charset="0"/>
                        <a:cs typeface="Arial" panose="020B0604020202020204" pitchFamily="34" charset="0"/>
                      </a:rPr>
                      <m:t> + </m:t>
                    </m:r>
                    <m:r>
                      <a:rPr lang="en-US" sz="4000" i="1" dirty="0" smtClean="0">
                        <a:latin typeface="Cambria Math" panose="02040503050406030204" pitchFamily="18" charset="0"/>
                        <a:ea typeface="Calibri" panose="020F0502020204030204" pitchFamily="34" charset="0"/>
                        <a:cs typeface="Arial" panose="020B0604020202020204" pitchFamily="34" charset="0"/>
                      </a:rPr>
                      <m:t>𝑧</m:t>
                    </m:r>
                    <m:r>
                      <a:rPr lang="en-US" sz="4000" i="1" dirty="0" smtClean="0">
                        <a:latin typeface="Cambria Math" panose="02040503050406030204" pitchFamily="18" charset="0"/>
                        <a:ea typeface="Calibri" panose="020F0502020204030204" pitchFamily="34" charset="0"/>
                        <a:cs typeface="Arial" panose="020B0604020202020204" pitchFamily="34" charset="0"/>
                      </a:rPr>
                      <m:t> = 65 </m:t>
                    </m:r>
                  </m:oMath>
                </a14:m>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mc:Choice>
        <mc:Fallback xmlns="">
          <p:sp>
            <p:nvSpPr>
              <p:cNvPr id="24" name="Rectangle 23"/>
              <p:cNvSpPr>
                <a:spLocks noRot="1" noChangeAspect="1" noMove="1" noResize="1" noEditPoints="1" noAdjustHandles="1" noChangeArrowheads="1" noChangeShapeType="1" noTextEdit="1"/>
              </p:cNvSpPr>
              <p:nvPr/>
            </p:nvSpPr>
            <p:spPr>
              <a:xfrm>
                <a:off x="5475513" y="8801100"/>
                <a:ext cx="7834004" cy="1015663"/>
              </a:xfrm>
              <a:prstGeom prst="rect">
                <a:avLst/>
              </a:prstGeom>
              <a:blipFill>
                <a:blip r:embed="rId43"/>
                <a:stretch>
                  <a:fillRect l="-2724" b="-14458"/>
                </a:stretch>
              </a:blipFill>
            </p:spPr>
            <p:txBody>
              <a:bodyPr/>
              <a:lstStyle/>
              <a:p>
                <a:r>
                  <a:rPr lang="en-US">
                    <a:noFill/>
                  </a:rPr>
                  <a:t> </a:t>
                </a:r>
              </a:p>
            </p:txBody>
          </p:sp>
        </mc:Fallback>
      </mc:AlternateContent>
    </p:spTree>
    <p:extLst>
      <p:ext uri="{BB962C8B-B14F-4D97-AF65-F5344CB8AC3E}">
        <p14:creationId xmlns:p14="http://schemas.microsoft.com/office/powerpoint/2010/main" val="2157065656"/>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barn(inVertical)">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xEl>
                                              <p:pRg st="0" end="0"/>
                                            </p:txEl>
                                          </p:spTgt>
                                        </p:tgtEl>
                                        <p:attrNameLst>
                                          <p:attrName>style.visibility</p:attrName>
                                        </p:attrNameLst>
                                      </p:cBhvr>
                                      <p:to>
                                        <p:strVal val="visible"/>
                                      </p:to>
                                    </p:set>
                                    <p:animEffect transition="in" filter="fade">
                                      <p:cBhvr>
                                        <p:cTn id="25" dur="500"/>
                                        <p:tgtEl>
                                          <p:spTgt spid="18">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randombar(horizontal)">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11"/>
          <p:cNvGrpSpPr/>
          <p:nvPr/>
        </p:nvGrpSpPr>
        <p:grpSpPr>
          <a:xfrm>
            <a:off x="16535400" y="423397"/>
            <a:ext cx="1103754" cy="377766"/>
            <a:chOff x="0" y="0"/>
            <a:chExt cx="8385740" cy="2387260"/>
          </a:xfrm>
        </p:grpSpPr>
        <p:sp>
          <p:nvSpPr>
            <p:cNvPr id="51" name="Freeform 12"/>
            <p:cNvSpPr/>
            <p:nvPr/>
          </p:nvSpPr>
          <p:spPr>
            <a:xfrm>
              <a:off x="0" y="0"/>
              <a:ext cx="8385740" cy="2387260"/>
            </a:xfrm>
            <a:custGeom>
              <a:avLst/>
              <a:gdLst/>
              <a:ahLst/>
              <a:cxnLst/>
              <a:rect l="l" t="t" r="r" b="b"/>
              <a:pathLst>
                <a:path w="8385740" h="2387260">
                  <a:moveTo>
                    <a:pt x="8261280" y="2387260"/>
                  </a:moveTo>
                  <a:lnTo>
                    <a:pt x="124460" y="2387260"/>
                  </a:lnTo>
                  <a:cubicBezTo>
                    <a:pt x="55880" y="2387260"/>
                    <a:pt x="0" y="2331379"/>
                    <a:pt x="0" y="2262799"/>
                  </a:cubicBezTo>
                  <a:lnTo>
                    <a:pt x="0" y="124460"/>
                  </a:lnTo>
                  <a:cubicBezTo>
                    <a:pt x="0" y="55880"/>
                    <a:pt x="55880" y="0"/>
                    <a:pt x="124460" y="0"/>
                  </a:cubicBezTo>
                  <a:lnTo>
                    <a:pt x="8261280" y="0"/>
                  </a:lnTo>
                  <a:cubicBezTo>
                    <a:pt x="8329860" y="0"/>
                    <a:pt x="8385740" y="55880"/>
                    <a:pt x="8385740" y="124460"/>
                  </a:cubicBezTo>
                  <a:lnTo>
                    <a:pt x="8385740" y="2262800"/>
                  </a:lnTo>
                  <a:cubicBezTo>
                    <a:pt x="8385740" y="2331380"/>
                    <a:pt x="8329860" y="2387260"/>
                    <a:pt x="8261280" y="2387260"/>
                  </a:cubicBezTo>
                  <a:close/>
                </a:path>
              </a:pathLst>
            </a:custGeom>
          </p:spPr>
          <p:style>
            <a:lnRef idx="2">
              <a:schemeClr val="accent1">
                <a:shade val="50000"/>
              </a:schemeClr>
            </a:lnRef>
            <a:fillRef idx="1">
              <a:schemeClr val="accent1"/>
            </a:fillRef>
            <a:effectRef idx="0">
              <a:schemeClr val="accent1"/>
            </a:effectRef>
            <a:fontRef idx="minor">
              <a:schemeClr val="lt1"/>
            </a:fontRef>
          </p:style>
        </p:sp>
      </p:grpSp>
      <p:pic>
        <p:nvPicPr>
          <p:cNvPr id="52" name="Picture 51"/>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92804" y="480297"/>
            <a:ext cx="1643529" cy="762000"/>
          </a:xfrm>
          <a:prstGeom prst="rect">
            <a:avLst/>
          </a:prstGeom>
        </p:spPr>
      </p:pic>
      <p:sp>
        <p:nvSpPr>
          <p:cNvPr id="56" name="Oval Callout 55"/>
          <p:cNvSpPr/>
          <p:nvPr/>
        </p:nvSpPr>
        <p:spPr>
          <a:xfrm>
            <a:off x="8438577" y="266700"/>
            <a:ext cx="1752600" cy="965974"/>
          </a:xfrm>
          <a:prstGeom prst="wedgeEllipseCallou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prstClr val="black"/>
                </a:solidFill>
              </a:rPr>
              <a:t>Giải</a:t>
            </a:r>
            <a:endParaRPr lang="en-US" sz="4000" b="1">
              <a:solidFill>
                <a:prstClr val="black"/>
              </a:solidFill>
            </a:endParaRPr>
          </a:p>
        </p:txBody>
      </p:sp>
      <p:pic>
        <p:nvPicPr>
          <p:cNvPr id="67" name="Picture 66"/>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873071" y="7813482"/>
            <a:ext cx="1643529" cy="762000"/>
          </a:xfrm>
          <a:prstGeom prst="rect">
            <a:avLst/>
          </a:prstGeom>
        </p:spPr>
      </p:pic>
      <p:sp>
        <p:nvSpPr>
          <p:cNvPr id="2" name="Rectangle 1"/>
          <p:cNvSpPr/>
          <p:nvPr/>
        </p:nvSpPr>
        <p:spPr>
          <a:xfrm>
            <a:off x="1004873" y="1409700"/>
            <a:ext cx="16191354" cy="901593"/>
          </a:xfrm>
          <a:prstGeom prst="rect">
            <a:avLst/>
          </a:prstGeom>
        </p:spPr>
        <p:txBody>
          <a:bodyPr wrap="square">
            <a:spAutoFit/>
          </a:bodyPr>
          <a:lstStyle/>
          <a:p>
            <a:pPr algn="just">
              <a:lnSpc>
                <a:spcPct val="150000"/>
              </a:lnSpc>
              <a:spcAft>
                <a:spcPts val="800"/>
              </a:spcAft>
            </a:pPr>
            <a:r>
              <a:rPr lang="en-US" sz="4000" dirty="0" err="1">
                <a:latin typeface="Arial" panose="020B0604020202020204" pitchFamily="34" charset="0"/>
                <a:ea typeface="Calibri" panose="020F0502020204030204" pitchFamily="34" charset="0"/>
                <a:cs typeface="Arial" panose="020B0604020202020204" pitchFamily="34" charset="0"/>
              </a:rPr>
              <a:t>Vì</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số</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tiền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mà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người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đó</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phải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trả</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cho</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mỗi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loại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trứng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như</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nhau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nên</a:t>
            </a:r>
            <a:r>
              <a:rPr lang="en-US" sz="4000" dirty="0">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p:sp>
        <p:nvSpPr>
          <p:cNvPr id="5" name="Rectangle 4"/>
          <p:cNvSpPr/>
          <p:nvPr/>
        </p:nvSpPr>
        <p:spPr>
          <a:xfrm>
            <a:off x="832849" y="4229100"/>
            <a:ext cx="15793023" cy="901593"/>
          </a:xfrm>
          <a:prstGeom prst="rect">
            <a:avLst/>
          </a:prstGeom>
        </p:spPr>
        <p:txBody>
          <a:bodyPr wrap="square">
            <a:spAutoFit/>
          </a:bodyPr>
          <a:lstStyle/>
          <a:p>
            <a:pPr lvl="0" algn="just">
              <a:lnSpc>
                <a:spcPct val="150000"/>
              </a:lnSpc>
              <a:spcAft>
                <a:spcPts val="800"/>
              </a:spcAft>
            </a:pP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Theo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tính</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chất</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của</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dãy</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tỉ</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số</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bằng</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nhau</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ta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có</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2" name="Rectangle 11"/>
              <p:cNvSpPr/>
              <p:nvPr/>
            </p:nvSpPr>
            <p:spPr>
              <a:xfrm>
                <a:off x="5292524" y="2694833"/>
                <a:ext cx="4743863" cy="707886"/>
              </a:xfrm>
              <a:prstGeom prst="rect">
                <a:avLst/>
              </a:prstGeom>
            </p:spPr>
            <p:txBody>
              <a:bodyPr wrap="none">
                <a:spAutoFit/>
              </a:bodyPr>
              <a:lstStyle/>
              <a:p>
                <a14:m>
                  <m:oMath xmlns:m="http://schemas.openxmlformats.org/officeDocument/2006/math">
                    <m:r>
                      <a:rPr lang="en-US"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4</m:t>
                    </m:r>
                    <m:r>
                      <a:rPr lang="en-US"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 = 3</m:t>
                    </m:r>
                    <m:r>
                      <a:rPr lang="en-US"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𝑦</m:t>
                    </m:r>
                    <m:r>
                      <a:rPr lang="en-US"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 = 2</m:t>
                    </m:r>
                    <m:r>
                      <a:rPr lang="en-US"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𝑧</m:t>
                    </m:r>
                    <m:r>
                      <a:rPr lang="en-US"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 </m:t>
                    </m:r>
                  </m:oMath>
                </a14:m>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hay</a:t>
                </a:r>
                <a:endParaRPr lang="en-US" dirty="0"/>
              </a:p>
            </p:txBody>
          </p:sp>
        </mc:Choice>
        <mc:Fallback xmlns="">
          <p:sp>
            <p:nvSpPr>
              <p:cNvPr id="12" name="Rectangle 11"/>
              <p:cNvSpPr>
                <a:spLocks noRot="1" noChangeAspect="1" noMove="1" noResize="1" noEditPoints="1" noAdjustHandles="1" noChangeArrowheads="1" noChangeShapeType="1" noTextEdit="1"/>
              </p:cNvSpPr>
              <p:nvPr/>
            </p:nvSpPr>
            <p:spPr>
              <a:xfrm>
                <a:off x="5292524" y="2694833"/>
                <a:ext cx="4743863" cy="707886"/>
              </a:xfrm>
              <a:prstGeom prst="rect">
                <a:avLst/>
              </a:prstGeom>
              <a:blipFill>
                <a:blip r:embed="rId30"/>
                <a:stretch>
                  <a:fillRect t="-17241" r="-3213" b="-344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10287000" y="2509693"/>
                <a:ext cx="2657587" cy="1643207"/>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num>
                        <m:den>
                          <m:f>
                            <m:f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4</m:t>
                              </m:r>
                            </m:den>
                          </m:f>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𝑦</m:t>
                          </m:r>
                        </m:num>
                        <m:den>
                          <m:f>
                            <m:f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den>
                          </m:f>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𝑧</m:t>
                          </m:r>
                        </m:num>
                        <m:den>
                          <m:f>
                            <m:fPr>
                              <m:ctrlP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prstClr val="black"/>
                                  </a:solidFill>
                                  <a:latin typeface="Cambria Math" panose="02040503050406030204" pitchFamily="18" charset="0"/>
                                  <a:ea typeface="Times New Roman" panose="02020603050405020304" pitchFamily="18"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den>
                          </m:f>
                        </m:den>
                      </m:f>
                    </m:oMath>
                  </m:oMathPara>
                </a14:m>
                <a:endParaRPr lang="en-US" dirty="0">
                  <a:solidFill>
                    <a:prstClr val="black"/>
                  </a:solidFill>
                </a:endParaRPr>
              </a:p>
            </p:txBody>
          </p:sp>
        </mc:Choice>
        <mc:Fallback xmlns="">
          <p:sp>
            <p:nvSpPr>
              <p:cNvPr id="13" name="Rectangle 12"/>
              <p:cNvSpPr>
                <a:spLocks noRot="1" noChangeAspect="1" noMove="1" noResize="1" noEditPoints="1" noAdjustHandles="1" noChangeArrowheads="1" noChangeShapeType="1" noTextEdit="1"/>
              </p:cNvSpPr>
              <p:nvPr/>
            </p:nvSpPr>
            <p:spPr>
              <a:xfrm>
                <a:off x="10287000" y="2509693"/>
                <a:ext cx="2657587" cy="1643207"/>
              </a:xfrm>
              <a:prstGeom prst="rect">
                <a:avLst/>
              </a:prstGeom>
              <a:blipFill>
                <a:blip r:embed="rId31"/>
                <a:stretch>
                  <a:fillRect/>
                </a:stretch>
              </a:blipFill>
            </p:spPr>
            <p:txBody>
              <a:bodyPr/>
              <a:lstStyle/>
              <a:p>
                <a:r>
                  <a:rPr lang="en-US">
                    <a:noFill/>
                  </a:rPr>
                  <a:t> </a:t>
                </a:r>
              </a:p>
            </p:txBody>
          </p:sp>
        </mc:Fallback>
      </mc:AlternateContent>
      <p:sp>
        <p:nvSpPr>
          <p:cNvPr id="14" name="Rectangle 13"/>
          <p:cNvSpPr/>
          <p:nvPr/>
        </p:nvSpPr>
        <p:spPr>
          <a:xfrm>
            <a:off x="1004873" y="8953500"/>
            <a:ext cx="17221200" cy="901593"/>
          </a:xfrm>
          <a:prstGeom prst="rect">
            <a:avLst/>
          </a:prstGeom>
        </p:spPr>
        <p:txBody>
          <a:bodyPr wrap="square">
            <a:spAutoFit/>
          </a:bodyPr>
          <a:lstStyle/>
          <a:p>
            <a:pPr lvl="0" algn="just">
              <a:lnSpc>
                <a:spcPct val="150000"/>
              </a:lnSpc>
              <a:spcAft>
                <a:spcPts val="800"/>
              </a:spcAft>
            </a:pP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Vậy</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số</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trứng</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gà</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loại</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I,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loại</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II,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loại</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III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lần</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lượt</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là</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15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quả</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20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quả</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và</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30 </a:t>
            </a:r>
            <a:r>
              <a:rPr lang="en-US" sz="4000" dirty="0" err="1">
                <a:solidFill>
                  <a:prstClr val="black"/>
                </a:solidFill>
                <a:latin typeface="Arial" panose="020B0604020202020204" pitchFamily="34" charset="0"/>
                <a:ea typeface="Times New Roman" panose="02020603050405020304" pitchFamily="18" charset="0"/>
                <a:cs typeface="Arial" panose="020B0604020202020204" pitchFamily="34" charset="0"/>
              </a:rPr>
              <a:t>quả</a:t>
            </a:r>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5" name="Rectangle 14"/>
              <p:cNvSpPr/>
              <p:nvPr/>
            </p:nvSpPr>
            <p:spPr>
              <a:xfrm>
                <a:off x="5292524" y="4659999"/>
                <a:ext cx="7948714" cy="2693301"/>
              </a:xfrm>
              <a:prstGeom prst="rect">
                <a:avLst/>
              </a:prstGeom>
            </p:spPr>
            <p:txBody>
              <a:bodyPr wrap="none">
                <a:spAutoFit/>
              </a:bodyPr>
              <a:lstStyle/>
              <a:p>
                <a:pPr lvl="0" algn="ctr">
                  <a:lnSpc>
                    <a:spcPct val="150000"/>
                  </a:lnSpc>
                  <a:spcAft>
                    <a:spcPts val="800"/>
                  </a:spcAft>
                </a:pPr>
                <a14:m>
                  <m:oMathPara xmlns:m="http://schemas.openxmlformats.org/officeDocument/2006/math">
                    <m:oMathParaPr>
                      <m:jc m:val="centerGroup"/>
                    </m:oMathParaPr>
                    <m:oMath xmlns:m="http://schemas.openxmlformats.org/officeDocument/2006/math">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num>
                        <m:den>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4</m:t>
                              </m:r>
                            </m:den>
                          </m:f>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𝑦</m:t>
                          </m:r>
                        </m:num>
                        <m:den>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den>
                          </m:f>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𝑧</m:t>
                          </m:r>
                        </m:num>
                        <m:den>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den>
                          </m:f>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𝑦</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𝑧</m:t>
                          </m:r>
                        </m:num>
                        <m:den>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4</m:t>
                              </m:r>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3</m:t>
                              </m:r>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m:t>
                              </m:r>
                            </m:den>
                          </m:f>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65</m:t>
                          </m:r>
                        </m:num>
                        <m:den>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13</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12</m:t>
                              </m:r>
                            </m:den>
                          </m:f>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=60</m:t>
                      </m:r>
                    </m:oMath>
                  </m:oMathPara>
                </a14:m>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15" name="Rectangle 14"/>
              <p:cNvSpPr>
                <a:spLocks noRot="1" noChangeAspect="1" noMove="1" noResize="1" noEditPoints="1" noAdjustHandles="1" noChangeArrowheads="1" noChangeShapeType="1" noTextEdit="1"/>
              </p:cNvSpPr>
              <p:nvPr/>
            </p:nvSpPr>
            <p:spPr>
              <a:xfrm>
                <a:off x="5292524" y="4659999"/>
                <a:ext cx="7948714" cy="2693301"/>
              </a:xfrm>
              <a:prstGeom prst="rect">
                <a:avLst/>
              </a:prstGeom>
              <a:blipFill>
                <a:blip r:embed="rId3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p:cNvSpPr/>
              <p:nvPr/>
            </p:nvSpPr>
            <p:spPr>
              <a:xfrm>
                <a:off x="1729753" y="7570081"/>
                <a:ext cx="11869403" cy="12488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000">
                          <a:latin typeface="Cambria Math" panose="02040503050406030204" pitchFamily="18" charset="0"/>
                        </a:rPr>
                        <m:t>⇒</m:t>
                      </m:r>
                      <m:r>
                        <a:rPr lang="en-US" sz="4000" i="1">
                          <a:latin typeface="Cambria Math" panose="02040503050406030204" pitchFamily="18" charset="0"/>
                        </a:rPr>
                        <m:t>𝑥</m:t>
                      </m:r>
                      <m:r>
                        <m:rPr>
                          <m:nor/>
                        </m:rPr>
                        <a:rPr lang="en-US" sz="4000" i="1">
                          <a:latin typeface="Cambria Math" panose="02040503050406030204" pitchFamily="18" charset="0"/>
                        </a:rPr>
                        <m:t> </m:t>
                      </m:r>
                      <m:r>
                        <a:rPr lang="en-US" sz="4000" i="0">
                          <a:latin typeface="Cambria Math" panose="02040503050406030204" pitchFamily="18" charset="0"/>
                        </a:rPr>
                        <m:t>=</m:t>
                      </m:r>
                      <m:f>
                        <m:fPr>
                          <m:ctrlPr>
                            <a:rPr lang="en-US" sz="4000" i="1">
                              <a:latin typeface="Cambria Math" panose="02040503050406030204" pitchFamily="18" charset="0"/>
                            </a:rPr>
                          </m:ctrlPr>
                        </m:fPr>
                        <m:num>
                          <m:r>
                            <a:rPr lang="en-US" sz="4000" i="0">
                              <a:latin typeface="Cambria Math" panose="02040503050406030204" pitchFamily="18" charset="0"/>
                            </a:rPr>
                            <m:t>1</m:t>
                          </m:r>
                        </m:num>
                        <m:den>
                          <m:r>
                            <a:rPr lang="en-US" sz="4000" i="0">
                              <a:latin typeface="Cambria Math" panose="02040503050406030204" pitchFamily="18" charset="0"/>
                            </a:rPr>
                            <m:t>4</m:t>
                          </m:r>
                        </m:den>
                      </m:f>
                      <m:r>
                        <a:rPr lang="en-US" sz="4000" i="0">
                          <a:latin typeface="Cambria Math" panose="02040503050406030204" pitchFamily="18" charset="0"/>
                        </a:rPr>
                        <m:t>.60=15;</m:t>
                      </m:r>
                      <m:r>
                        <m:rPr>
                          <m:nor/>
                        </m:rPr>
                        <a:rPr lang="en-US" sz="4000" i="1">
                          <a:latin typeface="Cambria Math" panose="02040503050406030204" pitchFamily="18" charset="0"/>
                        </a:rPr>
                        <m:t>  </m:t>
                      </m:r>
                      <m:r>
                        <a:rPr lang="en-US" sz="4000" i="1">
                          <a:latin typeface="Cambria Math" panose="02040503050406030204" pitchFamily="18" charset="0"/>
                        </a:rPr>
                        <m:t>𝑦</m:t>
                      </m:r>
                      <m:r>
                        <a:rPr lang="en-US" sz="4000" i="0">
                          <a:latin typeface="Cambria Math" panose="02040503050406030204" pitchFamily="18" charset="0"/>
                        </a:rPr>
                        <m:t>=</m:t>
                      </m:r>
                      <m:r>
                        <m:rPr>
                          <m:nor/>
                        </m:rPr>
                        <a:rPr lang="en-US" sz="4000" i="1">
                          <a:latin typeface="Cambria Math" panose="02040503050406030204" pitchFamily="18" charset="0"/>
                        </a:rPr>
                        <m:t> </m:t>
                      </m:r>
                      <m:f>
                        <m:fPr>
                          <m:ctrlPr>
                            <a:rPr lang="en-US" sz="4000" i="1">
                              <a:latin typeface="Cambria Math" panose="02040503050406030204" pitchFamily="18" charset="0"/>
                            </a:rPr>
                          </m:ctrlPr>
                        </m:fPr>
                        <m:num>
                          <m:r>
                            <a:rPr lang="en-US" sz="4000" i="0">
                              <a:latin typeface="Cambria Math" panose="02040503050406030204" pitchFamily="18" charset="0"/>
                            </a:rPr>
                            <m:t>1</m:t>
                          </m:r>
                        </m:num>
                        <m:den>
                          <m:r>
                            <a:rPr lang="en-US" sz="4000" i="0">
                              <a:latin typeface="Cambria Math" panose="02040503050406030204" pitchFamily="18" charset="0"/>
                            </a:rPr>
                            <m:t>3</m:t>
                          </m:r>
                        </m:den>
                      </m:f>
                      <m:r>
                        <a:rPr lang="en-US" sz="4000" i="0">
                          <a:latin typeface="Cambria Math" panose="02040503050406030204" pitchFamily="18" charset="0"/>
                        </a:rPr>
                        <m:t>.60=20;</m:t>
                      </m:r>
                      <m:r>
                        <m:rPr>
                          <m:nor/>
                        </m:rPr>
                        <a:rPr lang="en-US" sz="4000" i="1">
                          <a:latin typeface="Cambria Math" panose="02040503050406030204" pitchFamily="18" charset="0"/>
                        </a:rPr>
                        <m:t>  </m:t>
                      </m:r>
                      <m:r>
                        <a:rPr lang="en-US" sz="4000" i="1">
                          <a:latin typeface="Cambria Math" panose="02040503050406030204" pitchFamily="18" charset="0"/>
                        </a:rPr>
                        <m:t>𝑧</m:t>
                      </m:r>
                      <m:r>
                        <a:rPr lang="en-US" sz="4000" i="0">
                          <a:latin typeface="Cambria Math" panose="02040503050406030204" pitchFamily="18" charset="0"/>
                        </a:rPr>
                        <m:t>=</m:t>
                      </m:r>
                      <m:f>
                        <m:fPr>
                          <m:ctrlPr>
                            <a:rPr lang="en-US" sz="4000" i="1">
                              <a:latin typeface="Cambria Math" panose="02040503050406030204" pitchFamily="18" charset="0"/>
                            </a:rPr>
                          </m:ctrlPr>
                        </m:fPr>
                        <m:num>
                          <m:r>
                            <a:rPr lang="en-US" sz="4000" i="0">
                              <a:latin typeface="Cambria Math" panose="02040503050406030204" pitchFamily="18" charset="0"/>
                            </a:rPr>
                            <m:t>1</m:t>
                          </m:r>
                        </m:num>
                        <m:den>
                          <m:r>
                            <a:rPr lang="en-US" sz="4000" i="0">
                              <a:latin typeface="Cambria Math" panose="02040503050406030204" pitchFamily="18" charset="0"/>
                            </a:rPr>
                            <m:t>2</m:t>
                          </m:r>
                        </m:den>
                      </m:f>
                      <m:r>
                        <a:rPr lang="en-US" sz="4000" i="0">
                          <a:latin typeface="Cambria Math" panose="02040503050406030204" pitchFamily="18" charset="0"/>
                        </a:rPr>
                        <m:t>.60=30</m:t>
                      </m:r>
                    </m:oMath>
                  </m:oMathPara>
                </a14:m>
                <a:endParaRPr lang="en-US" sz="4000" dirty="0"/>
              </a:p>
            </p:txBody>
          </p:sp>
        </mc:Choice>
        <mc:Fallback xmlns="">
          <p:sp>
            <p:nvSpPr>
              <p:cNvPr id="17" name="Rectangle 16"/>
              <p:cNvSpPr>
                <a:spLocks noRot="1" noChangeAspect="1" noMove="1" noResize="1" noEditPoints="1" noAdjustHandles="1" noChangeArrowheads="1" noChangeShapeType="1" noTextEdit="1"/>
              </p:cNvSpPr>
              <p:nvPr/>
            </p:nvSpPr>
            <p:spPr>
              <a:xfrm>
                <a:off x="1729753" y="7570081"/>
                <a:ext cx="11869403" cy="1248803"/>
              </a:xfrm>
              <a:prstGeom prst="rect">
                <a:avLst/>
              </a:prstGeom>
              <a:blipFill>
                <a:blip r:embed="rId3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36683770"/>
      </p:ext>
    </p:extLst>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up)">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500"/>
                                        <p:tgtEl>
                                          <p:spTgt spid="15"/>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randombar(horizontal)">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2" grpId="0"/>
      <p:bldP spid="5" grpId="0"/>
      <p:bldP spid="12" grpId="0"/>
      <p:bldP spid="13" grpId="0"/>
      <p:bldP spid="14" grpId="0"/>
      <p:bldP spid="15"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6705600" y="419100"/>
            <a:ext cx="4781349" cy="1225800"/>
            <a:chOff x="1162250" y="174305"/>
            <a:chExt cx="4781349" cy="1082995"/>
          </a:xfrm>
        </p:grpSpPr>
        <p:sp>
          <p:nvSpPr>
            <p:cNvPr id="15" name="Rectangle 14"/>
            <p:cNvSpPr/>
            <p:nvPr/>
          </p:nvSpPr>
          <p:spPr>
            <a:xfrm>
              <a:off x="1162250" y="190500"/>
              <a:ext cx="4781349" cy="106680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sz="4500">
                <a:solidFill>
                  <a:prstClr val="white"/>
                </a:solidFill>
              </a:endParaRPr>
            </a:p>
          </p:txBody>
        </p:sp>
        <p:sp>
          <p:nvSpPr>
            <p:cNvPr id="13" name="Rectangle 12"/>
            <p:cNvSpPr/>
            <p:nvPr/>
          </p:nvSpPr>
          <p:spPr>
            <a:xfrm>
              <a:off x="1609825" y="174305"/>
              <a:ext cx="3925242" cy="999309"/>
            </a:xfrm>
            <a:prstGeom prst="rect">
              <a:avLst/>
            </a:prstGeom>
          </p:spPr>
          <p:txBody>
            <a:bodyPr wrap="none">
              <a:spAutoFit/>
            </a:bodyPr>
            <a:lstStyle/>
            <a:p>
              <a:pPr algn="just">
                <a:lnSpc>
                  <a:spcPct val="150000"/>
                </a:lnSpc>
                <a:spcAft>
                  <a:spcPts val="800"/>
                </a:spcAft>
              </a:pPr>
              <a:r>
                <a:rPr lang="en-US" sz="4500" b="1" dirty="0">
                  <a:solidFill>
                    <a:prstClr val="white"/>
                  </a:solidFill>
                  <a:latin typeface="Arial" panose="020B0604020202020204" pitchFamily="34" charset="0"/>
                  <a:ea typeface="Times New Roman" panose="02020603050405020304" pitchFamily="18" charset="0"/>
                  <a:cs typeface="Arial" panose="020B0604020202020204" pitchFamily="34" charset="0"/>
                </a:rPr>
                <a:t>LUYỆN TẬP 3</a:t>
              </a:r>
              <a:endParaRPr lang="en-US" sz="4500" dirty="0">
                <a:solidFill>
                  <a:prstClr val="white"/>
                </a:solidFill>
                <a:latin typeface="Arial" panose="020B0604020202020204" pitchFamily="34" charset="0"/>
                <a:ea typeface="Calibri" panose="020F0502020204030204" pitchFamily="34" charset="0"/>
                <a:cs typeface="Arial" panose="020B0604020202020204" pitchFamily="34" charset="0"/>
              </a:endParaRPr>
            </a:p>
          </p:txBody>
        </p:sp>
      </p:grpSp>
      <p:pic>
        <p:nvPicPr>
          <p:cNvPr id="26" name="Picture 10"/>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0308412">
            <a:off x="-579083" y="606098"/>
            <a:ext cx="1639790" cy="760266"/>
          </a:xfrm>
          <a:prstGeom prst="rect">
            <a:avLst/>
          </a:prstGeom>
        </p:spPr>
      </p:pic>
      <p:sp>
        <p:nvSpPr>
          <p:cNvPr id="12" name="Oval 11"/>
          <p:cNvSpPr/>
          <p:nvPr/>
        </p:nvSpPr>
        <p:spPr>
          <a:xfrm>
            <a:off x="17265406" y="9021091"/>
            <a:ext cx="2045188" cy="19922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4" name="Picture 3"/>
          <p:cNvPicPr>
            <a:picLocks noChangeAspect="1"/>
          </p:cNvPicPr>
          <p:nvPr/>
        </p:nvPicPr>
        <p:blipFill>
          <a:blip r:embed="rId4"/>
          <a:stretch>
            <a:fillRect/>
          </a:stretch>
        </p:blipFill>
        <p:spPr>
          <a:xfrm>
            <a:off x="8621165" y="5013000"/>
            <a:ext cx="1045669" cy="261000"/>
          </a:xfrm>
          <a:prstGeom prst="rect">
            <a:avLst/>
          </a:prstGeom>
        </p:spPr>
      </p:pic>
      <p:sp>
        <p:nvSpPr>
          <p:cNvPr id="24" name="Oval 23"/>
          <p:cNvSpPr/>
          <p:nvPr/>
        </p:nvSpPr>
        <p:spPr>
          <a:xfrm>
            <a:off x="-1022594" y="8929650"/>
            <a:ext cx="2045188" cy="19922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Rectangle 2"/>
          <p:cNvSpPr/>
          <p:nvPr/>
        </p:nvSpPr>
        <p:spPr>
          <a:xfrm>
            <a:off x="457200" y="1891248"/>
            <a:ext cx="17361388" cy="3785652"/>
          </a:xfrm>
          <a:prstGeom prst="rect">
            <a:avLst/>
          </a:prstGeom>
        </p:spPr>
        <p:txBody>
          <a:bodyPr wrap="square">
            <a:spAutoFit/>
          </a:bodyPr>
          <a:lstStyle/>
          <a:p>
            <a:pPr algn="just">
              <a:lnSpc>
                <a:spcPct val="150000"/>
              </a:lnSpc>
            </a:pPr>
            <a:r>
              <a:rPr lang="en-US" sz="4000" dirty="0" err="1">
                <a:latin typeface="Arial" panose="020B0604020202020204" pitchFamily="34" charset="0"/>
                <a:ea typeface="Calibri" panose="020F0502020204030204" pitchFamily="34" charset="0"/>
              </a:rPr>
              <a:t>Bạn</a:t>
            </a:r>
            <a:r>
              <a:rPr lang="en-US" sz="4000" dirty="0">
                <a:latin typeface="Arial" panose="020B0604020202020204" pitchFamily="34" charset="0"/>
                <a:ea typeface="Calibri" panose="020F0502020204030204" pitchFamily="34" charset="0"/>
              </a:rPr>
              <a:t> An </a:t>
            </a:r>
            <a:r>
              <a:rPr lang="en-US" sz="4000" dirty="0" err="1">
                <a:latin typeface="Arial" panose="020B0604020202020204" pitchFamily="34" charset="0"/>
                <a:ea typeface="Calibri" panose="020F0502020204030204" pitchFamily="34" charset="0"/>
              </a:rPr>
              <a:t>mua</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tổng</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cộng</a:t>
            </a:r>
            <a:r>
              <a:rPr lang="en-US" sz="4000" dirty="0">
                <a:latin typeface="Arial" panose="020B0604020202020204" pitchFamily="34" charset="0"/>
                <a:ea typeface="Calibri" panose="020F0502020204030204" pitchFamily="34" charset="0"/>
              </a:rPr>
              <a:t> 34 </a:t>
            </a:r>
            <a:r>
              <a:rPr lang="en-US" sz="4000" dirty="0" err="1">
                <a:latin typeface="Arial" panose="020B0604020202020204" pitchFamily="34" charset="0"/>
                <a:ea typeface="Calibri" panose="020F0502020204030204" pitchFamily="34" charset="0"/>
              </a:rPr>
              <a:t>quyền</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vở</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gồm</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ba</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loại</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loại</a:t>
            </a:r>
            <a:r>
              <a:rPr lang="en-US" sz="4000" dirty="0">
                <a:latin typeface="Arial" panose="020B0604020202020204" pitchFamily="34" charset="0"/>
                <a:ea typeface="Calibri" panose="020F0502020204030204" pitchFamily="34" charset="0"/>
              </a:rPr>
              <a:t> 120 </a:t>
            </a:r>
            <a:r>
              <a:rPr lang="en-US" sz="4000" dirty="0" err="1">
                <a:latin typeface="Arial" panose="020B0604020202020204" pitchFamily="34" charset="0"/>
                <a:ea typeface="Calibri" panose="020F0502020204030204" pitchFamily="34" charset="0"/>
              </a:rPr>
              <a:t>trang</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giá</a:t>
            </a:r>
            <a:r>
              <a:rPr lang="en-US" sz="4000" dirty="0">
                <a:latin typeface="Arial" panose="020B0604020202020204" pitchFamily="34" charset="0"/>
                <a:ea typeface="Calibri" panose="020F0502020204030204" pitchFamily="34" charset="0"/>
              </a:rPr>
              <a:t> 12 </a:t>
            </a:r>
            <a:r>
              <a:rPr lang="en-US" sz="4000" dirty="0" err="1">
                <a:latin typeface="Arial" panose="020B0604020202020204" pitchFamily="34" charset="0"/>
                <a:ea typeface="Calibri" panose="020F0502020204030204" pitchFamily="34" charset="0"/>
              </a:rPr>
              <a:t>nghìn</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đồng</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một</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quyển</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loại</a:t>
            </a:r>
            <a:r>
              <a:rPr lang="en-US" sz="4000" dirty="0">
                <a:latin typeface="Arial" panose="020B0604020202020204" pitchFamily="34" charset="0"/>
                <a:ea typeface="Calibri" panose="020F0502020204030204" pitchFamily="34" charset="0"/>
              </a:rPr>
              <a:t> 200 </a:t>
            </a:r>
            <a:r>
              <a:rPr lang="en-US" sz="4000" dirty="0" err="1">
                <a:latin typeface="Arial" panose="020B0604020202020204" pitchFamily="34" charset="0"/>
                <a:ea typeface="Calibri" panose="020F0502020204030204" pitchFamily="34" charset="0"/>
              </a:rPr>
              <a:t>trang</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giá</a:t>
            </a:r>
            <a:r>
              <a:rPr lang="en-US" sz="4000" dirty="0">
                <a:latin typeface="Arial" panose="020B0604020202020204" pitchFamily="34" charset="0"/>
                <a:ea typeface="Calibri" panose="020F0502020204030204" pitchFamily="34" charset="0"/>
              </a:rPr>
              <a:t> 18 </a:t>
            </a:r>
            <a:r>
              <a:rPr lang="en-US" sz="4000" dirty="0" err="1">
                <a:latin typeface="Arial" panose="020B0604020202020204" pitchFamily="34" charset="0"/>
                <a:ea typeface="Calibri" panose="020F0502020204030204" pitchFamily="34" charset="0"/>
              </a:rPr>
              <a:t>nghìn</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đồng</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một</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quyển</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và</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loại</a:t>
            </a:r>
            <a:r>
              <a:rPr lang="en-US" sz="4000" dirty="0">
                <a:latin typeface="Arial" panose="020B0604020202020204" pitchFamily="34" charset="0"/>
                <a:ea typeface="Calibri" panose="020F0502020204030204" pitchFamily="34" charset="0"/>
              </a:rPr>
              <a:t>         240 </a:t>
            </a:r>
            <a:r>
              <a:rPr lang="en-US" sz="4000" dirty="0" err="1">
                <a:latin typeface="Arial" panose="020B0604020202020204" pitchFamily="34" charset="0"/>
                <a:ea typeface="Calibri" panose="020F0502020204030204" pitchFamily="34" charset="0"/>
              </a:rPr>
              <a:t>trang</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giá</a:t>
            </a:r>
            <a:r>
              <a:rPr lang="en-US" sz="4000" dirty="0">
                <a:latin typeface="Arial" panose="020B0604020202020204" pitchFamily="34" charset="0"/>
                <a:ea typeface="Calibri" panose="020F0502020204030204" pitchFamily="34" charset="0"/>
              </a:rPr>
              <a:t> 20 </a:t>
            </a:r>
            <a:r>
              <a:rPr lang="en-US" sz="4000" dirty="0" err="1">
                <a:latin typeface="Arial" panose="020B0604020202020204" pitchFamily="34" charset="0"/>
                <a:ea typeface="Calibri" panose="020F0502020204030204" pitchFamily="34" charset="0"/>
              </a:rPr>
              <a:t>nghìn</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đồng</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một</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quyển</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Hỏi</a:t>
            </a:r>
            <a:r>
              <a:rPr lang="en-US" sz="4000" dirty="0">
                <a:latin typeface="Arial" panose="020B0604020202020204" pitchFamily="34" charset="0"/>
                <a:ea typeface="Calibri" panose="020F0502020204030204" pitchFamily="34" charset="0"/>
              </a:rPr>
              <a:t> An </a:t>
            </a:r>
            <a:r>
              <a:rPr lang="en-US" sz="4000" dirty="0" err="1">
                <a:latin typeface="Arial" panose="020B0604020202020204" pitchFamily="34" charset="0"/>
                <a:ea typeface="Calibri" panose="020F0502020204030204" pitchFamily="34" charset="0"/>
              </a:rPr>
              <a:t>mua</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bao</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nhiêu</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quyển</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vở</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mỗi</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loại</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biết</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rằng</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số</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tiền</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bạn</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ấy</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dành</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để</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mua</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mỗi</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loại</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vở</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là</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như</a:t>
            </a:r>
            <a:r>
              <a:rPr lang="en-US" sz="4000" dirty="0">
                <a:latin typeface="Arial" panose="020B0604020202020204" pitchFamily="34" charset="0"/>
                <a:ea typeface="Calibri" panose="020F0502020204030204" pitchFamily="34" charset="0"/>
              </a:rPr>
              <a:t> </a:t>
            </a:r>
            <a:r>
              <a:rPr lang="en-US" sz="4000" dirty="0" err="1">
                <a:latin typeface="Arial" panose="020B0604020202020204" pitchFamily="34" charset="0"/>
                <a:ea typeface="Calibri" panose="020F0502020204030204" pitchFamily="34" charset="0"/>
              </a:rPr>
              <a:t>nhau</a:t>
            </a:r>
            <a:r>
              <a:rPr lang="en-US" sz="4000" dirty="0">
                <a:latin typeface="Arial" panose="020B0604020202020204" pitchFamily="34" charset="0"/>
                <a:ea typeface="Calibri" panose="020F0502020204030204" pitchFamily="34" charset="0"/>
              </a:rPr>
              <a:t>?</a:t>
            </a:r>
            <a:endParaRPr lang="en-US" sz="4000" dirty="0"/>
          </a:p>
        </p:txBody>
      </p:sp>
      <p:pic>
        <p:nvPicPr>
          <p:cNvPr id="18" name="Picture 17"/>
          <p:cNvPicPr/>
          <p:nvPr/>
        </p:nvPicPr>
        <p:blipFill rotWithShape="1">
          <a:blip r:embed="rId5" cstate="print">
            <a:extLst>
              <a:ext uri="{28A0092B-C50C-407E-A947-70E740481C1C}">
                <a14:useLocalDpi xmlns:a14="http://schemas.microsoft.com/office/drawing/2010/main" val="0"/>
              </a:ext>
            </a:extLst>
          </a:blip>
          <a:srcRect l="8173" t="13462" r="8654" b="10256"/>
          <a:stretch/>
        </p:blipFill>
        <p:spPr bwMode="auto">
          <a:xfrm>
            <a:off x="6449465" y="6057900"/>
            <a:ext cx="4343400" cy="38481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82531628"/>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
          <p:cNvGrpSpPr/>
          <p:nvPr/>
        </p:nvGrpSpPr>
        <p:grpSpPr>
          <a:xfrm>
            <a:off x="16383000" y="114300"/>
            <a:ext cx="1755110" cy="533400"/>
            <a:chOff x="0" y="0"/>
            <a:chExt cx="2332414" cy="751129"/>
          </a:xfrm>
        </p:grpSpPr>
        <p:sp>
          <p:nvSpPr>
            <p:cNvPr id="8" name="Freeform 8"/>
            <p:cNvSpPr/>
            <p:nvPr/>
          </p:nvSpPr>
          <p:spPr>
            <a:xfrm>
              <a:off x="0" y="0"/>
              <a:ext cx="2332414" cy="751129"/>
            </a:xfrm>
            <a:custGeom>
              <a:avLst/>
              <a:gdLst/>
              <a:ahLst/>
              <a:cxnLst/>
              <a:rect l="l" t="t" r="r" b="b"/>
              <a:pathLst>
                <a:path w="2332414" h="751129">
                  <a:moveTo>
                    <a:pt x="2207954" y="751129"/>
                  </a:moveTo>
                  <a:lnTo>
                    <a:pt x="124460" y="751129"/>
                  </a:lnTo>
                  <a:cubicBezTo>
                    <a:pt x="55880" y="751129"/>
                    <a:pt x="0" y="695249"/>
                    <a:pt x="0" y="626669"/>
                  </a:cubicBezTo>
                  <a:lnTo>
                    <a:pt x="0" y="124460"/>
                  </a:lnTo>
                  <a:cubicBezTo>
                    <a:pt x="0" y="55880"/>
                    <a:pt x="55880" y="0"/>
                    <a:pt x="124460" y="0"/>
                  </a:cubicBezTo>
                  <a:lnTo>
                    <a:pt x="2207954" y="0"/>
                  </a:lnTo>
                  <a:cubicBezTo>
                    <a:pt x="2276534" y="0"/>
                    <a:pt x="2332414" y="55880"/>
                    <a:pt x="2332414" y="124460"/>
                  </a:cubicBezTo>
                  <a:lnTo>
                    <a:pt x="2332414" y="626669"/>
                  </a:lnTo>
                  <a:cubicBezTo>
                    <a:pt x="2332414" y="695249"/>
                    <a:pt x="2276534" y="751129"/>
                    <a:pt x="2207954" y="751129"/>
                  </a:cubicBezTo>
                  <a:close/>
                </a:path>
              </a:pathLst>
            </a:custGeom>
            <a:solidFill>
              <a:srgbClr val="497FB4"/>
            </a:solidFill>
          </p:spPr>
        </p:sp>
      </p:grpSp>
      <p:sp>
        <p:nvSpPr>
          <p:cNvPr id="15" name="Rectangle 14"/>
          <p:cNvSpPr/>
          <p:nvPr/>
        </p:nvSpPr>
        <p:spPr>
          <a:xfrm>
            <a:off x="-458456" y="9791700"/>
            <a:ext cx="1920365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Callout 27"/>
          <p:cNvSpPr/>
          <p:nvPr/>
        </p:nvSpPr>
        <p:spPr>
          <a:xfrm>
            <a:off x="1295400" y="596126"/>
            <a:ext cx="1752600" cy="965974"/>
          </a:xfrm>
          <a:prstGeom prst="wedgeEllipseCallou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prstClr val="black"/>
                </a:solidFill>
              </a:rPr>
              <a:t>Giải</a:t>
            </a:r>
            <a:endParaRPr lang="en-US" sz="4000" b="1">
              <a:solidFill>
                <a:prstClr val="black"/>
              </a:solidFill>
            </a:endParaRPr>
          </a:p>
        </p:txBody>
      </p:sp>
      <mc:AlternateContent xmlns:mc="http://schemas.openxmlformats.org/markup-compatibility/2006" xmlns:a14="http://schemas.microsoft.com/office/drawing/2010/main">
        <mc:Choice Requires="a14">
          <p:sp>
            <p:nvSpPr>
              <p:cNvPr id="10" name="Rectangle 9"/>
              <p:cNvSpPr/>
              <p:nvPr/>
            </p:nvSpPr>
            <p:spPr>
              <a:xfrm>
                <a:off x="413657" y="1909108"/>
                <a:ext cx="17112343" cy="1938992"/>
              </a:xfrm>
              <a:prstGeom prst="rect">
                <a:avLst/>
              </a:prstGeom>
            </p:spPr>
            <p:txBody>
              <a:bodyPr wrap="square">
                <a:spAutoFit/>
              </a:bodyPr>
              <a:lstStyle/>
              <a:p>
                <a:pPr algn="just">
                  <a:lnSpc>
                    <a:spcPct val="150000"/>
                  </a:lnSpc>
                  <a:spcAft>
                    <a:spcPts val="800"/>
                  </a:spcAft>
                </a:pPr>
                <a:r>
                  <a:rPr lang="en-US" sz="4000" dirty="0" err="1">
                    <a:latin typeface="Arial" panose="020B0604020202020204" pitchFamily="34" charset="0"/>
                    <a:ea typeface="Calibri" panose="020F0502020204030204" pitchFamily="34" charset="0"/>
                    <a:cs typeface="Arial" panose="020B0604020202020204" pitchFamily="34" charset="0"/>
                  </a:rPr>
                  <a:t>Gọi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số</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quyển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vở</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loại</a:t>
                </a:r>
                <a:r>
                  <a:rPr lang="en-US" sz="4000" dirty="0">
                    <a:latin typeface="Arial" panose="020B0604020202020204" pitchFamily="34" charset="0"/>
                    <a:ea typeface="Calibri" panose="020F0502020204030204" pitchFamily="34" charset="0"/>
                    <a:cs typeface="Arial" panose="020B0604020202020204" pitchFamily="34" charset="0"/>
                  </a:rPr>
                  <a:t> 120 </a:t>
                </a:r>
                <a:r>
                  <a:rPr lang="en-US" sz="4000" dirty="0" err="1">
                    <a:latin typeface="Arial" panose="020B0604020202020204" pitchFamily="34" charset="0"/>
                    <a:ea typeface="Calibri" panose="020F0502020204030204" pitchFamily="34" charset="0"/>
                    <a:cs typeface="Arial" panose="020B0604020202020204" pitchFamily="34" charset="0"/>
                  </a:rPr>
                  <a:t>trang</a:t>
                </a:r>
                <a:r>
                  <a:rPr lang="en-US" sz="4000" dirty="0">
                    <a:latin typeface="Arial" panose="020B0604020202020204" pitchFamily="34" charset="0"/>
                    <a:ea typeface="Calibri" panose="020F0502020204030204" pitchFamily="34" charset="0"/>
                    <a:cs typeface="Arial" panose="020B0604020202020204" pitchFamily="34" charset="0"/>
                  </a:rPr>
                  <a:t>, 200 </a:t>
                </a:r>
                <a:r>
                  <a:rPr lang="en-US" sz="4000" dirty="0" err="1">
                    <a:latin typeface="Arial" panose="020B0604020202020204" pitchFamily="34" charset="0"/>
                    <a:ea typeface="Calibri" panose="020F0502020204030204" pitchFamily="34" charset="0"/>
                    <a:cs typeface="Arial" panose="020B0604020202020204" pitchFamily="34" charset="0"/>
                  </a:rPr>
                  <a:t>trang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và</a:t>
                </a:r>
                <a:r>
                  <a:rPr lang="en-US" sz="4000" dirty="0">
                    <a:latin typeface="Arial" panose="020B0604020202020204" pitchFamily="34" charset="0"/>
                    <a:ea typeface="Calibri" panose="020F0502020204030204" pitchFamily="34" charset="0"/>
                    <a:cs typeface="Arial" panose="020B0604020202020204" pitchFamily="34" charset="0"/>
                  </a:rPr>
                  <a:t> 240 </a:t>
                </a:r>
                <a:r>
                  <a:rPr lang="en-US" sz="4000" dirty="0" err="1">
                    <a:latin typeface="Arial" panose="020B0604020202020204" pitchFamily="34" charset="0"/>
                    <a:ea typeface="Calibri" panose="020F0502020204030204" pitchFamily="34" charset="0"/>
                    <a:cs typeface="Arial" panose="020B0604020202020204" pitchFamily="34" charset="0"/>
                  </a:rPr>
                  <a:t>trang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lần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lượt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là</a:t>
                </a:r>
                <a:r>
                  <a:rPr lang="en-US" sz="4000" dirty="0">
                    <a:latin typeface="Arial" panose="020B0604020202020204" pitchFamily="34" charset="0"/>
                    <a:ea typeface="Calibri" panose="020F0502020204030204" pitchFamily="34" charset="0"/>
                    <a:cs typeface="Arial" panose="020B0604020202020204" pitchFamily="34" charset="0"/>
                  </a:rPr>
                  <a:t> x, y, z (</a:t>
                </a:r>
                <a:r>
                  <a:rPr lang="en-US" sz="4000" dirty="0" err="1">
                    <a:latin typeface="Arial" panose="020B0604020202020204" pitchFamily="34" charset="0"/>
                    <a:ea typeface="Calibri" panose="020F0502020204030204" pitchFamily="34" charset="0"/>
                    <a:cs typeface="Arial" panose="020B0604020202020204" pitchFamily="34" charset="0"/>
                  </a:rPr>
                  <a:t>trang</a:t>
                </a:r>
                <a:r>
                  <a:rPr lang="en-US" sz="4000" dirty="0">
                    <a:latin typeface="Arial" panose="020B0604020202020204" pitchFamily="34" charset="0"/>
                    <a:ea typeface="Calibri" panose="020F0502020204030204" pitchFamily="34" charset="0"/>
                    <a:cs typeface="Arial" panose="020B0604020202020204" pitchFamily="34" charset="0"/>
                  </a:rPr>
                  <a:t>, x, y, z </a:t>
                </a:r>
                <a14:m>
                  <m:oMath xmlns:m="http://schemas.openxmlformats.org/officeDocument/2006/math">
                    <m:r>
                      <a:rPr lang="en-US" sz="4000" i="1">
                        <a:latin typeface="Cambria Math" panose="02040503050406030204" pitchFamily="18" charset="0"/>
                        <a:ea typeface="Calibri" panose="020F0502020204030204" pitchFamily="34" charset="0"/>
                        <a:cs typeface="Arial" panose="020B0604020202020204" pitchFamily="34" charset="0"/>
                      </a:rPr>
                      <m:t>∈</m:t>
                    </m:r>
                  </m:oMath>
                </a14:m>
                <a:r>
                  <a:rPr lang="en-US" sz="4000" dirty="0">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en-US" sz="4000" i="1">
                        <a:latin typeface="Cambria Math" panose="02040503050406030204" pitchFamily="18" charset="0"/>
                        <a:ea typeface="Times New Roman" panose="02020603050405020304" pitchFamily="18" charset="0"/>
                        <a:cs typeface="Arial" panose="020B0604020202020204" pitchFamily="34" charset="0"/>
                      </a:rPr>
                      <m:t>ℕ</m:t>
                    </m:r>
                  </m:oMath>
                </a14:m>
                <a:r>
                  <a:rPr lang="en-US" sz="4000" baseline="30000" dirty="0">
                    <a:latin typeface="Arial" panose="020B0604020202020204" pitchFamily="34" charset="0"/>
                    <a:ea typeface="Times New Roman" panose="02020603050405020304" pitchFamily="18" charset="0"/>
                    <a:cs typeface="Arial" panose="020B0604020202020204" pitchFamily="34" charset="0"/>
                  </a:rPr>
                  <a:t>*</a:t>
                </a:r>
                <a:r>
                  <a:rPr lang="en-US" sz="4000" dirty="0">
                    <a:latin typeface="Arial" panose="020B0604020202020204" pitchFamily="34" charset="0"/>
                    <a:ea typeface="Times New Roman" panose="02020603050405020304" pitchFamily="18" charset="0"/>
                    <a:cs typeface="Arial" panose="020B0604020202020204" pitchFamily="34" charset="0"/>
                  </a:rPr>
                  <a:t>, x, y, z &lt; 34)</a:t>
                </a:r>
                <a:endParaRPr lang="en-US" sz="4000" dirty="0">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10" name="Rectangle 9"/>
              <p:cNvSpPr>
                <a:spLocks noRot="1" noChangeAspect="1" noMove="1" noResize="1" noEditPoints="1" noAdjustHandles="1" noChangeArrowheads="1" noChangeShapeType="1" noTextEdit="1"/>
              </p:cNvSpPr>
              <p:nvPr/>
            </p:nvSpPr>
            <p:spPr>
              <a:xfrm>
                <a:off x="413657" y="1909108"/>
                <a:ext cx="17112343" cy="1938992"/>
              </a:xfrm>
              <a:prstGeom prst="rect">
                <a:avLst/>
              </a:prstGeom>
              <a:blipFill>
                <a:blip r:embed="rId2"/>
                <a:stretch>
                  <a:fillRect l="-1283" r="-1247" b="-6918"/>
                </a:stretch>
              </a:blipFill>
            </p:spPr>
            <p:txBody>
              <a:bodyPr/>
              <a:lstStyle/>
              <a:p>
                <a:r>
                  <a:rPr lang="en-US">
                    <a:noFill/>
                  </a:rPr>
                  <a:t> </a:t>
                </a:r>
              </a:p>
            </p:txBody>
          </p:sp>
        </mc:Fallback>
      </mc:AlternateContent>
      <p:sp>
        <p:nvSpPr>
          <p:cNvPr id="11" name="Rectangle 10"/>
          <p:cNvSpPr/>
          <p:nvPr/>
        </p:nvSpPr>
        <p:spPr>
          <a:xfrm>
            <a:off x="457200" y="3924300"/>
            <a:ext cx="17297400" cy="2862322"/>
          </a:xfrm>
          <a:prstGeom prst="rect">
            <a:avLst/>
          </a:prstGeom>
        </p:spPr>
        <p:txBody>
          <a:bodyPr wrap="square">
            <a:spAutoFit/>
          </a:bodyPr>
          <a:lstStyle/>
          <a:p>
            <a:pPr lvl="0" algn="just">
              <a:lnSpc>
                <a:spcPct val="150000"/>
              </a:lnSpc>
            </a:pP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Ta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có</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x + y + z =  34</a:t>
            </a:r>
          </a:p>
          <a:p>
            <a:pPr lvl="0" algn="just">
              <a:lnSpc>
                <a:spcPct val="150000"/>
              </a:lnSpc>
            </a:pP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Vì</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số</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tiền</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dành</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để</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mua</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loại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vở</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là</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như</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nhau</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nên</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giá</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thành</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của</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mỗi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loại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vở</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và</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số</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quyển</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vở</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tương</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ứng</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loại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đó</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mua</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được</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là</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hai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đại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lượng</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tỉ</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lệ</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nghịch</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endParaRPr lang="en-US" sz="4000" i="1"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4" name="Rectangle 13"/>
              <p:cNvSpPr/>
              <p:nvPr/>
            </p:nvSpPr>
            <p:spPr>
              <a:xfrm>
                <a:off x="3505200" y="7786152"/>
                <a:ext cx="5146217" cy="707886"/>
              </a:xfrm>
              <a:prstGeom prst="rect">
                <a:avLst/>
              </a:prstGeom>
            </p:spPr>
            <p:txBody>
              <a:bodyPr wrap="none">
                <a:spAutoFit/>
              </a:bodyPr>
              <a:lstStyle/>
              <a:p>
                <a14:m>
                  <m:oMath xmlns:m="http://schemas.openxmlformats.org/officeDocument/2006/math">
                    <m:r>
                      <a:rPr lang="en-US"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12</m:t>
                    </m:r>
                    <m:r>
                      <a:rPr lang="en-US"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=18</m:t>
                    </m:r>
                    <m:r>
                      <a:rPr lang="en-US"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𝑦</m:t>
                    </m:r>
                    <m:r>
                      <a:rPr lang="en-US"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=20</m:t>
                    </m:r>
                    <m:r>
                      <a:rPr lang="en-US"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𝑧</m:t>
                    </m:r>
                    <m:r>
                      <a:rPr lang="en-US" sz="4000" i="1" dirty="0" smtClean="0">
                        <a:solidFill>
                          <a:prstClr val="black"/>
                        </a:solidFill>
                        <a:latin typeface="Cambria Math" panose="02040503050406030204" pitchFamily="18" charset="0"/>
                        <a:ea typeface="Calibri" panose="020F0502020204030204" pitchFamily="34" charset="0"/>
                        <a:cs typeface="Arial" panose="020B0604020202020204" pitchFamily="34" charset="0"/>
                      </a:rPr>
                      <m:t> </m:t>
                    </m:r>
                  </m:oMath>
                </a14:m>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hay</a:t>
                </a:r>
                <a:endParaRPr lang="en-US" dirty="0"/>
              </a:p>
            </p:txBody>
          </p:sp>
        </mc:Choice>
        <mc:Fallback xmlns="">
          <p:sp>
            <p:nvSpPr>
              <p:cNvPr id="14" name="Rectangle 13"/>
              <p:cNvSpPr>
                <a:spLocks noRot="1" noChangeAspect="1" noMove="1" noResize="1" noEditPoints="1" noAdjustHandles="1" noChangeArrowheads="1" noChangeShapeType="1" noTextEdit="1"/>
              </p:cNvSpPr>
              <p:nvPr/>
            </p:nvSpPr>
            <p:spPr>
              <a:xfrm>
                <a:off x="3505200" y="7786152"/>
                <a:ext cx="5146217" cy="707886"/>
              </a:xfrm>
              <a:prstGeom prst="rect">
                <a:avLst/>
              </a:prstGeom>
              <a:blipFill>
                <a:blip r:embed="rId3"/>
                <a:stretch>
                  <a:fillRect t="-17241" r="-2725" b="-344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p:cNvSpPr/>
              <p:nvPr/>
            </p:nvSpPr>
            <p:spPr>
              <a:xfrm>
                <a:off x="8694960" y="7512308"/>
                <a:ext cx="3492495" cy="1643207"/>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num>
                        <m:den>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12</m:t>
                              </m:r>
                            </m:den>
                          </m:f>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𝑦</m:t>
                          </m:r>
                        </m:num>
                        <m:den>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18</m:t>
                              </m:r>
                            </m:den>
                          </m:f>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𝑧</m:t>
                          </m:r>
                        </m:num>
                        <m:den>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20</m:t>
                              </m:r>
                            </m:den>
                          </m:f>
                        </m:den>
                      </m:f>
                    </m:oMath>
                  </m:oMathPara>
                </a14:m>
                <a:endParaRPr lang="en-US" dirty="0">
                  <a:solidFill>
                    <a:prstClr val="black"/>
                  </a:solidFill>
                </a:endParaRPr>
              </a:p>
            </p:txBody>
          </p:sp>
        </mc:Choice>
        <mc:Fallback xmlns="">
          <p:sp>
            <p:nvSpPr>
              <p:cNvPr id="21" name="Rectangle 20"/>
              <p:cNvSpPr>
                <a:spLocks noRot="1" noChangeAspect="1" noMove="1" noResize="1" noEditPoints="1" noAdjustHandles="1" noChangeArrowheads="1" noChangeShapeType="1" noTextEdit="1"/>
              </p:cNvSpPr>
              <p:nvPr/>
            </p:nvSpPr>
            <p:spPr>
              <a:xfrm>
                <a:off x="8694960" y="7512308"/>
                <a:ext cx="3492495" cy="1643207"/>
              </a:xfrm>
              <a:prstGeom prst="rect">
                <a:avLst/>
              </a:prstGeom>
              <a:blipFill>
                <a:blip r:embed="rId4"/>
                <a:stretch>
                  <a:fillRect/>
                </a:stretch>
              </a:blipFill>
            </p:spPr>
            <p:txBody>
              <a:bodyPr/>
              <a:lstStyle/>
              <a:p>
                <a:r>
                  <a:rPr lang="en-US">
                    <a:noFill/>
                  </a:rPr>
                  <a:t> </a:t>
                </a:r>
              </a:p>
            </p:txBody>
          </p:sp>
        </mc:Fallback>
      </mc:AlternateContent>
      <p:pic>
        <p:nvPicPr>
          <p:cNvPr id="35" name="Picture 1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flipH="1">
            <a:off x="15428126" y="87161"/>
            <a:ext cx="1828800" cy="1558226"/>
          </a:xfrm>
          <a:prstGeom prst="rect">
            <a:avLst/>
          </a:prstGeom>
        </p:spPr>
      </p:pic>
      <p:pic>
        <p:nvPicPr>
          <p:cNvPr id="36"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14764937" y="8844958"/>
            <a:ext cx="3236126" cy="922296"/>
          </a:xfrm>
          <a:prstGeom prst="rect">
            <a:avLst/>
          </a:prstGeom>
        </p:spPr>
      </p:pic>
      <p:sp>
        <p:nvSpPr>
          <p:cNvPr id="3" name="Rectangle 2"/>
          <p:cNvSpPr/>
          <p:nvPr/>
        </p:nvSpPr>
        <p:spPr>
          <a:xfrm>
            <a:off x="553751" y="6818688"/>
            <a:ext cx="2951449" cy="1015663"/>
          </a:xfrm>
          <a:prstGeom prst="rect">
            <a:avLst/>
          </a:prstGeom>
        </p:spPr>
        <p:txBody>
          <a:bodyPr wrap="none">
            <a:spAutoFit/>
          </a:bodyPr>
          <a:lstStyle/>
          <a:p>
            <a:pPr lvl="0" algn="just">
              <a:lnSpc>
                <a:spcPct val="150000"/>
              </a:lnSpc>
            </a:pP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Do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đó</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ta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có</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a:t>
            </a:r>
            <a:endParaRPr lang="en-US" sz="4000" i="1"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23019193"/>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barn(inVertical)">
                                      <p:cBhvr>
                                        <p:cTn id="17" dur="5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randombar(horizontal)">
                                      <p:cBhvr>
                                        <p:cTn id="22" dur="500"/>
                                        <p:tgtEl>
                                          <p:spTgt spid="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0" grpId="0"/>
      <p:bldP spid="14" grpId="0"/>
      <p:bldP spid="21"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
          <p:cNvGrpSpPr/>
          <p:nvPr/>
        </p:nvGrpSpPr>
        <p:grpSpPr>
          <a:xfrm>
            <a:off x="16383000" y="114300"/>
            <a:ext cx="1755110" cy="533400"/>
            <a:chOff x="0" y="0"/>
            <a:chExt cx="2332414" cy="751129"/>
          </a:xfrm>
        </p:grpSpPr>
        <p:sp>
          <p:nvSpPr>
            <p:cNvPr id="8" name="Freeform 8"/>
            <p:cNvSpPr/>
            <p:nvPr/>
          </p:nvSpPr>
          <p:spPr>
            <a:xfrm>
              <a:off x="0" y="0"/>
              <a:ext cx="2332414" cy="751129"/>
            </a:xfrm>
            <a:custGeom>
              <a:avLst/>
              <a:gdLst/>
              <a:ahLst/>
              <a:cxnLst/>
              <a:rect l="l" t="t" r="r" b="b"/>
              <a:pathLst>
                <a:path w="2332414" h="751129">
                  <a:moveTo>
                    <a:pt x="2207954" y="751129"/>
                  </a:moveTo>
                  <a:lnTo>
                    <a:pt x="124460" y="751129"/>
                  </a:lnTo>
                  <a:cubicBezTo>
                    <a:pt x="55880" y="751129"/>
                    <a:pt x="0" y="695249"/>
                    <a:pt x="0" y="626669"/>
                  </a:cubicBezTo>
                  <a:lnTo>
                    <a:pt x="0" y="124460"/>
                  </a:lnTo>
                  <a:cubicBezTo>
                    <a:pt x="0" y="55880"/>
                    <a:pt x="55880" y="0"/>
                    <a:pt x="124460" y="0"/>
                  </a:cubicBezTo>
                  <a:lnTo>
                    <a:pt x="2207954" y="0"/>
                  </a:lnTo>
                  <a:cubicBezTo>
                    <a:pt x="2276534" y="0"/>
                    <a:pt x="2332414" y="55880"/>
                    <a:pt x="2332414" y="124460"/>
                  </a:cubicBezTo>
                  <a:lnTo>
                    <a:pt x="2332414" y="626669"/>
                  </a:lnTo>
                  <a:cubicBezTo>
                    <a:pt x="2332414" y="695249"/>
                    <a:pt x="2276534" y="751129"/>
                    <a:pt x="2207954" y="751129"/>
                  </a:cubicBezTo>
                  <a:close/>
                </a:path>
              </a:pathLst>
            </a:custGeom>
            <a:solidFill>
              <a:srgbClr val="497FB4"/>
            </a:solidFill>
          </p:spPr>
        </p:sp>
      </p:grpSp>
      <p:sp>
        <p:nvSpPr>
          <p:cNvPr id="15" name="Rectangle 14"/>
          <p:cNvSpPr/>
          <p:nvPr/>
        </p:nvSpPr>
        <p:spPr>
          <a:xfrm>
            <a:off x="-458456" y="9944100"/>
            <a:ext cx="1920365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Callout 27"/>
          <p:cNvSpPr/>
          <p:nvPr/>
        </p:nvSpPr>
        <p:spPr>
          <a:xfrm>
            <a:off x="1063171" y="519926"/>
            <a:ext cx="1752600" cy="965974"/>
          </a:xfrm>
          <a:prstGeom prst="wedgeEllipseCallou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a:ln>
                <a:noFill/>
              </a:ln>
              <a:solidFill>
                <a:prstClr val="black"/>
              </a:solidFill>
              <a:effectLst/>
              <a:uLnTx/>
              <a:uFillTx/>
              <a:latin typeface="Calibri"/>
              <a:ea typeface="+mn-ea"/>
              <a:cs typeface="+mn-cs"/>
            </a:endParaRPr>
          </a:p>
        </p:txBody>
      </p:sp>
      <p:sp>
        <p:nvSpPr>
          <p:cNvPr id="13" name="Rectangle 12"/>
          <p:cNvSpPr/>
          <p:nvPr/>
        </p:nvSpPr>
        <p:spPr>
          <a:xfrm>
            <a:off x="971690" y="2108307"/>
            <a:ext cx="14185905" cy="901593"/>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Áp</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dụng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tính</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chất</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của</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dãy</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các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tỉ</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số</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bằng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nhau</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ta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có</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p>
        </p:txBody>
      </p:sp>
      <mc:AlternateContent xmlns:mc="http://schemas.openxmlformats.org/markup-compatibility/2006" xmlns:a14="http://schemas.microsoft.com/office/drawing/2010/main">
        <mc:Choice Requires="a14">
          <p:sp>
            <p:nvSpPr>
              <p:cNvPr id="21" name="Rectangle 20"/>
              <p:cNvSpPr/>
              <p:nvPr/>
            </p:nvSpPr>
            <p:spPr>
              <a:xfrm>
                <a:off x="4393031" y="2552700"/>
                <a:ext cx="10770769" cy="2571986"/>
              </a:xfrm>
              <a:prstGeom prst="rect">
                <a:avLst/>
              </a:prstGeom>
            </p:spPr>
            <p:txBody>
              <a:bodyPr wrap="none">
                <a:spAutoFit/>
              </a:bodyPr>
              <a:lstStyle/>
              <a:p>
                <a:pPr lvl="0" algn="ctr">
                  <a:lnSpc>
                    <a:spcPct val="150000"/>
                  </a:lnSpc>
                  <a:defRPr/>
                </a:pPr>
                <a14:m>
                  <m:oMathPara xmlns:m="http://schemas.openxmlformats.org/officeDocument/2006/math">
                    <m:oMathParaPr>
                      <m:jc m:val="centerGroup"/>
                    </m:oMathParaPr>
                    <m:oMath xmlns:m="http://schemas.openxmlformats.org/officeDocument/2006/math">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num>
                        <m:den>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12</m:t>
                              </m:r>
                            </m:den>
                          </m:f>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𝑦</m:t>
                          </m:r>
                        </m:num>
                        <m:den>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18</m:t>
                              </m:r>
                            </m:den>
                          </m:f>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𝑧</m:t>
                          </m:r>
                        </m:num>
                        <m:den>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20</m:t>
                              </m:r>
                            </m:den>
                          </m:f>
                        </m:den>
                      </m:f>
                      <m:r>
                        <m:rPr>
                          <m:nor/>
                        </m:rP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m:t> </m:t>
                      </m:r>
                      <m: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m:rPr>
                          <m:nor/>
                        </m:rP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m:t> </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𝑥</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𝑦</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𝑧</m:t>
                          </m:r>
                        </m:num>
                        <m:den>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12</m:t>
                              </m:r>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18</m:t>
                              </m:r>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20</m:t>
                              </m:r>
                            </m:den>
                          </m:f>
                        </m:den>
                      </m:f>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 </m:t>
                      </m:r>
                      <m: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34</m:t>
                          </m:r>
                        </m:num>
                        <m:den>
                          <m:f>
                            <m:fPr>
                              <m:ctrlP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ctrlPr>
                            </m:fPr>
                            <m:num>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34</m:t>
                              </m:r>
                            </m:num>
                            <m:den>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180</m:t>
                              </m:r>
                            </m:den>
                          </m:f>
                        </m:den>
                      </m:f>
                      <m:r>
                        <a:rPr lang="en-US" sz="40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=180</m:t>
                      </m:r>
                    </m:oMath>
                  </m:oMathPara>
                </a14:m>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21" name="Rectangle 20"/>
              <p:cNvSpPr>
                <a:spLocks noRot="1" noChangeAspect="1" noMove="1" noResize="1" noEditPoints="1" noAdjustHandles="1" noChangeArrowheads="1" noChangeShapeType="1" noTextEdit="1"/>
              </p:cNvSpPr>
              <p:nvPr/>
            </p:nvSpPr>
            <p:spPr>
              <a:xfrm>
                <a:off x="4393031" y="2552700"/>
                <a:ext cx="10770769" cy="2571986"/>
              </a:xfrm>
              <a:prstGeom prst="rect">
                <a:avLst/>
              </a:prstGeom>
              <a:blipFill>
                <a:blip r:embed="rId2"/>
                <a:stretch>
                  <a:fillRect/>
                </a:stretch>
              </a:blipFill>
            </p:spPr>
            <p:txBody>
              <a:bodyPr/>
              <a:lstStyle/>
              <a:p>
                <a:r>
                  <a:rPr lang="en-US">
                    <a:noFill/>
                  </a:rPr>
                  <a:t> </a:t>
                </a:r>
              </a:p>
            </p:txBody>
          </p:sp>
        </mc:Fallback>
      </mc:AlternateContent>
      <p:sp>
        <p:nvSpPr>
          <p:cNvPr id="2" name="Rectangle 1"/>
          <p:cNvSpPr/>
          <p:nvPr/>
        </p:nvSpPr>
        <p:spPr>
          <a:xfrm>
            <a:off x="941210" y="6972300"/>
            <a:ext cx="16607609" cy="1824923"/>
          </a:xfrm>
          <a:prstGeom prst="rect">
            <a:avLst/>
          </a:prstGeom>
        </p:spPr>
        <p:txBody>
          <a:bodyPr wrap="square">
            <a:spAutoFit/>
          </a:bodyPr>
          <a:lstStyle/>
          <a:p>
            <a:pPr lvl="0" algn="just">
              <a:lnSpc>
                <a:spcPct val="150000"/>
              </a:lnSpc>
              <a:defRPr/>
            </a:pP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Vậy</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bạn</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An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mua</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15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quyển</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vở</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loại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120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trang</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10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quyển</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vở</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loại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200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trang</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và</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9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quyển</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vở</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loại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240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trang</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a:t>
            </a:r>
          </a:p>
        </p:txBody>
      </p:sp>
      <mc:AlternateContent xmlns:mc="http://schemas.openxmlformats.org/markup-compatibility/2006" xmlns:a14="http://schemas.microsoft.com/office/drawing/2010/main">
        <mc:Choice Requires="a14">
          <p:sp>
            <p:nvSpPr>
              <p:cNvPr id="3" name="Rectangle 2"/>
              <p:cNvSpPr/>
              <p:nvPr/>
            </p:nvSpPr>
            <p:spPr>
              <a:xfrm>
                <a:off x="6359739" y="5651837"/>
                <a:ext cx="5805692" cy="1015663"/>
              </a:xfrm>
              <a:prstGeom prst="rect">
                <a:avLst/>
              </a:prstGeom>
            </p:spPr>
            <p:txBody>
              <a:bodyPr wrap="none">
                <a:spAutoFit/>
              </a:bodyPr>
              <a:lstStyle/>
              <a:p>
                <a:pPr lvl="0" algn="just">
                  <a:lnSpc>
                    <a:spcPct val="150000"/>
                  </a:lnSpc>
                  <a:defRPr/>
                </a:pPr>
                <a14:m>
                  <m:oMath xmlns:m="http://schemas.openxmlformats.org/officeDocument/2006/math">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en-US" sz="400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en-US" sz="40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=15; </m:t>
                    </m:r>
                    <m:r>
                      <a:rPr lang="en-US" sz="40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𝑦</m:t>
                    </m:r>
                    <m:r>
                      <a:rPr lang="en-US" sz="40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=10; </m:t>
                    </m:r>
                    <m:r>
                      <a:rPr lang="en-US" sz="40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𝑧</m:t>
                    </m:r>
                    <m:r>
                      <a:rPr lang="en-US" sz="40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=9.</m:t>
                    </m:r>
                  </m:oMath>
                </a14:m>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6359739" y="5651837"/>
                <a:ext cx="5805692" cy="1015663"/>
              </a:xfrm>
              <a:prstGeom prst="rect">
                <a:avLst/>
              </a:prstGeom>
              <a:blipFill>
                <a:blip r:embed="rId3"/>
                <a:stretch>
                  <a:fillRect/>
                </a:stretch>
              </a:blipFill>
            </p:spPr>
            <p:txBody>
              <a:bodyPr/>
              <a:lstStyle/>
              <a:p>
                <a:r>
                  <a:rPr lang="en-US">
                    <a:noFill/>
                  </a:rPr>
                  <a:t> </a:t>
                </a:r>
              </a:p>
            </p:txBody>
          </p:sp>
        </mc:Fallback>
      </mc:AlternateContent>
      <p:pic>
        <p:nvPicPr>
          <p:cNvPr id="16" name="Picture 1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flipH="1">
            <a:off x="15217389" y="114300"/>
            <a:ext cx="1828800" cy="1558226"/>
          </a:xfrm>
          <a:prstGeom prst="rect">
            <a:avLst/>
          </a:prstGeom>
        </p:spPr>
      </p:pic>
      <p:pic>
        <p:nvPicPr>
          <p:cNvPr id="17"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13810063" y="9025823"/>
            <a:ext cx="3236126" cy="922296"/>
          </a:xfrm>
          <a:prstGeom prst="rect">
            <a:avLst/>
          </a:prstGeom>
        </p:spPr>
      </p:pic>
    </p:spTree>
    <p:extLst>
      <p:ext uri="{BB962C8B-B14F-4D97-AF65-F5344CB8AC3E}">
        <p14:creationId xmlns:p14="http://schemas.microsoft.com/office/powerpoint/2010/main" val="62757450"/>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1" grpId="0"/>
      <p:bldP spid="2"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2438400" y="1638300"/>
            <a:ext cx="13443289" cy="5334000"/>
            <a:chOff x="2438399" y="1638300"/>
            <a:chExt cx="13443289" cy="5334000"/>
          </a:xfrm>
        </p:grpSpPr>
        <p:grpSp>
          <p:nvGrpSpPr>
            <p:cNvPr id="6" name="Group 6"/>
            <p:cNvGrpSpPr/>
            <p:nvPr/>
          </p:nvGrpSpPr>
          <p:grpSpPr>
            <a:xfrm>
              <a:off x="2438399" y="1638300"/>
              <a:ext cx="13443289" cy="5334000"/>
              <a:chOff x="-102849" y="36141"/>
              <a:chExt cx="2115061" cy="1221224"/>
            </a:xfrm>
          </p:grpSpPr>
          <p:sp>
            <p:nvSpPr>
              <p:cNvPr id="7" name="Freeform 7"/>
              <p:cNvSpPr/>
              <p:nvPr/>
            </p:nvSpPr>
            <p:spPr>
              <a:xfrm>
                <a:off x="-102849" y="36141"/>
                <a:ext cx="2115061" cy="1221224"/>
              </a:xfrm>
              <a:custGeom>
                <a:avLst/>
                <a:gdLst/>
                <a:ahLst/>
                <a:cxnLst/>
                <a:rect l="l" t="t" r="r" b="b"/>
                <a:pathLst>
                  <a:path w="1918193" h="2090532">
                    <a:moveTo>
                      <a:pt x="1793733" y="2090532"/>
                    </a:moveTo>
                    <a:lnTo>
                      <a:pt x="124460" y="2090532"/>
                    </a:lnTo>
                    <a:cubicBezTo>
                      <a:pt x="55880" y="2090532"/>
                      <a:pt x="0" y="2034652"/>
                      <a:pt x="0" y="1966072"/>
                    </a:cubicBezTo>
                    <a:lnTo>
                      <a:pt x="0" y="124460"/>
                    </a:lnTo>
                    <a:cubicBezTo>
                      <a:pt x="0" y="55880"/>
                      <a:pt x="55880" y="0"/>
                      <a:pt x="124460" y="0"/>
                    </a:cubicBezTo>
                    <a:lnTo>
                      <a:pt x="1793733" y="0"/>
                    </a:lnTo>
                    <a:cubicBezTo>
                      <a:pt x="1862313" y="0"/>
                      <a:pt x="1918193" y="55880"/>
                      <a:pt x="1918193" y="124460"/>
                    </a:cubicBezTo>
                    <a:lnTo>
                      <a:pt x="1918193" y="1966072"/>
                    </a:lnTo>
                    <a:cubicBezTo>
                      <a:pt x="1918193" y="2034652"/>
                      <a:pt x="1862313" y="2090532"/>
                      <a:pt x="1793733" y="2090532"/>
                    </a:cubicBezTo>
                    <a:close/>
                  </a:path>
                </a:pathLst>
              </a:custGeom>
              <a:solidFill>
                <a:srgbClr val="497FB4"/>
              </a:solidFill>
            </p:spPr>
          </p:sp>
        </p:grpSp>
        <p:sp>
          <p:nvSpPr>
            <p:cNvPr id="15" name="Rectangle 14"/>
            <p:cNvSpPr/>
            <p:nvPr/>
          </p:nvSpPr>
          <p:spPr>
            <a:xfrm>
              <a:off x="6629399" y="3507527"/>
              <a:ext cx="4911922" cy="1407373"/>
            </a:xfrm>
            <a:prstGeom prst="rect">
              <a:avLst/>
            </a:prstGeom>
          </p:spPr>
          <p:txBody>
            <a:bodyPr wrap="none">
              <a:spAutoFit/>
            </a:bodyPr>
            <a:lstStyle/>
            <a:p>
              <a:pPr algn="ctr">
                <a:lnSpc>
                  <a:spcPct val="150000"/>
                </a:lnSpc>
              </a:pPr>
              <a:r>
                <a:rPr lang="nl-NL" sz="6500" b="1">
                  <a:solidFill>
                    <a:prstClr val="white"/>
                  </a:solidFill>
                  <a:latin typeface="Arial" panose="020B0604020202020204" pitchFamily="34" charset="0"/>
                  <a:ea typeface="Calibri" panose="020F0502020204030204" pitchFamily="34" charset="0"/>
                  <a:cs typeface="Arial" panose="020B0604020202020204" pitchFamily="34" charset="0"/>
                </a:rPr>
                <a:t>LUYỆN TẬP</a:t>
              </a:r>
            </a:p>
          </p:txBody>
        </p:sp>
      </p:grpSp>
      <p:pic>
        <p:nvPicPr>
          <p:cNvPr id="18"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910741" flipV="1">
            <a:off x="729388" y="6540245"/>
            <a:ext cx="3954056" cy="1626106"/>
          </a:xfrm>
          <a:prstGeom prst="rect">
            <a:avLst/>
          </a:prstGeom>
        </p:spPr>
      </p:pic>
      <p:pic>
        <p:nvPicPr>
          <p:cNvPr id="20"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1399">
            <a:off x="14207459" y="6750742"/>
            <a:ext cx="3388469" cy="2443934"/>
          </a:xfrm>
          <a:prstGeom prst="rect">
            <a:avLst/>
          </a:prstGeom>
        </p:spPr>
      </p:pic>
    </p:spTree>
    <p:extLst>
      <p:ext uri="{BB962C8B-B14F-4D97-AF65-F5344CB8AC3E}">
        <p14:creationId xmlns:p14="http://schemas.microsoft.com/office/powerpoint/2010/main" val="13269349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med" p14:dur="700">
        <p15:prstTrans prst="pageCurlDoubl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24"/>
          <p:cNvSpPr/>
          <p:nvPr/>
        </p:nvSpPr>
        <p:spPr>
          <a:xfrm>
            <a:off x="-859963" y="9563100"/>
            <a:ext cx="19583400" cy="2743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1" name="Picture 10"/>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01590" y="367078"/>
            <a:ext cx="1639790" cy="760266"/>
          </a:xfrm>
          <a:prstGeom prst="rect">
            <a:avLst/>
          </a:prstGeom>
        </p:spPr>
      </p:pic>
      <p:sp>
        <p:nvSpPr>
          <p:cNvPr id="2" name="TextBox 1"/>
          <p:cNvSpPr txBox="1"/>
          <p:nvPr/>
        </p:nvSpPr>
        <p:spPr>
          <a:xfrm>
            <a:off x="5867400" y="396270"/>
            <a:ext cx="6858000" cy="784830"/>
          </a:xfrm>
          <a:prstGeom prst="rect">
            <a:avLst/>
          </a:prstGeom>
          <a:noFill/>
        </p:spPr>
        <p:txBody>
          <a:bodyPr wrap="square" rtlCol="0">
            <a:spAutoFit/>
          </a:bodyPr>
          <a:lstStyle/>
          <a:p>
            <a:r>
              <a:rPr lang="en-US" sz="4500" b="1" dirty="0" err="1">
                <a:latin typeface="Arial" panose="020B0604020202020204" pitchFamily="34" charset="0"/>
                <a:cs typeface="Arial" panose="020B0604020202020204" pitchFamily="34" charset="0"/>
              </a:rPr>
              <a:t>Bài</a:t>
            </a:r>
            <a:r>
              <a:rPr lang="en-US" sz="4500" b="1" dirty="0">
                <a:latin typeface="Arial" panose="020B0604020202020204" pitchFamily="34" charset="0"/>
                <a:cs typeface="Arial" panose="020B0604020202020204" pitchFamily="34" charset="0"/>
              </a:rPr>
              <a:t> 6.22: (SGK – tr.18)</a:t>
            </a:r>
          </a:p>
        </p:txBody>
      </p:sp>
      <p:sp>
        <p:nvSpPr>
          <p:cNvPr id="13" name="Rectangle 12"/>
          <p:cNvSpPr/>
          <p:nvPr/>
        </p:nvSpPr>
        <p:spPr>
          <a:xfrm>
            <a:off x="16167090" y="290435"/>
            <a:ext cx="1371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295400" y="1257300"/>
            <a:ext cx="15773400" cy="1938992"/>
          </a:xfrm>
          <a:prstGeom prst="rect">
            <a:avLst/>
          </a:prstGeom>
        </p:spPr>
        <p:txBody>
          <a:bodyPr wrap="square">
            <a:spAutoFit/>
          </a:bodyPr>
          <a:lstStyle/>
          <a:p>
            <a:pPr algn="just">
              <a:lnSpc>
                <a:spcPct val="150000"/>
              </a:lnSpc>
              <a:spcBef>
                <a:spcPts val="600"/>
              </a:spcBef>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Cho </a:t>
            </a:r>
            <a:r>
              <a:rPr lang="en-US" sz="4000" dirty="0" err="1">
                <a:latin typeface="Arial" panose="020B0604020202020204" pitchFamily="34" charset="0"/>
                <a:ea typeface="Calibri" panose="020F0502020204030204" pitchFamily="34" charset="0"/>
                <a:cs typeface="Arial" panose="020B0604020202020204" pitchFamily="34" charset="0"/>
              </a:rPr>
              <a:t>biết</a:t>
            </a:r>
            <a:r>
              <a:rPr lang="en-US" sz="4000" dirty="0">
                <a:latin typeface="Arial" panose="020B0604020202020204" pitchFamily="34" charset="0"/>
                <a:ea typeface="Calibri" panose="020F0502020204030204" pitchFamily="34" charset="0"/>
                <a:cs typeface="Arial" panose="020B0604020202020204" pitchFamily="34" charset="0"/>
              </a:rPr>
              <a:t> x </a:t>
            </a:r>
            <a:r>
              <a:rPr lang="en-US" sz="4000" dirty="0" err="1">
                <a:latin typeface="Arial" panose="020B0604020202020204" pitchFamily="34" charset="0"/>
                <a:ea typeface="Calibri" panose="020F0502020204030204" pitchFamily="34" charset="0"/>
                <a:cs typeface="Arial" panose="020B0604020202020204" pitchFamily="34" charset="0"/>
              </a:rPr>
              <a:t>và</a:t>
            </a:r>
            <a:r>
              <a:rPr lang="en-US" sz="4000" dirty="0">
                <a:latin typeface="Arial" panose="020B0604020202020204" pitchFamily="34" charset="0"/>
                <a:ea typeface="Calibri" panose="020F0502020204030204" pitchFamily="34" charset="0"/>
                <a:cs typeface="Arial" panose="020B0604020202020204" pitchFamily="34" charset="0"/>
              </a:rPr>
              <a:t> y </a:t>
            </a:r>
            <a:r>
              <a:rPr lang="en-US" sz="4000" dirty="0" err="1">
                <a:latin typeface="Arial" panose="020B0604020202020204" pitchFamily="34" charset="0"/>
                <a:ea typeface="Calibri" panose="020F0502020204030204" pitchFamily="34" charset="0"/>
                <a:cs typeface="Arial" panose="020B0604020202020204" pitchFamily="34" charset="0"/>
              </a:rPr>
              <a:t>là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hai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đại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lượng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tỉ</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nghịch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Thay</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mỗi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dấu</a:t>
            </a:r>
            <a:r>
              <a:rPr lang="en-US" sz="4000" dirty="0">
                <a:latin typeface="Arial" panose="020B0604020202020204" pitchFamily="34" charset="0"/>
                <a:ea typeface="Calibri" panose="020F0502020204030204" pitchFamily="34" charset="0"/>
                <a:cs typeface="Arial" panose="020B0604020202020204" pitchFamily="34" charset="0"/>
              </a:rPr>
              <a:t> “?" </a:t>
            </a:r>
            <a:r>
              <a:rPr lang="en-US" sz="4000" dirty="0" err="1">
                <a:latin typeface="Arial" panose="020B0604020202020204" pitchFamily="34" charset="0"/>
                <a:ea typeface="Calibri" panose="020F0502020204030204" pitchFamily="34" charset="0"/>
                <a:cs typeface="Arial" panose="020B0604020202020204" pitchFamily="34" charset="0"/>
              </a:rPr>
              <a:t>trong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bảng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sau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bằng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số</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thích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hợp</a:t>
            </a:r>
            <a:r>
              <a:rPr lang="en-US" sz="4000" dirty="0">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614634653"/>
              </p:ext>
            </p:extLst>
          </p:nvPr>
        </p:nvGraphicFramePr>
        <p:xfrm>
          <a:off x="3326124" y="3619500"/>
          <a:ext cx="11990076" cy="2971800"/>
        </p:xfrm>
        <a:graphic>
          <a:graphicData uri="http://schemas.openxmlformats.org/drawingml/2006/table">
            <a:tbl>
              <a:tblPr firstRow="1" firstCol="1" bandRow="1"/>
              <a:tblGrid>
                <a:gridCol w="1712868">
                  <a:extLst>
                    <a:ext uri="{9D8B030D-6E8A-4147-A177-3AD203B41FA5}">
                      <a16:colId xmlns:a16="http://schemas.microsoft.com/office/drawing/2014/main" val="2925301847"/>
                    </a:ext>
                  </a:extLst>
                </a:gridCol>
                <a:gridCol w="1712868">
                  <a:extLst>
                    <a:ext uri="{9D8B030D-6E8A-4147-A177-3AD203B41FA5}">
                      <a16:colId xmlns:a16="http://schemas.microsoft.com/office/drawing/2014/main" val="4078919787"/>
                    </a:ext>
                  </a:extLst>
                </a:gridCol>
                <a:gridCol w="1712868">
                  <a:extLst>
                    <a:ext uri="{9D8B030D-6E8A-4147-A177-3AD203B41FA5}">
                      <a16:colId xmlns:a16="http://schemas.microsoft.com/office/drawing/2014/main" val="2386307891"/>
                    </a:ext>
                  </a:extLst>
                </a:gridCol>
                <a:gridCol w="1712868">
                  <a:extLst>
                    <a:ext uri="{9D8B030D-6E8A-4147-A177-3AD203B41FA5}">
                      <a16:colId xmlns:a16="http://schemas.microsoft.com/office/drawing/2014/main" val="1697556240"/>
                    </a:ext>
                  </a:extLst>
                </a:gridCol>
                <a:gridCol w="1712868">
                  <a:extLst>
                    <a:ext uri="{9D8B030D-6E8A-4147-A177-3AD203B41FA5}">
                      <a16:colId xmlns:a16="http://schemas.microsoft.com/office/drawing/2014/main" val="3658458610"/>
                    </a:ext>
                  </a:extLst>
                </a:gridCol>
                <a:gridCol w="1712868">
                  <a:extLst>
                    <a:ext uri="{9D8B030D-6E8A-4147-A177-3AD203B41FA5}">
                      <a16:colId xmlns:a16="http://schemas.microsoft.com/office/drawing/2014/main" val="3373111132"/>
                    </a:ext>
                  </a:extLst>
                </a:gridCol>
                <a:gridCol w="1712868">
                  <a:extLst>
                    <a:ext uri="{9D8B030D-6E8A-4147-A177-3AD203B41FA5}">
                      <a16:colId xmlns:a16="http://schemas.microsoft.com/office/drawing/2014/main" val="4007784996"/>
                    </a:ext>
                  </a:extLst>
                </a:gridCol>
              </a:tblGrid>
              <a:tr h="1485900">
                <a:tc>
                  <a:txBody>
                    <a:bodyPr/>
                    <a:lstStyle/>
                    <a:p>
                      <a:pPr algn="ctr">
                        <a:lnSpc>
                          <a:spcPct val="150000"/>
                        </a:lnSpc>
                        <a:spcAft>
                          <a:spcPts val="800"/>
                        </a:spcAft>
                      </a:pPr>
                      <a:r>
                        <a:rPr lang="en-US" sz="4000" b="1" dirty="0">
                          <a:effectLst/>
                          <a:latin typeface="Arial" panose="020B0604020202020204" pitchFamily="34" charset="0"/>
                          <a:ea typeface="Calibri" panose="020F0502020204030204" pitchFamily="34" charset="0"/>
                          <a:cs typeface="Arial" panose="020B0604020202020204" pitchFamily="34" charset="0"/>
                        </a:rPr>
                        <a:t>x</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2</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4</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dirty="0">
                          <a:effectLst/>
                          <a:latin typeface="Arial" panose="020B0604020202020204" pitchFamily="34" charset="0"/>
                          <a:ea typeface="Calibri" panose="020F0502020204030204" pitchFamily="34" charset="0"/>
                          <a:cs typeface="Arial" panose="020B0604020202020204" pitchFamily="34" charset="0"/>
                        </a:rPr>
                        <a:t>5</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b="1">
                          <a:solidFill>
                            <a:srgbClr val="806000"/>
                          </a:solidFill>
                          <a:effectLst/>
                          <a:latin typeface="Arial" panose="020B0604020202020204" pitchFamily="34" charset="0"/>
                          <a:ea typeface="Calibri" panose="020F0502020204030204" pitchFamily="34" charset="0"/>
                          <a:cs typeface="Arial" panose="020B0604020202020204" pitchFamily="34" charset="0"/>
                        </a:rPr>
                        <a:t>?</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b="1">
                          <a:solidFill>
                            <a:srgbClr val="806000"/>
                          </a:solidFill>
                          <a:effectLst/>
                          <a:latin typeface="Arial" panose="020B0604020202020204" pitchFamily="34" charset="0"/>
                          <a:ea typeface="Calibri" panose="020F0502020204030204" pitchFamily="34" charset="0"/>
                          <a:cs typeface="Arial" panose="020B0604020202020204" pitchFamily="34" charset="0"/>
                        </a:rPr>
                        <a:t>?</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b="1">
                          <a:solidFill>
                            <a:srgbClr val="806000"/>
                          </a:solidFill>
                          <a:effectLst/>
                          <a:latin typeface="Arial" panose="020B0604020202020204" pitchFamily="34" charset="0"/>
                          <a:ea typeface="Calibri" panose="020F0502020204030204" pitchFamily="34" charset="0"/>
                          <a:cs typeface="Arial" panose="020B0604020202020204" pitchFamily="34" charset="0"/>
                        </a:rPr>
                        <a:t>?</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668238075"/>
                  </a:ext>
                </a:extLst>
              </a:tr>
              <a:tr h="1485900">
                <a:tc>
                  <a:txBody>
                    <a:bodyPr/>
                    <a:lstStyle/>
                    <a:p>
                      <a:pPr algn="ctr">
                        <a:lnSpc>
                          <a:spcPct val="150000"/>
                        </a:lnSpc>
                        <a:spcAft>
                          <a:spcPts val="800"/>
                        </a:spcAft>
                      </a:pPr>
                      <a:r>
                        <a:rPr lang="en-US" sz="4000" b="1">
                          <a:effectLst/>
                          <a:latin typeface="Arial" panose="020B0604020202020204" pitchFamily="34" charset="0"/>
                          <a:ea typeface="Calibri" panose="020F0502020204030204" pitchFamily="34" charset="0"/>
                          <a:cs typeface="Arial" panose="020B0604020202020204" pitchFamily="34" charset="0"/>
                        </a:rPr>
                        <a:t>y</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lnSpc>
                          <a:spcPct val="150000"/>
                        </a:lnSpc>
                        <a:spcAft>
                          <a:spcPts val="800"/>
                        </a:spcAft>
                      </a:pPr>
                      <a:r>
                        <a:rPr lang="en-US" sz="4000" dirty="0">
                          <a:effectLst/>
                          <a:latin typeface="Arial" panose="020B0604020202020204" pitchFamily="34" charset="0"/>
                          <a:ea typeface="Calibri" panose="020F0502020204030204" pitchFamily="34" charset="0"/>
                          <a:cs typeface="Arial" panose="020B0604020202020204" pitchFamily="34" charset="0"/>
                        </a:rPr>
                        <a:t>- 6</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b="1">
                          <a:solidFill>
                            <a:srgbClr val="806000"/>
                          </a:solidFill>
                          <a:effectLst/>
                          <a:latin typeface="Arial" panose="020B0604020202020204" pitchFamily="34" charset="0"/>
                          <a:ea typeface="Calibri" panose="020F0502020204030204" pitchFamily="34" charset="0"/>
                          <a:cs typeface="Arial" panose="020B0604020202020204" pitchFamily="34" charset="0"/>
                        </a:rPr>
                        <a:t>?</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b="1" dirty="0">
                          <a:solidFill>
                            <a:srgbClr val="806000"/>
                          </a:solidFill>
                          <a:effectLst/>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dirty="0">
                          <a:effectLst/>
                          <a:latin typeface="Arial" panose="020B0604020202020204" pitchFamily="34" charset="0"/>
                          <a:ea typeface="Calibri" panose="020F0502020204030204" pitchFamily="34" charset="0"/>
                          <a:cs typeface="Arial" panose="020B0604020202020204" pitchFamily="34" charset="0"/>
                        </a:rPr>
                        <a:t>3</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10</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dirty="0">
                          <a:effectLst/>
                          <a:latin typeface="Arial" panose="020B0604020202020204" pitchFamily="34" charset="0"/>
                          <a:ea typeface="Calibri" panose="020F0502020204030204" pitchFamily="34" charset="0"/>
                          <a:cs typeface="Arial" panose="020B0604020202020204" pitchFamily="34" charset="0"/>
                        </a:rPr>
                        <a:t>0.5</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077742012"/>
                  </a:ext>
                </a:extLst>
              </a:tr>
            </a:tbl>
          </a:graphicData>
        </a:graphic>
      </p:graphicFrame>
      <p:sp>
        <p:nvSpPr>
          <p:cNvPr id="6" name="Rectangle 5"/>
          <p:cNvSpPr/>
          <p:nvPr/>
        </p:nvSpPr>
        <p:spPr>
          <a:xfrm>
            <a:off x="7212324" y="5600700"/>
            <a:ext cx="784189" cy="707886"/>
          </a:xfrm>
          <a:prstGeom prst="rect">
            <a:avLst/>
          </a:prstGeom>
          <a:solidFill>
            <a:schemeClr val="bg1"/>
          </a:solidFill>
        </p:spPr>
        <p:txBody>
          <a:bodyPr wrap="none">
            <a:spAutoFit/>
          </a:bodyPr>
          <a:lstStyle/>
          <a:p>
            <a:r>
              <a:rPr lang="fr-FR" sz="4000" b="1" dirty="0">
                <a:solidFill>
                  <a:srgbClr val="FF0000"/>
                </a:solidFill>
                <a:latin typeface="Arial" panose="020B0604020202020204" pitchFamily="34" charset="0"/>
                <a:ea typeface="Calibri" panose="020F0502020204030204" pitchFamily="34" charset="0"/>
              </a:rPr>
              <a:t>- 3</a:t>
            </a:r>
            <a:endParaRPr lang="en-US" sz="4000" dirty="0">
              <a:solidFill>
                <a:srgbClr val="FF0000"/>
              </a:solidFill>
            </a:endParaRPr>
          </a:p>
        </p:txBody>
      </p:sp>
      <p:sp>
        <p:nvSpPr>
          <p:cNvPr id="17" name="Rectangle 16"/>
          <p:cNvSpPr/>
          <p:nvPr/>
        </p:nvSpPr>
        <p:spPr>
          <a:xfrm>
            <a:off x="8668104" y="5578614"/>
            <a:ext cx="1355639" cy="707886"/>
          </a:xfrm>
          <a:prstGeom prst="rect">
            <a:avLst/>
          </a:prstGeom>
          <a:solidFill>
            <a:schemeClr val="bg1"/>
          </a:solidFill>
        </p:spPr>
        <p:txBody>
          <a:bodyPr wrap="square">
            <a:spAutoFit/>
          </a:bodyPr>
          <a:lstStyle/>
          <a:p>
            <a:r>
              <a:rPr lang="fr-FR" sz="4000" b="1">
                <a:solidFill>
                  <a:srgbClr val="FF0000"/>
                </a:solidFill>
                <a:latin typeface="Arial" panose="020B0604020202020204" pitchFamily="34" charset="0"/>
                <a:ea typeface="Calibri" panose="020F0502020204030204" pitchFamily="34" charset="0"/>
              </a:rPr>
              <a:t>- 2,4</a:t>
            </a:r>
            <a:endParaRPr lang="en-US" sz="4000">
              <a:solidFill>
                <a:srgbClr val="FF0000"/>
              </a:solidFill>
            </a:endParaRPr>
          </a:p>
        </p:txBody>
      </p:sp>
      <p:sp>
        <p:nvSpPr>
          <p:cNvPr id="18" name="Rectangle 17"/>
          <p:cNvSpPr/>
          <p:nvPr/>
        </p:nvSpPr>
        <p:spPr>
          <a:xfrm>
            <a:off x="10488924" y="4076700"/>
            <a:ext cx="906420" cy="707886"/>
          </a:xfrm>
          <a:prstGeom prst="rect">
            <a:avLst/>
          </a:prstGeom>
          <a:solidFill>
            <a:schemeClr val="bg1"/>
          </a:solidFill>
        </p:spPr>
        <p:txBody>
          <a:bodyPr wrap="square">
            <a:spAutoFit/>
          </a:bodyPr>
          <a:lstStyle/>
          <a:p>
            <a:r>
              <a:rPr lang="fr-FR" sz="4000" b="1">
                <a:solidFill>
                  <a:srgbClr val="FF0000"/>
                </a:solidFill>
                <a:latin typeface="Arial" panose="020B0604020202020204" pitchFamily="34" charset="0"/>
                <a:ea typeface="Calibri" panose="020F0502020204030204" pitchFamily="34" charset="0"/>
              </a:rPr>
              <a:t>- 1</a:t>
            </a:r>
            <a:endParaRPr lang="en-US" sz="4000">
              <a:solidFill>
                <a:srgbClr val="FF0000"/>
              </a:solidFill>
            </a:endParaRPr>
          </a:p>
        </p:txBody>
      </p:sp>
      <mc:AlternateContent xmlns:mc="http://schemas.openxmlformats.org/markup-compatibility/2006" xmlns:a14="http://schemas.microsoft.com/office/drawing/2010/main">
        <mc:Choice Requires="a14">
          <p:sp>
            <p:nvSpPr>
              <p:cNvPr id="14" name="Rectangle 13"/>
              <p:cNvSpPr/>
              <p:nvPr/>
            </p:nvSpPr>
            <p:spPr>
              <a:xfrm>
                <a:off x="12127151" y="3742297"/>
                <a:ext cx="1295546" cy="1248803"/>
              </a:xfrm>
              <a:prstGeom prst="rect">
                <a:avLst/>
              </a:prstGeom>
              <a:solidFill>
                <a:schemeClr val="bg1"/>
              </a:solidFill>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4000" b="1" i="1" smtClean="0">
                              <a:solidFill>
                                <a:srgbClr val="FF0000"/>
                              </a:solidFill>
                              <a:latin typeface="Cambria Math" panose="02040503050406030204" pitchFamily="18" charset="0"/>
                            </a:rPr>
                          </m:ctrlPr>
                        </m:fPr>
                        <m:num>
                          <m:r>
                            <a:rPr lang="en-US" sz="4000" b="1">
                              <a:solidFill>
                                <a:srgbClr val="FF0000"/>
                              </a:solidFill>
                              <a:latin typeface="Cambria Math" panose="02040503050406030204" pitchFamily="18" charset="0"/>
                            </a:rPr>
                            <m:t>−</m:t>
                          </m:r>
                          <m:r>
                            <a:rPr lang="en-US" sz="4000" b="1" i="0">
                              <a:solidFill>
                                <a:srgbClr val="FF0000"/>
                              </a:solidFill>
                              <a:latin typeface="Cambria Math" panose="02040503050406030204" pitchFamily="18" charset="0"/>
                            </a:rPr>
                            <m:t>𝟏𝟎</m:t>
                          </m:r>
                        </m:num>
                        <m:den>
                          <m:r>
                            <a:rPr lang="en-US" sz="4000" b="1" i="0">
                              <a:solidFill>
                                <a:srgbClr val="FF0000"/>
                              </a:solidFill>
                              <a:latin typeface="Cambria Math" panose="02040503050406030204" pitchFamily="18" charset="0"/>
                            </a:rPr>
                            <m:t>𝟑</m:t>
                          </m:r>
                        </m:den>
                      </m:f>
                    </m:oMath>
                  </m:oMathPara>
                </a14:m>
                <a:endParaRPr lang="en-US" sz="4000" b="1" dirty="0">
                  <a:solidFill>
                    <a:srgbClr val="FF0000"/>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12127151" y="3742297"/>
                <a:ext cx="1295546" cy="1248803"/>
              </a:xfrm>
              <a:prstGeom prst="rect">
                <a:avLst/>
              </a:prstGeom>
              <a:blipFill>
                <a:blip r:embed="rId3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19"/>
              <p:cNvSpPr/>
              <p:nvPr/>
            </p:nvSpPr>
            <p:spPr>
              <a:xfrm>
                <a:off x="14022027" y="3742297"/>
                <a:ext cx="989373" cy="1248803"/>
              </a:xfrm>
              <a:prstGeom prst="rect">
                <a:avLst/>
              </a:prstGeom>
              <a:solidFill>
                <a:schemeClr val="bg1"/>
              </a:solidFill>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4000" b="1" i="1" smtClean="0">
                              <a:solidFill>
                                <a:srgbClr val="FF0000"/>
                              </a:solidFill>
                              <a:latin typeface="Cambria Math" panose="02040503050406030204" pitchFamily="18" charset="0"/>
                            </a:rPr>
                          </m:ctrlPr>
                        </m:fPr>
                        <m:num>
                          <m:r>
                            <a:rPr lang="en-US" sz="4000" b="1">
                              <a:solidFill>
                                <a:srgbClr val="FF0000"/>
                              </a:solidFill>
                              <a:latin typeface="Cambria Math" panose="02040503050406030204" pitchFamily="18" charset="0"/>
                            </a:rPr>
                            <m:t>−</m:t>
                          </m:r>
                          <m:r>
                            <a:rPr lang="en-US" sz="4000" b="1" i="0">
                              <a:solidFill>
                                <a:srgbClr val="FF0000"/>
                              </a:solidFill>
                              <a:latin typeface="Cambria Math" panose="02040503050406030204" pitchFamily="18" charset="0"/>
                            </a:rPr>
                            <m:t>𝟏</m:t>
                          </m:r>
                        </m:num>
                        <m:den>
                          <m:r>
                            <a:rPr lang="en-US" sz="4000" b="1" i="1" smtClean="0">
                              <a:solidFill>
                                <a:srgbClr val="FF0000"/>
                              </a:solidFill>
                              <a:latin typeface="Cambria Math" panose="02040503050406030204" pitchFamily="18" charset="0"/>
                            </a:rPr>
                            <m:t>𝟔</m:t>
                          </m:r>
                        </m:den>
                      </m:f>
                    </m:oMath>
                  </m:oMathPara>
                </a14:m>
                <a:endParaRPr lang="en-US" sz="4000" b="1" dirty="0">
                  <a:solidFill>
                    <a:srgbClr val="FF0000"/>
                  </a:solidFill>
                </a:endParaRPr>
              </a:p>
            </p:txBody>
          </p:sp>
        </mc:Choice>
        <mc:Fallback xmlns="">
          <p:sp>
            <p:nvSpPr>
              <p:cNvPr id="20" name="Rectangle 19"/>
              <p:cNvSpPr>
                <a:spLocks noRot="1" noChangeAspect="1" noMove="1" noResize="1" noEditPoints="1" noAdjustHandles="1" noChangeArrowheads="1" noChangeShapeType="1" noTextEdit="1"/>
              </p:cNvSpPr>
              <p:nvPr/>
            </p:nvSpPr>
            <p:spPr>
              <a:xfrm>
                <a:off x="14022027" y="3742297"/>
                <a:ext cx="989373" cy="1248803"/>
              </a:xfrm>
              <a:prstGeom prst="rect">
                <a:avLst/>
              </a:prstGeom>
              <a:blipFill>
                <a:blip r:embed="rId3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1676400" y="7186349"/>
                <a:ext cx="15419076" cy="2118529"/>
              </a:xfrm>
              <a:prstGeom prst="rect">
                <a:avLst/>
              </a:prstGeom>
            </p:spPr>
            <p:txBody>
              <a:bodyPr wrap="square">
                <a:spAutoFit/>
              </a:bodyPr>
              <a:lstStyle/>
              <a:p>
                <a:pPr algn="just">
                  <a:lnSpc>
                    <a:spcPct val="150000"/>
                  </a:lnSpc>
                  <a:spcAft>
                    <a:spcPts val="600"/>
                  </a:spcAft>
                </a:pP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Công</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thức</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mô</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tả</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mối</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quan</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hệ</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phụ</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thuộc</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giữa</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hai</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đại</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lượng</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x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và</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y:</a:t>
                </a:r>
                <a:endParaRPr lang="en-US" sz="4000" dirty="0">
                  <a:latin typeface="Arial" panose="020B0604020202020204" pitchFamily="34" charset="0"/>
                  <a:ea typeface="Calibri" panose="020F0502020204030204" pitchFamily="34" charset="0"/>
                  <a:cs typeface="Times New Roman" panose="02020603050405020304" pitchFamily="18" charset="0"/>
                </a:endParaRPr>
              </a:p>
              <a:p>
                <a:pPr algn="ctr">
                  <a:lnSpc>
                    <a:spcPct val="150000"/>
                  </a:lnSpc>
                  <a:spcBef>
                    <a:spcPts val="600"/>
                  </a:spcBef>
                  <a:spcAft>
                    <a:spcPts val="800"/>
                  </a:spcAft>
                </a:pPr>
                <a14:m>
                  <m:oMathPara xmlns:m="http://schemas.openxmlformats.org/officeDocument/2006/math">
                    <m:oMathParaPr>
                      <m:jc m:val="centerGroup"/>
                    </m:oMathParaPr>
                    <m:oMath xmlns:m="http://schemas.openxmlformats.org/officeDocument/2006/math">
                      <m:r>
                        <a:rPr lang="fr-FR" sz="4000" b="1" i="1" smtClean="0">
                          <a:solidFill>
                            <a:srgbClr val="000000"/>
                          </a:solidFill>
                          <a:latin typeface="Cambria Math" panose="02040503050406030204" pitchFamily="18" charset="0"/>
                          <a:ea typeface="Calibri" panose="020F0502020204030204" pitchFamily="34" charset="0"/>
                          <a:cs typeface="Arial" panose="020B0604020202020204" pitchFamily="34" charset="0"/>
                        </a:rPr>
                        <m:t>𝒙</m:t>
                      </m:r>
                      <m:r>
                        <a:rPr lang="fr-FR" sz="4000" b="1" i="1" smtClean="0">
                          <a:solidFill>
                            <a:srgbClr val="000000"/>
                          </a:solidFill>
                          <a:latin typeface="Cambria Math" panose="02040503050406030204" pitchFamily="18" charset="0"/>
                          <a:ea typeface="Calibri" panose="020F0502020204030204" pitchFamily="34" charset="0"/>
                          <a:cs typeface="Arial" panose="020B0604020202020204" pitchFamily="34" charset="0"/>
                        </a:rPr>
                        <m:t>. </m:t>
                      </m:r>
                      <m:r>
                        <a:rPr lang="fr-FR" sz="4000" b="1" i="1" dirty="0">
                          <a:solidFill>
                            <a:srgbClr val="000000"/>
                          </a:solidFill>
                          <a:latin typeface="Cambria Math" panose="02040503050406030204" pitchFamily="18" charset="0"/>
                          <a:ea typeface="Calibri" panose="020F0502020204030204" pitchFamily="34" charset="0"/>
                          <a:cs typeface="Arial" panose="020B0604020202020204" pitchFamily="34" charset="0"/>
                        </a:rPr>
                        <m:t>𝒚</m:t>
                      </m:r>
                      <m:r>
                        <a:rPr lang="fr-FR" sz="4000" b="1" i="1" dirty="0">
                          <a:solidFill>
                            <a:srgbClr val="000000"/>
                          </a:solidFill>
                          <a:latin typeface="Cambria Math" panose="02040503050406030204" pitchFamily="18" charset="0"/>
                          <a:ea typeface="Calibri" panose="020F0502020204030204" pitchFamily="34" charset="0"/>
                          <a:cs typeface="Arial" panose="020B0604020202020204" pitchFamily="34" charset="0"/>
                        </a:rPr>
                        <m:t> =−</m:t>
                      </m:r>
                      <m:r>
                        <a:rPr lang="fr-FR" sz="4000" b="1" i="1" dirty="0">
                          <a:solidFill>
                            <a:srgbClr val="000000"/>
                          </a:solidFill>
                          <a:latin typeface="Cambria Math" panose="02040503050406030204" pitchFamily="18" charset="0"/>
                          <a:ea typeface="Calibri" panose="020F0502020204030204" pitchFamily="34" charset="0"/>
                          <a:cs typeface="Arial" panose="020B0604020202020204" pitchFamily="34" charset="0"/>
                        </a:rPr>
                        <m:t>𝟏𝟐</m:t>
                      </m:r>
                    </m:oMath>
                  </m:oMathPara>
                </a14:m>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mc:Choice>
        <mc:Fallback xmlns="">
          <p:sp>
            <p:nvSpPr>
              <p:cNvPr id="15" name="Rectangle 14"/>
              <p:cNvSpPr>
                <a:spLocks noRot="1" noChangeAspect="1" noMove="1" noResize="1" noEditPoints="1" noAdjustHandles="1" noChangeArrowheads="1" noChangeShapeType="1" noTextEdit="1"/>
              </p:cNvSpPr>
              <p:nvPr/>
            </p:nvSpPr>
            <p:spPr>
              <a:xfrm>
                <a:off x="1676400" y="7186349"/>
                <a:ext cx="15419076" cy="2118529"/>
              </a:xfrm>
              <a:prstGeom prst="rect">
                <a:avLst/>
              </a:prstGeom>
              <a:blipFill>
                <a:blip r:embed="rId32"/>
                <a:stretch>
                  <a:fillRect l="-1384"/>
                </a:stretch>
              </a:blipFill>
            </p:spPr>
            <p:txBody>
              <a:bodyPr/>
              <a:lstStyle/>
              <a:p>
                <a:r>
                  <a:rPr lang="en-US">
                    <a:noFill/>
                  </a:rPr>
                  <a:t> </a:t>
                </a:r>
              </a:p>
            </p:txBody>
          </p:sp>
        </mc:Fallback>
      </mc:AlternateContent>
      <p:pic>
        <p:nvPicPr>
          <p:cNvPr id="22" name="Picture 25"/>
          <p:cNvPicPr>
            <a:picLocks noChangeAspect="1"/>
          </p:cNvPicPr>
          <p:nvPr/>
        </p:nvPicPr>
        <p:blipFill>
          <a:blip r:embed="rId33" cstate="print">
            <a:extLst>
              <a:ext uri="{28A0092B-C50C-407E-A947-70E740481C1C}">
                <a14:useLocalDpi xmlns:a14="http://schemas.microsoft.com/office/drawing/2010/main" val="0"/>
              </a:ext>
            </a:extLst>
          </a:blip>
          <a:srcRect/>
          <a:stretch>
            <a:fillRect/>
          </a:stretch>
        </p:blipFill>
        <p:spPr>
          <a:xfrm>
            <a:off x="16167090" y="8725509"/>
            <a:ext cx="1252713" cy="1174418"/>
          </a:xfrm>
          <a:prstGeom prst="rect">
            <a:avLst/>
          </a:prstGeom>
        </p:spPr>
      </p:pic>
      <p:pic>
        <p:nvPicPr>
          <p:cNvPr id="23" name="Picture 21"/>
          <p:cNvPicPr>
            <a:picLocks noChangeAspect="1"/>
          </p:cNvPicPr>
          <p:nvPr/>
        </p:nvPicPr>
        <p:blipFill>
          <a:blip r:embed="rId34" cstate="print">
            <a:extLst>
              <a:ext uri="{28A0092B-C50C-407E-A947-70E740481C1C}">
                <a14:useLocalDpi xmlns:a14="http://schemas.microsoft.com/office/drawing/2010/main" val="0"/>
              </a:ext>
            </a:extLst>
          </a:blip>
          <a:srcRect/>
          <a:stretch>
            <a:fillRect/>
          </a:stretch>
        </p:blipFill>
        <p:spPr>
          <a:xfrm>
            <a:off x="830192" y="4923100"/>
            <a:ext cx="1440091" cy="1310483"/>
          </a:xfrm>
          <a:prstGeom prst="rect">
            <a:avLst/>
          </a:prstGeom>
        </p:spPr>
      </p:pic>
    </p:spTree>
    <p:extLst>
      <p:ext uri="{BB962C8B-B14F-4D97-AF65-F5344CB8AC3E}">
        <p14:creationId xmlns:p14="http://schemas.microsoft.com/office/powerpoint/2010/main" val="3870436477"/>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randombar(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randombar(horizontal)">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inVertical)">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animBg="1"/>
      <p:bldP spid="17" grpId="0" animBg="1"/>
      <p:bldP spid="18" grpId="0" animBg="1"/>
      <p:bldP spid="14" grpId="0" animBg="1"/>
      <p:bldP spid="20" grpId="0" animBg="1"/>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4000"/>
          </a:blip>
          <a:srcRect t="7786" b="7786"/>
          <a:stretch>
            <a:fillRect/>
          </a:stretch>
        </p:blipFill>
        <p:spPr>
          <a:xfrm>
            <a:off x="0" y="0"/>
            <a:ext cx="18288000" cy="10287000"/>
          </a:xfrm>
          <a:prstGeom prst="rect">
            <a:avLst/>
          </a:prstGeom>
        </p:spPr>
      </p:pic>
      <p:grpSp>
        <p:nvGrpSpPr>
          <p:cNvPr id="4" name="Group 4"/>
          <p:cNvGrpSpPr/>
          <p:nvPr/>
        </p:nvGrpSpPr>
        <p:grpSpPr>
          <a:xfrm>
            <a:off x="533400" y="609600"/>
            <a:ext cx="17221200" cy="9067800"/>
            <a:chOff x="0" y="0"/>
            <a:chExt cx="2662746" cy="1511301"/>
          </a:xfrm>
        </p:grpSpPr>
        <p:sp>
          <p:nvSpPr>
            <p:cNvPr id="5" name="Freeform 5"/>
            <p:cNvSpPr/>
            <p:nvPr/>
          </p:nvSpPr>
          <p:spPr>
            <a:xfrm>
              <a:off x="0" y="0"/>
              <a:ext cx="2662746" cy="1511301"/>
            </a:xfrm>
            <a:custGeom>
              <a:avLst/>
              <a:gdLst/>
              <a:ahLst/>
              <a:cxnLst/>
              <a:rect l="l" t="t" r="r" b="b"/>
              <a:pathLst>
                <a:path w="2662746" h="1511301">
                  <a:moveTo>
                    <a:pt x="2538286" y="1511301"/>
                  </a:moveTo>
                  <a:lnTo>
                    <a:pt x="124460" y="1511301"/>
                  </a:lnTo>
                  <a:cubicBezTo>
                    <a:pt x="55880" y="1511301"/>
                    <a:pt x="0" y="1455421"/>
                    <a:pt x="0" y="1386841"/>
                  </a:cubicBezTo>
                  <a:lnTo>
                    <a:pt x="0" y="124460"/>
                  </a:lnTo>
                  <a:cubicBezTo>
                    <a:pt x="0" y="55880"/>
                    <a:pt x="55880" y="0"/>
                    <a:pt x="124460" y="0"/>
                  </a:cubicBezTo>
                  <a:lnTo>
                    <a:pt x="2538286" y="0"/>
                  </a:lnTo>
                  <a:cubicBezTo>
                    <a:pt x="2606866" y="0"/>
                    <a:pt x="2662746" y="55880"/>
                    <a:pt x="2662746" y="124460"/>
                  </a:cubicBezTo>
                  <a:lnTo>
                    <a:pt x="2662746" y="1386841"/>
                  </a:lnTo>
                  <a:cubicBezTo>
                    <a:pt x="2662746" y="1455421"/>
                    <a:pt x="2606866" y="1511301"/>
                    <a:pt x="2538286" y="1511301"/>
                  </a:cubicBezTo>
                  <a:close/>
                </a:path>
              </a:pathLst>
            </a:custGeom>
            <a:solidFill>
              <a:srgbClr val="497FB4"/>
            </a:solidFill>
          </p:spPr>
        </p:sp>
      </p:grpSp>
      <p:grpSp>
        <p:nvGrpSpPr>
          <p:cNvPr id="6" name="Group 6"/>
          <p:cNvGrpSpPr/>
          <p:nvPr/>
        </p:nvGrpSpPr>
        <p:grpSpPr>
          <a:xfrm>
            <a:off x="5867400" y="495300"/>
            <a:ext cx="6400800" cy="1136203"/>
            <a:chOff x="0" y="0"/>
            <a:chExt cx="8385740" cy="2387260"/>
          </a:xfrm>
        </p:grpSpPr>
        <p:sp>
          <p:nvSpPr>
            <p:cNvPr id="7" name="Freeform 7"/>
            <p:cNvSpPr/>
            <p:nvPr/>
          </p:nvSpPr>
          <p:spPr>
            <a:xfrm>
              <a:off x="0" y="0"/>
              <a:ext cx="8385740" cy="2387260"/>
            </a:xfrm>
            <a:custGeom>
              <a:avLst/>
              <a:gdLst/>
              <a:ahLst/>
              <a:cxnLst/>
              <a:rect l="l" t="t" r="r" b="b"/>
              <a:pathLst>
                <a:path w="8385740" h="2387260">
                  <a:moveTo>
                    <a:pt x="8261280" y="2387260"/>
                  </a:moveTo>
                  <a:lnTo>
                    <a:pt x="124460" y="2387260"/>
                  </a:lnTo>
                  <a:cubicBezTo>
                    <a:pt x="55880" y="2387260"/>
                    <a:pt x="0" y="2331379"/>
                    <a:pt x="0" y="2262799"/>
                  </a:cubicBezTo>
                  <a:lnTo>
                    <a:pt x="0" y="124460"/>
                  </a:lnTo>
                  <a:cubicBezTo>
                    <a:pt x="0" y="55880"/>
                    <a:pt x="55880" y="0"/>
                    <a:pt x="124460" y="0"/>
                  </a:cubicBezTo>
                  <a:lnTo>
                    <a:pt x="8261280" y="0"/>
                  </a:lnTo>
                  <a:cubicBezTo>
                    <a:pt x="8329860" y="0"/>
                    <a:pt x="8385740" y="55880"/>
                    <a:pt x="8385740" y="124460"/>
                  </a:cubicBezTo>
                  <a:lnTo>
                    <a:pt x="8385740" y="2262800"/>
                  </a:lnTo>
                  <a:cubicBezTo>
                    <a:pt x="8385740" y="2331380"/>
                    <a:pt x="8329860" y="2387260"/>
                    <a:pt x="8261280" y="2387260"/>
                  </a:cubicBezTo>
                  <a:close/>
                </a:path>
              </a:pathLst>
            </a:custGeom>
            <a:solidFill>
              <a:srgbClr val="FFFFFF"/>
            </a:solidFill>
          </p:spPr>
        </p:sp>
      </p:grpSp>
      <p:sp>
        <p:nvSpPr>
          <p:cNvPr id="18" name="TextBox 17"/>
          <p:cNvSpPr txBox="1"/>
          <p:nvPr/>
        </p:nvSpPr>
        <p:spPr>
          <a:xfrm>
            <a:off x="6018846" y="696697"/>
            <a:ext cx="7515726" cy="784830"/>
          </a:xfrm>
          <a:prstGeom prst="rect">
            <a:avLst/>
          </a:prstGeom>
          <a:noFill/>
        </p:spPr>
        <p:txBody>
          <a:bodyPr wrap="square" rtlCol="0">
            <a:spAutoFit/>
          </a:bodyPr>
          <a:lstStyle/>
          <a:p>
            <a:r>
              <a:rPr lang="en-US" sz="4500" b="1" dirty="0" err="1">
                <a:latin typeface="Arial" panose="020B0604020202020204" pitchFamily="34" charset="0"/>
                <a:cs typeface="Arial" panose="020B0604020202020204" pitchFamily="34" charset="0"/>
              </a:rPr>
              <a:t>Bài</a:t>
            </a:r>
            <a:r>
              <a:rPr lang="en-US" sz="4500" b="1" dirty="0">
                <a:latin typeface="Arial" panose="020B0604020202020204" pitchFamily="34" charset="0"/>
                <a:cs typeface="Arial" panose="020B0604020202020204" pitchFamily="34" charset="0"/>
              </a:rPr>
              <a:t> 6.23: (SGK – tr.18)</a:t>
            </a:r>
          </a:p>
        </p:txBody>
      </p:sp>
      <p:sp>
        <p:nvSpPr>
          <p:cNvPr id="19" name="Oval Callout 18"/>
          <p:cNvSpPr/>
          <p:nvPr/>
        </p:nvSpPr>
        <p:spPr>
          <a:xfrm>
            <a:off x="1981200" y="6896100"/>
            <a:ext cx="1752600" cy="965974"/>
          </a:xfrm>
          <a:prstGeom prst="wedgeEllipseCallou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prstClr val="black"/>
                </a:solidFill>
              </a:rPr>
              <a:t>Giải</a:t>
            </a:r>
            <a:endParaRPr lang="en-US" sz="4000" b="1">
              <a:solidFill>
                <a:prstClr val="black"/>
              </a:solidFill>
            </a:endParaRPr>
          </a:p>
        </p:txBody>
      </p:sp>
      <p:sp>
        <p:nvSpPr>
          <p:cNvPr id="8" name="Rectangle 7"/>
          <p:cNvSpPr/>
          <p:nvPr/>
        </p:nvSpPr>
        <p:spPr>
          <a:xfrm>
            <a:off x="914400" y="1985308"/>
            <a:ext cx="16459200" cy="1938992"/>
          </a:xfrm>
          <a:prstGeom prst="rect">
            <a:avLst/>
          </a:prstGeom>
        </p:spPr>
        <p:txBody>
          <a:bodyPr wrap="square">
            <a:spAutoFit/>
          </a:bodyPr>
          <a:lstStyle/>
          <a:p>
            <a:pPr algn="just">
              <a:lnSpc>
                <a:spcPct val="150000"/>
              </a:lnSpc>
              <a:spcAft>
                <a:spcPts val="800"/>
              </a:spcAft>
            </a:pP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Theo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bảng</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giá</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trị</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dưới</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đây</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hai</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đại</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lượng</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x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và</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y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có</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phải</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là</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hai</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đại</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lượng</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tỉ</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lệ</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nghịch</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không</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a:t>
            </a:r>
            <a:endParaRPr lang="en-US" sz="4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9" name="Table 8"/>
          <p:cNvGraphicFramePr>
            <a:graphicFrameLocks noGrp="1"/>
          </p:cNvGraphicFramePr>
          <p:nvPr>
            <p:extLst>
              <p:ext uri="{D42A27DB-BD31-4B8C-83A1-F6EECF244321}">
                <p14:modId xmlns:p14="http://schemas.microsoft.com/office/powerpoint/2010/main" val="2303882131"/>
              </p:ext>
            </p:extLst>
          </p:nvPr>
        </p:nvGraphicFramePr>
        <p:xfrm>
          <a:off x="4848258" y="4572000"/>
          <a:ext cx="8439083" cy="2019300"/>
        </p:xfrm>
        <a:graphic>
          <a:graphicData uri="http://schemas.openxmlformats.org/drawingml/2006/table">
            <a:tbl>
              <a:tblPr firstRow="1" firstCol="1" bandRow="1"/>
              <a:tblGrid>
                <a:gridCol w="1667175">
                  <a:extLst>
                    <a:ext uri="{9D8B030D-6E8A-4147-A177-3AD203B41FA5}">
                      <a16:colId xmlns:a16="http://schemas.microsoft.com/office/drawing/2014/main" val="2729400082"/>
                    </a:ext>
                  </a:extLst>
                </a:gridCol>
                <a:gridCol w="1692977">
                  <a:extLst>
                    <a:ext uri="{9D8B030D-6E8A-4147-A177-3AD203B41FA5}">
                      <a16:colId xmlns:a16="http://schemas.microsoft.com/office/drawing/2014/main" val="676251325"/>
                    </a:ext>
                  </a:extLst>
                </a:gridCol>
                <a:gridCol w="1692977">
                  <a:extLst>
                    <a:ext uri="{9D8B030D-6E8A-4147-A177-3AD203B41FA5}">
                      <a16:colId xmlns:a16="http://schemas.microsoft.com/office/drawing/2014/main" val="2545320954"/>
                    </a:ext>
                  </a:extLst>
                </a:gridCol>
                <a:gridCol w="1692977">
                  <a:extLst>
                    <a:ext uri="{9D8B030D-6E8A-4147-A177-3AD203B41FA5}">
                      <a16:colId xmlns:a16="http://schemas.microsoft.com/office/drawing/2014/main" val="1416180413"/>
                    </a:ext>
                  </a:extLst>
                </a:gridCol>
                <a:gridCol w="1692977">
                  <a:extLst>
                    <a:ext uri="{9D8B030D-6E8A-4147-A177-3AD203B41FA5}">
                      <a16:colId xmlns:a16="http://schemas.microsoft.com/office/drawing/2014/main" val="1239911640"/>
                    </a:ext>
                  </a:extLst>
                </a:gridCol>
              </a:tblGrid>
              <a:tr h="851535">
                <a:tc>
                  <a:txBody>
                    <a:bodyPr/>
                    <a:lstStyle/>
                    <a:p>
                      <a:pPr algn="ctr">
                        <a:lnSpc>
                          <a:spcPct val="150000"/>
                        </a:lnSpc>
                        <a:spcAft>
                          <a:spcPts val="800"/>
                        </a:spcAft>
                      </a:pPr>
                      <a:r>
                        <a:rPr lang="en-US" sz="4000" b="1">
                          <a:effectLst/>
                          <a:latin typeface="Arial" panose="020B0604020202020204" pitchFamily="34" charset="0"/>
                          <a:ea typeface="Calibri" panose="020F0502020204030204" pitchFamily="34" charset="0"/>
                          <a:cs typeface="Arial" panose="020B0604020202020204" pitchFamily="34" charset="0"/>
                        </a:rPr>
                        <a:t>x</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3</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6</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16</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dirty="0">
                          <a:effectLst/>
                          <a:latin typeface="Arial" panose="020B0604020202020204" pitchFamily="34" charset="0"/>
                          <a:ea typeface="Calibri" panose="020F0502020204030204" pitchFamily="34" charset="0"/>
                          <a:cs typeface="Arial" panose="020B0604020202020204" pitchFamily="34" charset="0"/>
                        </a:rPr>
                        <a:t>24</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90239213"/>
                  </a:ext>
                </a:extLst>
              </a:tr>
              <a:tr h="851535">
                <a:tc>
                  <a:txBody>
                    <a:bodyPr/>
                    <a:lstStyle/>
                    <a:p>
                      <a:pPr algn="ctr">
                        <a:lnSpc>
                          <a:spcPct val="150000"/>
                        </a:lnSpc>
                        <a:spcAft>
                          <a:spcPts val="800"/>
                        </a:spcAft>
                      </a:pPr>
                      <a:r>
                        <a:rPr lang="en-US" sz="4000" b="1" dirty="0">
                          <a:effectLst/>
                          <a:latin typeface="Arial" panose="020B0604020202020204" pitchFamily="34" charset="0"/>
                          <a:ea typeface="Calibri" panose="020F0502020204030204" pitchFamily="34" charset="0"/>
                          <a:cs typeface="Arial" panose="020B0604020202020204" pitchFamily="34" charset="0"/>
                        </a:rPr>
                        <a:t>y</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160</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80</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30</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dirty="0">
                          <a:effectLst/>
                          <a:latin typeface="Arial" panose="020B0604020202020204" pitchFamily="34" charset="0"/>
                          <a:ea typeface="Calibri" panose="020F0502020204030204" pitchFamily="34" charset="0"/>
                          <a:cs typeface="Arial" panose="020B0604020202020204" pitchFamily="34" charset="0"/>
                        </a:rPr>
                        <a:t>20</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022984125"/>
                  </a:ext>
                </a:extLst>
              </a:tr>
            </a:tbl>
          </a:graphicData>
        </a:graphic>
      </p:graphicFrame>
      <p:sp>
        <p:nvSpPr>
          <p:cNvPr id="10" name="TextBox 9"/>
          <p:cNvSpPr txBox="1"/>
          <p:nvPr/>
        </p:nvSpPr>
        <p:spPr>
          <a:xfrm>
            <a:off x="3505200" y="4054614"/>
            <a:ext cx="1066800" cy="707886"/>
          </a:xfrm>
          <a:prstGeom prst="rect">
            <a:avLst/>
          </a:prstGeom>
          <a:noFill/>
        </p:spPr>
        <p:txBody>
          <a:bodyPr wrap="square" rtlCol="0">
            <a:spAutoFit/>
          </a:bodyPr>
          <a:lstStyle/>
          <a:p>
            <a:r>
              <a:rPr lang="en-US" sz="4000" dirty="0">
                <a:solidFill>
                  <a:schemeClr val="bg1"/>
                </a:solidFill>
                <a:latin typeface="Arial" panose="020B0604020202020204" pitchFamily="34" charset="0"/>
                <a:cs typeface="Arial" panose="020B0604020202020204" pitchFamily="34" charset="0"/>
              </a:rPr>
              <a:t>a)</a:t>
            </a:r>
          </a:p>
        </p:txBody>
      </p:sp>
      <p:grpSp>
        <p:nvGrpSpPr>
          <p:cNvPr id="17" name="Group 16"/>
          <p:cNvGrpSpPr/>
          <p:nvPr/>
        </p:nvGrpSpPr>
        <p:grpSpPr>
          <a:xfrm>
            <a:off x="1219200" y="7962900"/>
            <a:ext cx="16178692" cy="1248803"/>
            <a:chOff x="1194908" y="7826617"/>
            <a:chExt cx="16178692" cy="1248803"/>
          </a:xfrm>
        </p:grpSpPr>
        <mc:AlternateContent xmlns:mc="http://schemas.openxmlformats.org/markup-compatibility/2006" xmlns:a14="http://schemas.microsoft.com/office/drawing/2010/main">
          <mc:Choice Requires="a14">
            <p:sp>
              <p:nvSpPr>
                <p:cNvPr id="14" name="Rectangle 13"/>
                <p:cNvSpPr/>
                <p:nvPr/>
              </p:nvSpPr>
              <p:spPr>
                <a:xfrm>
                  <a:off x="1194908" y="7967477"/>
                  <a:ext cx="16178692" cy="1015663"/>
                </a:xfrm>
                <a:prstGeom prst="rect">
                  <a:avLst/>
                </a:prstGeom>
              </p:spPr>
              <p:txBody>
                <a:bodyPr wrap="square">
                  <a:spAutoFit/>
                </a:bodyPr>
                <a:lstStyle/>
                <a:p>
                  <a:pPr algn="just">
                    <a:lnSpc>
                      <a:spcPct val="150000"/>
                    </a:lnSpc>
                    <a:spcAft>
                      <a:spcPts val="600"/>
                    </a:spcAft>
                  </a:pP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Dễ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thấy</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dirty="0" smtClean="0">
                          <a:solidFill>
                            <a:schemeClr val="bg1"/>
                          </a:solidFill>
                          <a:latin typeface="Cambria Math" panose="02040503050406030204" pitchFamily="18" charset="0"/>
                          <a:ea typeface="Calibri" panose="020F0502020204030204" pitchFamily="34" charset="0"/>
                          <a:cs typeface="Arial" panose="020B0604020202020204" pitchFamily="34" charset="0"/>
                        </a:rPr>
                        <m:t>𝑥𝑦</m:t>
                      </m:r>
                      <m:r>
                        <a:rPr lang="en-US" sz="4000" i="1" dirty="0">
                          <a:solidFill>
                            <a:schemeClr val="bg1"/>
                          </a:solidFill>
                          <a:latin typeface="Cambria Math" panose="02040503050406030204" pitchFamily="18" charset="0"/>
                          <a:ea typeface="Calibri" panose="020F0502020204030204" pitchFamily="34" charset="0"/>
                          <a:cs typeface="Arial" panose="020B0604020202020204" pitchFamily="34" charset="0"/>
                        </a:rPr>
                        <m:t>=480 </m:t>
                      </m:r>
                    </m:oMath>
                  </a14:m>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hay               </a:t>
                  </a:r>
                  <a:r>
                    <a:rPr lang="en-US" sz="4000" dirty="0" err="1">
                      <a:solidFill>
                        <a:schemeClr val="bg1"/>
                      </a:solidFill>
                      <a:effectLst/>
                      <a:latin typeface="Arial" panose="020B0604020202020204" pitchFamily="34" charset="0"/>
                      <a:ea typeface="Times New Roman" panose="02020603050405020304" pitchFamily="18" charset="0"/>
                      <a:cs typeface="Arial" panose="020B0604020202020204" pitchFamily="34" charset="0"/>
                    </a:rPr>
                    <a:t>nên</a:t>
                  </a:r>
                  <a:r>
                    <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x  </a:t>
                  </a:r>
                  <a:r>
                    <a:rPr lang="en-US" sz="4000" dirty="0" err="1">
                      <a:solidFill>
                        <a:schemeClr val="bg1"/>
                      </a:solidFill>
                      <a:effectLst/>
                      <a:latin typeface="Arial" panose="020B0604020202020204" pitchFamily="34" charset="0"/>
                      <a:ea typeface="Times New Roman" panose="02020603050405020304" pitchFamily="18" charset="0"/>
                      <a:cs typeface="Arial" panose="020B0604020202020204" pitchFamily="34" charset="0"/>
                    </a:rPr>
                    <a:t>và</a:t>
                  </a:r>
                  <a:r>
                    <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y </a:t>
                  </a:r>
                  <a:r>
                    <a:rPr lang="en-US" sz="4000" dirty="0" err="1">
                      <a:solidFill>
                        <a:schemeClr val="bg1"/>
                      </a:solidFill>
                      <a:effectLst/>
                      <a:latin typeface="Arial" panose="020B0604020202020204" pitchFamily="34" charset="0"/>
                      <a:ea typeface="Times New Roman" panose="02020603050405020304" pitchFamily="18" charset="0"/>
                      <a:cs typeface="Arial" panose="020B0604020202020204" pitchFamily="34" charset="0"/>
                    </a:rPr>
                    <a:t>là</a:t>
                  </a:r>
                  <a:r>
                    <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chemeClr val="bg1"/>
                      </a:solidFill>
                      <a:effectLst/>
                      <a:latin typeface="Arial" panose="020B0604020202020204" pitchFamily="34" charset="0"/>
                      <a:ea typeface="Times New Roman" panose="02020603050405020304" pitchFamily="18" charset="0"/>
                      <a:cs typeface="Arial" panose="020B0604020202020204" pitchFamily="34" charset="0"/>
                    </a:rPr>
                    <a:t>hai</a:t>
                  </a:r>
                  <a:r>
                    <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chemeClr val="bg1"/>
                      </a:solidFill>
                      <a:effectLst/>
                      <a:latin typeface="Arial" panose="020B0604020202020204" pitchFamily="34" charset="0"/>
                      <a:ea typeface="Times New Roman" panose="02020603050405020304" pitchFamily="18" charset="0"/>
                      <a:cs typeface="Arial" panose="020B0604020202020204" pitchFamily="34" charset="0"/>
                    </a:rPr>
                    <a:t>đại</a:t>
                  </a:r>
                  <a:r>
                    <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chemeClr val="bg1"/>
                      </a:solidFill>
                      <a:effectLst/>
                      <a:latin typeface="Arial" panose="020B0604020202020204" pitchFamily="34" charset="0"/>
                      <a:ea typeface="Times New Roman" panose="02020603050405020304" pitchFamily="18" charset="0"/>
                      <a:cs typeface="Arial" panose="020B0604020202020204" pitchFamily="34" charset="0"/>
                    </a:rPr>
                    <a:t>lượng</a:t>
                  </a:r>
                  <a:r>
                    <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chemeClr val="bg1"/>
                      </a:solidFill>
                      <a:effectLst/>
                      <a:latin typeface="Arial" panose="020B0604020202020204" pitchFamily="34" charset="0"/>
                      <a:ea typeface="Times New Roman" panose="02020603050405020304" pitchFamily="18" charset="0"/>
                      <a:cs typeface="Arial" panose="020B0604020202020204" pitchFamily="34" charset="0"/>
                    </a:rPr>
                    <a:t>tỉ</a:t>
                  </a:r>
                  <a:r>
                    <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chemeClr val="bg1"/>
                      </a:solidFill>
                      <a:effectLst/>
                      <a:latin typeface="Arial" panose="020B0604020202020204" pitchFamily="34" charset="0"/>
                      <a:ea typeface="Times New Roman" panose="02020603050405020304" pitchFamily="18" charset="0"/>
                      <a:cs typeface="Arial" panose="020B0604020202020204" pitchFamily="34" charset="0"/>
                    </a:rPr>
                    <a:t>lệ</a:t>
                  </a:r>
                  <a:r>
                    <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chemeClr val="bg1"/>
                      </a:solidFill>
                      <a:effectLst/>
                      <a:latin typeface="Arial" panose="020B0604020202020204" pitchFamily="34" charset="0"/>
                      <a:ea typeface="Times New Roman" panose="02020603050405020304" pitchFamily="18" charset="0"/>
                      <a:cs typeface="Arial" panose="020B0604020202020204" pitchFamily="34" charset="0"/>
                    </a:rPr>
                    <a:t>nghịch</a:t>
                  </a:r>
                  <a:endParaRPr lang="en-US" sz="4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14" name="Rectangle 13"/>
                <p:cNvSpPr>
                  <a:spLocks noRot="1" noChangeAspect="1" noMove="1" noResize="1" noEditPoints="1" noAdjustHandles="1" noChangeArrowheads="1" noChangeShapeType="1" noTextEdit="1"/>
                </p:cNvSpPr>
                <p:nvPr/>
              </p:nvSpPr>
              <p:spPr>
                <a:xfrm>
                  <a:off x="1194908" y="7967477"/>
                  <a:ext cx="16178692" cy="1015663"/>
                </a:xfrm>
                <a:prstGeom prst="rect">
                  <a:avLst/>
                </a:prstGeom>
                <a:blipFill>
                  <a:blip r:embed="rId3"/>
                  <a:stretch>
                    <a:fillRect l="-1319" b="-1377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6156960" y="7826617"/>
                  <a:ext cx="2115066" cy="12488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000" i="1" smtClean="0">
                            <a:solidFill>
                              <a:schemeClr val="bg1"/>
                            </a:solidFill>
                            <a:latin typeface="Cambria Math" panose="02040503050406030204" pitchFamily="18" charset="0"/>
                          </a:rPr>
                          <m:t>𝑦</m:t>
                        </m:r>
                        <m:r>
                          <a:rPr lang="en-US" sz="4000" i="0">
                            <a:solidFill>
                              <a:schemeClr val="bg1"/>
                            </a:solidFill>
                            <a:latin typeface="Cambria Math" panose="02040503050406030204" pitchFamily="18" charset="0"/>
                          </a:rPr>
                          <m:t>=</m:t>
                        </m:r>
                        <m:f>
                          <m:fPr>
                            <m:ctrlPr>
                              <a:rPr lang="en-US" sz="4000" i="1">
                                <a:solidFill>
                                  <a:schemeClr val="bg1"/>
                                </a:solidFill>
                                <a:latin typeface="Cambria Math" panose="02040503050406030204" pitchFamily="18" charset="0"/>
                              </a:rPr>
                            </m:ctrlPr>
                          </m:fPr>
                          <m:num>
                            <m:r>
                              <a:rPr lang="en-US" sz="4000" i="0">
                                <a:solidFill>
                                  <a:schemeClr val="bg1"/>
                                </a:solidFill>
                                <a:latin typeface="Cambria Math" panose="02040503050406030204" pitchFamily="18" charset="0"/>
                              </a:rPr>
                              <m:t>480</m:t>
                            </m:r>
                          </m:num>
                          <m:den>
                            <m:r>
                              <a:rPr lang="en-US" sz="4000" i="1">
                                <a:solidFill>
                                  <a:schemeClr val="bg1"/>
                                </a:solidFill>
                                <a:latin typeface="Cambria Math" panose="02040503050406030204" pitchFamily="18" charset="0"/>
                              </a:rPr>
                              <m:t>𝑥</m:t>
                            </m:r>
                          </m:den>
                        </m:f>
                      </m:oMath>
                    </m:oMathPara>
                  </a14:m>
                  <a:endParaRPr lang="en-US" sz="4000" dirty="0">
                    <a:solidFill>
                      <a:schemeClr val="bg1"/>
                    </a:solidFill>
                  </a:endParaRPr>
                </a:p>
              </p:txBody>
            </p:sp>
          </mc:Choice>
          <mc:Fallback xmlns="">
            <p:sp>
              <p:nvSpPr>
                <p:cNvPr id="16" name="Rectangle 15"/>
                <p:cNvSpPr>
                  <a:spLocks noRot="1" noChangeAspect="1" noMove="1" noResize="1" noEditPoints="1" noAdjustHandles="1" noChangeArrowheads="1" noChangeShapeType="1" noTextEdit="1"/>
                </p:cNvSpPr>
                <p:nvPr/>
              </p:nvSpPr>
              <p:spPr>
                <a:xfrm>
                  <a:off x="6156960" y="7826617"/>
                  <a:ext cx="2115066" cy="1248803"/>
                </a:xfrm>
                <a:prstGeom prst="rect">
                  <a:avLst/>
                </a:prstGeom>
                <a:blipFill>
                  <a:blip r:embed="rId4"/>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2993637371"/>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8"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4000"/>
          </a:blip>
          <a:srcRect t="7786" b="7786"/>
          <a:stretch>
            <a:fillRect/>
          </a:stretch>
        </p:blipFill>
        <p:spPr>
          <a:xfrm>
            <a:off x="0" y="0"/>
            <a:ext cx="18288000" cy="10287000"/>
          </a:xfrm>
          <a:prstGeom prst="rect">
            <a:avLst/>
          </a:prstGeom>
        </p:spPr>
      </p:pic>
      <p:grpSp>
        <p:nvGrpSpPr>
          <p:cNvPr id="4" name="Group 4"/>
          <p:cNvGrpSpPr/>
          <p:nvPr/>
        </p:nvGrpSpPr>
        <p:grpSpPr>
          <a:xfrm>
            <a:off x="533400" y="609600"/>
            <a:ext cx="17221200" cy="9067800"/>
            <a:chOff x="0" y="0"/>
            <a:chExt cx="2662746" cy="1511301"/>
          </a:xfrm>
        </p:grpSpPr>
        <p:sp>
          <p:nvSpPr>
            <p:cNvPr id="5" name="Freeform 5"/>
            <p:cNvSpPr/>
            <p:nvPr/>
          </p:nvSpPr>
          <p:spPr>
            <a:xfrm>
              <a:off x="0" y="0"/>
              <a:ext cx="2662746" cy="1511301"/>
            </a:xfrm>
            <a:custGeom>
              <a:avLst/>
              <a:gdLst/>
              <a:ahLst/>
              <a:cxnLst/>
              <a:rect l="l" t="t" r="r" b="b"/>
              <a:pathLst>
                <a:path w="2662746" h="1511301">
                  <a:moveTo>
                    <a:pt x="2538286" y="1511301"/>
                  </a:moveTo>
                  <a:lnTo>
                    <a:pt x="124460" y="1511301"/>
                  </a:lnTo>
                  <a:cubicBezTo>
                    <a:pt x="55880" y="1511301"/>
                    <a:pt x="0" y="1455421"/>
                    <a:pt x="0" y="1386841"/>
                  </a:cubicBezTo>
                  <a:lnTo>
                    <a:pt x="0" y="124460"/>
                  </a:lnTo>
                  <a:cubicBezTo>
                    <a:pt x="0" y="55880"/>
                    <a:pt x="55880" y="0"/>
                    <a:pt x="124460" y="0"/>
                  </a:cubicBezTo>
                  <a:lnTo>
                    <a:pt x="2538286" y="0"/>
                  </a:lnTo>
                  <a:cubicBezTo>
                    <a:pt x="2606866" y="0"/>
                    <a:pt x="2662746" y="55880"/>
                    <a:pt x="2662746" y="124460"/>
                  </a:cubicBezTo>
                  <a:lnTo>
                    <a:pt x="2662746" y="1386841"/>
                  </a:lnTo>
                  <a:cubicBezTo>
                    <a:pt x="2662746" y="1455421"/>
                    <a:pt x="2606866" y="1511301"/>
                    <a:pt x="2538286" y="1511301"/>
                  </a:cubicBezTo>
                  <a:close/>
                </a:path>
              </a:pathLst>
            </a:custGeom>
            <a:solidFill>
              <a:srgbClr val="497FB4"/>
            </a:solidFill>
          </p:spPr>
        </p:sp>
      </p:grpSp>
      <p:grpSp>
        <p:nvGrpSpPr>
          <p:cNvPr id="6" name="Group 6"/>
          <p:cNvGrpSpPr/>
          <p:nvPr/>
        </p:nvGrpSpPr>
        <p:grpSpPr>
          <a:xfrm>
            <a:off x="5867400" y="495300"/>
            <a:ext cx="6400800" cy="1136203"/>
            <a:chOff x="0" y="0"/>
            <a:chExt cx="8385740" cy="2387260"/>
          </a:xfrm>
        </p:grpSpPr>
        <p:sp>
          <p:nvSpPr>
            <p:cNvPr id="7" name="Freeform 7"/>
            <p:cNvSpPr/>
            <p:nvPr/>
          </p:nvSpPr>
          <p:spPr>
            <a:xfrm>
              <a:off x="0" y="0"/>
              <a:ext cx="8385740" cy="2387260"/>
            </a:xfrm>
            <a:custGeom>
              <a:avLst/>
              <a:gdLst/>
              <a:ahLst/>
              <a:cxnLst/>
              <a:rect l="l" t="t" r="r" b="b"/>
              <a:pathLst>
                <a:path w="8385740" h="2387260">
                  <a:moveTo>
                    <a:pt x="8261280" y="2387260"/>
                  </a:moveTo>
                  <a:lnTo>
                    <a:pt x="124460" y="2387260"/>
                  </a:lnTo>
                  <a:cubicBezTo>
                    <a:pt x="55880" y="2387260"/>
                    <a:pt x="0" y="2331379"/>
                    <a:pt x="0" y="2262799"/>
                  </a:cubicBezTo>
                  <a:lnTo>
                    <a:pt x="0" y="124460"/>
                  </a:lnTo>
                  <a:cubicBezTo>
                    <a:pt x="0" y="55880"/>
                    <a:pt x="55880" y="0"/>
                    <a:pt x="124460" y="0"/>
                  </a:cubicBezTo>
                  <a:lnTo>
                    <a:pt x="8261280" y="0"/>
                  </a:lnTo>
                  <a:cubicBezTo>
                    <a:pt x="8329860" y="0"/>
                    <a:pt x="8385740" y="55880"/>
                    <a:pt x="8385740" y="124460"/>
                  </a:cubicBezTo>
                  <a:lnTo>
                    <a:pt x="8385740" y="2262800"/>
                  </a:lnTo>
                  <a:cubicBezTo>
                    <a:pt x="8385740" y="2331380"/>
                    <a:pt x="8329860" y="2387260"/>
                    <a:pt x="8261280" y="2387260"/>
                  </a:cubicBezTo>
                  <a:close/>
                </a:path>
              </a:pathLst>
            </a:custGeom>
            <a:solidFill>
              <a:srgbClr val="FFFFFF"/>
            </a:solidFill>
          </p:spPr>
        </p:sp>
      </p:grpSp>
      <p:sp>
        <p:nvSpPr>
          <p:cNvPr id="18" name="TextBox 17"/>
          <p:cNvSpPr txBox="1"/>
          <p:nvPr/>
        </p:nvSpPr>
        <p:spPr>
          <a:xfrm>
            <a:off x="6004332" y="696697"/>
            <a:ext cx="7515726"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Bài</a:t>
            </a:r>
            <a:r>
              <a:rPr kumimoji="0" lang="en-US" sz="4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6.23: (SGK – tr.18)</a:t>
            </a:r>
          </a:p>
        </p:txBody>
      </p:sp>
      <p:sp>
        <p:nvSpPr>
          <p:cNvPr id="19" name="Oval Callout 18"/>
          <p:cNvSpPr/>
          <p:nvPr/>
        </p:nvSpPr>
        <p:spPr>
          <a:xfrm>
            <a:off x="1828800" y="5320526"/>
            <a:ext cx="1752600" cy="965974"/>
          </a:xfrm>
          <a:prstGeom prst="wedgeEllipseCallou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p:cNvSpPr txBox="1"/>
          <p:nvPr/>
        </p:nvSpPr>
        <p:spPr>
          <a:xfrm>
            <a:off x="3429000" y="1986309"/>
            <a:ext cx="1066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dirty="0">
                <a:solidFill>
                  <a:prstClr val="white"/>
                </a:solidFill>
                <a:latin typeface="Arial" panose="020B0604020202020204" pitchFamily="34" charset="0"/>
                <a:cs typeface="Arial" panose="020B0604020202020204" pitchFamily="34" charset="0"/>
              </a:rPr>
              <a:t>b</a:t>
            </a:r>
            <a:r>
              <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p:txBody>
      </p:sp>
      <p:graphicFrame>
        <p:nvGraphicFramePr>
          <p:cNvPr id="12" name="Table 11"/>
          <p:cNvGraphicFramePr>
            <a:graphicFrameLocks noGrp="1"/>
          </p:cNvGraphicFramePr>
          <p:nvPr>
            <p:extLst>
              <p:ext uri="{D42A27DB-BD31-4B8C-83A1-F6EECF244321}">
                <p14:modId xmlns:p14="http://schemas.microsoft.com/office/powerpoint/2010/main" val="769849681"/>
              </p:ext>
            </p:extLst>
          </p:nvPr>
        </p:nvGraphicFramePr>
        <p:xfrm>
          <a:off x="4495800" y="2895600"/>
          <a:ext cx="8991600" cy="2019300"/>
        </p:xfrm>
        <a:graphic>
          <a:graphicData uri="http://schemas.openxmlformats.org/drawingml/2006/table">
            <a:tbl>
              <a:tblPr firstRow="1" firstCol="1" bandRow="1"/>
              <a:tblGrid>
                <a:gridCol w="1782081">
                  <a:extLst>
                    <a:ext uri="{9D8B030D-6E8A-4147-A177-3AD203B41FA5}">
                      <a16:colId xmlns:a16="http://schemas.microsoft.com/office/drawing/2014/main" val="3672632478"/>
                    </a:ext>
                  </a:extLst>
                </a:gridCol>
                <a:gridCol w="1782081">
                  <a:extLst>
                    <a:ext uri="{9D8B030D-6E8A-4147-A177-3AD203B41FA5}">
                      <a16:colId xmlns:a16="http://schemas.microsoft.com/office/drawing/2014/main" val="3106449527"/>
                    </a:ext>
                  </a:extLst>
                </a:gridCol>
                <a:gridCol w="1809146">
                  <a:extLst>
                    <a:ext uri="{9D8B030D-6E8A-4147-A177-3AD203B41FA5}">
                      <a16:colId xmlns:a16="http://schemas.microsoft.com/office/drawing/2014/main" val="1463969481"/>
                    </a:ext>
                  </a:extLst>
                </a:gridCol>
                <a:gridCol w="1809146">
                  <a:extLst>
                    <a:ext uri="{9D8B030D-6E8A-4147-A177-3AD203B41FA5}">
                      <a16:colId xmlns:a16="http://schemas.microsoft.com/office/drawing/2014/main" val="2288355469"/>
                    </a:ext>
                  </a:extLst>
                </a:gridCol>
                <a:gridCol w="1809146">
                  <a:extLst>
                    <a:ext uri="{9D8B030D-6E8A-4147-A177-3AD203B41FA5}">
                      <a16:colId xmlns:a16="http://schemas.microsoft.com/office/drawing/2014/main" val="3586884259"/>
                    </a:ext>
                  </a:extLst>
                </a:gridCol>
              </a:tblGrid>
              <a:tr h="952500">
                <a:tc>
                  <a:txBody>
                    <a:bodyPr/>
                    <a:lstStyle/>
                    <a:p>
                      <a:pPr algn="ctr">
                        <a:lnSpc>
                          <a:spcPct val="150000"/>
                        </a:lnSpc>
                        <a:spcAft>
                          <a:spcPts val="800"/>
                        </a:spcAft>
                      </a:pPr>
                      <a:r>
                        <a:rPr lang="en-US" sz="4000" b="1" dirty="0">
                          <a:effectLst/>
                          <a:latin typeface="Arial" panose="020B0604020202020204" pitchFamily="34" charset="0"/>
                          <a:ea typeface="Calibri" panose="020F0502020204030204" pitchFamily="34" charset="0"/>
                          <a:cs typeface="Arial" panose="020B0604020202020204" pitchFamily="34" charset="0"/>
                        </a:rPr>
                        <a:t>x</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4</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dirty="0">
                          <a:effectLst/>
                          <a:latin typeface="Arial" panose="020B0604020202020204" pitchFamily="34" charset="0"/>
                          <a:ea typeface="Calibri" panose="020F0502020204030204" pitchFamily="34" charset="0"/>
                          <a:cs typeface="Arial" panose="020B0604020202020204" pitchFamily="34" charset="0"/>
                        </a:rPr>
                        <a:t>8</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25</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32</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702442727"/>
                  </a:ext>
                </a:extLst>
              </a:tr>
              <a:tr h="952500">
                <a:tc>
                  <a:txBody>
                    <a:bodyPr/>
                    <a:lstStyle/>
                    <a:p>
                      <a:pPr algn="ctr">
                        <a:lnSpc>
                          <a:spcPct val="150000"/>
                        </a:lnSpc>
                        <a:spcAft>
                          <a:spcPts val="800"/>
                        </a:spcAft>
                      </a:pPr>
                      <a:r>
                        <a:rPr lang="en-US" sz="4000" b="1">
                          <a:effectLst/>
                          <a:latin typeface="Arial" panose="020B0604020202020204" pitchFamily="34" charset="0"/>
                          <a:ea typeface="Calibri" panose="020F0502020204030204" pitchFamily="34" charset="0"/>
                          <a:cs typeface="Arial" panose="020B0604020202020204" pitchFamily="34" charset="0"/>
                        </a:rPr>
                        <a:t>y</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2CC"/>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160</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80</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a:effectLst/>
                          <a:latin typeface="Arial" panose="020B0604020202020204" pitchFamily="34" charset="0"/>
                          <a:ea typeface="Calibri" panose="020F0502020204030204" pitchFamily="34" charset="0"/>
                          <a:cs typeface="Arial" panose="020B0604020202020204" pitchFamily="34" charset="0"/>
                        </a:rPr>
                        <a:t>26</a:t>
                      </a:r>
                      <a:endParaRPr lang="en-US" sz="400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n-US" sz="4000" dirty="0">
                          <a:effectLst/>
                          <a:latin typeface="Arial" panose="020B0604020202020204" pitchFamily="34" charset="0"/>
                          <a:ea typeface="Calibri" panose="020F0502020204030204" pitchFamily="34" charset="0"/>
                          <a:cs typeface="Arial" panose="020B0604020202020204" pitchFamily="34" charset="0"/>
                        </a:rPr>
                        <a:t>20</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722641720"/>
                  </a:ext>
                </a:extLst>
              </a:tr>
            </a:tbl>
          </a:graphicData>
        </a:graphic>
      </p:graphicFrame>
      <p:sp>
        <p:nvSpPr>
          <p:cNvPr id="13" name="Rectangle 12"/>
          <p:cNvSpPr/>
          <p:nvPr/>
        </p:nvSpPr>
        <p:spPr>
          <a:xfrm>
            <a:off x="1066800" y="6743700"/>
            <a:ext cx="16230600" cy="1938992"/>
          </a:xfrm>
          <a:prstGeom prst="rect">
            <a:avLst/>
          </a:prstGeom>
        </p:spPr>
        <p:txBody>
          <a:bodyPr wrap="square">
            <a:spAutoFit/>
          </a:bodyPr>
          <a:lstStyle/>
          <a:p>
            <a:pPr algn="just">
              <a:lnSpc>
                <a:spcPct val="150000"/>
              </a:lnSpc>
              <a:spcAft>
                <a:spcPts val="600"/>
              </a:spcAft>
            </a:pP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Với</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x = 25, y = 26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thì</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ta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có</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xy</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 25.26 = 650,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khác</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với</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các</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tích</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xy</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khác</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bằng</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640),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nên</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x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và</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y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không</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phải</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là</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hai</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đại</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lượng</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tỉ</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lệ</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nghịch</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a:t>
            </a:r>
            <a:endParaRPr lang="en-US" sz="4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3057662"/>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0"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1207742" y="-266700"/>
            <a:ext cx="1447800" cy="11125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7" name="Rectangle 26"/>
          <p:cNvSpPr/>
          <p:nvPr/>
        </p:nvSpPr>
        <p:spPr>
          <a:xfrm>
            <a:off x="17971360" y="-419100"/>
            <a:ext cx="1447800" cy="11125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Oval Callout 45"/>
          <p:cNvSpPr/>
          <p:nvPr/>
        </p:nvSpPr>
        <p:spPr>
          <a:xfrm>
            <a:off x="8233658" y="3390900"/>
            <a:ext cx="1752600" cy="965974"/>
          </a:xfrm>
          <a:prstGeom prst="wedgeEllipseCallou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prstClr val="black"/>
                </a:solidFill>
              </a:rPr>
              <a:t>Giải</a:t>
            </a:r>
            <a:endParaRPr lang="en-US" sz="4000" b="1">
              <a:solidFill>
                <a:prstClr val="black"/>
              </a:solidFill>
            </a:endParaRPr>
          </a:p>
        </p:txBody>
      </p:sp>
      <p:sp>
        <p:nvSpPr>
          <p:cNvPr id="23" name="TextBox 22"/>
          <p:cNvSpPr txBox="1"/>
          <p:nvPr/>
        </p:nvSpPr>
        <p:spPr>
          <a:xfrm>
            <a:off x="6003854" y="419100"/>
            <a:ext cx="7515726"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Bài</a:t>
            </a:r>
            <a:r>
              <a:rPr kumimoji="0" lang="en-US" sz="4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6.24: (SGK – tr.18)</a:t>
            </a:r>
          </a:p>
        </p:txBody>
      </p:sp>
      <p:sp>
        <p:nvSpPr>
          <p:cNvPr id="4" name="Rectangle 3"/>
          <p:cNvSpPr/>
          <p:nvPr/>
        </p:nvSpPr>
        <p:spPr>
          <a:xfrm>
            <a:off x="541517" y="1257300"/>
            <a:ext cx="17136883" cy="1938992"/>
          </a:xfrm>
          <a:prstGeom prst="rect">
            <a:avLst/>
          </a:prstGeom>
        </p:spPr>
        <p:txBody>
          <a:bodyPr wrap="square">
            <a:spAutoFit/>
          </a:bodyPr>
          <a:lstStyle/>
          <a:p>
            <a:pPr algn="just">
              <a:lnSpc>
                <a:spcPct val="15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Cho </a:t>
            </a:r>
            <a:r>
              <a:rPr lang="en-US" sz="4000" dirty="0" err="1">
                <a:latin typeface="Arial" panose="020B0604020202020204" pitchFamily="34" charset="0"/>
                <a:ea typeface="Calibri" panose="020F0502020204030204" pitchFamily="34" charset="0"/>
                <a:cs typeface="Arial" panose="020B0604020202020204" pitchFamily="34" charset="0"/>
              </a:rPr>
              <a:t>biết</a:t>
            </a:r>
            <a:r>
              <a:rPr lang="en-US" sz="4000" dirty="0">
                <a:latin typeface="Arial" panose="020B0604020202020204" pitchFamily="34" charset="0"/>
                <a:ea typeface="Calibri" panose="020F0502020204030204" pitchFamily="34" charset="0"/>
                <a:cs typeface="Arial" panose="020B0604020202020204" pitchFamily="34" charset="0"/>
              </a:rPr>
              <a:t> y </a:t>
            </a:r>
            <a:r>
              <a:rPr lang="en-US" sz="4000" dirty="0" err="1">
                <a:latin typeface="Arial" panose="020B0604020202020204" pitchFamily="34" charset="0"/>
                <a:ea typeface="Calibri" panose="020F0502020204030204" pitchFamily="34" charset="0"/>
                <a:cs typeface="Arial" panose="020B0604020202020204" pitchFamily="34" charset="0"/>
              </a:rPr>
              <a:t>tỉ</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nghịch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với</a:t>
            </a:r>
            <a:r>
              <a:rPr lang="en-US" sz="4000" dirty="0">
                <a:latin typeface="Arial" panose="020B0604020202020204" pitchFamily="34" charset="0"/>
                <a:ea typeface="Calibri" panose="020F0502020204030204" pitchFamily="34" charset="0"/>
                <a:cs typeface="Arial" panose="020B0604020202020204" pitchFamily="34" charset="0"/>
              </a:rPr>
              <a:t> x </a:t>
            </a:r>
            <a:r>
              <a:rPr lang="en-US" sz="4000" dirty="0" err="1">
                <a:latin typeface="Arial" panose="020B0604020202020204" pitchFamily="34" charset="0"/>
                <a:ea typeface="Calibri" panose="020F0502020204030204" pitchFamily="34" charset="0"/>
                <a:cs typeface="Arial" panose="020B0604020202020204" pitchFamily="34" charset="0"/>
              </a:rPr>
              <a:t>theo</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số</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tỉ</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lệ</a:t>
            </a:r>
            <a:r>
              <a:rPr lang="en-US" sz="4000" dirty="0">
                <a:latin typeface="Arial" panose="020B0604020202020204" pitchFamily="34" charset="0"/>
                <a:ea typeface="Calibri" panose="020F0502020204030204" pitchFamily="34" charset="0"/>
                <a:cs typeface="Arial" panose="020B0604020202020204" pitchFamily="34" charset="0"/>
              </a:rPr>
              <a:t> a, x </a:t>
            </a:r>
            <a:r>
              <a:rPr lang="en-US" sz="4000" dirty="0" err="1">
                <a:latin typeface="Arial" panose="020B0604020202020204" pitchFamily="34" charset="0"/>
                <a:ea typeface="Calibri" panose="020F0502020204030204" pitchFamily="34" charset="0"/>
                <a:cs typeface="Arial" panose="020B0604020202020204" pitchFamily="34" charset="0"/>
              </a:rPr>
              <a:t>tỉ</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nghịch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với</a:t>
            </a:r>
            <a:r>
              <a:rPr lang="en-US" sz="4000" dirty="0">
                <a:latin typeface="Arial" panose="020B0604020202020204" pitchFamily="34" charset="0"/>
                <a:ea typeface="Calibri" panose="020F0502020204030204" pitchFamily="34" charset="0"/>
                <a:cs typeface="Arial" panose="020B0604020202020204" pitchFamily="34" charset="0"/>
              </a:rPr>
              <a:t> z </a:t>
            </a:r>
            <a:r>
              <a:rPr lang="en-US" sz="4000" dirty="0" err="1">
                <a:latin typeface="Arial" panose="020B0604020202020204" pitchFamily="34" charset="0"/>
                <a:ea typeface="Calibri" panose="020F0502020204030204" pitchFamily="34" charset="0"/>
                <a:cs typeface="Arial" panose="020B0604020202020204" pitchFamily="34" charset="0"/>
              </a:rPr>
              <a:t>theo</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số</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tỉ</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lệ</a:t>
            </a:r>
            <a:r>
              <a:rPr lang="en-US" sz="4000" dirty="0">
                <a:latin typeface="Arial" panose="020B0604020202020204" pitchFamily="34" charset="0"/>
                <a:ea typeface="Calibri" panose="020F0502020204030204" pitchFamily="34" charset="0"/>
                <a:cs typeface="Arial" panose="020B0604020202020204" pitchFamily="34" charset="0"/>
              </a:rPr>
              <a:t> b. </a:t>
            </a:r>
            <a:r>
              <a:rPr lang="en-US" sz="4000" dirty="0" err="1">
                <a:latin typeface="Arial" panose="020B0604020202020204" pitchFamily="34" charset="0"/>
                <a:ea typeface="Calibri" panose="020F0502020204030204" pitchFamily="34" charset="0"/>
                <a:cs typeface="Arial" panose="020B0604020202020204" pitchFamily="34" charset="0"/>
              </a:rPr>
              <a:t>Hỏi</a:t>
            </a:r>
            <a:r>
              <a:rPr lang="en-US" sz="4000" dirty="0">
                <a:latin typeface="Arial" panose="020B0604020202020204" pitchFamily="34" charset="0"/>
                <a:ea typeface="Calibri" panose="020F0502020204030204" pitchFamily="34" charset="0"/>
                <a:cs typeface="Arial" panose="020B0604020202020204" pitchFamily="34" charset="0"/>
              </a:rPr>
              <a:t> y </a:t>
            </a:r>
            <a:r>
              <a:rPr lang="en-US" sz="4000" dirty="0" err="1">
                <a:latin typeface="Arial" panose="020B0604020202020204" pitchFamily="34" charset="0"/>
                <a:ea typeface="Calibri" panose="020F0502020204030204" pitchFamily="34" charset="0"/>
                <a:cs typeface="Arial" panose="020B0604020202020204" pitchFamily="34" charset="0"/>
              </a:rPr>
              <a:t>tỉ</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thuận</a:t>
            </a:r>
            <a:r>
              <a:rPr lang="en-US" sz="4000" dirty="0">
                <a:latin typeface="Arial" panose="020B0604020202020204" pitchFamily="34" charset="0"/>
                <a:ea typeface="Calibri" panose="020F0502020204030204" pitchFamily="34" charset="0"/>
                <a:cs typeface="Arial" panose="020B0604020202020204" pitchFamily="34" charset="0"/>
              </a:rPr>
              <a:t> hay </a:t>
            </a:r>
            <a:r>
              <a:rPr lang="en-US" sz="4000" dirty="0" err="1">
                <a:latin typeface="Arial" panose="020B0604020202020204" pitchFamily="34" charset="0"/>
                <a:ea typeface="Calibri" panose="020F0502020204030204" pitchFamily="34" charset="0"/>
                <a:cs typeface="Arial" panose="020B0604020202020204" pitchFamily="34" charset="0"/>
              </a:rPr>
              <a:t>tỉ</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nghịch</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với</a:t>
            </a:r>
            <a:r>
              <a:rPr lang="en-US" sz="4000" dirty="0">
                <a:latin typeface="Arial" panose="020B0604020202020204" pitchFamily="34" charset="0"/>
                <a:ea typeface="Calibri" panose="020F0502020204030204" pitchFamily="34" charset="0"/>
                <a:cs typeface="Arial" panose="020B0604020202020204" pitchFamily="34" charset="0"/>
              </a:rPr>
              <a:t> z </a:t>
            </a:r>
            <a:r>
              <a:rPr lang="en-US" sz="4000" dirty="0" err="1">
                <a:latin typeface="Arial" panose="020B0604020202020204" pitchFamily="34" charset="0"/>
                <a:ea typeface="Calibri" panose="020F0502020204030204" pitchFamily="34" charset="0"/>
                <a:cs typeface="Arial" panose="020B0604020202020204" pitchFamily="34" charset="0"/>
              </a:rPr>
              <a:t>và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hệ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số</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tỉ</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lệ</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bằng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bao</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nhiêu</a:t>
            </a:r>
            <a:r>
              <a:rPr lang="en-US" sz="4000" dirty="0">
                <a:latin typeface="Arial" panose="020B0604020202020204" pitchFamily="34" charset="0"/>
                <a:ea typeface="Calibri" panose="020F0502020204030204" pitchFamily="34" charset="0"/>
                <a:cs typeface="Arial" panose="020B0604020202020204" pitchFamily="34" charset="0"/>
              </a:rPr>
              <a:t>?</a:t>
            </a:r>
            <a:endParaRPr lang="en-US" sz="4000" dirty="0">
              <a:latin typeface="Arial" panose="020B060402020202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Rectangle 4"/>
              <p:cNvSpPr/>
              <p:nvPr/>
            </p:nvSpPr>
            <p:spPr>
              <a:xfrm>
                <a:off x="1227893" y="4668987"/>
                <a:ext cx="8229625" cy="1417247"/>
              </a:xfrm>
              <a:prstGeom prst="rect">
                <a:avLst/>
              </a:prstGeom>
            </p:spPr>
            <p:txBody>
              <a:bodyPr wrap="none">
                <a:spAutoFit/>
              </a:bodyPr>
              <a:lstStyle/>
              <a:p>
                <a:pPr algn="just">
                  <a:lnSpc>
                    <a:spcPct val="15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Theo </a:t>
                </a:r>
                <a:r>
                  <a:rPr lang="en-US" sz="4000" dirty="0" err="1">
                    <a:latin typeface="Arial" panose="020B0604020202020204" pitchFamily="34" charset="0"/>
                    <a:ea typeface="Calibri" panose="020F0502020204030204" pitchFamily="34" charset="0"/>
                    <a:cs typeface="Arial" panose="020B0604020202020204" pitchFamily="34" charset="0"/>
                  </a:rPr>
                  <a:t>để</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bài</a:t>
                </a:r>
                <a:r>
                  <a:rPr lang="en-US" sz="4000" dirty="0">
                    <a:latin typeface="Arial" panose="020B0604020202020204" pitchFamily="34" charset="0"/>
                    <a:ea typeface="Calibri" panose="020F0502020204030204" pitchFamily="34" charset="0"/>
                    <a:cs typeface="Arial" panose="020B0604020202020204" pitchFamily="34" charset="0"/>
                  </a:rPr>
                  <a:t> ta </a:t>
                </a:r>
                <a:r>
                  <a:rPr lang="en-US" sz="4000" dirty="0" err="1">
                    <a:latin typeface="Arial" panose="020B0604020202020204" pitchFamily="34" charset="0"/>
                    <a:ea typeface="Calibri" panose="020F0502020204030204" pitchFamily="34" charset="0"/>
                    <a:cs typeface="Arial" panose="020B0604020202020204" pitchFamily="34" charset="0"/>
                  </a:rPr>
                  <a:t>có</a:t>
                </a:r>
                <a:r>
                  <a:rPr lang="en-US" sz="4000" dirty="0">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𝑦</m:t>
                    </m:r>
                    <m:r>
                      <a:rPr lang="en-US" sz="4000" i="1">
                        <a:effectLst/>
                        <a:latin typeface="Cambria Math" panose="02040503050406030204" pitchFamily="18" charset="0"/>
                        <a:ea typeface="Calibri" panose="020F0502020204030204" pitchFamily="34" charset="0"/>
                        <a:cs typeface="Arial" panose="020B0604020202020204" pitchFamily="34" charset="0"/>
                      </a:rPr>
                      <m:t>=</m:t>
                    </m:r>
                    <m:f>
                      <m:fPr>
                        <m:ctrlPr>
                          <a:rPr lang="en-US" sz="4000" i="1">
                            <a:effectLst/>
                            <a:latin typeface="Cambria Math" panose="02040503050406030204" pitchFamily="18" charset="0"/>
                            <a:ea typeface="Calibri" panose="020F0502020204030204" pitchFamily="34" charset="0"/>
                            <a:cs typeface="Arial" panose="020B0604020202020204" pitchFamily="34" charset="0"/>
                          </a:rPr>
                        </m:ctrlPr>
                      </m:fPr>
                      <m:num>
                        <m:r>
                          <a:rPr lang="en-US" sz="4000" i="1">
                            <a:effectLst/>
                            <a:latin typeface="Cambria Math" panose="02040503050406030204" pitchFamily="18" charset="0"/>
                            <a:ea typeface="Calibri" panose="020F0502020204030204" pitchFamily="34" charset="0"/>
                            <a:cs typeface="Arial" panose="020B0604020202020204" pitchFamily="34" charset="0"/>
                          </a:rPr>
                          <m:t>𝑎</m:t>
                        </m:r>
                      </m:num>
                      <m:den>
                        <m:r>
                          <a:rPr lang="en-US" sz="4000" i="1">
                            <a:effectLst/>
                            <a:latin typeface="Cambria Math" panose="02040503050406030204" pitchFamily="18" charset="0"/>
                            <a:ea typeface="Calibri" panose="020F0502020204030204" pitchFamily="34" charset="0"/>
                            <a:cs typeface="Arial" panose="020B0604020202020204" pitchFamily="34" charset="0"/>
                          </a:rPr>
                          <m:t>𝑥</m:t>
                        </m:r>
                      </m:den>
                    </m:f>
                  </m:oMath>
                </a14:m>
                <a:r>
                  <a:rPr lang="en-US" sz="4000" dirty="0">
                    <a:effectLst/>
                    <a:latin typeface="Arial" panose="020B0604020202020204" pitchFamily="34" charset="0"/>
                    <a:ea typeface="Calibri" panose="020F0502020204030204" pitchFamily="34" charset="0"/>
                    <a:cs typeface="Arial" panose="020B0604020202020204" pitchFamily="34" charset="0"/>
                  </a:rPr>
                  <a:t>  và  </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𝑥</m:t>
                    </m:r>
                    <m:r>
                      <a:rPr lang="en-US" sz="4000" i="1">
                        <a:effectLst/>
                        <a:latin typeface="Cambria Math" panose="02040503050406030204" pitchFamily="18" charset="0"/>
                        <a:ea typeface="Calibri" panose="020F0502020204030204" pitchFamily="34" charset="0"/>
                        <a:cs typeface="Arial" panose="020B0604020202020204" pitchFamily="34" charset="0"/>
                      </a:rPr>
                      <m:t>=</m:t>
                    </m:r>
                    <m:f>
                      <m:fPr>
                        <m:ctrlPr>
                          <a:rPr lang="en-US" sz="4000" i="1">
                            <a:effectLst/>
                            <a:latin typeface="Cambria Math" panose="02040503050406030204" pitchFamily="18" charset="0"/>
                            <a:ea typeface="Calibri" panose="020F0502020204030204" pitchFamily="34" charset="0"/>
                            <a:cs typeface="Arial" panose="020B0604020202020204" pitchFamily="34" charset="0"/>
                          </a:rPr>
                        </m:ctrlPr>
                      </m:fPr>
                      <m:num>
                        <m:r>
                          <a:rPr lang="en-US" sz="4000" i="1">
                            <a:effectLst/>
                            <a:latin typeface="Cambria Math" panose="02040503050406030204" pitchFamily="18" charset="0"/>
                            <a:ea typeface="Calibri" panose="020F0502020204030204" pitchFamily="34" charset="0"/>
                            <a:cs typeface="Arial" panose="020B0604020202020204" pitchFamily="34" charset="0"/>
                          </a:rPr>
                          <m:t>𝑏</m:t>
                        </m:r>
                      </m:num>
                      <m:den>
                        <m:r>
                          <a:rPr lang="en-US" sz="4000" i="1">
                            <a:effectLst/>
                            <a:latin typeface="Cambria Math" panose="02040503050406030204" pitchFamily="18" charset="0"/>
                            <a:ea typeface="Calibri" panose="020F0502020204030204" pitchFamily="34" charset="0"/>
                            <a:cs typeface="Arial" panose="020B0604020202020204" pitchFamily="34" charset="0"/>
                          </a:rPr>
                          <m:t>𝑧</m:t>
                        </m:r>
                      </m:den>
                    </m:f>
                  </m:oMath>
                </a14:m>
                <a:r>
                  <a:rPr lang="en-US" sz="4000" dirty="0">
                    <a:effectLst/>
                    <a:latin typeface="Arial" panose="020B0604020202020204" pitchFamily="34" charset="0"/>
                    <a:ea typeface="Calibri" panose="020F0502020204030204" pitchFamily="34" charset="0"/>
                    <a:cs typeface="Arial" panose="020B0604020202020204" pitchFamily="34" charset="0"/>
                  </a:rPr>
                  <a:t>. </a:t>
                </a:r>
              </a:p>
            </p:txBody>
          </p:sp>
        </mc:Choice>
        <mc:Fallback xmlns="">
          <p:sp>
            <p:nvSpPr>
              <p:cNvPr id="5" name="Rectangle 4"/>
              <p:cNvSpPr>
                <a:spLocks noRot="1" noChangeAspect="1" noMove="1" noResize="1" noEditPoints="1" noAdjustHandles="1" noChangeArrowheads="1" noChangeShapeType="1" noTextEdit="1"/>
              </p:cNvSpPr>
              <p:nvPr/>
            </p:nvSpPr>
            <p:spPr>
              <a:xfrm>
                <a:off x="1227893" y="4668987"/>
                <a:ext cx="8229625" cy="1417247"/>
              </a:xfrm>
              <a:prstGeom prst="rect">
                <a:avLst/>
              </a:prstGeom>
              <a:blipFill>
                <a:blip r:embed="rId2"/>
                <a:stretch>
                  <a:fillRect l="-2593"/>
                </a:stretch>
              </a:blipFill>
            </p:spPr>
            <p:txBody>
              <a:bodyPr/>
              <a:lstStyle/>
              <a:p>
                <a:r>
                  <a:rPr lang="en-US">
                    <a:noFill/>
                  </a:rPr>
                  <a:t> </a:t>
                </a:r>
              </a:p>
            </p:txBody>
          </p:sp>
        </mc:Fallback>
      </mc:AlternateContent>
      <p:sp>
        <p:nvSpPr>
          <p:cNvPr id="7" name="Rectangle 6"/>
          <p:cNvSpPr/>
          <p:nvPr/>
        </p:nvSpPr>
        <p:spPr>
          <a:xfrm>
            <a:off x="1219200" y="8242637"/>
            <a:ext cx="9144000" cy="1015663"/>
          </a:xfrm>
          <a:prstGeom prst="rect">
            <a:avLst/>
          </a:prstGeom>
        </p:spPr>
        <p:txBody>
          <a:bodyPr>
            <a:spAutoFit/>
          </a:bodyPr>
          <a:lstStyle/>
          <a:p>
            <a:pPr lvl="0" algn="just">
              <a:lnSpc>
                <a:spcPct val="150000"/>
              </a:lnSpc>
              <a:spcAft>
                <a:spcPts val="800"/>
              </a:spcAft>
            </a:pP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Vậy</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y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tỉ</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lệ</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thuận</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với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z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theo</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hệ</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số</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tỉ</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lệ</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9" name="Rectangle 8"/>
          <p:cNvSpPr/>
          <p:nvPr/>
        </p:nvSpPr>
        <p:spPr>
          <a:xfrm>
            <a:off x="1227893" y="6515100"/>
            <a:ext cx="1553630" cy="901593"/>
          </a:xfrm>
          <a:prstGeom prst="rect">
            <a:avLst/>
          </a:prstGeom>
        </p:spPr>
        <p:txBody>
          <a:bodyPr wrap="none">
            <a:spAutoFit/>
          </a:bodyPr>
          <a:lstStyle/>
          <a:p>
            <a:pPr lvl="0" algn="just">
              <a:lnSpc>
                <a:spcPct val="150000"/>
              </a:lnSpc>
              <a:spcAft>
                <a:spcPts val="800"/>
              </a:spcAft>
            </a:pP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Do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đó</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5" name="Rectangle 14"/>
              <p:cNvSpPr/>
              <p:nvPr/>
            </p:nvSpPr>
            <p:spPr>
              <a:xfrm>
                <a:off x="2869566" y="6540022"/>
                <a:ext cx="2921634" cy="165147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000" i="1">
                          <a:latin typeface="Cambria Math" panose="02040503050406030204" pitchFamily="18" charset="0"/>
                        </a:rPr>
                        <m:t>𝑦</m:t>
                      </m:r>
                      <m:r>
                        <a:rPr lang="en-US" sz="4000" i="0">
                          <a:latin typeface="Cambria Math" panose="02040503050406030204" pitchFamily="18" charset="0"/>
                        </a:rPr>
                        <m:t>=</m:t>
                      </m:r>
                      <m:f>
                        <m:fPr>
                          <m:ctrlPr>
                            <a:rPr lang="en-US" sz="4000" i="1">
                              <a:latin typeface="Cambria Math" panose="02040503050406030204" pitchFamily="18" charset="0"/>
                            </a:rPr>
                          </m:ctrlPr>
                        </m:fPr>
                        <m:num>
                          <m:r>
                            <a:rPr lang="en-US" sz="4000" i="1">
                              <a:latin typeface="Cambria Math" panose="02040503050406030204" pitchFamily="18" charset="0"/>
                            </a:rPr>
                            <m:t>𝑎</m:t>
                          </m:r>
                        </m:num>
                        <m:den>
                          <m:f>
                            <m:fPr>
                              <m:ctrlPr>
                                <a:rPr lang="en-US" sz="4000" i="1">
                                  <a:latin typeface="Cambria Math" panose="02040503050406030204" pitchFamily="18" charset="0"/>
                                </a:rPr>
                              </m:ctrlPr>
                            </m:fPr>
                            <m:num>
                              <m:r>
                                <a:rPr lang="en-US" sz="4000" i="1">
                                  <a:latin typeface="Cambria Math" panose="02040503050406030204" pitchFamily="18" charset="0"/>
                                </a:rPr>
                                <m:t>𝑏</m:t>
                              </m:r>
                            </m:num>
                            <m:den>
                              <m:r>
                                <a:rPr lang="en-US" sz="4000" i="1">
                                  <a:latin typeface="Cambria Math" panose="02040503050406030204" pitchFamily="18" charset="0"/>
                                </a:rPr>
                                <m:t>𝑧</m:t>
                              </m:r>
                            </m:den>
                          </m:f>
                        </m:den>
                      </m:f>
                      <m:r>
                        <a:rPr lang="en-US" sz="4000" i="0">
                          <a:latin typeface="Cambria Math" panose="02040503050406030204" pitchFamily="18" charset="0"/>
                        </a:rPr>
                        <m:t>=</m:t>
                      </m:r>
                      <m:f>
                        <m:fPr>
                          <m:ctrlPr>
                            <a:rPr lang="en-US" sz="4000" i="1">
                              <a:latin typeface="Cambria Math" panose="02040503050406030204" pitchFamily="18" charset="0"/>
                            </a:rPr>
                          </m:ctrlPr>
                        </m:fPr>
                        <m:num>
                          <m:r>
                            <a:rPr lang="en-US" sz="4000" i="1">
                              <a:latin typeface="Cambria Math" panose="02040503050406030204" pitchFamily="18" charset="0"/>
                            </a:rPr>
                            <m:t>𝑎</m:t>
                          </m:r>
                        </m:num>
                        <m:den>
                          <m:r>
                            <a:rPr lang="en-US" sz="4000" i="1">
                              <a:latin typeface="Cambria Math" panose="02040503050406030204" pitchFamily="18" charset="0"/>
                            </a:rPr>
                            <m:t>𝑏</m:t>
                          </m:r>
                        </m:den>
                      </m:f>
                      <m:r>
                        <a:rPr lang="en-US" sz="4000" i="1">
                          <a:latin typeface="Cambria Math" panose="02040503050406030204" pitchFamily="18" charset="0"/>
                        </a:rPr>
                        <m:t>𝑧</m:t>
                      </m:r>
                    </m:oMath>
                  </m:oMathPara>
                </a14:m>
                <a:endParaRPr lang="en-US" sz="4000" dirty="0"/>
              </a:p>
            </p:txBody>
          </p:sp>
        </mc:Choice>
        <mc:Fallback xmlns="">
          <p:sp>
            <p:nvSpPr>
              <p:cNvPr id="15" name="Rectangle 14"/>
              <p:cNvSpPr>
                <a:spLocks noRot="1" noChangeAspect="1" noMove="1" noResize="1" noEditPoints="1" noAdjustHandles="1" noChangeArrowheads="1" noChangeShapeType="1" noTextEdit="1"/>
              </p:cNvSpPr>
              <p:nvPr/>
            </p:nvSpPr>
            <p:spPr>
              <a:xfrm>
                <a:off x="2869566" y="6540022"/>
                <a:ext cx="2921634" cy="165147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9687298" y="8256623"/>
                <a:ext cx="597920" cy="11465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4000" i="1">
                              <a:solidFill>
                                <a:prstClr val="black"/>
                              </a:solidFill>
                              <a:latin typeface="Cambria Math" panose="02040503050406030204" pitchFamily="18" charset="0"/>
                            </a:rPr>
                          </m:ctrlPr>
                        </m:fPr>
                        <m:num>
                          <m:r>
                            <a:rPr lang="en-US" sz="4000" i="1">
                              <a:solidFill>
                                <a:prstClr val="black"/>
                              </a:solidFill>
                              <a:latin typeface="Cambria Math" panose="02040503050406030204" pitchFamily="18" charset="0"/>
                            </a:rPr>
                            <m:t>𝑎</m:t>
                          </m:r>
                        </m:num>
                        <m:den>
                          <m:r>
                            <a:rPr lang="en-US" sz="4000" i="1">
                              <a:solidFill>
                                <a:prstClr val="black"/>
                              </a:solidFill>
                              <a:latin typeface="Cambria Math" panose="02040503050406030204" pitchFamily="18" charset="0"/>
                            </a:rPr>
                            <m:t>𝑏</m:t>
                          </m:r>
                        </m:den>
                      </m:f>
                    </m:oMath>
                  </m:oMathPara>
                </a14:m>
                <a:endParaRPr lang="en-US" dirty="0"/>
              </a:p>
            </p:txBody>
          </p:sp>
        </mc:Choice>
        <mc:Fallback xmlns="">
          <p:sp>
            <p:nvSpPr>
              <p:cNvPr id="16" name="Rectangle 15"/>
              <p:cNvSpPr>
                <a:spLocks noRot="1" noChangeAspect="1" noMove="1" noResize="1" noEditPoints="1" noAdjustHandles="1" noChangeArrowheads="1" noChangeShapeType="1" noTextEdit="1"/>
              </p:cNvSpPr>
              <p:nvPr/>
            </p:nvSpPr>
            <p:spPr>
              <a:xfrm>
                <a:off x="9687298" y="8256623"/>
                <a:ext cx="597920" cy="1146596"/>
              </a:xfrm>
              <a:prstGeom prst="rect">
                <a:avLst/>
              </a:prstGeom>
              <a:blipFill>
                <a:blip r:embed="rId4"/>
                <a:stretch>
                  <a:fillRect/>
                </a:stretch>
              </a:blipFill>
            </p:spPr>
            <p:txBody>
              <a:bodyPr/>
              <a:lstStyle/>
              <a:p>
                <a:r>
                  <a:rPr lang="en-US">
                    <a:noFill/>
                  </a:rPr>
                  <a:t> </a:t>
                </a:r>
              </a:p>
            </p:txBody>
          </p:sp>
        </mc:Fallback>
      </mc:AlternateContent>
      <p:pic>
        <p:nvPicPr>
          <p:cNvPr id="30" name="Picture 1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12424983" y="6376323"/>
            <a:ext cx="3760117" cy="3026896"/>
          </a:xfrm>
          <a:prstGeom prst="rect">
            <a:avLst/>
          </a:prstGeom>
        </p:spPr>
      </p:pic>
    </p:spTree>
    <p:extLst>
      <p:ext uri="{BB962C8B-B14F-4D97-AF65-F5344CB8AC3E}">
        <p14:creationId xmlns:p14="http://schemas.microsoft.com/office/powerpoint/2010/main" val="3638703398"/>
      </p:ext>
    </p:extLst>
  </p:cSld>
  <p:clrMapOvr>
    <a:masterClrMapping/>
  </p:clrMapOvr>
  <mc:AlternateContent xmlns:mc="http://schemas.openxmlformats.org/markup-compatibility/2006" xmlns:p14="http://schemas.microsoft.com/office/powerpoint/2010/main">
    <mc:Choice Requires="p14">
      <p:transition spd="med" p14:dur="700">
        <p:pull dir="r"/>
      </p:transition>
    </mc:Choice>
    <mc:Fallback xmlns="">
      <p:transition spd="med">
        <p:pull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left)">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randombar(horizontal)">
                                      <p:cBhvr>
                                        <p:cTn id="35" dur="500"/>
                                        <p:tgtEl>
                                          <p:spTgt spid="7"/>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randombar(horizontal)">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3" grpId="0"/>
      <p:bldP spid="4" grpId="0"/>
      <p:bldP spid="5" grpId="0"/>
      <p:bldP spid="7" grpId="0"/>
      <p:bldP spid="9" grpId="0"/>
      <p:bldP spid="15" grpId="0"/>
      <p:bldP spid="1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2438400" y="1638300"/>
            <a:ext cx="13443289" cy="5334000"/>
            <a:chOff x="2438399" y="1638300"/>
            <a:chExt cx="13443289" cy="5334000"/>
          </a:xfrm>
        </p:grpSpPr>
        <p:grpSp>
          <p:nvGrpSpPr>
            <p:cNvPr id="6" name="Group 6"/>
            <p:cNvGrpSpPr/>
            <p:nvPr/>
          </p:nvGrpSpPr>
          <p:grpSpPr>
            <a:xfrm>
              <a:off x="2438399" y="1638300"/>
              <a:ext cx="13443289" cy="5334000"/>
              <a:chOff x="-102849" y="36141"/>
              <a:chExt cx="2115061" cy="1221224"/>
            </a:xfrm>
          </p:grpSpPr>
          <p:sp>
            <p:nvSpPr>
              <p:cNvPr id="7" name="Freeform 7"/>
              <p:cNvSpPr/>
              <p:nvPr/>
            </p:nvSpPr>
            <p:spPr>
              <a:xfrm>
                <a:off x="-102849" y="36141"/>
                <a:ext cx="2115061" cy="1221224"/>
              </a:xfrm>
              <a:custGeom>
                <a:avLst/>
                <a:gdLst/>
                <a:ahLst/>
                <a:cxnLst/>
                <a:rect l="l" t="t" r="r" b="b"/>
                <a:pathLst>
                  <a:path w="1918193" h="2090532">
                    <a:moveTo>
                      <a:pt x="1793733" y="2090532"/>
                    </a:moveTo>
                    <a:lnTo>
                      <a:pt x="124460" y="2090532"/>
                    </a:lnTo>
                    <a:cubicBezTo>
                      <a:pt x="55880" y="2090532"/>
                      <a:pt x="0" y="2034652"/>
                      <a:pt x="0" y="1966072"/>
                    </a:cubicBezTo>
                    <a:lnTo>
                      <a:pt x="0" y="124460"/>
                    </a:lnTo>
                    <a:cubicBezTo>
                      <a:pt x="0" y="55880"/>
                      <a:pt x="55880" y="0"/>
                      <a:pt x="124460" y="0"/>
                    </a:cubicBezTo>
                    <a:lnTo>
                      <a:pt x="1793733" y="0"/>
                    </a:lnTo>
                    <a:cubicBezTo>
                      <a:pt x="1862313" y="0"/>
                      <a:pt x="1918193" y="55880"/>
                      <a:pt x="1918193" y="124460"/>
                    </a:cubicBezTo>
                    <a:lnTo>
                      <a:pt x="1918193" y="1966072"/>
                    </a:lnTo>
                    <a:cubicBezTo>
                      <a:pt x="1918193" y="2034652"/>
                      <a:pt x="1862313" y="2090532"/>
                      <a:pt x="1793733" y="2090532"/>
                    </a:cubicBezTo>
                    <a:close/>
                  </a:path>
                </a:pathLst>
              </a:custGeom>
              <a:solidFill>
                <a:srgbClr val="497FB4"/>
              </a:solidFill>
            </p:spPr>
          </p:sp>
        </p:grpSp>
        <p:sp>
          <p:nvSpPr>
            <p:cNvPr id="15" name="Rectangle 14"/>
            <p:cNvSpPr/>
            <p:nvPr/>
          </p:nvSpPr>
          <p:spPr>
            <a:xfrm>
              <a:off x="6768862" y="3507527"/>
              <a:ext cx="4633000" cy="1407373"/>
            </a:xfrm>
            <a:prstGeom prst="rect">
              <a:avLst/>
            </a:prstGeom>
          </p:spPr>
          <p:txBody>
            <a:bodyPr wrap="none">
              <a:spAutoFit/>
            </a:bodyPr>
            <a:lstStyle/>
            <a:p>
              <a:pPr algn="ctr">
                <a:lnSpc>
                  <a:spcPct val="150000"/>
                </a:lnSpc>
              </a:pPr>
              <a:r>
                <a:rPr lang="nl-NL" sz="6500" b="1">
                  <a:solidFill>
                    <a:prstClr val="white"/>
                  </a:solidFill>
                  <a:latin typeface="Arial" panose="020B0604020202020204" pitchFamily="34" charset="0"/>
                  <a:ea typeface="Calibri" panose="020F0502020204030204" pitchFamily="34" charset="0"/>
                  <a:cs typeface="Arial" panose="020B0604020202020204" pitchFamily="34" charset="0"/>
                </a:rPr>
                <a:t>VẬN DỤNG</a:t>
              </a:r>
            </a:p>
          </p:txBody>
        </p:sp>
      </p:grpSp>
      <p:pic>
        <p:nvPicPr>
          <p:cNvPr id="18"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910741" flipV="1">
            <a:off x="729388" y="6540245"/>
            <a:ext cx="3954056" cy="1626106"/>
          </a:xfrm>
          <a:prstGeom prst="rect">
            <a:avLst/>
          </a:prstGeom>
        </p:spPr>
      </p:pic>
      <p:pic>
        <p:nvPicPr>
          <p:cNvPr id="20" name="Picture 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1399">
            <a:off x="14207459" y="6750742"/>
            <a:ext cx="3388469" cy="2443934"/>
          </a:xfrm>
          <a:prstGeom prst="rect">
            <a:avLst/>
          </a:prstGeom>
        </p:spPr>
      </p:pic>
    </p:spTree>
    <p:extLst>
      <p:ext uri="{BB962C8B-B14F-4D97-AF65-F5344CB8AC3E}">
        <p14:creationId xmlns:p14="http://schemas.microsoft.com/office/powerpoint/2010/main" val="13653611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med" p14:dur="700">
        <p15:prstTrans prst="pageCurlDoubl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7189903" y="419100"/>
            <a:ext cx="1643529" cy="762000"/>
          </a:xfrm>
          <a:prstGeom prst="rect">
            <a:avLst/>
          </a:prstGeom>
        </p:spPr>
      </p:pic>
      <p:pic>
        <p:nvPicPr>
          <p:cNvPr id="24" name="Picture 18"/>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l="22194" b="33815"/>
          <a:stretch>
            <a:fillRect/>
          </a:stretch>
        </p:blipFill>
        <p:spPr>
          <a:xfrm>
            <a:off x="12032" y="9791700"/>
            <a:ext cx="1364340" cy="495300"/>
          </a:xfrm>
          <a:prstGeom prst="rect">
            <a:avLst/>
          </a:prstGeom>
        </p:spPr>
      </p:pic>
      <p:sp>
        <p:nvSpPr>
          <p:cNvPr id="23" name="Oval Callout 22"/>
          <p:cNvSpPr/>
          <p:nvPr/>
        </p:nvSpPr>
        <p:spPr>
          <a:xfrm>
            <a:off x="11766980" y="3765163"/>
            <a:ext cx="1752600" cy="768737"/>
          </a:xfrm>
          <a:prstGeom prst="wedgeEllipseCallou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prstClr val="black"/>
                </a:solidFill>
              </a:rPr>
              <a:t>Giải</a:t>
            </a:r>
            <a:endParaRPr lang="en-US" sz="4000" b="1">
              <a:solidFill>
                <a:prstClr val="black"/>
              </a:solidFill>
            </a:endParaRPr>
          </a:p>
        </p:txBody>
      </p:sp>
      <p:sp>
        <p:nvSpPr>
          <p:cNvPr id="19" name="Rectangle 18"/>
          <p:cNvSpPr/>
          <p:nvPr/>
        </p:nvSpPr>
        <p:spPr>
          <a:xfrm>
            <a:off x="-152400" y="-263385"/>
            <a:ext cx="18921664" cy="7586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5550569" y="750015"/>
            <a:ext cx="7515726" cy="7848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Bài</a:t>
            </a:r>
            <a:r>
              <a:rPr kumimoji="0" lang="en-US" sz="4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6.25: (SGK – tr.18)</a:t>
            </a:r>
          </a:p>
        </p:txBody>
      </p:sp>
      <p:sp>
        <p:nvSpPr>
          <p:cNvPr id="2" name="Rectangle 1"/>
          <p:cNvSpPr/>
          <p:nvPr/>
        </p:nvSpPr>
        <p:spPr>
          <a:xfrm>
            <a:off x="533400" y="1680508"/>
            <a:ext cx="17373600" cy="1938992"/>
          </a:xfrm>
          <a:prstGeom prst="rect">
            <a:avLst/>
          </a:prstGeom>
        </p:spPr>
        <p:txBody>
          <a:bodyPr wrap="square">
            <a:spAutoFit/>
          </a:bodyPr>
          <a:lstStyle/>
          <a:p>
            <a:pPr algn="just">
              <a:lnSpc>
                <a:spcPct val="150000"/>
              </a:lnSpc>
              <a:spcAft>
                <a:spcPts val="0"/>
              </a:spcAft>
            </a:pPr>
            <a:r>
              <a:rPr lang="en-US" sz="4000" dirty="0" err="1">
                <a:latin typeface="Arial" panose="020B0604020202020204" pitchFamily="34" charset="0"/>
                <a:ea typeface="Calibri" panose="020F0502020204030204" pitchFamily="34" charset="0"/>
                <a:cs typeface="Arial" panose="020B0604020202020204" pitchFamily="34" charset="0"/>
              </a:rPr>
              <a:t>Với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cùng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số</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tiền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để</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mua</a:t>
            </a:r>
            <a:r>
              <a:rPr lang="en-US" sz="4000" dirty="0">
                <a:latin typeface="Arial" panose="020B0604020202020204" pitchFamily="34" charset="0"/>
                <a:ea typeface="Calibri" panose="020F0502020204030204" pitchFamily="34" charset="0"/>
                <a:cs typeface="Arial" panose="020B0604020202020204" pitchFamily="34" charset="0"/>
              </a:rPr>
              <a:t> 17 </a:t>
            </a:r>
            <a:r>
              <a:rPr lang="en-US" sz="4000" dirty="0" err="1">
                <a:latin typeface="Arial" panose="020B0604020202020204" pitchFamily="34" charset="0"/>
                <a:ea typeface="Calibri" panose="020F0502020204030204" pitchFamily="34" charset="0"/>
                <a:cs typeface="Arial" panose="020B0604020202020204" pitchFamily="34" charset="0"/>
              </a:rPr>
              <a:t>tập</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giấy</a:t>
            </a:r>
            <a:r>
              <a:rPr lang="en-US" sz="4000" dirty="0">
                <a:latin typeface="Arial" panose="020B0604020202020204" pitchFamily="34" charset="0"/>
                <a:ea typeface="Calibri" panose="020F0502020204030204" pitchFamily="34" charset="0"/>
                <a:cs typeface="Arial" panose="020B0604020202020204" pitchFamily="34" charset="0"/>
              </a:rPr>
              <a:t> A4 </a:t>
            </a:r>
            <a:r>
              <a:rPr lang="en-US" sz="4000" dirty="0" err="1">
                <a:latin typeface="Arial" panose="020B0604020202020204" pitchFamily="34" charset="0"/>
                <a:ea typeface="Calibri" panose="020F0502020204030204" pitchFamily="34" charset="0"/>
                <a:cs typeface="Arial" panose="020B0604020202020204" pitchFamily="34" charset="0"/>
              </a:rPr>
              <a:t>loại</a:t>
            </a:r>
            <a:r>
              <a:rPr lang="en-US" sz="4000" dirty="0">
                <a:latin typeface="Arial" panose="020B0604020202020204" pitchFamily="34" charset="0"/>
                <a:ea typeface="Calibri" panose="020F0502020204030204" pitchFamily="34" charset="0"/>
                <a:cs typeface="Arial" panose="020B0604020202020204" pitchFamily="34" charset="0"/>
              </a:rPr>
              <a:t> 1 </a:t>
            </a:r>
            <a:r>
              <a:rPr lang="en-US" sz="4000" dirty="0" err="1">
                <a:latin typeface="Arial" panose="020B0604020202020204" pitchFamily="34" charset="0"/>
                <a:ea typeface="Calibri" panose="020F0502020204030204" pitchFamily="34" charset="0"/>
                <a:cs typeface="Arial" panose="020B0604020202020204" pitchFamily="34" charset="0"/>
              </a:rPr>
              <a:t>có</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thể</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mua</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bao</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nhiêu</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tập</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giấy</a:t>
            </a:r>
            <a:r>
              <a:rPr lang="en-US" sz="4000" dirty="0">
                <a:latin typeface="Arial" panose="020B0604020202020204" pitchFamily="34" charset="0"/>
                <a:ea typeface="Calibri" panose="020F0502020204030204" pitchFamily="34" charset="0"/>
                <a:cs typeface="Arial" panose="020B0604020202020204" pitchFamily="34" charset="0"/>
              </a:rPr>
              <a:t> A4 </a:t>
            </a:r>
            <a:r>
              <a:rPr lang="en-US" sz="4000" dirty="0" err="1">
                <a:latin typeface="Arial" panose="020B0604020202020204" pitchFamily="34" charset="0"/>
                <a:ea typeface="Calibri" panose="020F0502020204030204" pitchFamily="34" charset="0"/>
                <a:cs typeface="Arial" panose="020B0604020202020204" pitchFamily="34" charset="0"/>
              </a:rPr>
              <a:t>loại</a:t>
            </a:r>
            <a:r>
              <a:rPr lang="en-US" sz="4000" dirty="0">
                <a:latin typeface="Arial" panose="020B0604020202020204" pitchFamily="34" charset="0"/>
                <a:ea typeface="Calibri" panose="020F0502020204030204" pitchFamily="34" charset="0"/>
                <a:cs typeface="Arial" panose="020B0604020202020204" pitchFamily="34" charset="0"/>
              </a:rPr>
              <a:t> 2, </a:t>
            </a:r>
            <a:r>
              <a:rPr lang="en-US" sz="4000" dirty="0" err="1">
                <a:latin typeface="Arial" panose="020B0604020202020204" pitchFamily="34" charset="0"/>
                <a:ea typeface="Calibri" panose="020F0502020204030204" pitchFamily="34" charset="0"/>
                <a:cs typeface="Arial" panose="020B0604020202020204" pitchFamily="34" charset="0"/>
              </a:rPr>
              <a:t>biết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rằng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giá</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tiền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giấy</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loại</a:t>
            </a:r>
            <a:r>
              <a:rPr lang="en-US" sz="4000" dirty="0">
                <a:latin typeface="Arial" panose="020B0604020202020204" pitchFamily="34" charset="0"/>
                <a:ea typeface="Calibri" panose="020F0502020204030204" pitchFamily="34" charset="0"/>
                <a:cs typeface="Arial" panose="020B0604020202020204" pitchFamily="34" charset="0"/>
              </a:rPr>
              <a:t> 2 </a:t>
            </a:r>
            <a:r>
              <a:rPr lang="en-US" sz="4000" dirty="0" err="1">
                <a:latin typeface="Arial" panose="020B0604020202020204" pitchFamily="34" charset="0"/>
                <a:ea typeface="Calibri" panose="020F0502020204030204" pitchFamily="34" charset="0"/>
                <a:cs typeface="Arial" panose="020B0604020202020204" pitchFamily="34" charset="0"/>
              </a:rPr>
              <a:t>chỉ</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bằng</a:t>
            </a:r>
            <a:r>
              <a:rPr lang="en-US" sz="4000" dirty="0">
                <a:latin typeface="Arial" panose="020B0604020202020204" pitchFamily="34" charset="0"/>
                <a:ea typeface="Calibri" panose="020F0502020204030204" pitchFamily="34" charset="0"/>
                <a:cs typeface="Arial" panose="020B0604020202020204" pitchFamily="34" charset="0"/>
              </a:rPr>
              <a:t> 85% </a:t>
            </a:r>
            <a:r>
              <a:rPr lang="en-US" sz="4000" dirty="0" err="1">
                <a:latin typeface="Arial" panose="020B0604020202020204" pitchFamily="34" charset="0"/>
                <a:ea typeface="Calibri" panose="020F0502020204030204" pitchFamily="34" charset="0"/>
                <a:cs typeface="Arial" panose="020B0604020202020204" pitchFamily="34" charset="0"/>
              </a:rPr>
              <a:t>giá</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tiền</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giấy</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loại</a:t>
            </a:r>
            <a:r>
              <a:rPr lang="en-US" sz="4000" dirty="0">
                <a:latin typeface="Arial" panose="020B0604020202020204" pitchFamily="34" charset="0"/>
                <a:ea typeface="Calibri" panose="020F0502020204030204" pitchFamily="34" charset="0"/>
                <a:cs typeface="Arial" panose="020B0604020202020204" pitchFamily="34" charset="0"/>
              </a:rPr>
              <a:t> 1.</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2429" y="4076700"/>
            <a:ext cx="6096000" cy="5429250"/>
          </a:xfrm>
          <a:prstGeom prst="rect">
            <a:avLst/>
          </a:prstGeom>
        </p:spPr>
      </p:pic>
      <mc:AlternateContent xmlns:mc="http://schemas.openxmlformats.org/markup-compatibility/2006" xmlns:a14="http://schemas.microsoft.com/office/drawing/2010/main">
        <mc:Choice Requires="a14">
          <p:sp>
            <p:nvSpPr>
              <p:cNvPr id="8" name="Rectangle 7"/>
              <p:cNvSpPr/>
              <p:nvPr/>
            </p:nvSpPr>
            <p:spPr>
              <a:xfrm>
                <a:off x="7086600" y="4610100"/>
                <a:ext cx="10820400" cy="5051126"/>
              </a:xfrm>
              <a:prstGeom prst="rect">
                <a:avLst/>
              </a:prstGeom>
            </p:spPr>
            <p:txBody>
              <a:bodyPr wrap="square">
                <a:spAutoFit/>
              </a:bodyPr>
              <a:lstStyle/>
              <a:p>
                <a:pPr algn="just">
                  <a:lnSpc>
                    <a:spcPct val="150000"/>
                  </a:lnSpc>
                </a:pPr>
                <a:r>
                  <a:rPr lang="en-US" sz="4000" dirty="0" err="1">
                    <a:latin typeface="Arial" panose="020B0604020202020204" pitchFamily="34" charset="0"/>
                    <a:ea typeface="Calibri" panose="020F0502020204030204" pitchFamily="34" charset="0"/>
                    <a:cs typeface="Arial" panose="020B0604020202020204" pitchFamily="34" charset="0"/>
                  </a:rPr>
                  <a:t>Gọi</a:t>
                </a:r>
                <a:r>
                  <a:rPr lang="en-US" sz="4000" dirty="0">
                    <a:latin typeface="Arial" panose="020B0604020202020204" pitchFamily="34" charset="0"/>
                    <a:ea typeface="Calibri" panose="020F0502020204030204" pitchFamily="34" charset="0"/>
                    <a:cs typeface="Arial" panose="020B0604020202020204" pitchFamily="34" charset="0"/>
                  </a:rPr>
                  <a:t> x </a:t>
                </a:r>
                <a:r>
                  <a:rPr lang="en-US" sz="4000" dirty="0" err="1">
                    <a:latin typeface="Arial" panose="020B0604020202020204" pitchFamily="34" charset="0"/>
                    <a:ea typeface="Calibri" panose="020F0502020204030204" pitchFamily="34" charset="0"/>
                    <a:cs typeface="Arial" panose="020B0604020202020204" pitchFamily="34" charset="0"/>
                  </a:rPr>
                  <a:t>là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số</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tập</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giấy</a:t>
                </a:r>
                <a:r>
                  <a:rPr lang="en-US" sz="4000" dirty="0">
                    <a:latin typeface="Arial" panose="020B0604020202020204" pitchFamily="34" charset="0"/>
                    <a:ea typeface="Calibri" panose="020F0502020204030204" pitchFamily="34" charset="0"/>
                    <a:cs typeface="Arial" panose="020B0604020202020204" pitchFamily="34" charset="0"/>
                  </a:rPr>
                  <a:t> A</a:t>
                </a:r>
                <a:r>
                  <a:rPr lang="en-US" sz="4000" baseline="-25000" dirty="0">
                    <a:effectLst/>
                    <a:latin typeface="Arial" panose="020B0604020202020204" pitchFamily="34" charset="0"/>
                    <a:ea typeface="Calibri" panose="020F0502020204030204" pitchFamily="34" charset="0"/>
                    <a:cs typeface="Arial" panose="020B0604020202020204" pitchFamily="34" charset="0"/>
                  </a:rPr>
                  <a:t>4</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loại</a:t>
                </a:r>
                <a:r>
                  <a:rPr lang="en-US" sz="4000" dirty="0">
                    <a:effectLst/>
                    <a:latin typeface="Arial" panose="020B0604020202020204" pitchFamily="34" charset="0"/>
                    <a:ea typeface="Calibri" panose="020F0502020204030204" pitchFamily="34" charset="0"/>
                    <a:cs typeface="Arial" panose="020B0604020202020204" pitchFamily="34" charset="0"/>
                  </a:rPr>
                  <a:t> II </a:t>
                </a:r>
                <a:r>
                  <a:rPr lang="en-US" sz="4000" dirty="0" err="1">
                    <a:effectLst/>
                    <a:latin typeface="Arial" panose="020B0604020202020204" pitchFamily="34" charset="0"/>
                    <a:ea typeface="Calibri" panose="020F0502020204030204" pitchFamily="34" charset="0"/>
                    <a:cs typeface="Arial" panose="020B0604020202020204" pitchFamily="34" charset="0"/>
                  </a:rPr>
                  <a:t>có</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thể</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mua</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được</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tập</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giấy</a:t>
                </a:r>
                <a:r>
                  <a:rPr lang="en-US" sz="4000" dirty="0">
                    <a:effectLst/>
                    <a:latin typeface="Arial" panose="020B0604020202020204" pitchFamily="34" charset="0"/>
                    <a:ea typeface="Calibri" panose="020F0502020204030204" pitchFamily="34" charset="0"/>
                    <a:cs typeface="Arial" panose="020B0604020202020204" pitchFamily="34" charset="0"/>
                  </a:rPr>
                  <a:t>, x</a:t>
                </a:r>
                <a14:m>
                  <m:oMath xmlns:m="http://schemas.openxmlformats.org/officeDocument/2006/math">
                    <m:r>
                      <a:rPr lang="en-US" sz="4000" i="1">
                        <a:effectLst/>
                        <a:latin typeface="Cambria Math" panose="02040503050406030204" pitchFamily="18" charset="0"/>
                        <a:ea typeface="Calibri" panose="020F0502020204030204" pitchFamily="34" charset="0"/>
                        <a:cs typeface="Arial" panose="020B0604020202020204" pitchFamily="34" charset="0"/>
                      </a:rPr>
                      <m:t> ∈</m:t>
                    </m:r>
                    <m:r>
                      <a:rPr lang="en-US" sz="4000" i="1">
                        <a:effectLst/>
                        <a:latin typeface="Cambria Math" panose="02040503050406030204" pitchFamily="18" charset="0"/>
                        <a:ea typeface="Calibri" panose="020F0502020204030204" pitchFamily="34" charset="0"/>
                        <a:cs typeface="Arial" panose="020B0604020202020204" pitchFamily="34" charset="0"/>
                      </a:rPr>
                      <m:t>ℕ</m:t>
                    </m:r>
                  </m:oMath>
                </a14:m>
                <a:r>
                  <a:rPr lang="en-US" sz="4000" baseline="30000" dirty="0">
                    <a:effectLst/>
                    <a:latin typeface="Arial" panose="020B0604020202020204" pitchFamily="34" charset="0"/>
                    <a:ea typeface="Calibri" panose="020F0502020204030204" pitchFamily="34" charset="0"/>
                    <a:cs typeface="Arial" panose="020B0604020202020204" pitchFamily="34" charset="0"/>
                  </a:rPr>
                  <a:t>*</a:t>
                </a:r>
                <a:r>
                  <a:rPr lang="en-US" sz="4000" dirty="0">
                    <a:effectLst/>
                    <a:latin typeface="Arial" panose="020B0604020202020204" pitchFamily="34" charset="0"/>
                    <a:ea typeface="Calibri" panose="020F0502020204030204" pitchFamily="34" charset="0"/>
                    <a:cs typeface="Arial" panose="020B0604020202020204" pitchFamily="34" charset="0"/>
                  </a:rPr>
                  <a:t>)</a:t>
                </a:r>
              </a:p>
              <a:p>
                <a:pPr algn="just">
                  <a:lnSpc>
                    <a:spcPct val="150000"/>
                  </a:lnSpc>
                </a:pPr>
                <a:r>
                  <a:rPr lang="en-US" sz="4000" dirty="0">
                    <a:effectLst/>
                    <a:latin typeface="Arial" panose="020B0604020202020204" pitchFamily="34" charset="0"/>
                    <a:ea typeface="Calibri" panose="020F0502020204030204" pitchFamily="34" charset="0"/>
                    <a:cs typeface="Arial" panose="020B0604020202020204" pitchFamily="34" charset="0"/>
                  </a:rPr>
                  <a:t>Theo </a:t>
                </a:r>
                <a:r>
                  <a:rPr lang="en-US" sz="4000" dirty="0" err="1">
                    <a:effectLst/>
                    <a:latin typeface="Arial" panose="020B0604020202020204" pitchFamily="34" charset="0"/>
                    <a:ea typeface="Calibri" panose="020F0502020204030204" pitchFamily="34" charset="0"/>
                    <a:cs typeface="Arial" panose="020B0604020202020204" pitchFamily="34" charset="0"/>
                  </a:rPr>
                  <a:t>bài</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ra</a:t>
                </a:r>
                <a:r>
                  <a:rPr lang="en-US" sz="4000" dirty="0">
                    <a:effectLst/>
                    <a:latin typeface="Arial" panose="020B0604020202020204" pitchFamily="34" charset="0"/>
                    <a:ea typeface="Calibri" panose="020F0502020204030204" pitchFamily="34" charset="0"/>
                    <a:cs typeface="Arial" panose="020B0604020202020204" pitchFamily="34" charset="0"/>
                  </a:rPr>
                  <a:t> ta </a:t>
                </a:r>
                <a:r>
                  <a:rPr lang="en-US" sz="4000" dirty="0" err="1">
                    <a:effectLst/>
                    <a:latin typeface="Arial" panose="020B0604020202020204" pitchFamily="34" charset="0"/>
                    <a:ea typeface="Calibri" panose="020F0502020204030204" pitchFamily="34" charset="0"/>
                    <a:cs typeface="Arial" panose="020B0604020202020204" pitchFamily="34" charset="0"/>
                  </a:rPr>
                  <a:t>có</a:t>
                </a:r>
                <a:r>
                  <a:rPr lang="en-US" sz="4000" dirty="0">
                    <a:effectLst/>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dirty="0" smtClean="0">
                        <a:effectLst/>
                        <a:latin typeface="Cambria Math" panose="02040503050406030204" pitchFamily="18" charset="0"/>
                        <a:ea typeface="Calibri" panose="020F0502020204030204" pitchFamily="34" charset="0"/>
                        <a:cs typeface="Arial" panose="020B0604020202020204" pitchFamily="34" charset="0"/>
                      </a:rPr>
                      <m:t>17.1=</m:t>
                    </m:r>
                    <m:r>
                      <a:rPr lang="en-US" sz="4000" i="1" dirty="0" smtClean="0">
                        <a:effectLst/>
                        <a:latin typeface="Cambria Math" panose="02040503050406030204" pitchFamily="18" charset="0"/>
                        <a:ea typeface="Calibri" panose="020F0502020204030204" pitchFamily="34" charset="0"/>
                        <a:cs typeface="Arial" panose="020B0604020202020204" pitchFamily="34" charset="0"/>
                      </a:rPr>
                      <m:t>𝑥</m:t>
                    </m:r>
                    <m:r>
                      <a:rPr lang="en-US" sz="4000" i="1" dirty="0" smtClean="0">
                        <a:effectLst/>
                        <a:latin typeface="Cambria Math" panose="02040503050406030204" pitchFamily="18" charset="0"/>
                        <a:ea typeface="Calibri" panose="020F0502020204030204" pitchFamily="34" charset="0"/>
                        <a:cs typeface="Arial" panose="020B0604020202020204" pitchFamily="34" charset="0"/>
                      </a:rPr>
                      <m:t> . 0,85</m:t>
                    </m:r>
                  </m:oMath>
                </a14:m>
                <a:r>
                  <a:rPr lang="en-US" sz="40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50000"/>
                  </a:lnSpc>
                </a:pPr>
                <a:r>
                  <a:rPr lang="en-US" sz="4000" dirty="0" err="1">
                    <a:effectLst/>
                    <a:latin typeface="Arial" panose="020B0604020202020204" pitchFamily="34" charset="0"/>
                    <a:ea typeface="Calibri" panose="020F0502020204030204" pitchFamily="34" charset="0"/>
                    <a:cs typeface="Arial" panose="020B0604020202020204" pitchFamily="34" charset="0"/>
                  </a:rPr>
                  <a:t>Suy</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ra</a:t>
                </a:r>
                <a:r>
                  <a:rPr lang="en-US" sz="4000" dirty="0">
                    <a:effectLst/>
                    <a:latin typeface="Arial" panose="020B0604020202020204" pitchFamily="34" charset="0"/>
                    <a:ea typeface="Calibri" panose="020F0502020204030204" pitchFamily="34" charset="0"/>
                    <a:cs typeface="Arial" panose="020B0604020202020204" pitchFamily="34" charset="0"/>
                  </a:rPr>
                  <a:t> </a:t>
                </a:r>
                <a14:m>
                  <m:oMath xmlns:m="http://schemas.openxmlformats.org/officeDocument/2006/math">
                    <m:r>
                      <a:rPr lang="en-US" sz="4000" i="1" dirty="0" smtClean="0">
                        <a:effectLst/>
                        <a:latin typeface="Cambria Math" panose="02040503050406030204" pitchFamily="18" charset="0"/>
                        <a:ea typeface="Calibri" panose="020F0502020204030204" pitchFamily="34" charset="0"/>
                        <a:cs typeface="Arial" panose="020B0604020202020204" pitchFamily="34" charset="0"/>
                      </a:rPr>
                      <m:t>𝑥</m:t>
                    </m:r>
                    <m:r>
                      <a:rPr lang="en-US" sz="4000" i="1" dirty="0">
                        <a:effectLst/>
                        <a:latin typeface="Cambria Math" panose="02040503050406030204" pitchFamily="18" charset="0"/>
                        <a:ea typeface="Calibri" panose="020F0502020204030204" pitchFamily="34" charset="0"/>
                        <a:cs typeface="Arial" panose="020B0604020202020204" pitchFamily="34" charset="0"/>
                      </a:rPr>
                      <m:t>=</m:t>
                    </m:r>
                    <m:f>
                      <m:fPr>
                        <m:ctrlPr>
                          <a:rPr lang="en-US" sz="4000" i="1">
                            <a:effectLst/>
                            <a:latin typeface="Cambria Math" panose="02040503050406030204" pitchFamily="18" charset="0"/>
                            <a:ea typeface="Calibri" panose="020F0502020204030204" pitchFamily="34" charset="0"/>
                            <a:cs typeface="Arial" panose="020B0604020202020204" pitchFamily="34" charset="0"/>
                          </a:rPr>
                        </m:ctrlPr>
                      </m:fPr>
                      <m:num>
                        <m:r>
                          <a:rPr lang="en-US" sz="4000" i="1">
                            <a:effectLst/>
                            <a:latin typeface="Cambria Math" panose="02040503050406030204" pitchFamily="18" charset="0"/>
                            <a:ea typeface="Calibri" panose="020F0502020204030204" pitchFamily="34" charset="0"/>
                            <a:cs typeface="Arial" panose="020B0604020202020204" pitchFamily="34" charset="0"/>
                          </a:rPr>
                          <m:t>17</m:t>
                        </m:r>
                      </m:num>
                      <m:den>
                        <m:r>
                          <a:rPr lang="en-US" sz="4000" i="1">
                            <a:effectLst/>
                            <a:latin typeface="Cambria Math" panose="02040503050406030204" pitchFamily="18" charset="0"/>
                            <a:ea typeface="Calibri" panose="020F0502020204030204" pitchFamily="34" charset="0"/>
                            <a:cs typeface="Arial" panose="020B0604020202020204" pitchFamily="34" charset="0"/>
                          </a:rPr>
                          <m:t>0,85</m:t>
                        </m:r>
                      </m:den>
                    </m:f>
                    <m:r>
                      <a:rPr lang="en-US" sz="4000" i="1">
                        <a:effectLst/>
                        <a:latin typeface="Cambria Math" panose="02040503050406030204" pitchFamily="18" charset="0"/>
                        <a:ea typeface="Calibri" panose="020F0502020204030204" pitchFamily="34" charset="0"/>
                        <a:cs typeface="Arial" panose="020B0604020202020204" pitchFamily="34" charset="0"/>
                      </a:rPr>
                      <m:t>=20</m:t>
                    </m:r>
                  </m:oMath>
                </a14:m>
                <a:r>
                  <a:rPr lang="en-US" sz="40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50000"/>
                  </a:lnSpc>
                </a:pPr>
                <a:r>
                  <a:rPr lang="en-US" sz="4000" dirty="0" err="1">
                    <a:effectLst/>
                    <a:latin typeface="Arial" panose="020B0604020202020204" pitchFamily="34" charset="0"/>
                    <a:ea typeface="Calibri" panose="020F0502020204030204" pitchFamily="34" charset="0"/>
                    <a:cs typeface="Arial" panose="020B0604020202020204" pitchFamily="34" charset="0"/>
                  </a:rPr>
                  <a:t>Vậy</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sẽ</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mua</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được</a:t>
                </a:r>
                <a:r>
                  <a:rPr lang="en-US" sz="4000" dirty="0">
                    <a:effectLst/>
                    <a:latin typeface="Arial" panose="020B0604020202020204" pitchFamily="34" charset="0"/>
                    <a:ea typeface="Calibri" panose="020F0502020204030204" pitchFamily="34" charset="0"/>
                    <a:cs typeface="Arial" panose="020B0604020202020204" pitchFamily="34" charset="0"/>
                  </a:rPr>
                  <a:t> 20 </a:t>
                </a:r>
                <a:r>
                  <a:rPr lang="en-US" sz="4000" dirty="0" err="1">
                    <a:effectLst/>
                    <a:latin typeface="Arial" panose="020B0604020202020204" pitchFamily="34" charset="0"/>
                    <a:ea typeface="Calibri" panose="020F0502020204030204" pitchFamily="34" charset="0"/>
                    <a:cs typeface="Arial" panose="020B0604020202020204" pitchFamily="34" charset="0"/>
                  </a:rPr>
                  <a:t>tập</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giấy</a:t>
                </a:r>
                <a:r>
                  <a:rPr lang="en-US" sz="4000" dirty="0">
                    <a:effectLst/>
                    <a:latin typeface="Arial" panose="020B0604020202020204" pitchFamily="34" charset="0"/>
                    <a:ea typeface="Calibri" panose="020F0502020204030204" pitchFamily="34" charset="0"/>
                    <a:cs typeface="Arial" panose="020B0604020202020204" pitchFamily="34" charset="0"/>
                  </a:rPr>
                  <a:t> A</a:t>
                </a:r>
                <a:r>
                  <a:rPr lang="en-US" sz="4000" baseline="-25000" dirty="0">
                    <a:effectLst/>
                    <a:latin typeface="Arial" panose="020B0604020202020204" pitchFamily="34" charset="0"/>
                    <a:ea typeface="Calibri" panose="020F0502020204030204" pitchFamily="34" charset="0"/>
                    <a:cs typeface="Arial" panose="020B0604020202020204" pitchFamily="34" charset="0"/>
                  </a:rPr>
                  <a:t>4</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loại</a:t>
                </a:r>
                <a:r>
                  <a:rPr lang="en-US" sz="4000" dirty="0">
                    <a:effectLst/>
                    <a:latin typeface="Arial" panose="020B0604020202020204" pitchFamily="34" charset="0"/>
                    <a:ea typeface="Calibri" panose="020F0502020204030204" pitchFamily="34" charset="0"/>
                    <a:cs typeface="Arial" panose="020B0604020202020204" pitchFamily="34" charset="0"/>
                  </a:rPr>
                  <a:t> II.</a:t>
                </a:r>
              </a:p>
            </p:txBody>
          </p:sp>
        </mc:Choice>
        <mc:Fallback xmlns="">
          <p:sp>
            <p:nvSpPr>
              <p:cNvPr id="8" name="Rectangle 7"/>
              <p:cNvSpPr>
                <a:spLocks noRot="1" noChangeAspect="1" noMove="1" noResize="1" noEditPoints="1" noAdjustHandles="1" noChangeArrowheads="1" noChangeShapeType="1" noTextEdit="1"/>
              </p:cNvSpPr>
              <p:nvPr/>
            </p:nvSpPr>
            <p:spPr>
              <a:xfrm>
                <a:off x="7086600" y="4610100"/>
                <a:ext cx="10820400" cy="5051126"/>
              </a:xfrm>
              <a:prstGeom prst="rect">
                <a:avLst/>
              </a:prstGeom>
              <a:blipFill>
                <a:blip r:embed="rId39"/>
                <a:stretch>
                  <a:fillRect l="-2028" r="-1972" b="-4222"/>
                </a:stretch>
              </a:blipFill>
            </p:spPr>
            <p:txBody>
              <a:bodyPr/>
              <a:lstStyle/>
              <a:p>
                <a:r>
                  <a:rPr lang="en-US">
                    <a:noFill/>
                  </a:rPr>
                  <a:t> </a:t>
                </a:r>
              </a:p>
            </p:txBody>
          </p:sp>
        </mc:Fallback>
      </mc:AlternateContent>
      <p:pic>
        <p:nvPicPr>
          <p:cNvPr id="31" name="Picture 14"/>
          <p:cNvPicPr>
            <a:picLocks noChangeAspect="1"/>
          </p:cNvPicPr>
          <p:nvPr/>
        </p:nvPicPr>
        <p:blipFill>
          <a:blip r:embed="rId40"/>
          <a:srcRect/>
          <a:stretch>
            <a:fillRect/>
          </a:stretch>
        </p:blipFill>
        <p:spPr>
          <a:xfrm>
            <a:off x="16656171" y="8929721"/>
            <a:ext cx="1067463" cy="1152457"/>
          </a:xfrm>
          <a:prstGeom prst="rect">
            <a:avLst/>
          </a:prstGeom>
        </p:spPr>
      </p:pic>
    </p:spTree>
    <p:extLst>
      <p:ext uri="{BB962C8B-B14F-4D97-AF65-F5344CB8AC3E}">
        <p14:creationId xmlns:p14="http://schemas.microsoft.com/office/powerpoint/2010/main" val="1933253785"/>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fade">
                                      <p:cBhvr>
                                        <p:cTn id="25" dur="500"/>
                                        <p:tgtEl>
                                          <p:spTgt spid="8">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8">
                                            <p:txEl>
                                              <p:pRg st="1" end="1"/>
                                            </p:txEl>
                                          </p:spTgt>
                                        </p:tgtEl>
                                        <p:attrNameLst>
                                          <p:attrName>style.visibility</p:attrName>
                                        </p:attrNameLst>
                                      </p:cBhvr>
                                      <p:to>
                                        <p:strVal val="visible"/>
                                      </p:to>
                                    </p:set>
                                    <p:animEffect transition="in" filter="wipe(down)">
                                      <p:cBhvr>
                                        <p:cTn id="30" dur="500"/>
                                        <p:tgtEl>
                                          <p:spTgt spid="8">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animEffect transition="in" filter="randombar(horizontal)">
                                      <p:cBhvr>
                                        <p:cTn id="35" dur="500"/>
                                        <p:tgtEl>
                                          <p:spTgt spid="8">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8">
                                            <p:txEl>
                                              <p:pRg st="3" end="3"/>
                                            </p:txEl>
                                          </p:spTgt>
                                        </p:tgtEl>
                                        <p:attrNameLst>
                                          <p:attrName>style.visibility</p:attrName>
                                        </p:attrNameLst>
                                      </p:cBhvr>
                                      <p:to>
                                        <p:strVal val="visible"/>
                                      </p:to>
                                    </p:set>
                                    <p:animEffect transition="in" filter="barn(inVertical)">
                                      <p:cBhvr>
                                        <p:cTn id="4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6" grpId="0"/>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916400" y="161038"/>
            <a:ext cx="1643529" cy="762000"/>
          </a:xfrm>
          <a:prstGeom prst="rect">
            <a:avLst/>
          </a:prstGeom>
        </p:spPr>
      </p:pic>
      <p:pic>
        <p:nvPicPr>
          <p:cNvPr id="24" name="Picture 18"/>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l="22194" b="33815"/>
          <a:stretch>
            <a:fillRect/>
          </a:stretch>
        </p:blipFill>
        <p:spPr>
          <a:xfrm flipH="1">
            <a:off x="16909140" y="9621297"/>
            <a:ext cx="1378860" cy="665703"/>
          </a:xfrm>
          <a:prstGeom prst="rect">
            <a:avLst/>
          </a:prstGeom>
        </p:spPr>
      </p:pic>
      <p:sp>
        <p:nvSpPr>
          <p:cNvPr id="23" name="Oval Callout 22"/>
          <p:cNvSpPr/>
          <p:nvPr/>
        </p:nvSpPr>
        <p:spPr>
          <a:xfrm>
            <a:off x="11658600" y="5264794"/>
            <a:ext cx="1752600" cy="965974"/>
          </a:xfrm>
          <a:prstGeom prst="wedgeEllipseCallou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prstClr val="black"/>
                </a:solidFill>
              </a:rPr>
              <a:t>Giải</a:t>
            </a:r>
            <a:endParaRPr lang="en-US" sz="4000" b="1">
              <a:solidFill>
                <a:prstClr val="black"/>
              </a:solidFill>
            </a:endParaRPr>
          </a:p>
        </p:txBody>
      </p:sp>
      <p:sp>
        <p:nvSpPr>
          <p:cNvPr id="19" name="Rectangle 18"/>
          <p:cNvSpPr/>
          <p:nvPr/>
        </p:nvSpPr>
        <p:spPr>
          <a:xfrm>
            <a:off x="-152400" y="-571500"/>
            <a:ext cx="18921664" cy="7586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8" name="TextBox 27"/>
          <p:cNvSpPr txBox="1"/>
          <p:nvPr/>
        </p:nvSpPr>
        <p:spPr>
          <a:xfrm>
            <a:off x="5659390" y="505258"/>
            <a:ext cx="7515726" cy="7848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Bài</a:t>
            </a:r>
            <a:r>
              <a:rPr kumimoji="0" lang="en-US" sz="4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6.26: (SGK – tr.18)</a:t>
            </a:r>
          </a:p>
        </p:txBody>
      </p:sp>
      <p:sp>
        <p:nvSpPr>
          <p:cNvPr id="4" name="Rectangle 3"/>
          <p:cNvSpPr/>
          <p:nvPr/>
        </p:nvSpPr>
        <p:spPr>
          <a:xfrm>
            <a:off x="533400" y="1348919"/>
            <a:ext cx="16764000" cy="4708981"/>
          </a:xfrm>
          <a:prstGeom prst="rect">
            <a:avLst/>
          </a:prstGeom>
        </p:spPr>
        <p:txBody>
          <a:bodyPr wrap="square">
            <a:spAutoFit/>
          </a:bodyPr>
          <a:lstStyle/>
          <a:p>
            <a:pPr algn="just">
              <a:lnSpc>
                <a:spcPct val="150000"/>
              </a:lnSpc>
              <a:spcAft>
                <a:spcPts val="0"/>
              </a:spcAft>
            </a:pP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Ba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đội</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máy</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cày</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làm</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trên</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ba</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cánh</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đồng</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cùng</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diện</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tích</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Đội</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thứ</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nhất</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hoàn</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thành</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công</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việc</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trong</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4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ngày</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đội</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thứ</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hai</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trong</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6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ngày</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và</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đội</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thứ</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ba</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trong</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8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ngày</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Hỏi</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mỗi</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đội</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có</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mấy</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máy</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cày</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biết</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rằng</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số</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máy</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của</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đội</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thứ</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nhất</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nhiều</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hơn</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số</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máy</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của</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đội</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thứ</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hai</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là</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2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máy</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và</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năng</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suất</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của</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các</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máy</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như</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nhau</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Rectangle 4"/>
              <p:cNvSpPr/>
              <p:nvPr/>
            </p:nvSpPr>
            <p:spPr>
              <a:xfrm>
                <a:off x="6810679" y="6510047"/>
                <a:ext cx="11172521" cy="2748253"/>
              </a:xfrm>
              <a:prstGeom prst="rect">
                <a:avLst/>
              </a:prstGeom>
            </p:spPr>
            <p:txBody>
              <a:bodyPr wrap="square">
                <a:spAutoFit/>
              </a:bodyPr>
              <a:lstStyle/>
              <a:p>
                <a:pPr algn="just">
                  <a:lnSpc>
                    <a:spcPct val="150000"/>
                  </a:lnSpc>
                </a:pP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Gọi</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số</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máy</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cày</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của</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đội</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thứ</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nhất</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đội</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thứ</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hai</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và</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đội</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thứ</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ba</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lần</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lượt</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là</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x, y, z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máy</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x, y, z </a:t>
                </a:r>
                <a14:m>
                  <m:oMath xmlns:m="http://schemas.openxmlformats.org/officeDocument/2006/math">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ℕ</m:t>
                    </m:r>
                  </m:oMath>
                </a14:m>
                <a:r>
                  <a:rPr lang="en-US" sz="4000" baseline="30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a:t>
                </a: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Theo </a:t>
                </a:r>
                <a:r>
                  <a:rPr lang="en-US" sz="4000" dirty="0" err="1">
                    <a:solidFill>
                      <a:srgbClr val="333333"/>
                    </a:solidFill>
                    <a:effectLst/>
                    <a:latin typeface="Arial" panose="020B0604020202020204" pitchFamily="34" charset="0"/>
                    <a:ea typeface="Times New Roman" panose="02020603050405020304" pitchFamily="18" charset="0"/>
                    <a:cs typeface="Arial" panose="020B0604020202020204" pitchFamily="34" charset="0"/>
                  </a:rPr>
                  <a:t>đề</a:t>
                </a: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ta </a:t>
                </a:r>
                <a:r>
                  <a:rPr lang="en-US" sz="4000" dirty="0" err="1">
                    <a:solidFill>
                      <a:srgbClr val="333333"/>
                    </a:solidFill>
                    <a:effectLst/>
                    <a:latin typeface="Arial" panose="020B0604020202020204" pitchFamily="34" charset="0"/>
                    <a:ea typeface="Times New Roman" panose="02020603050405020304" pitchFamily="18" charset="0"/>
                    <a:cs typeface="Arial" panose="020B0604020202020204" pitchFamily="34" charset="0"/>
                  </a:rPr>
                  <a:t>có</a:t>
                </a: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x – y = 2</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5" name="Rectangle 4"/>
              <p:cNvSpPr>
                <a:spLocks noRot="1" noChangeAspect="1" noMove="1" noResize="1" noEditPoints="1" noAdjustHandles="1" noChangeArrowheads="1" noChangeShapeType="1" noTextEdit="1"/>
              </p:cNvSpPr>
              <p:nvPr/>
            </p:nvSpPr>
            <p:spPr>
              <a:xfrm>
                <a:off x="6810679" y="6510047"/>
                <a:ext cx="11172521" cy="2748253"/>
              </a:xfrm>
              <a:prstGeom prst="rect">
                <a:avLst/>
              </a:prstGeom>
              <a:blipFill>
                <a:blip r:embed="rId38"/>
                <a:stretch>
                  <a:fillRect l="-1909" r="-1964" b="-8647"/>
                </a:stretch>
              </a:blipFill>
            </p:spPr>
            <p:txBody>
              <a:bodyPr/>
              <a:lstStyle/>
              <a:p>
                <a:r>
                  <a:rPr lang="en-US">
                    <a:noFill/>
                  </a:rPr>
                  <a:t> </a:t>
                </a:r>
              </a:p>
            </p:txBody>
          </p:sp>
        </mc:Fallback>
      </mc:AlternateContent>
      <p:pic>
        <p:nvPicPr>
          <p:cNvPr id="6" name="Picture 5"/>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533400" y="6403635"/>
            <a:ext cx="5969963" cy="3358104"/>
          </a:xfrm>
          <a:prstGeom prst="rect">
            <a:avLst/>
          </a:prstGeom>
        </p:spPr>
      </p:pic>
    </p:spTree>
    <p:extLst>
      <p:ext uri="{BB962C8B-B14F-4D97-AF65-F5344CB8AC3E}">
        <p14:creationId xmlns:p14="http://schemas.microsoft.com/office/powerpoint/2010/main" val="411270207"/>
      </p:ext>
    </p:extLst>
  </p:cSld>
  <p:clrMapOvr>
    <a:masterClrMapping/>
  </p:clrMapOvr>
  <mc:AlternateContent xmlns:mc="http://schemas.openxmlformats.org/markup-compatibility/2006" xmlns:p14="http://schemas.microsoft.com/office/powerpoint/2010/main">
    <mc:Choice Requires="p14">
      <p:transition spd="med" p14:dur="700">
        <p:wipe dir="r"/>
      </p:transition>
    </mc:Choice>
    <mc:Fallback xmlns="">
      <p:transition spd="med">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500"/>
                                        <p:tgtEl>
                                          <p:spTgt spid="5">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5">
                                            <p:txEl>
                                              <p:pRg st="1" end="1"/>
                                            </p:txEl>
                                          </p:spTgt>
                                        </p:tgtEl>
                                        <p:attrNameLst>
                                          <p:attrName>style.visibility</p:attrName>
                                        </p:attrNameLst>
                                      </p:cBhvr>
                                      <p:to>
                                        <p:strVal val="visible"/>
                                      </p:to>
                                    </p:set>
                                    <p:animEffect transition="in" filter="wipe(down)">
                                      <p:cBhvr>
                                        <p:cTn id="3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8" grpId="0"/>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1207742" y="-266700"/>
            <a:ext cx="1447800" cy="11125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7" name="Rectangle 26"/>
          <p:cNvSpPr/>
          <p:nvPr/>
        </p:nvSpPr>
        <p:spPr>
          <a:xfrm>
            <a:off x="17971360" y="-419100"/>
            <a:ext cx="1447800" cy="11125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mc:AlternateContent xmlns:mc="http://schemas.openxmlformats.org/markup-compatibility/2006" xmlns:a14="http://schemas.microsoft.com/office/drawing/2010/main">
        <mc:Choice Requires="a14">
          <p:sp>
            <p:nvSpPr>
              <p:cNvPr id="3" name="Rectangle 2"/>
              <p:cNvSpPr/>
              <p:nvPr/>
            </p:nvSpPr>
            <p:spPr>
              <a:xfrm>
                <a:off x="838200" y="450727"/>
                <a:ext cx="16383000" cy="2862322"/>
              </a:xfrm>
              <a:prstGeom prst="rect">
                <a:avLst/>
              </a:prstGeom>
            </p:spPr>
            <p:txBody>
              <a:bodyPr wrap="square">
                <a:spAutoFit/>
              </a:bodyPr>
              <a:lstStyle/>
              <a:p>
                <a:pPr algn="just">
                  <a:lnSpc>
                    <a:spcPct val="150000"/>
                  </a:lnSpc>
                </a:pP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Vì</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số</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máy</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cày</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và</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số</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ngày</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để</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hoàn</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thành</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một</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công</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việc</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cố</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định</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là</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tỉ</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lệ</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nghịch</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nên</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ta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có</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a:t>
                </a:r>
                <a:endParaRPr lang="en-US" sz="4000" dirty="0">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en-US" sz="4000" i="1" dirty="0" smtClean="0">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4</m:t>
                    </m:r>
                    <m:r>
                      <a:rPr lang="en-US" sz="4000" i="1" dirty="0" smtClean="0">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𝑥</m:t>
                    </m:r>
                    <m:r>
                      <a:rPr lang="en-US" sz="4000" i="1" dirty="0" smtClean="0">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=6</m:t>
                    </m:r>
                    <m:r>
                      <a:rPr lang="en-US" sz="4000" i="1" dirty="0" smtClean="0">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𝑦</m:t>
                    </m:r>
                    <m:r>
                      <a:rPr lang="en-US" sz="4000" i="1" dirty="0" smtClean="0">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=8</m:t>
                    </m:r>
                    <m:r>
                      <a:rPr lang="en-US" sz="4000" i="1" dirty="0" smtClean="0">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𝑧</m:t>
                    </m:r>
                    <m:r>
                      <a:rPr lang="en-US" sz="4000" i="1" dirty="0" smtClean="0">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 </m:t>
                    </m:r>
                  </m:oMath>
                </a14:m>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hay</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838200" y="450727"/>
                <a:ext cx="16383000" cy="2862322"/>
              </a:xfrm>
              <a:prstGeom prst="rect">
                <a:avLst/>
              </a:prstGeom>
              <a:blipFill>
                <a:blip r:embed="rId2"/>
                <a:stretch>
                  <a:fillRect l="-1340" r="-1303" b="-4478"/>
                </a:stretch>
              </a:blipFill>
            </p:spPr>
            <p:txBody>
              <a:bodyPr/>
              <a:lstStyle/>
              <a:p>
                <a:r>
                  <a:rPr lang="en-US">
                    <a:noFill/>
                  </a:rPr>
                  <a:t> </a:t>
                </a:r>
              </a:p>
            </p:txBody>
          </p:sp>
        </mc:Fallback>
      </mc:AlternateContent>
      <p:sp>
        <p:nvSpPr>
          <p:cNvPr id="6" name="Rectangle 5"/>
          <p:cNvSpPr/>
          <p:nvPr/>
        </p:nvSpPr>
        <p:spPr>
          <a:xfrm>
            <a:off x="838200" y="4165707"/>
            <a:ext cx="16687800" cy="901593"/>
          </a:xfrm>
          <a:prstGeom prst="rect">
            <a:avLst/>
          </a:prstGeom>
        </p:spPr>
        <p:txBody>
          <a:bodyPr wrap="square">
            <a:spAutoFit/>
          </a:bodyPr>
          <a:lstStyle/>
          <a:p>
            <a:pPr lvl="0" algn="just">
              <a:lnSpc>
                <a:spcPct val="150000"/>
              </a:lnSpc>
            </a:pP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Theo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tính</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chất</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của</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dãy</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tỉ</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số</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bằng</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nhau</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ta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có</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Rectangle 7"/>
              <p:cNvSpPr/>
              <p:nvPr/>
            </p:nvSpPr>
            <p:spPr>
              <a:xfrm>
                <a:off x="9525000" y="2300303"/>
                <a:ext cx="2657587" cy="164320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𝑥</m:t>
                          </m:r>
                        </m:num>
                        <m:den>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1</m:t>
                              </m:r>
                            </m:num>
                            <m:den>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4</m:t>
                              </m:r>
                            </m:den>
                          </m:f>
                        </m:den>
                      </m:f>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𝑦</m:t>
                          </m:r>
                        </m:num>
                        <m:den>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1</m:t>
                              </m:r>
                            </m:num>
                            <m:den>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6</m:t>
                              </m:r>
                            </m:den>
                          </m:f>
                        </m:den>
                      </m:f>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𝑧</m:t>
                          </m:r>
                        </m:num>
                        <m:den>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1</m:t>
                              </m:r>
                            </m:num>
                            <m:den>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8</m:t>
                              </m:r>
                            </m:den>
                          </m:f>
                        </m:den>
                      </m:f>
                    </m:oMath>
                  </m:oMathPara>
                </a14:m>
                <a:endParaRPr lang="en-US" dirty="0"/>
              </a:p>
            </p:txBody>
          </p:sp>
        </mc:Choice>
        <mc:Fallback xmlns="">
          <p:sp>
            <p:nvSpPr>
              <p:cNvPr id="8" name="Rectangle 7"/>
              <p:cNvSpPr>
                <a:spLocks noRot="1" noChangeAspect="1" noMove="1" noResize="1" noEditPoints="1" noAdjustHandles="1" noChangeArrowheads="1" noChangeShapeType="1" noTextEdit="1"/>
              </p:cNvSpPr>
              <p:nvPr/>
            </p:nvSpPr>
            <p:spPr>
              <a:xfrm>
                <a:off x="9525000" y="2300303"/>
                <a:ext cx="2657587" cy="164320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1034424" y="7429500"/>
                <a:ext cx="16561856" cy="1824923"/>
              </a:xfrm>
              <a:prstGeom prst="rect">
                <a:avLst/>
              </a:prstGeom>
            </p:spPr>
            <p:txBody>
              <a:bodyPr wrap="square">
                <a:spAutoFit/>
              </a:bodyPr>
              <a:lstStyle/>
              <a:p>
                <a:pPr lvl="0" algn="just">
                  <a:lnSpc>
                    <a:spcPct val="150000"/>
                  </a:lnSpc>
                </a:pPr>
                <a:r>
                  <a:rPr lang="en-US" sz="4000" i="0" dirty="0">
                    <a:solidFill>
                      <a:srgbClr val="333333"/>
                    </a:solidFill>
                    <a:latin typeface="+mj-lt"/>
                    <a:ea typeface="Times New Roman" panose="02020603050405020304" pitchFamily="18" charset="0"/>
                    <a:cs typeface="Arial" panose="020B0604020202020204" pitchFamily="34" charset="0"/>
                  </a:rPr>
                  <a:t>⇒</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en-US" sz="4000" i="1" dirty="0" smtClean="0">
                        <a:solidFill>
                          <a:srgbClr val="333333"/>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dirty="0" smtClean="0">
                        <a:solidFill>
                          <a:srgbClr val="333333"/>
                        </a:solidFill>
                        <a:latin typeface="Cambria Math" panose="02040503050406030204" pitchFamily="18" charset="0"/>
                        <a:ea typeface="Times New Roman" panose="02020603050405020304" pitchFamily="18" charset="0"/>
                        <a:cs typeface="Arial" panose="020B0604020202020204" pitchFamily="34" charset="0"/>
                      </a:rPr>
                      <m:t>=6; </m:t>
                    </m:r>
                    <m:r>
                      <a:rPr lang="en-US" sz="4000" i="1" dirty="0" smtClean="0">
                        <a:solidFill>
                          <a:srgbClr val="333333"/>
                        </a:solidFill>
                        <a:latin typeface="Cambria Math" panose="02040503050406030204" pitchFamily="18" charset="0"/>
                        <a:ea typeface="Times New Roman" panose="02020603050405020304" pitchFamily="18" charset="0"/>
                        <a:cs typeface="Arial" panose="020B0604020202020204" pitchFamily="34" charset="0"/>
                      </a:rPr>
                      <m:t>𝑦</m:t>
                    </m:r>
                    <m:r>
                      <a:rPr lang="en-US" sz="4000" i="1" dirty="0" smtClean="0">
                        <a:solidFill>
                          <a:srgbClr val="333333"/>
                        </a:solidFill>
                        <a:latin typeface="Cambria Math" panose="02040503050406030204" pitchFamily="18" charset="0"/>
                        <a:ea typeface="Times New Roman" panose="02020603050405020304" pitchFamily="18" charset="0"/>
                        <a:cs typeface="Arial" panose="020B0604020202020204" pitchFamily="34" charset="0"/>
                      </a:rPr>
                      <m:t>=4; </m:t>
                    </m:r>
                    <m:r>
                      <a:rPr lang="en-US" sz="4000" b="0" i="1" dirty="0" smtClean="0">
                        <a:solidFill>
                          <a:srgbClr val="333333"/>
                        </a:solidFill>
                        <a:latin typeface="Cambria Math" panose="02040503050406030204" pitchFamily="18" charset="0"/>
                        <a:ea typeface="Times New Roman" panose="02020603050405020304" pitchFamily="18" charset="0"/>
                        <a:cs typeface="Arial" panose="020B0604020202020204" pitchFamily="34" charset="0"/>
                      </a:rPr>
                      <m:t>𝑧</m:t>
                    </m:r>
                    <m:r>
                      <a:rPr lang="en-US" sz="4000" i="1" dirty="0" smtClean="0">
                        <a:solidFill>
                          <a:srgbClr val="333333"/>
                        </a:solidFill>
                        <a:latin typeface="Cambria Math" panose="02040503050406030204" pitchFamily="18" charset="0"/>
                        <a:ea typeface="Times New Roman" panose="02020603050405020304" pitchFamily="18" charset="0"/>
                        <a:cs typeface="Arial" panose="020B0604020202020204" pitchFamily="34" charset="0"/>
                      </a:rPr>
                      <m:t>=3.</m:t>
                    </m:r>
                  </m:oMath>
                </a14:m>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lgn="just">
                  <a:lnSpc>
                    <a:spcPct val="150000"/>
                  </a:lnSpc>
                </a:pP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Vậy</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đội</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thứ</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nhất</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có</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6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máy</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đội</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thứ</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hai</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có</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4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máy</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đội</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thứ</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ba</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có</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3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máy</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11" name="Rectangle 10"/>
              <p:cNvSpPr>
                <a:spLocks noRot="1" noChangeAspect="1" noMove="1" noResize="1" noEditPoints="1" noAdjustHandles="1" noChangeArrowheads="1" noChangeShapeType="1" noTextEdit="1"/>
              </p:cNvSpPr>
              <p:nvPr/>
            </p:nvSpPr>
            <p:spPr>
              <a:xfrm>
                <a:off x="1034424" y="7429500"/>
                <a:ext cx="16561856" cy="1824923"/>
              </a:xfrm>
              <a:prstGeom prst="rect">
                <a:avLst/>
              </a:prstGeom>
              <a:blipFill>
                <a:blip r:embed="rId4"/>
                <a:stretch>
                  <a:fillRect l="-1325" b="-1371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p:cNvSpPr/>
              <p:nvPr/>
            </p:nvSpPr>
            <p:spPr>
              <a:xfrm>
                <a:off x="6929468" y="4610100"/>
                <a:ext cx="7212808" cy="2571986"/>
              </a:xfrm>
              <a:prstGeom prst="rect">
                <a:avLst/>
              </a:prstGeom>
            </p:spPr>
            <p:txBody>
              <a:bodyPr wrap="none">
                <a:spAutoFit/>
              </a:bodyPr>
              <a:lstStyle/>
              <a:p>
                <a:pPr lvl="0" algn="ctr">
                  <a:lnSpc>
                    <a:spcPct val="150000"/>
                  </a:lnSpc>
                </a:pPr>
                <a14:m>
                  <m:oMathPara xmlns:m="http://schemas.openxmlformats.org/officeDocument/2006/math">
                    <m:oMathParaPr>
                      <m:jc m:val="centerGroup"/>
                    </m:oMathParaPr>
                    <m:oMath xmlns:m="http://schemas.openxmlformats.org/officeDocument/2006/math">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𝑥</m:t>
                          </m:r>
                        </m:num>
                        <m:den>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1</m:t>
                              </m:r>
                            </m:num>
                            <m:den>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4</m:t>
                              </m:r>
                            </m:den>
                          </m:f>
                        </m:den>
                      </m:f>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𝑦</m:t>
                          </m:r>
                        </m:num>
                        <m:den>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1</m:t>
                              </m:r>
                            </m:num>
                            <m:den>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6</m:t>
                              </m:r>
                            </m:den>
                          </m:f>
                        </m:den>
                      </m:f>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𝑧</m:t>
                          </m:r>
                        </m:num>
                        <m:den>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1</m:t>
                              </m:r>
                            </m:num>
                            <m:den>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8</m:t>
                              </m:r>
                            </m:den>
                          </m:f>
                        </m:den>
                      </m:f>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𝑥</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𝑦</m:t>
                          </m:r>
                        </m:num>
                        <m:den>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1</m:t>
                              </m:r>
                            </m:num>
                            <m:den>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4</m:t>
                              </m:r>
                            </m:den>
                          </m:f>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1</m:t>
                              </m:r>
                            </m:num>
                            <m:den>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6</m:t>
                              </m:r>
                            </m:den>
                          </m:f>
                        </m:den>
                      </m:f>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2</m:t>
                          </m:r>
                        </m:num>
                        <m:den>
                          <m:f>
                            <m:fPr>
                              <m:ctrlP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ctrlPr>
                            </m:fPr>
                            <m:num>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1</m:t>
                              </m:r>
                            </m:num>
                            <m:den>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12</m:t>
                              </m:r>
                            </m:den>
                          </m:f>
                        </m:den>
                      </m:f>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=24</m:t>
                      </m:r>
                      <m:r>
                        <m:rPr>
                          <m:nor/>
                        </m:rP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m:t> </m:t>
                      </m:r>
                    </m:oMath>
                  </m:oMathPara>
                </a14:m>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21" name="Rectangle 20"/>
              <p:cNvSpPr>
                <a:spLocks noRot="1" noChangeAspect="1" noMove="1" noResize="1" noEditPoints="1" noAdjustHandles="1" noChangeArrowheads="1" noChangeShapeType="1" noTextEdit="1"/>
              </p:cNvSpPr>
              <p:nvPr/>
            </p:nvSpPr>
            <p:spPr>
              <a:xfrm>
                <a:off x="6929468" y="4610100"/>
                <a:ext cx="7212808" cy="2571986"/>
              </a:xfrm>
              <a:prstGeom prst="rect">
                <a:avLst/>
              </a:prstGeom>
              <a:blipFill>
                <a:blip r:embed="rId5"/>
                <a:stretch>
                  <a:fillRect/>
                </a:stretch>
              </a:blipFill>
            </p:spPr>
            <p:txBody>
              <a:bodyPr/>
              <a:lstStyle/>
              <a:p>
                <a:r>
                  <a:rPr lang="en-US">
                    <a:noFill/>
                  </a:rPr>
                  <a:t> </a:t>
                </a:r>
              </a:p>
            </p:txBody>
          </p:sp>
        </mc:Fallback>
      </mc:AlternateContent>
      <p:pic>
        <p:nvPicPr>
          <p:cNvPr id="22" name="Picture 8"/>
          <p:cNvPicPr>
            <a:picLocks noChangeAspect="1"/>
          </p:cNvPicPr>
          <p:nvPr/>
        </p:nvPicPr>
        <p:blipFill>
          <a:blip r:embed="rId6"/>
          <a:srcRect/>
          <a:stretch>
            <a:fillRect/>
          </a:stretch>
        </p:blipFill>
        <p:spPr>
          <a:xfrm>
            <a:off x="15560993" y="5753100"/>
            <a:ext cx="1660207" cy="2474843"/>
          </a:xfrm>
          <a:prstGeom prst="rect">
            <a:avLst/>
          </a:prstGeom>
        </p:spPr>
      </p:pic>
    </p:spTree>
    <p:extLst>
      <p:ext uri="{BB962C8B-B14F-4D97-AF65-F5344CB8AC3E}">
        <p14:creationId xmlns:p14="http://schemas.microsoft.com/office/powerpoint/2010/main" val="2885845230"/>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wipe(down)">
                                      <p:cBhvr>
                                        <p:cTn id="23" dur="500"/>
                                        <p:tgtEl>
                                          <p:spTgt spid="11">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11">
                                            <p:txEl>
                                              <p:pRg st="1" end="1"/>
                                            </p:txEl>
                                          </p:spTgt>
                                        </p:tgtEl>
                                        <p:attrNameLst>
                                          <p:attrName>style.visibility</p:attrName>
                                        </p:attrNameLst>
                                      </p:cBhvr>
                                      <p:to>
                                        <p:strVal val="visible"/>
                                      </p:to>
                                    </p:set>
                                    <p:animEffect transition="in" filter="randombar(horizontal)">
                                      <p:cBhvr>
                                        <p:cTn id="28"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8" grpId="0"/>
      <p:bldP spid="2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381000" y="3390900"/>
            <a:ext cx="5518230" cy="3657600"/>
            <a:chOff x="0" y="0"/>
            <a:chExt cx="2128509" cy="1186950"/>
          </a:xfrm>
        </p:grpSpPr>
        <p:sp>
          <p:nvSpPr>
            <p:cNvPr id="5" name="Freeform 5"/>
            <p:cNvSpPr/>
            <p:nvPr/>
          </p:nvSpPr>
          <p:spPr>
            <a:xfrm>
              <a:off x="0" y="0"/>
              <a:ext cx="2128510" cy="1186950"/>
            </a:xfrm>
            <a:custGeom>
              <a:avLst/>
              <a:gdLst/>
              <a:ahLst/>
              <a:cxnLst/>
              <a:rect l="l" t="t" r="r" b="b"/>
              <a:pathLst>
                <a:path w="2128510" h="1186950">
                  <a:moveTo>
                    <a:pt x="2004049" y="1186950"/>
                  </a:moveTo>
                  <a:lnTo>
                    <a:pt x="124460" y="1186950"/>
                  </a:lnTo>
                  <a:cubicBezTo>
                    <a:pt x="55880" y="1186950"/>
                    <a:pt x="0" y="1131070"/>
                    <a:pt x="0" y="1062490"/>
                  </a:cubicBezTo>
                  <a:lnTo>
                    <a:pt x="0" y="124460"/>
                  </a:lnTo>
                  <a:cubicBezTo>
                    <a:pt x="0" y="55880"/>
                    <a:pt x="55880" y="0"/>
                    <a:pt x="124460" y="0"/>
                  </a:cubicBezTo>
                  <a:lnTo>
                    <a:pt x="2004050" y="0"/>
                  </a:lnTo>
                  <a:cubicBezTo>
                    <a:pt x="2072629" y="0"/>
                    <a:pt x="2128510" y="55880"/>
                    <a:pt x="2128510" y="124460"/>
                  </a:cubicBezTo>
                  <a:lnTo>
                    <a:pt x="2128510" y="1062490"/>
                  </a:lnTo>
                  <a:cubicBezTo>
                    <a:pt x="2128510" y="1131070"/>
                    <a:pt x="2072629" y="1186950"/>
                    <a:pt x="2004050" y="1186950"/>
                  </a:cubicBezTo>
                  <a:close/>
                </a:path>
              </a:pathLst>
            </a:custGeom>
            <a:solidFill>
              <a:srgbClr val="497FB4"/>
            </a:solidFill>
          </p:spPr>
        </p:sp>
      </p:grpSp>
      <p:sp>
        <p:nvSpPr>
          <p:cNvPr id="17" name="Rectangle 16"/>
          <p:cNvSpPr/>
          <p:nvPr/>
        </p:nvSpPr>
        <p:spPr>
          <a:xfrm>
            <a:off x="685800" y="4067539"/>
            <a:ext cx="4727388" cy="2092881"/>
          </a:xfrm>
          <a:prstGeom prst="rect">
            <a:avLst/>
          </a:prstGeom>
        </p:spPr>
        <p:txBody>
          <a:bodyPr wrap="square">
            <a:spAutoFit/>
          </a:bodyPr>
          <a:lstStyle/>
          <a:p>
            <a:pPr algn="ctr">
              <a:lnSpc>
                <a:spcPct val="150000"/>
              </a:lnSpc>
              <a:spcBef>
                <a:spcPts val="600"/>
              </a:spcBef>
              <a:spcAft>
                <a:spcPts val="600"/>
              </a:spcAft>
              <a:buClr>
                <a:srgbClr val="000000"/>
              </a:buClr>
              <a:buFont typeface="Arial"/>
              <a:buNone/>
            </a:pPr>
            <a:r>
              <a:rPr lang="pt-BR" sz="4000" kern="0">
                <a:solidFill>
                  <a:srgbClr val="FFFFFF"/>
                </a:solidFill>
                <a:latin typeface="Arial"/>
                <a:ea typeface="Calibri" panose="020F0502020204030204" pitchFamily="34" charset="0"/>
                <a:cs typeface="Times New Roman" panose="02020603050405020304" pitchFamily="18" charset="0"/>
                <a:sym typeface="Arial"/>
              </a:rPr>
              <a:t>* Ghi nhớ </a:t>
            </a:r>
          </a:p>
          <a:p>
            <a:pPr algn="ctr">
              <a:lnSpc>
                <a:spcPct val="150000"/>
              </a:lnSpc>
              <a:spcBef>
                <a:spcPts val="600"/>
              </a:spcBef>
              <a:spcAft>
                <a:spcPts val="600"/>
              </a:spcAft>
              <a:buClr>
                <a:srgbClr val="000000"/>
              </a:buClr>
              <a:buFont typeface="Arial"/>
              <a:buNone/>
            </a:pPr>
            <a:r>
              <a:rPr lang="pt-BR" sz="4000" kern="0">
                <a:solidFill>
                  <a:srgbClr val="FFFFFF"/>
                </a:solidFill>
                <a:latin typeface="Arial"/>
                <a:ea typeface="Calibri" panose="020F0502020204030204" pitchFamily="34" charset="0"/>
                <a:cs typeface="Times New Roman" panose="02020603050405020304" pitchFamily="18" charset="0"/>
                <a:sym typeface="Arial"/>
              </a:rPr>
              <a:t>kiến thức trong bài. </a:t>
            </a:r>
          </a:p>
        </p:txBody>
      </p:sp>
      <p:sp>
        <p:nvSpPr>
          <p:cNvPr id="18" name="TextBox 5"/>
          <p:cNvSpPr txBox="1"/>
          <p:nvPr/>
        </p:nvSpPr>
        <p:spPr>
          <a:xfrm>
            <a:off x="5638800" y="1333500"/>
            <a:ext cx="8381999" cy="846386"/>
          </a:xfrm>
          <a:prstGeom prst="rect">
            <a:avLst/>
          </a:prstGeom>
        </p:spPr>
        <p:txBody>
          <a:bodyPr wrap="square" lIns="0" tIns="0" rIns="0" bIns="0" rtlCol="0" anchor="t">
            <a:spAutoFit/>
          </a:bodyPr>
          <a:lstStyle/>
          <a:p>
            <a:pPr>
              <a:spcBef>
                <a:spcPct val="0"/>
              </a:spcBef>
            </a:pPr>
            <a:r>
              <a:rPr lang="en-US" sz="5500" b="1">
                <a:solidFill>
                  <a:srgbClr val="497FB4"/>
                </a:solidFill>
                <a:latin typeface="Arial" panose="020B0604020202020204" pitchFamily="34" charset="0"/>
                <a:cs typeface="Arial" panose="020B0604020202020204" pitchFamily="34" charset="0"/>
              </a:rPr>
              <a:t>HƯỚNG DẪN VỀ NHÀ</a:t>
            </a:r>
          </a:p>
        </p:txBody>
      </p:sp>
      <p:grpSp>
        <p:nvGrpSpPr>
          <p:cNvPr id="19" name="Group 4"/>
          <p:cNvGrpSpPr/>
          <p:nvPr/>
        </p:nvGrpSpPr>
        <p:grpSpPr>
          <a:xfrm>
            <a:off x="6356430" y="3390900"/>
            <a:ext cx="5518230" cy="3657600"/>
            <a:chOff x="0" y="0"/>
            <a:chExt cx="2128509" cy="1186950"/>
          </a:xfrm>
        </p:grpSpPr>
        <p:sp>
          <p:nvSpPr>
            <p:cNvPr id="20" name="Freeform 5"/>
            <p:cNvSpPr/>
            <p:nvPr/>
          </p:nvSpPr>
          <p:spPr>
            <a:xfrm>
              <a:off x="0" y="0"/>
              <a:ext cx="2128510" cy="1186950"/>
            </a:xfrm>
            <a:custGeom>
              <a:avLst/>
              <a:gdLst/>
              <a:ahLst/>
              <a:cxnLst/>
              <a:rect l="l" t="t" r="r" b="b"/>
              <a:pathLst>
                <a:path w="2128510" h="1186950">
                  <a:moveTo>
                    <a:pt x="2004049" y="1186950"/>
                  </a:moveTo>
                  <a:lnTo>
                    <a:pt x="124460" y="1186950"/>
                  </a:lnTo>
                  <a:cubicBezTo>
                    <a:pt x="55880" y="1186950"/>
                    <a:pt x="0" y="1131070"/>
                    <a:pt x="0" y="1062490"/>
                  </a:cubicBezTo>
                  <a:lnTo>
                    <a:pt x="0" y="124460"/>
                  </a:lnTo>
                  <a:cubicBezTo>
                    <a:pt x="0" y="55880"/>
                    <a:pt x="55880" y="0"/>
                    <a:pt x="124460" y="0"/>
                  </a:cubicBezTo>
                  <a:lnTo>
                    <a:pt x="2004050" y="0"/>
                  </a:lnTo>
                  <a:cubicBezTo>
                    <a:pt x="2072629" y="0"/>
                    <a:pt x="2128510" y="55880"/>
                    <a:pt x="2128510" y="124460"/>
                  </a:cubicBezTo>
                  <a:lnTo>
                    <a:pt x="2128510" y="1062490"/>
                  </a:lnTo>
                  <a:cubicBezTo>
                    <a:pt x="2128510" y="1131070"/>
                    <a:pt x="2072629" y="1186950"/>
                    <a:pt x="2004050" y="1186950"/>
                  </a:cubicBezTo>
                  <a:close/>
                </a:path>
              </a:pathLst>
            </a:custGeom>
            <a:solidFill>
              <a:srgbClr val="497FB4"/>
            </a:solidFill>
          </p:spPr>
        </p:sp>
      </p:grpSp>
      <p:sp>
        <p:nvSpPr>
          <p:cNvPr id="21" name="Rectangle 20"/>
          <p:cNvSpPr/>
          <p:nvPr/>
        </p:nvSpPr>
        <p:spPr>
          <a:xfrm>
            <a:off x="6661230" y="4067539"/>
            <a:ext cx="4727388" cy="1824923"/>
          </a:xfrm>
          <a:prstGeom prst="rect">
            <a:avLst/>
          </a:prstGeom>
        </p:spPr>
        <p:txBody>
          <a:bodyPr wrap="square">
            <a:spAutoFit/>
          </a:bodyPr>
          <a:lstStyle/>
          <a:p>
            <a:pPr algn="ctr">
              <a:lnSpc>
                <a:spcPct val="150000"/>
              </a:lnSpc>
              <a:spcBef>
                <a:spcPts val="600"/>
              </a:spcBef>
              <a:spcAft>
                <a:spcPts val="600"/>
              </a:spcAft>
              <a:buClr>
                <a:srgbClr val="000000"/>
              </a:buClr>
              <a:buFont typeface="Arial"/>
              <a:buNone/>
            </a:pPr>
            <a:r>
              <a:rPr lang="pt-BR" sz="4000" kern="0">
                <a:solidFill>
                  <a:srgbClr val="FFFFFF"/>
                </a:solidFill>
                <a:latin typeface="Arial"/>
                <a:ea typeface="Calibri" panose="020F0502020204030204" pitchFamily="34" charset="0"/>
                <a:cs typeface="Times New Roman" panose="02020603050405020304" pitchFamily="18" charset="0"/>
                <a:sym typeface="Arial"/>
              </a:rPr>
              <a:t>* Hoàn thành các bài tập trong SBT. </a:t>
            </a:r>
          </a:p>
        </p:txBody>
      </p:sp>
      <p:grpSp>
        <p:nvGrpSpPr>
          <p:cNvPr id="22" name="Group 4"/>
          <p:cNvGrpSpPr/>
          <p:nvPr/>
        </p:nvGrpSpPr>
        <p:grpSpPr>
          <a:xfrm>
            <a:off x="12331860" y="3390900"/>
            <a:ext cx="5518230" cy="3657600"/>
            <a:chOff x="0" y="0"/>
            <a:chExt cx="2128509" cy="1186950"/>
          </a:xfrm>
        </p:grpSpPr>
        <p:sp>
          <p:nvSpPr>
            <p:cNvPr id="23" name="Freeform 5"/>
            <p:cNvSpPr/>
            <p:nvPr/>
          </p:nvSpPr>
          <p:spPr>
            <a:xfrm>
              <a:off x="0" y="0"/>
              <a:ext cx="2128510" cy="1186950"/>
            </a:xfrm>
            <a:custGeom>
              <a:avLst/>
              <a:gdLst/>
              <a:ahLst/>
              <a:cxnLst/>
              <a:rect l="l" t="t" r="r" b="b"/>
              <a:pathLst>
                <a:path w="2128510" h="1186950">
                  <a:moveTo>
                    <a:pt x="2004049" y="1186950"/>
                  </a:moveTo>
                  <a:lnTo>
                    <a:pt x="124460" y="1186950"/>
                  </a:lnTo>
                  <a:cubicBezTo>
                    <a:pt x="55880" y="1186950"/>
                    <a:pt x="0" y="1131070"/>
                    <a:pt x="0" y="1062490"/>
                  </a:cubicBezTo>
                  <a:lnTo>
                    <a:pt x="0" y="124460"/>
                  </a:lnTo>
                  <a:cubicBezTo>
                    <a:pt x="0" y="55880"/>
                    <a:pt x="55880" y="0"/>
                    <a:pt x="124460" y="0"/>
                  </a:cubicBezTo>
                  <a:lnTo>
                    <a:pt x="2004050" y="0"/>
                  </a:lnTo>
                  <a:cubicBezTo>
                    <a:pt x="2072629" y="0"/>
                    <a:pt x="2128510" y="55880"/>
                    <a:pt x="2128510" y="124460"/>
                  </a:cubicBezTo>
                  <a:lnTo>
                    <a:pt x="2128510" y="1062490"/>
                  </a:lnTo>
                  <a:cubicBezTo>
                    <a:pt x="2128510" y="1131070"/>
                    <a:pt x="2072629" y="1186950"/>
                    <a:pt x="2004050" y="1186950"/>
                  </a:cubicBezTo>
                  <a:close/>
                </a:path>
              </a:pathLst>
            </a:custGeom>
            <a:solidFill>
              <a:srgbClr val="497FB4"/>
            </a:solidFill>
          </p:spPr>
        </p:sp>
      </p:grpSp>
      <p:sp>
        <p:nvSpPr>
          <p:cNvPr id="24" name="Rectangle 23"/>
          <p:cNvSpPr/>
          <p:nvPr/>
        </p:nvSpPr>
        <p:spPr>
          <a:xfrm>
            <a:off x="12448416" y="3768629"/>
            <a:ext cx="5213433" cy="3016210"/>
          </a:xfrm>
          <a:prstGeom prst="rect">
            <a:avLst/>
          </a:prstGeom>
        </p:spPr>
        <p:txBody>
          <a:bodyPr wrap="square">
            <a:spAutoFit/>
          </a:bodyPr>
          <a:lstStyle/>
          <a:p>
            <a:pPr algn="ctr">
              <a:lnSpc>
                <a:spcPct val="150000"/>
              </a:lnSpc>
              <a:spcBef>
                <a:spcPts val="600"/>
              </a:spcBef>
              <a:spcAft>
                <a:spcPts val="600"/>
              </a:spcAft>
              <a:buClr>
                <a:srgbClr val="000000"/>
              </a:buClr>
              <a:buFont typeface="Arial"/>
              <a:buNone/>
            </a:pPr>
            <a:r>
              <a:rPr lang="pt-BR" sz="4000" kern="0" dirty="0">
                <a:solidFill>
                  <a:srgbClr val="FFFFFF"/>
                </a:solidFill>
                <a:latin typeface="Arial"/>
                <a:ea typeface="Calibri" panose="020F0502020204030204" pitchFamily="34" charset="0"/>
                <a:cs typeface="Times New Roman" panose="02020603050405020304" pitchFamily="18" charset="0"/>
                <a:sym typeface="Arial"/>
              </a:rPr>
              <a:t>* </a:t>
            </a:r>
            <a:r>
              <a:rPr lang="vi-VN" sz="4000" kern="0" dirty="0">
                <a:solidFill>
                  <a:srgbClr val="FFFFFF"/>
                </a:solidFill>
                <a:latin typeface="Arial"/>
                <a:ea typeface="Calibri" panose="020F0502020204030204" pitchFamily="34" charset="0"/>
                <a:cs typeface="Times New Roman" panose="02020603050405020304" pitchFamily="18" charset="0"/>
                <a:sym typeface="Arial"/>
              </a:rPr>
              <a:t>Chuẩn bị trước </a:t>
            </a:r>
            <a:endParaRPr lang="en-US" sz="4000" kern="0" dirty="0">
              <a:solidFill>
                <a:srgbClr val="FFFFFF"/>
              </a:solidFill>
              <a:latin typeface="Arial"/>
              <a:ea typeface="Calibri" panose="020F0502020204030204" pitchFamily="34" charset="0"/>
              <a:cs typeface="Times New Roman" panose="02020603050405020304" pitchFamily="18" charset="0"/>
              <a:sym typeface="Arial"/>
            </a:endParaRPr>
          </a:p>
          <a:p>
            <a:pPr algn="ctr">
              <a:lnSpc>
                <a:spcPct val="150000"/>
              </a:lnSpc>
              <a:spcBef>
                <a:spcPts val="600"/>
              </a:spcBef>
              <a:spcAft>
                <a:spcPts val="600"/>
              </a:spcAft>
              <a:buClr>
                <a:srgbClr val="000000"/>
              </a:buClr>
              <a:buFont typeface="Arial"/>
              <a:buNone/>
            </a:pPr>
            <a:r>
              <a:rPr lang="vi-VN" sz="4000" b="1" kern="0" dirty="0">
                <a:solidFill>
                  <a:srgbClr val="FFFFFF"/>
                </a:solidFill>
                <a:latin typeface="Arial"/>
                <a:ea typeface="Calibri" panose="020F0502020204030204" pitchFamily="34" charset="0"/>
                <a:cs typeface="Times New Roman" panose="02020603050405020304" pitchFamily="18" charset="0"/>
                <a:sym typeface="Arial"/>
              </a:rPr>
              <a:t>"Luyện tập chung (tr19-20)"</a:t>
            </a:r>
            <a:r>
              <a:rPr lang="vi-VN" sz="4000" kern="0" dirty="0">
                <a:solidFill>
                  <a:srgbClr val="FFFFFF"/>
                </a:solidFill>
                <a:latin typeface="Arial"/>
                <a:ea typeface="Calibri" panose="020F0502020204030204" pitchFamily="34" charset="0"/>
                <a:cs typeface="Times New Roman" panose="02020603050405020304" pitchFamily="18" charset="0"/>
                <a:sym typeface="Arial"/>
              </a:rPr>
              <a:t>.</a:t>
            </a:r>
            <a:endParaRPr lang="pt-BR" sz="4000" kern="0" dirty="0">
              <a:solidFill>
                <a:srgbClr val="FFFFFF"/>
              </a:solidFill>
              <a:latin typeface="Arial"/>
              <a:ea typeface="Calibri" panose="020F0502020204030204" pitchFamily="34" charset="0"/>
              <a:cs typeface="Times New Roman" panose="02020603050405020304" pitchFamily="18" charset="0"/>
              <a:sym typeface="Arial"/>
            </a:endParaRPr>
          </a:p>
        </p:txBody>
      </p:sp>
      <p:pic>
        <p:nvPicPr>
          <p:cNvPr id="25"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81788" y="784992"/>
            <a:ext cx="1524000" cy="1949751"/>
          </a:xfrm>
          <a:prstGeom prst="rect">
            <a:avLst/>
          </a:prstGeom>
        </p:spPr>
      </p:pic>
      <p:pic>
        <p:nvPicPr>
          <p:cNvPr id="26"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1399">
            <a:off x="14982226" y="7995829"/>
            <a:ext cx="2465055" cy="1777922"/>
          </a:xfrm>
          <a:prstGeom prst="rect">
            <a:avLst/>
          </a:prstGeom>
        </p:spPr>
      </p:pic>
      <p:pic>
        <p:nvPicPr>
          <p:cNvPr id="27" name="Picture 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9938570" flipV="1">
            <a:off x="16417636" y="537624"/>
            <a:ext cx="2488427" cy="1023366"/>
          </a:xfrm>
          <a:prstGeom prst="rect">
            <a:avLst/>
          </a:prstGeom>
        </p:spPr>
      </p:pic>
      <p:pic>
        <p:nvPicPr>
          <p:cNvPr id="28" name="Picture 8"/>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0275701">
            <a:off x="1155101" y="7807496"/>
            <a:ext cx="1617631" cy="20574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med" p14:dur="700">
        <p15:prstTrans prst="pageCurlDoubl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2" presetClass="entr" presetSubtype="8"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randombar(horizontal)">
                                      <p:cBhvr>
                                        <p:cTn id="20" dur="500"/>
                                        <p:tgtEl>
                                          <p:spTgt spid="21"/>
                                        </p:tgtEl>
                                      </p:cBhvr>
                                    </p:animEffect>
                                  </p:childTnLst>
                                </p:cTn>
                              </p:par>
                              <p:par>
                                <p:cTn id="21" presetID="14" presetClass="entr" presetSubtype="1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randombar(horizontal)">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inVertical)">
                                      <p:cBhvr>
                                        <p:cTn id="28" dur="500"/>
                                        <p:tgtEl>
                                          <p:spTgt spid="24"/>
                                        </p:tgtEl>
                                      </p:cBhvr>
                                    </p:animEffect>
                                  </p:childTnLst>
                                </p:cTn>
                              </p:par>
                              <p:par>
                                <p:cTn id="29" presetID="16" presetClass="entr" presetSubtype="21"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1" grpId="0"/>
      <p:bldP spid="2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2160632" y="2528328"/>
            <a:ext cx="13966737" cy="5230344"/>
            <a:chOff x="0" y="0"/>
            <a:chExt cx="6705915" cy="2511269"/>
          </a:xfrm>
        </p:grpSpPr>
        <p:sp>
          <p:nvSpPr>
            <p:cNvPr id="4" name="Freeform 4"/>
            <p:cNvSpPr/>
            <p:nvPr/>
          </p:nvSpPr>
          <p:spPr>
            <a:xfrm>
              <a:off x="0" y="0"/>
              <a:ext cx="6705915" cy="2511269"/>
            </a:xfrm>
            <a:custGeom>
              <a:avLst/>
              <a:gdLst/>
              <a:ahLst/>
              <a:cxnLst/>
              <a:rect l="l" t="t" r="r" b="b"/>
              <a:pathLst>
                <a:path w="6705915" h="2511269">
                  <a:moveTo>
                    <a:pt x="6440485" y="0"/>
                  </a:moveTo>
                  <a:lnTo>
                    <a:pt x="265430" y="0"/>
                  </a:lnTo>
                  <a:cubicBezTo>
                    <a:pt x="265430" y="146050"/>
                    <a:pt x="147320" y="265430"/>
                    <a:pt x="0" y="265430"/>
                  </a:cubicBezTo>
                  <a:lnTo>
                    <a:pt x="0" y="2245839"/>
                  </a:lnTo>
                  <a:cubicBezTo>
                    <a:pt x="146050" y="2245839"/>
                    <a:pt x="265430" y="2363949"/>
                    <a:pt x="265430" y="2511269"/>
                  </a:cubicBezTo>
                  <a:lnTo>
                    <a:pt x="6440485" y="2511269"/>
                  </a:lnTo>
                  <a:cubicBezTo>
                    <a:pt x="6440485" y="2365219"/>
                    <a:pt x="6558595" y="2245839"/>
                    <a:pt x="6705915" y="2245839"/>
                  </a:cubicBezTo>
                  <a:lnTo>
                    <a:pt x="6705915" y="265430"/>
                  </a:lnTo>
                  <a:cubicBezTo>
                    <a:pt x="6559865" y="265430"/>
                    <a:pt x="6440485" y="147320"/>
                    <a:pt x="6440485" y="0"/>
                  </a:cubicBezTo>
                  <a:close/>
                </a:path>
              </a:pathLst>
            </a:custGeom>
            <a:solidFill>
              <a:srgbClr val="497FB4"/>
            </a:solidFill>
          </p:spPr>
        </p:sp>
      </p:gr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028700" y="1028700"/>
            <a:ext cx="2780777" cy="2752970"/>
          </a:xfrm>
          <a:prstGeom prst="rect">
            <a:avLst/>
          </a:prstGeom>
        </p:spPr>
      </p:pic>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flipV="1">
            <a:off x="14428304" y="7050123"/>
            <a:ext cx="2830996" cy="2208177"/>
          </a:xfrm>
          <a:prstGeom prst="rect">
            <a:avLst/>
          </a:prstGeom>
        </p:spPr>
      </p:pic>
      <p:pic>
        <p:nvPicPr>
          <p:cNvPr id="7" name="Picture 7"/>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947337" y="548777"/>
            <a:ext cx="1600160" cy="1597493"/>
          </a:xfrm>
          <a:prstGeom prst="rect">
            <a:avLst/>
          </a:prstGeom>
        </p:spPr>
      </p:pic>
      <p:pic>
        <p:nvPicPr>
          <p:cNvPr id="8" name="Picture 8"/>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79847" y="7853922"/>
            <a:ext cx="1794135" cy="1785164"/>
          </a:xfrm>
          <a:prstGeom prst="rect">
            <a:avLst/>
          </a:prstGeom>
        </p:spPr>
      </p:pic>
      <p:sp>
        <p:nvSpPr>
          <p:cNvPr id="11" name="Rectangle 10"/>
          <p:cNvSpPr/>
          <p:nvPr/>
        </p:nvSpPr>
        <p:spPr>
          <a:xfrm>
            <a:off x="4572000" y="3607316"/>
            <a:ext cx="9144000" cy="2907784"/>
          </a:xfrm>
          <a:prstGeom prst="rect">
            <a:avLst/>
          </a:prstGeom>
        </p:spPr>
        <p:txBody>
          <a:bodyPr>
            <a:spAutoFit/>
          </a:bodyPr>
          <a:lstStyle/>
          <a:p>
            <a:pPr lvl="0" algn="ctr">
              <a:lnSpc>
                <a:spcPct val="150000"/>
              </a:lnSpc>
              <a:defRPr/>
            </a:pPr>
            <a:r>
              <a:rPr lang="en-US" sz="6500" b="1" kern="0">
                <a:ln w="0"/>
                <a:solidFill>
                  <a:srgbClr val="FFFFFF"/>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Anton"/>
              </a:rPr>
              <a:t>HẸN GẶP LẠI CÁC EM </a:t>
            </a:r>
            <a:br>
              <a:rPr lang="en-US" sz="6500" b="1" kern="0">
                <a:ln w="0"/>
                <a:solidFill>
                  <a:srgbClr val="FFFFFF"/>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Anton"/>
              </a:rPr>
            </a:br>
            <a:r>
              <a:rPr lang="en-US" sz="6500" b="1" kern="0">
                <a:ln w="0"/>
                <a:solidFill>
                  <a:srgbClr val="FFFFFF"/>
                </a:solidFill>
                <a:effectLst>
                  <a:outerShdw blurRad="38100" dist="25400" dir="5400000" algn="ctr" rotWithShape="0">
                    <a:srgbClr val="6E747A">
                      <a:alpha val="43000"/>
                    </a:srgbClr>
                  </a:outerShdw>
                </a:effectLst>
                <a:latin typeface="Arial" panose="020B0604020202020204" pitchFamily="34" charset="0"/>
                <a:cs typeface="Arial" panose="020B0604020202020204" pitchFamily="34" charset="0"/>
                <a:sym typeface="Anton"/>
              </a:rPr>
              <a:t>Ở TIẾT HỌC SAU!</a:t>
            </a:r>
            <a:endParaRPr lang="en-US" sz="6500" b="1" kern="0">
              <a:ln w="0"/>
              <a:solidFill>
                <a:srgbClr val="FFFFFF"/>
              </a:solidFill>
              <a:effectLst>
                <a:outerShdw blurRad="38100" dist="25400" dir="5400000" algn="ctr" rotWithShape="0">
                  <a:srgbClr val="6E747A">
                    <a:alpha val="43000"/>
                  </a:srgbClr>
                </a:outerShdw>
              </a:effectLst>
              <a:latin typeface="Arial"/>
              <a:sym typeface="Arial"/>
            </a:endParaRPr>
          </a:p>
        </p:txBody>
      </p:sp>
      <p:sp>
        <p:nvSpPr>
          <p:cNvPr id="12" name="AutoShape 8"/>
          <p:cNvSpPr/>
          <p:nvPr/>
        </p:nvSpPr>
        <p:spPr>
          <a:xfrm>
            <a:off x="679847" y="7197204"/>
            <a:ext cx="3195240" cy="0"/>
          </a:xfrm>
          <a:prstGeom prst="line">
            <a:avLst/>
          </a:prstGeom>
          <a:ln w="47625" cap="rnd">
            <a:solidFill>
              <a:srgbClr val="FFFFFF"/>
            </a:solidFill>
            <a:prstDash val="sysDot"/>
            <a:headEnd type="none" w="sm" len="sm"/>
            <a:tailEnd type="none" w="sm" len="sm"/>
          </a:ln>
        </p:spPr>
      </p:sp>
      <p:sp>
        <p:nvSpPr>
          <p:cNvPr id="13" name="AutoShape 9"/>
          <p:cNvSpPr/>
          <p:nvPr/>
        </p:nvSpPr>
        <p:spPr>
          <a:xfrm>
            <a:off x="12932129" y="3086100"/>
            <a:ext cx="3195240" cy="0"/>
          </a:xfrm>
          <a:prstGeom prst="line">
            <a:avLst/>
          </a:prstGeom>
          <a:ln w="47625" cap="rnd">
            <a:solidFill>
              <a:srgbClr val="FFFFFF"/>
            </a:solidFill>
            <a:prstDash val="sysDot"/>
            <a:headEnd type="none" w="sm" len="sm"/>
            <a:tailEnd type="none" w="sm" len="sm"/>
          </a:ln>
        </p:spPr>
      </p:sp>
    </p:spTree>
  </p:cSld>
  <p:clrMapOvr>
    <a:masterClrMapping/>
  </p:clrMapOvr>
  <mc:AlternateContent xmlns:mc="http://schemas.openxmlformats.org/markup-compatibility/2006" xmlns:p14="http://schemas.microsoft.com/office/powerpoint/2010/main">
    <mc:Choice Requires="p14">
      <p:transition spd="med" p14:dur="700">
        <p:randomBar dir="vert"/>
      </p:transition>
    </mc:Choice>
    <mc:Fallback xmlns="">
      <p:transition spd="med">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1484</TotalTime>
  <Words>2721</Words>
  <Application>Microsoft Office PowerPoint</Application>
  <PresentationFormat>Custom</PresentationFormat>
  <Paragraphs>291</Paragraphs>
  <Slides>39</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Cambria Math</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Minimalist Let's Learn Mathematics Presentation</dc:title>
  <dc:creator>Mr CHU HONG VINH</dc:creator>
  <cp:lastModifiedBy>laptop</cp:lastModifiedBy>
  <cp:revision>215</cp:revision>
  <dcterms:created xsi:type="dcterms:W3CDTF">2006-08-16T00:00:00Z</dcterms:created>
  <dcterms:modified xsi:type="dcterms:W3CDTF">2026-05-28T23:38:09Z</dcterms:modified>
  <dc:identifier>DAFNsc4mcvs</dc:identifier>
</cp:coreProperties>
</file>