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351" r:id="rId2"/>
    <p:sldId id="352" r:id="rId3"/>
    <p:sldId id="381" r:id="rId4"/>
    <p:sldId id="390" r:id="rId5"/>
    <p:sldId id="382" r:id="rId6"/>
    <p:sldId id="386" r:id="rId7"/>
    <p:sldId id="295" r:id="rId8"/>
    <p:sldId id="384" r:id="rId9"/>
    <p:sldId id="385" r:id="rId10"/>
    <p:sldId id="371" r:id="rId11"/>
    <p:sldId id="373" r:id="rId12"/>
    <p:sldId id="332" r:id="rId13"/>
    <p:sldId id="342" r:id="rId14"/>
    <p:sldId id="379" r:id="rId15"/>
    <p:sldId id="335" r:id="rId16"/>
    <p:sldId id="324" r:id="rId17"/>
    <p:sldId id="333" r:id="rId18"/>
    <p:sldId id="334" r:id="rId19"/>
    <p:sldId id="377" r:id="rId20"/>
    <p:sldId id="378" r:id="rId21"/>
    <p:sldId id="388" r:id="rId22"/>
    <p:sldId id="380" r:id="rId23"/>
    <p:sldId id="341" r:id="rId24"/>
    <p:sldId id="391" r:id="rId25"/>
    <p:sldId id="389" r:id="rId26"/>
    <p:sldId id="392" r:id="rId27"/>
    <p:sldId id="39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8"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8836"/>
    <a:srgbClr val="4040F5"/>
    <a:srgbClr val="0000F1"/>
    <a:srgbClr val="7F7FF8"/>
    <a:srgbClr val="E1F2FA"/>
    <a:srgbClr val="FEC407"/>
    <a:srgbClr val="FDC308"/>
    <a:srgbClr val="E4B3CC"/>
    <a:srgbClr val="C43D70"/>
    <a:srgbClr val="F37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1728"/>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9C4A62-41CF-4358-87D1-37070D0B03CE}" type="datetimeFigureOut">
              <a:rPr lang="en-US" smtClean="0"/>
              <a:pPr/>
              <a:t>5/28/2026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140811-B04F-45FF-BCEC-810A969B7BE7}" type="slidenum">
              <a:rPr lang="en-US" smtClean="0"/>
              <a:pPr/>
              <a:t>‹#›</a:t>
            </a:fld>
            <a:endParaRPr lang="en-US"/>
          </a:p>
        </p:txBody>
      </p:sp>
    </p:spTree>
    <p:extLst>
      <p:ext uri="{BB962C8B-B14F-4D97-AF65-F5344CB8AC3E}">
        <p14:creationId xmlns:p14="http://schemas.microsoft.com/office/powerpoint/2010/main" val="1743547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140811-B04F-45FF-BCEC-810A969B7BE7}"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EF673A-195C-472C-8168-4E1B3E629D21}"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EF673A-195C-472C-8168-4E1B3E629D21}"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EF673A-195C-472C-8168-4E1B3E629D21}"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EF673A-195C-472C-8168-4E1B3E629D21}"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EF673A-195C-472C-8168-4E1B3E629D21}" type="datetimeFigureOut">
              <a:rPr lang="en-US" smtClean="0"/>
              <a:pPr/>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EF673A-195C-472C-8168-4E1B3E629D21}" type="datetimeFigureOut">
              <a:rPr lang="en-US" smtClean="0"/>
              <a:pPr/>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EF673A-195C-472C-8168-4E1B3E629D21}" type="datetimeFigureOut">
              <a:rPr lang="en-US" smtClean="0"/>
              <a:pPr/>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EF673A-195C-472C-8168-4E1B3E629D21}"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EF673A-195C-472C-8168-4E1B3E629D21}"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EF673A-195C-472C-8168-4E1B3E629D21}"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EF673A-195C-472C-8168-4E1B3E629D21}"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1E9ED-F6DC-429C-A318-7B2FCA582AC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vi-V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6D9B08A6-0427-48EA-8A42-A8097F8F1A3C}" type="slidenum">
              <a:rPr lang="en-US"/>
              <a:pPr/>
              <a:t>‹#›</a:t>
            </a:fld>
            <a:endParaRPr lang="en-US"/>
          </a:p>
        </p:txBody>
      </p:sp>
    </p:spTree>
    <p:extLst>
      <p:ext uri="{BB962C8B-B14F-4D97-AF65-F5344CB8AC3E}">
        <p14:creationId xmlns:p14="http://schemas.microsoft.com/office/powerpoint/2010/main" val="2319778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E56D514A-7DE3-497E-8999-C71F9095E31E}" type="slidenum">
              <a:rPr lang="en-US"/>
              <a:pPr/>
              <a:t>‹#›</a:t>
            </a:fld>
            <a:endParaRPr lang="en-US"/>
          </a:p>
        </p:txBody>
      </p:sp>
    </p:spTree>
    <p:extLst>
      <p:ext uri="{BB962C8B-B14F-4D97-AF65-F5344CB8AC3E}">
        <p14:creationId xmlns:p14="http://schemas.microsoft.com/office/powerpoint/2010/main" val="2388032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3028794"/>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EF673A-195C-472C-8168-4E1B3E629D21}" type="datetimeFigureOut">
              <a:rPr lang="en-US" smtClean="0"/>
              <a:pPr/>
              <a:t>5/28/2026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C1E9ED-F6DC-429C-A318-7B2FCA582AC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 id="2147483698" r:id="rId13"/>
    <p:sldLayoutId id="214748369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slide" Target="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ây đèn dầu, biểu tượng một thời hồn quê Việt"/>
          <p:cNvPicPr>
            <a:picLocks noChangeAspect="1" noChangeArrowheads="1"/>
          </p:cNvPicPr>
          <p:nvPr/>
        </p:nvPicPr>
        <p:blipFill>
          <a:blip r:embed="rId2"/>
          <a:srcRect/>
          <a:stretch>
            <a:fillRect/>
          </a:stretch>
        </p:blipFill>
        <p:spPr bwMode="auto">
          <a:xfrm>
            <a:off x="4953000" y="3429000"/>
            <a:ext cx="3733800" cy="2590800"/>
          </a:xfrm>
          <a:prstGeom prst="rect">
            <a:avLst/>
          </a:prstGeom>
          <a:noFill/>
        </p:spPr>
      </p:pic>
      <p:pic>
        <p:nvPicPr>
          <p:cNvPr id="1030" name="Picture 6" descr="BÍ QUYẾT GÂY THƯƠNG NHỚ CƠM NHÀ CỦA MẸ"/>
          <p:cNvPicPr>
            <a:picLocks noChangeAspect="1" noChangeArrowheads="1"/>
          </p:cNvPicPr>
          <p:nvPr/>
        </p:nvPicPr>
        <p:blipFill>
          <a:blip r:embed="rId3"/>
          <a:srcRect/>
          <a:stretch>
            <a:fillRect/>
          </a:stretch>
        </p:blipFill>
        <p:spPr bwMode="auto">
          <a:xfrm>
            <a:off x="2057400" y="304800"/>
            <a:ext cx="5715000" cy="2667000"/>
          </a:xfrm>
          <a:prstGeom prst="rect">
            <a:avLst/>
          </a:prstGeom>
          <a:noFill/>
        </p:spPr>
      </p:pic>
      <p:pic>
        <p:nvPicPr>
          <p:cNvPr id="1032" name="Picture 8" descr="Chiếc quạt của nội!"/>
          <p:cNvPicPr>
            <a:picLocks noChangeAspect="1" noChangeArrowheads="1"/>
          </p:cNvPicPr>
          <p:nvPr/>
        </p:nvPicPr>
        <p:blipFill>
          <a:blip r:embed="rId4"/>
          <a:srcRect/>
          <a:stretch>
            <a:fillRect/>
          </a:stretch>
        </p:blipFill>
        <p:spPr bwMode="auto">
          <a:xfrm>
            <a:off x="228600" y="3429000"/>
            <a:ext cx="4495800" cy="2667000"/>
          </a:xfrm>
          <a:prstGeom prst="rect">
            <a:avLst/>
          </a:prstGeom>
          <a:noFill/>
        </p:spPr>
      </p:pic>
      <p:pic>
        <p:nvPicPr>
          <p:cNvPr id="11" name="Picture 10"/>
          <p:cNvPicPr>
            <a:picLocks noChangeAspect="1"/>
          </p:cNvPicPr>
          <p:nvPr/>
        </p:nvPicPr>
        <p:blipFill>
          <a:blip r:embed="rId5"/>
          <a:stretch>
            <a:fillRect/>
          </a:stretch>
        </p:blipFill>
        <p:spPr>
          <a:xfrm>
            <a:off x="274062" y="331694"/>
            <a:ext cx="908383" cy="1072989"/>
          </a:xfrm>
          <a:prstGeom prst="rect">
            <a:avLst/>
          </a:prstGeom>
        </p:spPr>
      </p:pic>
      <p:sp>
        <p:nvSpPr>
          <p:cNvPr id="12" name="TextBox 11"/>
          <p:cNvSpPr txBox="1"/>
          <p:nvPr/>
        </p:nvSpPr>
        <p:spPr>
          <a:xfrm>
            <a:off x="1066800" y="241304"/>
            <a:ext cx="6934200" cy="954107"/>
          </a:xfrm>
          <a:prstGeom prst="rect">
            <a:avLst/>
          </a:prstGeom>
          <a:noFill/>
        </p:spPr>
        <p:txBody>
          <a:bodyPr wrap="square" rtlCol="0">
            <a:spAutoFit/>
          </a:bodyPr>
          <a:lstStyle/>
          <a:p>
            <a:r>
              <a:rPr lang="en-US" sz="2800" dirty="0" err="1" smtClean="0">
                <a:solidFill>
                  <a:srgbClr val="FF0000"/>
                </a:solidFill>
                <a:latin typeface="Times New Roman" pitchFamily="18" charset="0"/>
                <a:cs typeface="Times New Roman" pitchFamily="18" charset="0"/>
              </a:rPr>
              <a:t>Trước</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đây</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khi</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chưa</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có</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điện</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thì</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người</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ta</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nấu</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cơm</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thắp</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sáng</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như</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thế</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nào</a:t>
            </a:r>
            <a:r>
              <a:rPr lang="en-US" sz="2800" dirty="0" smtClean="0">
                <a:solidFill>
                  <a:srgbClr val="FF0000"/>
                </a:solidFill>
                <a:latin typeface="Times New Roman" pitchFamily="18" charset="0"/>
                <a:cs typeface="Times New Roman" pitchFamily="18" charset="0"/>
              </a:rPr>
              <a:t>?</a:t>
            </a:r>
            <a:endParaRPr lang="en-US" sz="2800" dirty="0">
              <a:solidFill>
                <a:srgbClr val="FF0000"/>
              </a:solidFill>
              <a:latin typeface="Times New Roman" pitchFamily="18" charset="0"/>
              <a:cs typeface="Times New Roman" pitchFamily="18" charset="0"/>
            </a:endParaRPr>
          </a:p>
        </p:txBody>
      </p:sp>
      <p:sp>
        <p:nvSpPr>
          <p:cNvPr id="13" name="TextBox 12"/>
          <p:cNvSpPr txBox="1"/>
          <p:nvPr/>
        </p:nvSpPr>
        <p:spPr>
          <a:xfrm>
            <a:off x="2743200" y="2971800"/>
            <a:ext cx="2819400" cy="523220"/>
          </a:xfrm>
          <a:prstGeom prst="rect">
            <a:avLst/>
          </a:prstGeom>
          <a:noFill/>
        </p:spPr>
        <p:txBody>
          <a:bodyPr wrap="square" rtlCol="0">
            <a:spAutoFit/>
          </a:bodyPr>
          <a:lstStyle/>
          <a:p>
            <a:r>
              <a:rPr lang="en-US" sz="2800" dirty="0" smtClean="0">
                <a:solidFill>
                  <a:srgbClr val="FF0000"/>
                </a:solidFill>
                <a:latin typeface="Times New Roman" pitchFamily="18" charset="0"/>
                <a:cs typeface="Times New Roman" pitchFamily="18" charset="0"/>
              </a:rPr>
              <a:t>NẤU CƠM</a:t>
            </a:r>
            <a:endParaRPr lang="en-US" sz="2800" dirty="0">
              <a:solidFill>
                <a:srgbClr val="FF0000"/>
              </a:solidFill>
              <a:latin typeface="Times New Roman" pitchFamily="18" charset="0"/>
              <a:cs typeface="Times New Roman" pitchFamily="18" charset="0"/>
            </a:endParaRPr>
          </a:p>
        </p:txBody>
      </p:sp>
      <p:sp>
        <p:nvSpPr>
          <p:cNvPr id="14" name="TextBox 13"/>
          <p:cNvSpPr txBox="1"/>
          <p:nvPr/>
        </p:nvSpPr>
        <p:spPr>
          <a:xfrm>
            <a:off x="1219200" y="6019800"/>
            <a:ext cx="1752600" cy="523220"/>
          </a:xfrm>
          <a:prstGeom prst="rect">
            <a:avLst/>
          </a:prstGeom>
          <a:noFill/>
        </p:spPr>
        <p:txBody>
          <a:bodyPr wrap="square" rtlCol="0">
            <a:spAutoFit/>
          </a:bodyPr>
          <a:lstStyle/>
          <a:p>
            <a:r>
              <a:rPr lang="en-US" sz="2800" dirty="0" err="1" smtClean="0">
                <a:solidFill>
                  <a:srgbClr val="FF0000"/>
                </a:solidFill>
                <a:latin typeface="Times New Roman" pitchFamily="18" charset="0"/>
                <a:cs typeface="Times New Roman" pitchFamily="18" charset="0"/>
              </a:rPr>
              <a:t>Quạt</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mát</a:t>
            </a:r>
            <a:endParaRPr lang="en-US" sz="2800" dirty="0">
              <a:solidFill>
                <a:srgbClr val="FF0000"/>
              </a:solidFill>
              <a:latin typeface="Times New Roman" pitchFamily="18" charset="0"/>
              <a:cs typeface="Times New Roman" pitchFamily="18" charset="0"/>
            </a:endParaRPr>
          </a:p>
        </p:txBody>
      </p:sp>
      <p:sp>
        <p:nvSpPr>
          <p:cNvPr id="15" name="TextBox 14"/>
          <p:cNvSpPr txBox="1"/>
          <p:nvPr/>
        </p:nvSpPr>
        <p:spPr>
          <a:xfrm>
            <a:off x="5638800" y="6096000"/>
            <a:ext cx="1752600" cy="523220"/>
          </a:xfrm>
          <a:prstGeom prst="rect">
            <a:avLst/>
          </a:prstGeom>
          <a:noFill/>
        </p:spPr>
        <p:txBody>
          <a:bodyPr wrap="square" rtlCol="0">
            <a:spAutoFit/>
          </a:bodyPr>
          <a:lstStyle/>
          <a:p>
            <a:r>
              <a:rPr lang="en-US" sz="2800" dirty="0" err="1" smtClean="0">
                <a:solidFill>
                  <a:srgbClr val="FF0000"/>
                </a:solidFill>
                <a:latin typeface="Times New Roman" pitchFamily="18" charset="0"/>
                <a:cs typeface="Times New Roman" pitchFamily="18" charset="0"/>
              </a:rPr>
              <a:t>Học</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bài</a:t>
            </a:r>
            <a:endParaRPr lang="en-US" sz="28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2000"/>
                                        <p:tgtEl>
                                          <p:spTgt spid="11"/>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edge">
                                      <p:cBhvr>
                                        <p:cTn id="10" dur="2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nodeType="clickEffect">
                                  <p:stCondLst>
                                    <p:cond delay="0"/>
                                  </p:stCondLst>
                                  <p:childTnLst>
                                    <p:anim calcmode="lin" valueType="num">
                                      <p:cBhvr additive="base">
                                        <p:cTn id="14" dur="500"/>
                                        <p:tgtEl>
                                          <p:spTgt spid="11"/>
                                        </p:tgtEl>
                                        <p:attrNameLst>
                                          <p:attrName>ppt_x</p:attrName>
                                        </p:attrNameLst>
                                      </p:cBhvr>
                                      <p:tavLst>
                                        <p:tav tm="0">
                                          <p:val>
                                            <p:strVal val="ppt_x"/>
                                          </p:val>
                                        </p:tav>
                                        <p:tav tm="100000">
                                          <p:val>
                                            <p:strVal val="ppt_x"/>
                                          </p:val>
                                        </p:tav>
                                      </p:tavLst>
                                    </p:anim>
                                    <p:anim calcmode="lin" valueType="num">
                                      <p:cBhvr additive="base">
                                        <p:cTn id="15" dur="500"/>
                                        <p:tgtEl>
                                          <p:spTgt spid="11"/>
                                        </p:tgtEl>
                                        <p:attrNameLst>
                                          <p:attrName>ppt_y</p:attrName>
                                        </p:attrNameLst>
                                      </p:cBhvr>
                                      <p:tavLst>
                                        <p:tav tm="0">
                                          <p:val>
                                            <p:strVal val="ppt_y"/>
                                          </p:val>
                                        </p:tav>
                                        <p:tav tm="100000">
                                          <p:val>
                                            <p:strVal val="1+ppt_h/2"/>
                                          </p:val>
                                        </p:tav>
                                      </p:tavLst>
                                    </p:anim>
                                    <p:set>
                                      <p:cBhvr>
                                        <p:cTn id="16" dur="1" fill="hold">
                                          <p:stCondLst>
                                            <p:cond delay="499"/>
                                          </p:stCondLst>
                                        </p:cTn>
                                        <p:tgtEl>
                                          <p:spTgt spid="11"/>
                                        </p:tgtEl>
                                        <p:attrNameLst>
                                          <p:attrName>style.visibility</p:attrName>
                                        </p:attrNameLst>
                                      </p:cBhvr>
                                      <p:to>
                                        <p:strVal val="hidden"/>
                                      </p:to>
                                    </p:set>
                                  </p:childTnLst>
                                </p:cTn>
                              </p:par>
                              <p:par>
                                <p:cTn id="17" presetID="2" presetClass="exit" presetSubtype="4" fill="hold" grpId="1" nodeType="withEffect">
                                  <p:stCondLst>
                                    <p:cond delay="0"/>
                                  </p:stCondLst>
                                  <p:childTnLst>
                                    <p:anim calcmode="lin" valueType="num">
                                      <p:cBhvr additive="base">
                                        <p:cTn id="18" dur="500"/>
                                        <p:tgtEl>
                                          <p:spTgt spid="12"/>
                                        </p:tgtEl>
                                        <p:attrNameLst>
                                          <p:attrName>ppt_x</p:attrName>
                                        </p:attrNameLst>
                                      </p:cBhvr>
                                      <p:tavLst>
                                        <p:tav tm="0">
                                          <p:val>
                                            <p:strVal val="ppt_x"/>
                                          </p:val>
                                        </p:tav>
                                        <p:tav tm="100000">
                                          <p:val>
                                            <p:strVal val="ppt_x"/>
                                          </p:val>
                                        </p:tav>
                                      </p:tavLst>
                                    </p:anim>
                                    <p:anim calcmode="lin" valueType="num">
                                      <p:cBhvr additive="base">
                                        <p:cTn id="19" dur="500"/>
                                        <p:tgtEl>
                                          <p:spTgt spid="12"/>
                                        </p:tgtEl>
                                        <p:attrNameLst>
                                          <p:attrName>ppt_y</p:attrName>
                                        </p:attrNameLst>
                                      </p:cBhvr>
                                      <p:tavLst>
                                        <p:tav tm="0">
                                          <p:val>
                                            <p:strVal val="ppt_y"/>
                                          </p:val>
                                        </p:tav>
                                        <p:tav tm="100000">
                                          <p:val>
                                            <p:strVal val="1+ppt_h/2"/>
                                          </p:val>
                                        </p:tav>
                                      </p:tavLst>
                                    </p:anim>
                                    <p:set>
                                      <p:cBhvr>
                                        <p:cTn id="20" dur="1" fill="hold">
                                          <p:stCondLst>
                                            <p:cond delay="499"/>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box(in)">
                                      <p:cBhvr>
                                        <p:cTn id="25" dur="500"/>
                                        <p:tgtEl>
                                          <p:spTgt spid="1030"/>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ox(i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1032"/>
                                        </p:tgtEl>
                                        <p:attrNameLst>
                                          <p:attrName>style.visibility</p:attrName>
                                        </p:attrNameLst>
                                      </p:cBhvr>
                                      <p:to>
                                        <p:strVal val="visible"/>
                                      </p:to>
                                    </p:set>
                                    <p:animEffect transition="in" filter="box(in)">
                                      <p:cBhvr>
                                        <p:cTn id="33" dur="500"/>
                                        <p:tgtEl>
                                          <p:spTgt spid="1032"/>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ox(i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nodeType="clickEffect">
                                  <p:stCondLst>
                                    <p:cond delay="0"/>
                                  </p:stCondLst>
                                  <p:childTnLst>
                                    <p:set>
                                      <p:cBhvr>
                                        <p:cTn id="40" dur="1" fill="hold">
                                          <p:stCondLst>
                                            <p:cond delay="0"/>
                                          </p:stCondLst>
                                        </p:cTn>
                                        <p:tgtEl>
                                          <p:spTgt spid="1028"/>
                                        </p:tgtEl>
                                        <p:attrNameLst>
                                          <p:attrName>style.visibility</p:attrName>
                                        </p:attrNameLst>
                                      </p:cBhvr>
                                      <p:to>
                                        <p:strVal val="visible"/>
                                      </p:to>
                                    </p:set>
                                    <p:animEffect transition="in" filter="box(in)">
                                      <p:cBhvr>
                                        <p:cTn id="41" dur="500"/>
                                        <p:tgtEl>
                                          <p:spTgt spid="1028"/>
                                        </p:tgtEl>
                                      </p:cBhvr>
                                    </p:animEffect>
                                  </p:childTnLst>
                                </p:cTn>
                              </p:par>
                              <p:par>
                                <p:cTn id="42" presetID="4" presetClass="entr" presetSubtype="16"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ox(in)">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09600"/>
            <a:ext cx="7848600" cy="954107"/>
          </a:xfrm>
          <a:prstGeom prst="rect">
            <a:avLst/>
          </a:prstGeom>
          <a:noFill/>
        </p:spPr>
        <p:txBody>
          <a:bodyPr wrap="square" rtlCol="0">
            <a:spAutoFit/>
          </a:bodyPr>
          <a:lstStyle/>
          <a:p>
            <a:r>
              <a:rPr lang="en-US" sz="2800" dirty="0" err="1" smtClean="0">
                <a:solidFill>
                  <a:srgbClr val="FF0000"/>
                </a:solidFill>
              </a:rPr>
              <a:t>Còn</a:t>
            </a:r>
            <a:r>
              <a:rPr lang="en-US" sz="2800" dirty="0" smtClean="0">
                <a:solidFill>
                  <a:srgbClr val="FF0000"/>
                </a:solidFill>
              </a:rPr>
              <a:t> </a:t>
            </a:r>
            <a:r>
              <a:rPr lang="en-US" sz="2800" dirty="0" err="1" smtClean="0">
                <a:solidFill>
                  <a:srgbClr val="FF0000"/>
                </a:solidFill>
              </a:rPr>
              <a:t>hiện</a:t>
            </a:r>
            <a:r>
              <a:rPr lang="en-US" sz="2800" dirty="0" smtClean="0">
                <a:solidFill>
                  <a:srgbClr val="FF0000"/>
                </a:solidFill>
              </a:rPr>
              <a:t> nay, </a:t>
            </a:r>
            <a:r>
              <a:rPr lang="en-US" sz="2800" dirty="0" err="1" smtClean="0">
                <a:solidFill>
                  <a:srgbClr val="FF0000"/>
                </a:solidFill>
              </a:rPr>
              <a:t>gia</a:t>
            </a:r>
            <a:r>
              <a:rPr lang="en-US" sz="2800" dirty="0" smtClean="0">
                <a:solidFill>
                  <a:srgbClr val="FF0000"/>
                </a:solidFill>
              </a:rPr>
              <a:t> </a:t>
            </a:r>
            <a:r>
              <a:rPr lang="en-US" sz="2800" dirty="0" err="1" smtClean="0">
                <a:solidFill>
                  <a:srgbClr val="FF0000"/>
                </a:solidFill>
              </a:rPr>
              <a:t>đình</a:t>
            </a:r>
            <a:r>
              <a:rPr lang="en-US" sz="2800" dirty="0" smtClean="0">
                <a:solidFill>
                  <a:srgbClr val="FF0000"/>
                </a:solidFill>
              </a:rPr>
              <a:t> </a:t>
            </a:r>
            <a:r>
              <a:rPr lang="en-US" sz="2800" dirty="0" err="1" smtClean="0">
                <a:solidFill>
                  <a:srgbClr val="FF0000"/>
                </a:solidFill>
              </a:rPr>
              <a:t>em</a:t>
            </a:r>
            <a:r>
              <a:rPr lang="en-US" sz="2800" dirty="0" smtClean="0">
                <a:solidFill>
                  <a:srgbClr val="FF0000"/>
                </a:solidFill>
              </a:rPr>
              <a:t> </a:t>
            </a:r>
            <a:r>
              <a:rPr lang="en-US" sz="2800" dirty="0" err="1" smtClean="0">
                <a:solidFill>
                  <a:srgbClr val="FF0000"/>
                </a:solidFill>
              </a:rPr>
              <a:t>nấu</a:t>
            </a:r>
            <a:r>
              <a:rPr lang="en-US" sz="2800" dirty="0" smtClean="0">
                <a:solidFill>
                  <a:srgbClr val="FF0000"/>
                </a:solidFill>
              </a:rPr>
              <a:t> </a:t>
            </a:r>
            <a:r>
              <a:rPr lang="en-US" sz="2800" dirty="0" err="1" smtClean="0">
                <a:solidFill>
                  <a:srgbClr val="FF0000"/>
                </a:solidFill>
              </a:rPr>
              <a:t>cơm</a:t>
            </a:r>
            <a:r>
              <a:rPr lang="en-US" sz="2800" dirty="0" smtClean="0">
                <a:solidFill>
                  <a:srgbClr val="FF0000"/>
                </a:solidFill>
              </a:rPr>
              <a:t>, </a:t>
            </a:r>
            <a:r>
              <a:rPr lang="en-US" sz="2800" dirty="0" err="1" smtClean="0">
                <a:solidFill>
                  <a:srgbClr val="FF0000"/>
                </a:solidFill>
              </a:rPr>
              <a:t>làm</a:t>
            </a:r>
            <a:r>
              <a:rPr lang="en-US" sz="2800" dirty="0" smtClean="0">
                <a:solidFill>
                  <a:srgbClr val="FF0000"/>
                </a:solidFill>
              </a:rPr>
              <a:t> </a:t>
            </a:r>
            <a:r>
              <a:rPr lang="en-US" sz="2800" dirty="0" err="1" smtClean="0">
                <a:solidFill>
                  <a:srgbClr val="FF0000"/>
                </a:solidFill>
              </a:rPr>
              <a:t>mát</a:t>
            </a:r>
            <a:r>
              <a:rPr lang="en-US" sz="2800" dirty="0" smtClean="0">
                <a:solidFill>
                  <a:srgbClr val="FF0000"/>
                </a:solidFill>
              </a:rPr>
              <a:t>, </a:t>
            </a:r>
            <a:r>
              <a:rPr lang="en-US" sz="2800" dirty="0" err="1" smtClean="0">
                <a:solidFill>
                  <a:srgbClr val="FF0000"/>
                </a:solidFill>
              </a:rPr>
              <a:t>thắp</a:t>
            </a:r>
            <a:r>
              <a:rPr lang="en-US" sz="2800" dirty="0" smtClean="0">
                <a:solidFill>
                  <a:srgbClr val="FF0000"/>
                </a:solidFill>
              </a:rPr>
              <a:t> </a:t>
            </a:r>
            <a:r>
              <a:rPr lang="en-US" sz="2800" dirty="0" err="1" smtClean="0">
                <a:solidFill>
                  <a:srgbClr val="FF0000"/>
                </a:solidFill>
              </a:rPr>
              <a:t>sáng</a:t>
            </a:r>
            <a:r>
              <a:rPr lang="en-US" sz="2800" dirty="0" smtClean="0">
                <a:solidFill>
                  <a:srgbClr val="FF0000"/>
                </a:solidFill>
              </a:rPr>
              <a:t> </a:t>
            </a:r>
            <a:r>
              <a:rPr lang="en-US" sz="2800" dirty="0" err="1" smtClean="0">
                <a:solidFill>
                  <a:srgbClr val="FF0000"/>
                </a:solidFill>
              </a:rPr>
              <a:t>bằng</a:t>
            </a:r>
            <a:r>
              <a:rPr lang="en-US" sz="2800" dirty="0" smtClean="0">
                <a:solidFill>
                  <a:srgbClr val="FF0000"/>
                </a:solidFill>
              </a:rPr>
              <a:t> </a:t>
            </a:r>
            <a:r>
              <a:rPr lang="en-US" sz="2800" dirty="0" err="1" smtClean="0">
                <a:solidFill>
                  <a:srgbClr val="FF0000"/>
                </a:solidFill>
              </a:rPr>
              <a:t>cách</a:t>
            </a:r>
            <a:r>
              <a:rPr lang="en-US" sz="2800" dirty="0" smtClean="0">
                <a:solidFill>
                  <a:srgbClr val="FF0000"/>
                </a:solidFill>
              </a:rPr>
              <a:t> </a:t>
            </a:r>
            <a:r>
              <a:rPr lang="en-US" sz="2800" dirty="0" err="1" smtClean="0">
                <a:solidFill>
                  <a:srgbClr val="FF0000"/>
                </a:solidFill>
              </a:rPr>
              <a:t>nào</a:t>
            </a:r>
            <a:r>
              <a:rPr lang="en-US" sz="2800" dirty="0" smtClean="0">
                <a:solidFill>
                  <a:srgbClr val="FF0000"/>
                </a:solidFill>
              </a:rPr>
              <a:t>?</a:t>
            </a:r>
            <a:endParaRPr lang="en-US" sz="2800" dirty="0">
              <a:solidFill>
                <a:srgbClr val="FF0000"/>
              </a:solidFill>
            </a:endParaRPr>
          </a:p>
        </p:txBody>
      </p:sp>
      <p:pic>
        <p:nvPicPr>
          <p:cNvPr id="33794" name="Picture 2" descr="Mua Nồi Cơm Điện Supor 1.5 Lít CFXB40FC33VN-75 Giá Tốt| Nguyễn Kim"/>
          <p:cNvPicPr>
            <a:picLocks noChangeAspect="1" noChangeArrowheads="1"/>
          </p:cNvPicPr>
          <p:nvPr/>
        </p:nvPicPr>
        <p:blipFill>
          <a:blip r:embed="rId2" cstate="print"/>
          <a:srcRect/>
          <a:stretch>
            <a:fillRect/>
          </a:stretch>
        </p:blipFill>
        <p:spPr bwMode="auto">
          <a:xfrm>
            <a:off x="685800" y="1981200"/>
            <a:ext cx="2075997" cy="1589435"/>
          </a:xfrm>
          <a:prstGeom prst="rect">
            <a:avLst/>
          </a:prstGeom>
          <a:noFill/>
        </p:spPr>
      </p:pic>
      <p:pic>
        <p:nvPicPr>
          <p:cNvPr id="33796" name="Picture 4" descr="Nồi cơm điện Kangaroo 1.2 lít KG822 đỏ - giá tốt"/>
          <p:cNvPicPr>
            <a:picLocks noChangeAspect="1" noChangeArrowheads="1"/>
          </p:cNvPicPr>
          <p:nvPr/>
        </p:nvPicPr>
        <p:blipFill>
          <a:blip r:embed="rId3"/>
          <a:srcRect/>
          <a:stretch>
            <a:fillRect/>
          </a:stretch>
        </p:blipFill>
        <p:spPr bwMode="auto">
          <a:xfrm>
            <a:off x="2971800" y="1676400"/>
            <a:ext cx="2857500" cy="2286000"/>
          </a:xfrm>
          <a:prstGeom prst="rect">
            <a:avLst/>
          </a:prstGeom>
          <a:noFill/>
        </p:spPr>
      </p:pic>
      <p:pic>
        <p:nvPicPr>
          <p:cNvPr id="33798" name="Picture 6" descr="Máy Làm Mát Không Khí - Quạt Điều Hòa DAICHIPRO DCP-5000A - Chính Hãng"/>
          <p:cNvPicPr>
            <a:picLocks noChangeAspect="1" noChangeArrowheads="1"/>
          </p:cNvPicPr>
          <p:nvPr/>
        </p:nvPicPr>
        <p:blipFill>
          <a:blip r:embed="rId4"/>
          <a:srcRect/>
          <a:stretch>
            <a:fillRect/>
          </a:stretch>
        </p:blipFill>
        <p:spPr bwMode="auto">
          <a:xfrm>
            <a:off x="5867400" y="2057400"/>
            <a:ext cx="2743200" cy="2133600"/>
          </a:xfrm>
          <a:prstGeom prst="rect">
            <a:avLst/>
          </a:prstGeom>
          <a:noFill/>
        </p:spPr>
      </p:pic>
      <p:pic>
        <p:nvPicPr>
          <p:cNvPr id="33800" name="Picture 8" descr="Quạt đứng công nghiệp SenKo DCN108"/>
          <p:cNvPicPr>
            <a:picLocks noChangeAspect="1" noChangeArrowheads="1"/>
          </p:cNvPicPr>
          <p:nvPr/>
        </p:nvPicPr>
        <p:blipFill>
          <a:blip r:embed="rId5" cstate="print"/>
          <a:srcRect/>
          <a:stretch>
            <a:fillRect/>
          </a:stretch>
        </p:blipFill>
        <p:spPr bwMode="auto">
          <a:xfrm>
            <a:off x="609600" y="3962400"/>
            <a:ext cx="1978025" cy="1981200"/>
          </a:xfrm>
          <a:prstGeom prst="rect">
            <a:avLst/>
          </a:prstGeom>
          <a:noFill/>
        </p:spPr>
      </p:pic>
      <p:pic>
        <p:nvPicPr>
          <p:cNvPr id="33802" name="Picture 10" descr="Lý do nên thay đèn compact, đèn chữ U bằng đèn led Bulb"/>
          <p:cNvPicPr>
            <a:picLocks noChangeAspect="1" noChangeArrowheads="1"/>
          </p:cNvPicPr>
          <p:nvPr/>
        </p:nvPicPr>
        <p:blipFill>
          <a:blip r:embed="rId6"/>
          <a:srcRect/>
          <a:stretch>
            <a:fillRect/>
          </a:stretch>
        </p:blipFill>
        <p:spPr bwMode="auto">
          <a:xfrm>
            <a:off x="2667000" y="4114800"/>
            <a:ext cx="2286000" cy="1905000"/>
          </a:xfrm>
          <a:prstGeom prst="rect">
            <a:avLst/>
          </a:prstGeom>
          <a:noFill/>
        </p:spPr>
      </p:pic>
      <p:pic>
        <p:nvPicPr>
          <p:cNvPr id="33804" name="Picture 12" descr="Các loại đèn chiếu sáng trong nội thất"/>
          <p:cNvPicPr>
            <a:picLocks noChangeAspect="1" noChangeArrowheads="1"/>
          </p:cNvPicPr>
          <p:nvPr/>
        </p:nvPicPr>
        <p:blipFill>
          <a:blip r:embed="rId7"/>
          <a:srcRect/>
          <a:stretch>
            <a:fillRect/>
          </a:stretch>
        </p:blipFill>
        <p:spPr bwMode="auto">
          <a:xfrm>
            <a:off x="5410200" y="3962400"/>
            <a:ext cx="2743200" cy="22860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794"/>
                                        </p:tgtEl>
                                        <p:attrNameLst>
                                          <p:attrName>style.visibility</p:attrName>
                                        </p:attrNameLst>
                                      </p:cBhvr>
                                      <p:to>
                                        <p:strVal val="visible"/>
                                      </p:to>
                                    </p:set>
                                    <p:animEffect transition="in" filter="blinds(horizontal)">
                                      <p:cBhvr>
                                        <p:cTn id="12" dur="500"/>
                                        <p:tgtEl>
                                          <p:spTgt spid="33794"/>
                                        </p:tgtEl>
                                      </p:cBhvr>
                                    </p:animEffect>
                                  </p:childTnLst>
                                </p:cTn>
                              </p:par>
                              <p:par>
                                <p:cTn id="13" presetID="3" presetClass="entr" presetSubtype="10" fill="hold" nodeType="withEffect">
                                  <p:stCondLst>
                                    <p:cond delay="0"/>
                                  </p:stCondLst>
                                  <p:childTnLst>
                                    <p:set>
                                      <p:cBhvr>
                                        <p:cTn id="14" dur="1" fill="hold">
                                          <p:stCondLst>
                                            <p:cond delay="0"/>
                                          </p:stCondLst>
                                        </p:cTn>
                                        <p:tgtEl>
                                          <p:spTgt spid="33796"/>
                                        </p:tgtEl>
                                        <p:attrNameLst>
                                          <p:attrName>style.visibility</p:attrName>
                                        </p:attrNameLst>
                                      </p:cBhvr>
                                      <p:to>
                                        <p:strVal val="visible"/>
                                      </p:to>
                                    </p:set>
                                    <p:animEffect transition="in" filter="blinds(horizontal)">
                                      <p:cBhvr>
                                        <p:cTn id="15" dur="500"/>
                                        <p:tgtEl>
                                          <p:spTgt spid="3379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3798"/>
                                        </p:tgtEl>
                                        <p:attrNameLst>
                                          <p:attrName>style.visibility</p:attrName>
                                        </p:attrNameLst>
                                      </p:cBhvr>
                                      <p:to>
                                        <p:strVal val="visible"/>
                                      </p:to>
                                    </p:set>
                                    <p:animEffect transition="in" filter="blinds(horizontal)">
                                      <p:cBhvr>
                                        <p:cTn id="20" dur="500"/>
                                        <p:tgtEl>
                                          <p:spTgt spid="33798"/>
                                        </p:tgtEl>
                                      </p:cBhvr>
                                    </p:animEffect>
                                  </p:childTnLst>
                                </p:cTn>
                              </p:par>
                              <p:par>
                                <p:cTn id="21" presetID="3" presetClass="entr" presetSubtype="10" fill="hold" nodeType="withEffect">
                                  <p:stCondLst>
                                    <p:cond delay="0"/>
                                  </p:stCondLst>
                                  <p:childTnLst>
                                    <p:set>
                                      <p:cBhvr>
                                        <p:cTn id="22" dur="1" fill="hold">
                                          <p:stCondLst>
                                            <p:cond delay="0"/>
                                          </p:stCondLst>
                                        </p:cTn>
                                        <p:tgtEl>
                                          <p:spTgt spid="33800"/>
                                        </p:tgtEl>
                                        <p:attrNameLst>
                                          <p:attrName>style.visibility</p:attrName>
                                        </p:attrNameLst>
                                      </p:cBhvr>
                                      <p:to>
                                        <p:strVal val="visible"/>
                                      </p:to>
                                    </p:set>
                                    <p:animEffect transition="in" filter="blinds(horizontal)">
                                      <p:cBhvr>
                                        <p:cTn id="23" dur="500"/>
                                        <p:tgtEl>
                                          <p:spTgt spid="33800"/>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33804"/>
                                        </p:tgtEl>
                                        <p:attrNameLst>
                                          <p:attrName>style.visibility</p:attrName>
                                        </p:attrNameLst>
                                      </p:cBhvr>
                                      <p:to>
                                        <p:strVal val="visible"/>
                                      </p:to>
                                    </p:set>
                                    <p:animEffect transition="in" filter="box(in)">
                                      <p:cBhvr>
                                        <p:cTn id="28" dur="500"/>
                                        <p:tgtEl>
                                          <p:spTgt spid="33804"/>
                                        </p:tgtEl>
                                      </p:cBhvr>
                                    </p:animEffect>
                                  </p:childTnLst>
                                </p:cTn>
                              </p:par>
                              <p:par>
                                <p:cTn id="29" presetID="4" presetClass="entr" presetSubtype="16" fill="hold" nodeType="withEffect">
                                  <p:stCondLst>
                                    <p:cond delay="0"/>
                                  </p:stCondLst>
                                  <p:childTnLst>
                                    <p:set>
                                      <p:cBhvr>
                                        <p:cTn id="30" dur="1" fill="hold">
                                          <p:stCondLst>
                                            <p:cond delay="0"/>
                                          </p:stCondLst>
                                        </p:cTn>
                                        <p:tgtEl>
                                          <p:spTgt spid="33802"/>
                                        </p:tgtEl>
                                        <p:attrNameLst>
                                          <p:attrName>style.visibility</p:attrName>
                                        </p:attrNameLst>
                                      </p:cBhvr>
                                      <p:to>
                                        <p:strVal val="visible"/>
                                      </p:to>
                                    </p:set>
                                    <p:animEffect transition="in" filter="box(in)">
                                      <p:cBhvr>
                                        <p:cTn id="31" dur="500"/>
                                        <p:tgtEl>
                                          <p:spTgt spid="3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92500" lnSpcReduction="20000"/>
          </a:bodyPr>
          <a:lstStyle/>
          <a:p>
            <a:pPr marL="0" indent="0" algn="ctr">
              <a:buNone/>
            </a:pPr>
            <a:r>
              <a:rPr lang="en-US" sz="4000" dirty="0" smtClean="0">
                <a:solidFill>
                  <a:srgbClr val="FF0000"/>
                </a:solidFill>
                <a:latin typeface="Times New Roman" panose="02020603050405020304" pitchFamily="18" charset="0"/>
                <a:cs typeface="Times New Roman" panose="02020603050405020304" pitchFamily="18" charset="0"/>
              </a:rPr>
              <a:t>CHƯƠNG IV: ĐỒ DÙNG ĐIỆN TRONG GIA ĐÌNH</a:t>
            </a:r>
            <a:endParaRPr lang="en-US" sz="4000" dirty="0">
              <a:solidFill>
                <a:srgbClr val="FF0000"/>
              </a:solidFill>
              <a:latin typeface="Times New Roman" panose="02020603050405020304" pitchFamily="18" charset="0"/>
              <a:cs typeface="Times New Roman" panose="02020603050405020304" pitchFamily="18" charset="0"/>
            </a:endParaRPr>
          </a:p>
          <a:p>
            <a:pPr marL="0" indent="0" algn="ctr">
              <a:buNone/>
            </a:pPr>
            <a:r>
              <a:rPr lang="en-US" sz="3600" dirty="0" smtClean="0">
                <a:solidFill>
                  <a:srgbClr val="FF0000"/>
                </a:solidFill>
                <a:latin typeface="Times New Roman" panose="02020603050405020304" pitchFamily="18" charset="0"/>
                <a:cs typeface="Times New Roman" panose="02020603050405020304" pitchFamily="18" charset="0"/>
              </a:rPr>
              <a:t> BÀI 10: KHÁI QUÁT VỀ ĐỒ DÙNG ĐIỆN TRONG GIA ĐÌNH</a:t>
            </a:r>
          </a:p>
          <a:p>
            <a:pPr marL="0" indent="0" algn="ctr">
              <a:buNone/>
            </a:pPr>
            <a:r>
              <a:rPr lang="en-US" sz="3600" dirty="0" err="1" smtClean="0">
                <a:solidFill>
                  <a:srgbClr val="FF0000"/>
                </a:solidFill>
                <a:latin typeface="Times New Roman" panose="02020603050405020304" pitchFamily="18" charset="0"/>
                <a:cs typeface="Times New Roman" panose="02020603050405020304" pitchFamily="18" charset="0"/>
              </a:rPr>
              <a:t>Tiết</a:t>
            </a:r>
            <a:r>
              <a:rPr lang="en-US" sz="3600" dirty="0" smtClean="0">
                <a:solidFill>
                  <a:srgbClr val="FF0000"/>
                </a:solidFill>
                <a:latin typeface="Times New Roman" panose="02020603050405020304" pitchFamily="18" charset="0"/>
                <a:cs typeface="Times New Roman" panose="02020603050405020304" pitchFamily="18" charset="0"/>
              </a:rPr>
              <a:t> 1</a:t>
            </a:r>
          </a:p>
          <a:p>
            <a:pPr marL="0" indent="0" algn="ctr">
              <a:buNone/>
            </a:pPr>
            <a:r>
              <a:rPr lang="en-US" sz="3600" dirty="0" err="1" smtClean="0">
                <a:latin typeface="Times New Roman" panose="02020603050405020304" pitchFamily="18" charset="0"/>
                <a:cs typeface="Times New Roman" panose="02020603050405020304" pitchFamily="18" charset="0"/>
              </a:rPr>
              <a:t>I.Đồ</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dùng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gia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đìn</a:t>
            </a:r>
            <a:endParaRPr lang="en-US" sz="3600" dirty="0" smtClean="0">
              <a:latin typeface="Times New Roman" panose="02020603050405020304" pitchFamily="18" charset="0"/>
              <a:cs typeface="Times New Roman" panose="02020603050405020304" pitchFamily="18" charset="0"/>
            </a:endParaRPr>
          </a:p>
          <a:p>
            <a:pPr marL="0" indent="0" algn="ctr">
              <a:buNone/>
            </a:pPr>
            <a:r>
              <a:rPr lang="en-US" sz="3600" dirty="0" err="1" smtClean="0">
                <a:latin typeface="Times New Roman" panose="02020603050405020304" pitchFamily="18" charset="0"/>
                <a:cs typeface="Times New Roman" panose="02020603050405020304" pitchFamily="18" charset="0"/>
              </a:rPr>
              <a:t>II.Thông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số</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kĩ</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thuật</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của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đồ</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dùng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gia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đình</a:t>
            </a:r>
            <a:endParaRPr lang="en-US" sz="3600" dirty="0" smtClean="0">
              <a:latin typeface="Times New Roman" panose="02020603050405020304" pitchFamily="18" charset="0"/>
              <a:cs typeface="Times New Roman" panose="02020603050405020304" pitchFamily="18" charset="0"/>
            </a:endParaRPr>
          </a:p>
          <a:p>
            <a:pPr marL="0" indent="0" algn="ctr">
              <a:buNone/>
            </a:pPr>
            <a:endParaRPr lang="en-US" sz="3600" dirty="0" smtClean="0">
              <a:solidFill>
                <a:srgbClr val="FF0000"/>
              </a:solidFill>
              <a:latin typeface="Times New Roman" panose="02020603050405020304" pitchFamily="18" charset="0"/>
              <a:cs typeface="Times New Roman" panose="02020603050405020304" pitchFamily="18" charset="0"/>
            </a:endParaRPr>
          </a:p>
          <a:p>
            <a:pPr marL="0" indent="0" algn="ctr">
              <a:buNone/>
            </a:pPr>
            <a:r>
              <a:rPr lang="en-US" sz="3600" dirty="0" err="1" smtClean="0">
                <a:solidFill>
                  <a:srgbClr val="FF0000"/>
                </a:solidFill>
                <a:latin typeface="Times New Roman" panose="02020603050405020304" pitchFamily="18" charset="0"/>
                <a:cs typeface="Times New Roman" panose="02020603050405020304" pitchFamily="18" charset="0"/>
              </a:rPr>
              <a:t>Tiết</a:t>
            </a:r>
            <a:r>
              <a:rPr lang="en-US" sz="3600" dirty="0" smtClean="0">
                <a:solidFill>
                  <a:srgbClr val="FF0000"/>
                </a:solidFill>
                <a:latin typeface="Times New Roman" panose="02020603050405020304" pitchFamily="18" charset="0"/>
                <a:cs typeface="Times New Roman" panose="02020603050405020304" pitchFamily="18" charset="0"/>
              </a:rPr>
              <a:t> 2</a:t>
            </a:r>
          </a:p>
          <a:p>
            <a:pPr marL="0" indent="0" algn="ctr">
              <a:buNone/>
            </a:pPr>
            <a:r>
              <a:rPr lang="en-US" sz="3600" dirty="0" err="1" smtClean="0">
                <a:latin typeface="Times New Roman" panose="02020603050405020304" pitchFamily="18" charset="0"/>
                <a:cs typeface="Times New Roman" panose="02020603050405020304" pitchFamily="18" charset="0"/>
              </a:rPr>
              <a:t>III.Lựa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chọn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và</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sử</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dụng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đồ</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dùng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điện</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trong</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gia</a:t>
            </a:r>
            <a:r>
              <a:rPr lang="en-US" sz="3600" dirty="0" smtClean="0">
                <a:latin typeface="Times New Roman" panose="02020603050405020304" pitchFamily="18" charset="0"/>
                <a:cs typeface="Times New Roman" panose="02020603050405020304" pitchFamily="18" charset="0"/>
              </a:rPr>
              <a:t> </a:t>
            </a:r>
            <a:r>
              <a:rPr lang="en-US" sz="3600" dirty="0" err="1" smtClean="0">
                <a:latin typeface="Times New Roman" panose="02020603050405020304" pitchFamily="18" charset="0"/>
                <a:cs typeface="Times New Roman" panose="02020603050405020304" pitchFamily="18" charset="0"/>
              </a:rPr>
              <a:t>đình</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480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a:bodyPr>
          <a:lstStyle/>
          <a:p>
            <a:pPr marL="0" indent="0" algn="ctr">
              <a:buNone/>
            </a:pPr>
            <a:r>
              <a:rPr lang="en-US" sz="4000" dirty="0" smtClean="0">
                <a:solidFill>
                  <a:srgbClr val="FF0000"/>
                </a:solidFill>
                <a:latin typeface="Times New Roman" panose="02020603050405020304" pitchFamily="18" charset="0"/>
                <a:cs typeface="Times New Roman" panose="02020603050405020304" pitchFamily="18" charset="0"/>
              </a:rPr>
              <a:t>CHƯƠNG IV: ĐỒ DÙNG ĐIỆN TRONG GIA ĐÌNH</a:t>
            </a:r>
            <a:endParaRPr lang="en-US" sz="4000" dirty="0">
              <a:solidFill>
                <a:srgbClr val="FF0000"/>
              </a:solidFill>
              <a:latin typeface="Times New Roman" panose="02020603050405020304" pitchFamily="18" charset="0"/>
              <a:cs typeface="Times New Roman" panose="02020603050405020304" pitchFamily="18" charset="0"/>
            </a:endParaRPr>
          </a:p>
          <a:p>
            <a:pPr marL="0" indent="0" algn="ctr">
              <a:buNone/>
            </a:pPr>
            <a:r>
              <a:rPr lang="en-US" sz="3600" dirty="0" smtClean="0">
                <a:solidFill>
                  <a:srgbClr val="FF0000"/>
                </a:solidFill>
                <a:latin typeface="Times New Roman" panose="02020603050405020304" pitchFamily="18" charset="0"/>
                <a:cs typeface="Times New Roman" panose="02020603050405020304" pitchFamily="18" charset="0"/>
              </a:rPr>
              <a:t>TIẾT 24 - BÀI 10: KHÁI QUÁT VỀ ĐỒ DÙNG ĐIỆN TRONG GIA ĐÌNH</a:t>
            </a:r>
          </a:p>
          <a:p>
            <a:pPr marL="0" indent="0" algn="ctr">
              <a:buNone/>
            </a:pPr>
            <a:r>
              <a:rPr lang="en-US" sz="3600" dirty="0" err="1" smtClean="0">
                <a:solidFill>
                  <a:srgbClr val="168836"/>
                </a:solidFill>
                <a:latin typeface="Times New Roman" panose="02020603050405020304" pitchFamily="18" charset="0"/>
                <a:cs typeface="Times New Roman" panose="02020603050405020304" pitchFamily="18" charset="0"/>
              </a:rPr>
              <a:t>I.Đồ</a:t>
            </a:r>
            <a:r>
              <a:rPr lang="en-US" sz="3600" dirty="0" smtClean="0">
                <a:solidFill>
                  <a:srgbClr val="168836"/>
                </a:solidFill>
                <a:latin typeface="Times New Roman" panose="02020603050405020304" pitchFamily="18" charset="0"/>
                <a:cs typeface="Times New Roman" panose="02020603050405020304" pitchFamily="18" charset="0"/>
              </a:rPr>
              <a:t> </a:t>
            </a:r>
            <a:r>
              <a:rPr lang="en-US" sz="3600" dirty="0" err="1" smtClean="0">
                <a:solidFill>
                  <a:srgbClr val="168836"/>
                </a:solidFill>
                <a:latin typeface="Times New Roman" panose="02020603050405020304" pitchFamily="18" charset="0"/>
                <a:cs typeface="Times New Roman" panose="02020603050405020304" pitchFamily="18" charset="0"/>
              </a:rPr>
              <a:t>dùng</a:t>
            </a:r>
            <a:r>
              <a:rPr lang="en-US" sz="3600" dirty="0" smtClean="0">
                <a:solidFill>
                  <a:srgbClr val="168836"/>
                </a:solidFill>
                <a:latin typeface="Times New Roman" panose="02020603050405020304" pitchFamily="18" charset="0"/>
                <a:cs typeface="Times New Roman" panose="02020603050405020304" pitchFamily="18" charset="0"/>
              </a:rPr>
              <a:t> </a:t>
            </a:r>
            <a:r>
              <a:rPr lang="en-US" sz="3600" dirty="0" err="1" smtClean="0">
                <a:solidFill>
                  <a:srgbClr val="168836"/>
                </a:solidFill>
                <a:latin typeface="Times New Roman" panose="02020603050405020304" pitchFamily="18" charset="0"/>
                <a:cs typeface="Times New Roman" panose="02020603050405020304" pitchFamily="18" charset="0"/>
              </a:rPr>
              <a:t>điện</a:t>
            </a:r>
            <a:r>
              <a:rPr lang="en-US" sz="3600" dirty="0" smtClean="0">
                <a:solidFill>
                  <a:srgbClr val="168836"/>
                </a:solidFill>
                <a:latin typeface="Times New Roman" panose="02020603050405020304" pitchFamily="18" charset="0"/>
                <a:cs typeface="Times New Roman" panose="02020603050405020304" pitchFamily="18" charset="0"/>
              </a:rPr>
              <a:t> </a:t>
            </a:r>
            <a:r>
              <a:rPr lang="en-US" sz="3600" dirty="0" err="1" smtClean="0">
                <a:solidFill>
                  <a:srgbClr val="168836"/>
                </a:solidFill>
                <a:latin typeface="Times New Roman" panose="02020603050405020304" pitchFamily="18" charset="0"/>
                <a:cs typeface="Times New Roman" panose="02020603050405020304" pitchFamily="18" charset="0"/>
              </a:rPr>
              <a:t>trong</a:t>
            </a:r>
            <a:r>
              <a:rPr lang="en-US" sz="3600" dirty="0" smtClean="0">
                <a:solidFill>
                  <a:srgbClr val="168836"/>
                </a:solidFill>
                <a:latin typeface="Times New Roman" panose="02020603050405020304" pitchFamily="18" charset="0"/>
                <a:cs typeface="Times New Roman" panose="02020603050405020304" pitchFamily="18" charset="0"/>
              </a:rPr>
              <a:t> </a:t>
            </a:r>
            <a:r>
              <a:rPr lang="en-US" sz="3600" dirty="0" err="1" smtClean="0">
                <a:solidFill>
                  <a:srgbClr val="168836"/>
                </a:solidFill>
                <a:latin typeface="Times New Roman" panose="02020603050405020304" pitchFamily="18" charset="0"/>
                <a:cs typeface="Times New Roman" panose="02020603050405020304" pitchFamily="18" charset="0"/>
              </a:rPr>
              <a:t>gia</a:t>
            </a:r>
            <a:r>
              <a:rPr lang="en-US" sz="3600" dirty="0" smtClean="0">
                <a:solidFill>
                  <a:srgbClr val="168836"/>
                </a:solidFill>
                <a:latin typeface="Times New Roman" panose="02020603050405020304" pitchFamily="18" charset="0"/>
                <a:cs typeface="Times New Roman" panose="02020603050405020304" pitchFamily="18" charset="0"/>
              </a:rPr>
              <a:t> </a:t>
            </a:r>
            <a:r>
              <a:rPr lang="en-US" sz="3600" dirty="0" err="1" smtClean="0">
                <a:solidFill>
                  <a:srgbClr val="168836"/>
                </a:solidFill>
                <a:latin typeface="Times New Roman" panose="02020603050405020304" pitchFamily="18" charset="0"/>
                <a:cs typeface="Times New Roman" panose="02020603050405020304" pitchFamily="18" charset="0"/>
              </a:rPr>
              <a:t>đình</a:t>
            </a:r>
            <a:r>
              <a:rPr lang="en-US" sz="3600" dirty="0" smtClean="0">
                <a:solidFill>
                  <a:srgbClr val="168836"/>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215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Mua Nồi Cơm Điện Supor 1.5 Lít CFXB40FC33VN-75 Giá Tốt| Nguyễn Kim"/>
          <p:cNvPicPr>
            <a:picLocks noChangeAspect="1" noChangeArrowheads="1"/>
          </p:cNvPicPr>
          <p:nvPr/>
        </p:nvPicPr>
        <p:blipFill>
          <a:blip r:embed="rId2" cstate="print"/>
          <a:srcRect/>
          <a:stretch>
            <a:fillRect/>
          </a:stretch>
        </p:blipFill>
        <p:spPr bwMode="auto">
          <a:xfrm>
            <a:off x="3872982" y="4056030"/>
            <a:ext cx="2075997" cy="879539"/>
          </a:xfrm>
          <a:prstGeom prst="rect">
            <a:avLst/>
          </a:prstGeom>
          <a:noFill/>
        </p:spPr>
      </p:pic>
      <p:pic>
        <p:nvPicPr>
          <p:cNvPr id="33796" name="Picture 4" descr="Nồi cơm điện Kangaroo 1.2 lít KG822 đỏ - giá tốt"/>
          <p:cNvPicPr>
            <a:picLocks noChangeAspect="1" noChangeArrowheads="1"/>
          </p:cNvPicPr>
          <p:nvPr/>
        </p:nvPicPr>
        <p:blipFill>
          <a:blip r:embed="rId3"/>
          <a:srcRect/>
          <a:stretch>
            <a:fillRect/>
          </a:stretch>
        </p:blipFill>
        <p:spPr bwMode="auto">
          <a:xfrm>
            <a:off x="1015482" y="3600298"/>
            <a:ext cx="2857500" cy="1718521"/>
          </a:xfrm>
          <a:prstGeom prst="rect">
            <a:avLst/>
          </a:prstGeom>
          <a:noFill/>
        </p:spPr>
      </p:pic>
      <p:pic>
        <p:nvPicPr>
          <p:cNvPr id="33798" name="Picture 6" descr="Máy Làm Mát Không Khí - Quạt Điều Hòa DAICHIPRO DCP-5000A - Chính Hãng"/>
          <p:cNvPicPr>
            <a:picLocks noChangeAspect="1" noChangeArrowheads="1"/>
          </p:cNvPicPr>
          <p:nvPr/>
        </p:nvPicPr>
        <p:blipFill>
          <a:blip r:embed="rId4"/>
          <a:srcRect/>
          <a:stretch>
            <a:fillRect/>
          </a:stretch>
        </p:blipFill>
        <p:spPr bwMode="auto">
          <a:xfrm>
            <a:off x="6248400" y="3784785"/>
            <a:ext cx="2743200" cy="1349545"/>
          </a:xfrm>
          <a:prstGeom prst="rect">
            <a:avLst/>
          </a:prstGeom>
          <a:noFill/>
        </p:spPr>
      </p:pic>
      <p:pic>
        <p:nvPicPr>
          <p:cNvPr id="33800" name="Picture 8" descr="Quạt đứng công nghiệp SenKo DCN108"/>
          <p:cNvPicPr>
            <a:picLocks noChangeAspect="1" noChangeArrowheads="1"/>
          </p:cNvPicPr>
          <p:nvPr/>
        </p:nvPicPr>
        <p:blipFill>
          <a:blip r:embed="rId5" cstate="print"/>
          <a:srcRect/>
          <a:stretch>
            <a:fillRect/>
          </a:stretch>
        </p:blipFill>
        <p:spPr bwMode="auto">
          <a:xfrm>
            <a:off x="460375" y="5181599"/>
            <a:ext cx="1978025" cy="1455593"/>
          </a:xfrm>
          <a:prstGeom prst="rect">
            <a:avLst/>
          </a:prstGeom>
          <a:noFill/>
        </p:spPr>
      </p:pic>
      <p:pic>
        <p:nvPicPr>
          <p:cNvPr id="33802" name="Picture 10" descr="Lý do nên thay đèn compact, đèn chữ U bằng đèn led Bulb"/>
          <p:cNvPicPr>
            <a:picLocks noChangeAspect="1" noChangeArrowheads="1"/>
          </p:cNvPicPr>
          <p:nvPr/>
        </p:nvPicPr>
        <p:blipFill>
          <a:blip r:embed="rId6"/>
          <a:srcRect/>
          <a:stretch>
            <a:fillRect/>
          </a:stretch>
        </p:blipFill>
        <p:spPr bwMode="auto">
          <a:xfrm>
            <a:off x="2743200" y="5181598"/>
            <a:ext cx="2286000" cy="1513589"/>
          </a:xfrm>
          <a:prstGeom prst="rect">
            <a:avLst/>
          </a:prstGeom>
          <a:noFill/>
        </p:spPr>
      </p:pic>
      <p:pic>
        <p:nvPicPr>
          <p:cNvPr id="33804" name="Picture 12" descr="Các loại đèn chiếu sáng trong nội thất"/>
          <p:cNvPicPr>
            <a:picLocks noChangeAspect="1" noChangeArrowheads="1"/>
          </p:cNvPicPr>
          <p:nvPr/>
        </p:nvPicPr>
        <p:blipFill>
          <a:blip r:embed="rId7"/>
          <a:srcRect/>
          <a:stretch>
            <a:fillRect/>
          </a:stretch>
        </p:blipFill>
        <p:spPr bwMode="auto">
          <a:xfrm>
            <a:off x="5638800" y="5181598"/>
            <a:ext cx="2743200" cy="1501946"/>
          </a:xfrm>
          <a:prstGeom prst="rect">
            <a:avLst/>
          </a:prstGeom>
          <a:noFill/>
        </p:spPr>
      </p:pic>
      <p:sp>
        <p:nvSpPr>
          <p:cNvPr id="2" name="TextBox 1"/>
          <p:cNvSpPr txBox="1"/>
          <p:nvPr/>
        </p:nvSpPr>
        <p:spPr>
          <a:xfrm>
            <a:off x="915296" y="22056"/>
            <a:ext cx="7467600" cy="584775"/>
          </a:xfrm>
          <a:prstGeom prst="rect">
            <a:avLst/>
          </a:prstGeom>
          <a:noFill/>
        </p:spPr>
        <p:txBody>
          <a:bodyPr wrap="square" rtlCol="0">
            <a:spAutoFit/>
          </a:bodyPr>
          <a:lstStyle/>
          <a:p>
            <a:r>
              <a:rPr lang="en-US" sz="3200" dirty="0" smtClean="0"/>
              <a:t>1. </a:t>
            </a:r>
            <a:r>
              <a:rPr lang="en-US" sz="3200" dirty="0" err="1" smtClean="0"/>
              <a:t>Các</a:t>
            </a:r>
            <a:r>
              <a:rPr lang="en-US" sz="3200" dirty="0" smtClean="0"/>
              <a:t> </a:t>
            </a:r>
            <a:r>
              <a:rPr lang="en-US" sz="3200" dirty="0" err="1" smtClean="0"/>
              <a:t>đồ</a:t>
            </a:r>
            <a:r>
              <a:rPr lang="en-US" sz="3200" dirty="0" smtClean="0"/>
              <a:t> </a:t>
            </a:r>
            <a:r>
              <a:rPr lang="en-US" sz="3200" dirty="0" err="1" smtClean="0"/>
              <a:t>dùng</a:t>
            </a:r>
            <a:r>
              <a:rPr lang="en-US" sz="3200" dirty="0" smtClean="0"/>
              <a:t> </a:t>
            </a:r>
            <a:r>
              <a:rPr lang="en-US" sz="3200" dirty="0" err="1" smtClean="0"/>
              <a:t>này</a:t>
            </a:r>
            <a:r>
              <a:rPr lang="en-US" sz="3200" dirty="0" smtClean="0"/>
              <a:t> do </a:t>
            </a:r>
            <a:r>
              <a:rPr lang="en-US" sz="3200" dirty="0" err="1" smtClean="0"/>
              <a:t>đâu</a:t>
            </a:r>
            <a:r>
              <a:rPr lang="en-US" sz="3200" dirty="0" smtClean="0"/>
              <a:t> </a:t>
            </a:r>
            <a:r>
              <a:rPr lang="en-US" sz="3200" dirty="0" err="1" smtClean="0"/>
              <a:t>mà</a:t>
            </a:r>
            <a:r>
              <a:rPr lang="en-US" sz="3200" dirty="0" smtClean="0"/>
              <a:t> </a:t>
            </a:r>
            <a:r>
              <a:rPr lang="en-US" sz="3200" dirty="0" err="1" smtClean="0"/>
              <a:t>có</a:t>
            </a:r>
            <a:r>
              <a:rPr lang="en-US" sz="3200" dirty="0" smtClean="0"/>
              <a:t>?</a:t>
            </a:r>
            <a:endParaRPr lang="en-US" sz="3200" dirty="0"/>
          </a:p>
        </p:txBody>
      </p:sp>
      <p:sp>
        <p:nvSpPr>
          <p:cNvPr id="3" name="TextBox 2"/>
          <p:cNvSpPr txBox="1"/>
          <p:nvPr/>
        </p:nvSpPr>
        <p:spPr>
          <a:xfrm>
            <a:off x="679525" y="1240347"/>
            <a:ext cx="8305800" cy="1569660"/>
          </a:xfrm>
          <a:prstGeom prst="rect">
            <a:avLst/>
          </a:prstGeom>
          <a:noFill/>
        </p:spPr>
        <p:txBody>
          <a:bodyPr wrap="square" rtlCol="0">
            <a:spAutoFit/>
          </a:bodyPr>
          <a:lstStyle/>
          <a:p>
            <a:r>
              <a:rPr lang="en-US" sz="3200" dirty="0" smtClean="0"/>
              <a:t>    2. </a:t>
            </a:r>
            <a:r>
              <a:rPr lang="en-US" sz="3200" dirty="0" err="1" smtClean="0"/>
              <a:t>Để</a:t>
            </a:r>
            <a:r>
              <a:rPr lang="en-US" sz="3200" dirty="0" smtClean="0"/>
              <a:t> </a:t>
            </a:r>
            <a:r>
              <a:rPr lang="en-US" sz="3200" dirty="0" err="1" smtClean="0"/>
              <a:t>các</a:t>
            </a:r>
            <a:r>
              <a:rPr lang="en-US" sz="3200" dirty="0" smtClean="0"/>
              <a:t> </a:t>
            </a:r>
            <a:r>
              <a:rPr lang="en-US" sz="3200" dirty="0" err="1" smtClean="0"/>
              <a:t>đồ</a:t>
            </a:r>
            <a:r>
              <a:rPr lang="en-US" sz="3200" dirty="0" smtClean="0"/>
              <a:t> </a:t>
            </a:r>
            <a:r>
              <a:rPr lang="en-US" sz="3200" dirty="0" err="1" smtClean="0"/>
              <a:t>dùng</a:t>
            </a:r>
            <a:r>
              <a:rPr lang="en-US" sz="3200" dirty="0" smtClean="0"/>
              <a:t> </a:t>
            </a:r>
            <a:r>
              <a:rPr lang="en-US" sz="3200" dirty="0" err="1" smtClean="0"/>
              <a:t>này</a:t>
            </a:r>
            <a:r>
              <a:rPr lang="en-US" sz="3200" dirty="0" smtClean="0"/>
              <a:t> </a:t>
            </a:r>
            <a:r>
              <a:rPr lang="en-US" sz="3200" dirty="0" err="1" smtClean="0"/>
              <a:t>hoạt</a:t>
            </a:r>
            <a:r>
              <a:rPr lang="en-US" sz="3200" dirty="0" smtClean="0"/>
              <a:t> </a:t>
            </a:r>
            <a:r>
              <a:rPr lang="en-US" sz="3200" dirty="0" err="1" smtClean="0"/>
              <a:t>động</a:t>
            </a:r>
            <a:r>
              <a:rPr lang="en-US" sz="3200" dirty="0" smtClean="0"/>
              <a:t> </a:t>
            </a:r>
            <a:r>
              <a:rPr lang="en-US" sz="3200" dirty="0" err="1" smtClean="0"/>
              <a:t>được</a:t>
            </a:r>
            <a:r>
              <a:rPr lang="en-US" sz="3200" dirty="0" smtClean="0"/>
              <a:t> ta </a:t>
            </a:r>
            <a:r>
              <a:rPr lang="en-US" sz="3200" dirty="0" err="1" smtClean="0"/>
              <a:t>phải</a:t>
            </a:r>
            <a:r>
              <a:rPr lang="en-US" sz="3200" dirty="0" smtClean="0"/>
              <a:t> </a:t>
            </a:r>
            <a:r>
              <a:rPr lang="en-US" sz="3200" dirty="0" err="1" smtClean="0"/>
              <a:t>làm</a:t>
            </a:r>
            <a:r>
              <a:rPr lang="en-US" sz="3200" dirty="0" smtClean="0"/>
              <a:t> </a:t>
            </a:r>
            <a:r>
              <a:rPr lang="en-US" sz="3200" dirty="0" err="1" smtClean="0"/>
              <a:t>gì</a:t>
            </a:r>
            <a:r>
              <a:rPr lang="en-US" sz="3200" dirty="0" smtClean="0"/>
              <a:t>?    </a:t>
            </a:r>
          </a:p>
          <a:p>
            <a:endParaRPr lang="en-US" sz="3200" dirty="0"/>
          </a:p>
        </p:txBody>
      </p:sp>
      <p:sp>
        <p:nvSpPr>
          <p:cNvPr id="5" name="TextBox 4"/>
          <p:cNvSpPr txBox="1"/>
          <p:nvPr/>
        </p:nvSpPr>
        <p:spPr>
          <a:xfrm>
            <a:off x="735106" y="2641698"/>
            <a:ext cx="8039996" cy="1077218"/>
          </a:xfrm>
          <a:prstGeom prst="rect">
            <a:avLst/>
          </a:prstGeom>
          <a:noFill/>
        </p:spPr>
        <p:txBody>
          <a:bodyPr wrap="square" rtlCol="0">
            <a:spAutoFit/>
          </a:bodyPr>
          <a:lstStyle/>
          <a:p>
            <a:r>
              <a:rPr lang="en-US" sz="3200" dirty="0" smtClean="0"/>
              <a:t>3.Các </a:t>
            </a:r>
            <a:r>
              <a:rPr lang="en-US" sz="3200" dirty="0" err="1" smtClean="0"/>
              <a:t>đồ</a:t>
            </a:r>
            <a:r>
              <a:rPr lang="en-US" sz="3200" dirty="0" smtClean="0"/>
              <a:t> </a:t>
            </a:r>
            <a:r>
              <a:rPr lang="en-US" sz="3200" dirty="0" err="1" smtClean="0"/>
              <a:t>dùng</a:t>
            </a:r>
            <a:r>
              <a:rPr lang="en-US" sz="3200" dirty="0" smtClean="0"/>
              <a:t> </a:t>
            </a:r>
            <a:r>
              <a:rPr lang="en-US" sz="3200" dirty="0" err="1" smtClean="0"/>
              <a:t>này</a:t>
            </a:r>
            <a:r>
              <a:rPr lang="en-US" sz="3200" dirty="0" smtClean="0"/>
              <a:t> </a:t>
            </a:r>
            <a:r>
              <a:rPr lang="en-US" sz="3200" dirty="0" err="1" smtClean="0"/>
              <a:t>có</a:t>
            </a:r>
            <a:r>
              <a:rPr lang="en-US" sz="3200" dirty="0" smtClean="0"/>
              <a:t> </a:t>
            </a:r>
            <a:r>
              <a:rPr lang="en-US" sz="3200" dirty="0" err="1" smtClean="0"/>
              <a:t>vai</a:t>
            </a:r>
            <a:r>
              <a:rPr lang="en-US" sz="3200" dirty="0" smtClean="0"/>
              <a:t> </a:t>
            </a:r>
            <a:r>
              <a:rPr lang="en-US" sz="3200" dirty="0" err="1" smtClean="0"/>
              <a:t>trò</a:t>
            </a:r>
            <a:r>
              <a:rPr lang="en-US" sz="3200" dirty="0" smtClean="0"/>
              <a:t> </a:t>
            </a:r>
            <a:r>
              <a:rPr lang="en-US" sz="3200" dirty="0" err="1" smtClean="0"/>
              <a:t>gì</a:t>
            </a:r>
            <a:r>
              <a:rPr lang="en-US" sz="3200" dirty="0" smtClean="0"/>
              <a:t> </a:t>
            </a:r>
            <a:r>
              <a:rPr lang="en-US" sz="3200" dirty="0" err="1" smtClean="0"/>
              <a:t>đố</a:t>
            </a:r>
            <a:r>
              <a:rPr lang="en-US" sz="3200" dirty="0" smtClean="0"/>
              <a:t> </a:t>
            </a:r>
            <a:r>
              <a:rPr lang="en-US" sz="3200" dirty="0" err="1" smtClean="0"/>
              <a:t>với</a:t>
            </a:r>
            <a:r>
              <a:rPr lang="en-US" sz="3200" dirty="0" smtClean="0"/>
              <a:t> con </a:t>
            </a:r>
            <a:r>
              <a:rPr lang="en-US" sz="3200" dirty="0" err="1" smtClean="0"/>
              <a:t>người</a:t>
            </a:r>
            <a:r>
              <a:rPr lang="en-US" sz="3200" dirty="0" smtClean="0"/>
              <a:t>?</a:t>
            </a:r>
            <a:endParaRPr lang="en-US" sz="3200" dirty="0"/>
          </a:p>
        </p:txBody>
      </p:sp>
      <p:pic>
        <p:nvPicPr>
          <p:cNvPr id="12" name="Picture 11"/>
          <p:cNvPicPr>
            <a:picLocks noChangeAspect="1"/>
          </p:cNvPicPr>
          <p:nvPr/>
        </p:nvPicPr>
        <p:blipFill>
          <a:blip r:embed="rId8"/>
          <a:stretch>
            <a:fillRect/>
          </a:stretch>
        </p:blipFill>
        <p:spPr>
          <a:xfrm>
            <a:off x="-182716" y="505300"/>
            <a:ext cx="3611716" cy="1072989"/>
          </a:xfrm>
          <a:prstGeom prst="rect">
            <a:avLst/>
          </a:prstGeom>
        </p:spPr>
      </p:pic>
      <p:sp>
        <p:nvSpPr>
          <p:cNvPr id="6" name="TextBox 5"/>
          <p:cNvSpPr txBox="1"/>
          <p:nvPr/>
        </p:nvSpPr>
        <p:spPr>
          <a:xfrm>
            <a:off x="6883101" y="0"/>
            <a:ext cx="2133600" cy="1077218"/>
          </a:xfrm>
          <a:prstGeom prst="rect">
            <a:avLst/>
          </a:prstGeom>
          <a:noFill/>
        </p:spPr>
        <p:txBody>
          <a:bodyPr wrap="square" rtlCol="0">
            <a:spAutoFit/>
          </a:bodyPr>
          <a:lstStyle/>
          <a:p>
            <a:r>
              <a:rPr lang="en-US" sz="3200" dirty="0" smtClean="0">
                <a:solidFill>
                  <a:srgbClr val="C00000"/>
                </a:solidFill>
              </a:rPr>
              <a:t>Con </a:t>
            </a:r>
            <a:r>
              <a:rPr lang="en-US" sz="3200" dirty="0" err="1" smtClean="0">
                <a:solidFill>
                  <a:srgbClr val="C00000"/>
                </a:solidFill>
              </a:rPr>
              <a:t>người</a:t>
            </a:r>
            <a:r>
              <a:rPr lang="en-US" sz="3200" dirty="0" smtClean="0">
                <a:solidFill>
                  <a:srgbClr val="C00000"/>
                </a:solidFill>
              </a:rPr>
              <a:t> </a:t>
            </a:r>
            <a:r>
              <a:rPr lang="en-US" sz="3200" dirty="0" err="1" smtClean="0">
                <a:solidFill>
                  <a:srgbClr val="C00000"/>
                </a:solidFill>
              </a:rPr>
              <a:t>tạo</a:t>
            </a:r>
            <a:r>
              <a:rPr lang="en-US" sz="3200" dirty="0" smtClean="0">
                <a:solidFill>
                  <a:srgbClr val="C00000"/>
                </a:solidFill>
              </a:rPr>
              <a:t> </a:t>
            </a:r>
            <a:r>
              <a:rPr lang="en-US" sz="3200" dirty="0" err="1" smtClean="0">
                <a:solidFill>
                  <a:srgbClr val="C00000"/>
                </a:solidFill>
              </a:rPr>
              <a:t>ra</a:t>
            </a:r>
            <a:endParaRPr lang="en-US" sz="3200" dirty="0">
              <a:solidFill>
                <a:srgbClr val="C00000"/>
              </a:solidFill>
            </a:endParaRPr>
          </a:p>
        </p:txBody>
      </p:sp>
      <p:sp>
        <p:nvSpPr>
          <p:cNvPr id="15" name="TextBox 14"/>
          <p:cNvSpPr txBox="1"/>
          <p:nvPr/>
        </p:nvSpPr>
        <p:spPr>
          <a:xfrm>
            <a:off x="2698825" y="1714864"/>
            <a:ext cx="2133600" cy="1077218"/>
          </a:xfrm>
          <a:prstGeom prst="rect">
            <a:avLst/>
          </a:prstGeom>
          <a:noFill/>
        </p:spPr>
        <p:txBody>
          <a:bodyPr wrap="square" rtlCol="0">
            <a:spAutoFit/>
          </a:bodyPr>
          <a:lstStyle/>
          <a:p>
            <a:r>
              <a:rPr lang="en-US" sz="3200" dirty="0" err="1" smtClean="0">
                <a:solidFill>
                  <a:srgbClr val="C00000"/>
                </a:solidFill>
              </a:rPr>
              <a:t>Cắm</a:t>
            </a:r>
            <a:r>
              <a:rPr lang="en-US" sz="3200" dirty="0" smtClean="0">
                <a:solidFill>
                  <a:srgbClr val="C00000"/>
                </a:solidFill>
              </a:rPr>
              <a:t> </a:t>
            </a:r>
            <a:r>
              <a:rPr lang="en-US" sz="3200" dirty="0" err="1" smtClean="0">
                <a:solidFill>
                  <a:srgbClr val="C00000"/>
                </a:solidFill>
              </a:rPr>
              <a:t>vào</a:t>
            </a:r>
            <a:r>
              <a:rPr lang="en-US" sz="3200" dirty="0" smtClean="0">
                <a:solidFill>
                  <a:srgbClr val="C00000"/>
                </a:solidFill>
              </a:rPr>
              <a:t> ổ </a:t>
            </a:r>
            <a:r>
              <a:rPr lang="en-US" sz="3200" dirty="0" err="1" smtClean="0">
                <a:solidFill>
                  <a:srgbClr val="C00000"/>
                </a:solidFill>
              </a:rPr>
              <a:t>điện</a:t>
            </a:r>
            <a:endParaRPr lang="en-US" sz="3200" dirty="0">
              <a:solidFill>
                <a:srgbClr val="C00000"/>
              </a:solidFill>
            </a:endParaRPr>
          </a:p>
        </p:txBody>
      </p:sp>
      <p:sp>
        <p:nvSpPr>
          <p:cNvPr id="16" name="TextBox 15"/>
          <p:cNvSpPr txBox="1"/>
          <p:nvPr/>
        </p:nvSpPr>
        <p:spPr>
          <a:xfrm>
            <a:off x="2515496" y="3134140"/>
            <a:ext cx="5866504" cy="584775"/>
          </a:xfrm>
          <a:prstGeom prst="rect">
            <a:avLst/>
          </a:prstGeom>
          <a:noFill/>
        </p:spPr>
        <p:txBody>
          <a:bodyPr wrap="square" rtlCol="0">
            <a:spAutoFit/>
          </a:bodyPr>
          <a:lstStyle/>
          <a:p>
            <a:r>
              <a:rPr lang="en-US" sz="3200" dirty="0" err="1" smtClean="0">
                <a:solidFill>
                  <a:srgbClr val="C00000"/>
                </a:solidFill>
              </a:rPr>
              <a:t>Phục</a:t>
            </a:r>
            <a:r>
              <a:rPr lang="en-US" sz="3200" dirty="0" smtClean="0">
                <a:solidFill>
                  <a:srgbClr val="C00000"/>
                </a:solidFill>
              </a:rPr>
              <a:t> </a:t>
            </a:r>
            <a:r>
              <a:rPr lang="en-US" sz="3200" dirty="0" err="1" smtClean="0">
                <a:solidFill>
                  <a:srgbClr val="C00000"/>
                </a:solidFill>
              </a:rPr>
              <a:t>vụ</a:t>
            </a:r>
            <a:r>
              <a:rPr lang="en-US" sz="3200" dirty="0" smtClean="0">
                <a:solidFill>
                  <a:srgbClr val="C00000"/>
                </a:solidFill>
              </a:rPr>
              <a:t> </a:t>
            </a:r>
            <a:r>
              <a:rPr lang="en-US" sz="3200" dirty="0" err="1" smtClean="0">
                <a:solidFill>
                  <a:srgbClr val="C00000"/>
                </a:solidFill>
              </a:rPr>
              <a:t>sinh</a:t>
            </a:r>
            <a:r>
              <a:rPr lang="en-US" sz="3200" dirty="0" smtClean="0">
                <a:solidFill>
                  <a:srgbClr val="C00000"/>
                </a:solidFill>
              </a:rPr>
              <a:t> </a:t>
            </a:r>
            <a:r>
              <a:rPr lang="en-US" sz="3200" dirty="0" err="1" smtClean="0">
                <a:solidFill>
                  <a:srgbClr val="C00000"/>
                </a:solidFill>
              </a:rPr>
              <a:t>hoạt</a:t>
            </a:r>
            <a:r>
              <a:rPr lang="en-US" sz="3200" dirty="0" smtClean="0">
                <a:solidFill>
                  <a:srgbClr val="C00000"/>
                </a:solidFill>
              </a:rPr>
              <a:t> </a:t>
            </a:r>
            <a:r>
              <a:rPr lang="en-US" sz="3200" dirty="0" err="1" smtClean="0">
                <a:solidFill>
                  <a:srgbClr val="C00000"/>
                </a:solidFill>
              </a:rPr>
              <a:t>cho</a:t>
            </a:r>
            <a:r>
              <a:rPr lang="en-US" sz="3200" dirty="0" smtClean="0">
                <a:solidFill>
                  <a:srgbClr val="C00000"/>
                </a:solidFill>
              </a:rPr>
              <a:t> con </a:t>
            </a:r>
            <a:r>
              <a:rPr lang="en-US" sz="3200" dirty="0" err="1" smtClean="0">
                <a:solidFill>
                  <a:srgbClr val="C00000"/>
                </a:solidFill>
              </a:rPr>
              <a:t>người</a:t>
            </a:r>
            <a:endParaRPr lang="en-US" sz="3200" dirty="0">
              <a:solidFill>
                <a:srgbClr val="C00000"/>
              </a:solidFill>
            </a:endParaRPr>
          </a:p>
        </p:txBody>
      </p:sp>
    </p:spTree>
    <p:extLst>
      <p:ext uri="{BB962C8B-B14F-4D97-AF65-F5344CB8AC3E}">
        <p14:creationId xmlns:p14="http://schemas.microsoft.com/office/powerpoint/2010/main" val="377224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blinds(horizontal)">
                                      <p:cBhvr>
                                        <p:cTn id="7" dur="500"/>
                                        <p:tgtEl>
                                          <p:spTgt spid="33796"/>
                                        </p:tgtEl>
                                      </p:cBhvr>
                                    </p:animEffect>
                                  </p:childTnLst>
                                </p:cTn>
                              </p:par>
                              <p:par>
                                <p:cTn id="8" presetID="3" presetClass="entr" presetSubtype="10" fill="hold" nodeType="withEffect">
                                  <p:stCondLst>
                                    <p:cond delay="0"/>
                                  </p:stCondLst>
                                  <p:childTnLst>
                                    <p:set>
                                      <p:cBhvr>
                                        <p:cTn id="9" dur="1" fill="hold">
                                          <p:stCondLst>
                                            <p:cond delay="0"/>
                                          </p:stCondLst>
                                        </p:cTn>
                                        <p:tgtEl>
                                          <p:spTgt spid="33800"/>
                                        </p:tgtEl>
                                        <p:attrNameLst>
                                          <p:attrName>style.visibility</p:attrName>
                                        </p:attrNameLst>
                                      </p:cBhvr>
                                      <p:to>
                                        <p:strVal val="visible"/>
                                      </p:to>
                                    </p:set>
                                    <p:animEffect transition="in" filter="blinds(horizontal)">
                                      <p:cBhvr>
                                        <p:cTn id="10" dur="500"/>
                                        <p:tgtEl>
                                          <p:spTgt spid="3380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7" descr="b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304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1"/>
          <p:cNvSpPr>
            <a:spLocks noChangeArrowheads="1"/>
          </p:cNvSpPr>
          <p:nvPr/>
        </p:nvSpPr>
        <p:spPr bwMode="auto">
          <a:xfrm>
            <a:off x="169863" y="0"/>
            <a:ext cx="68053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vi-VN" sz="4000" b="1" i="0" u="sng"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mn-cs"/>
              </a:rPr>
              <a:t>I</a:t>
            </a:r>
            <a:r>
              <a:rPr kumimoji="0" lang="en-US" sz="4000" b="1" i="0" u="sng"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mn-cs"/>
              </a:rPr>
              <a:t>. </a:t>
            </a:r>
            <a:r>
              <a:rPr kumimoji="0" lang="en-US" sz="40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a:t>
            </a:r>
            <a:r>
              <a:rPr kumimoji="0" lang="en-US" sz="4000" b="1" i="0" u="sng" strike="noStrike" kern="1200" cap="none" spc="0" normalizeH="0" baseline="0" noProof="0" dirty="0" err="1" smtClean="0">
                <a:ln>
                  <a:noFill/>
                </a:ln>
                <a:solidFill>
                  <a:srgbClr val="FF0000"/>
                </a:solidFill>
                <a:effectLst/>
                <a:uLnTx/>
                <a:uFillTx/>
                <a:latin typeface="Times New Roman" panose="02020603050405020304" pitchFamily="18" charset="0"/>
                <a:ea typeface="+mn-ea"/>
                <a:cs typeface="+mn-cs"/>
              </a:rPr>
              <a:t>ồ</a:t>
            </a:r>
            <a:r>
              <a:rPr kumimoji="0" lang="en-US" sz="4000" b="1" i="0" u="sng"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mn-cs"/>
              </a:rPr>
              <a:t> </a:t>
            </a:r>
            <a:r>
              <a:rPr kumimoji="0" lang="en-US" sz="40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dùng</a:t>
            </a:r>
            <a:r>
              <a:rPr kumimoji="0" lang="en-US" sz="40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sz="40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điện</a:t>
            </a:r>
            <a:r>
              <a:rPr kumimoji="0" lang="en-US" sz="40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sz="40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trong</a:t>
            </a:r>
            <a:r>
              <a:rPr kumimoji="0" lang="en-US" sz="40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sz="40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gia</a:t>
            </a:r>
            <a:r>
              <a:rPr kumimoji="0" lang="en-US" sz="40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 </a:t>
            </a:r>
            <a:r>
              <a:rPr kumimoji="0" lang="en-US" sz="4000" b="1" i="0" u="sng"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đình</a:t>
            </a:r>
            <a:endParaRPr kumimoji="0" lang="en-US" altLang="vi-VN" sz="40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mn-cs"/>
            </a:endParaRPr>
          </a:p>
        </p:txBody>
      </p:sp>
      <p:sp>
        <p:nvSpPr>
          <p:cNvPr id="14" name="Rectangle 13"/>
          <p:cNvSpPr/>
          <p:nvPr/>
        </p:nvSpPr>
        <p:spPr>
          <a:xfrm>
            <a:off x="169863" y="685800"/>
            <a:ext cx="8761270"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vi-VN" sz="2800" b="0"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Đồ </a:t>
            </a:r>
            <a:r>
              <a:rPr kumimoji="0" lang="vi-VN"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dùng điện trong gia đình là các sản phẩm công nghệ hoạt động bằng năng lượng điện  phục vụ sinh hoạt trong gia </a:t>
            </a:r>
            <a:r>
              <a:rPr kumimoji="0" lang="vi-VN" sz="2800" b="0"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đình</a:t>
            </a:r>
            <a:r>
              <a:rPr kumimoji="0" lang="en-US" sz="2800" b="0" i="0" u="none" strike="noStrike" kern="120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rPr>
              <a:t>.</a:t>
            </a:r>
            <a:endParaRPr kumimoji="0" 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60921747"/>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barn(inVertical)">
                                      <p:cBhvr>
                                        <p:cTn id="7" dur="500"/>
                                        <p:tgtEl>
                                          <p:spTgt spid="1229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Top Corners Rounded 15">
            <a:extLst>
              <a:ext uri="{FF2B5EF4-FFF2-40B4-BE49-F238E27FC236}">
                <a16:creationId xmlns:a16="http://schemas.microsoft.com/office/drawing/2014/main" id="{64D87223-09CE-4DE3-AD12-5D12CBE4C9BA}"/>
              </a:ext>
            </a:extLst>
          </p:cNvPr>
          <p:cNvSpPr/>
          <p:nvPr/>
        </p:nvSpPr>
        <p:spPr>
          <a:xfrm rot="5400000">
            <a:off x="-1627981" y="3258344"/>
            <a:ext cx="3597275" cy="34131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latin typeface="Lato Light" panose="020F0502020204030203" pitchFamily="34" charset="0"/>
              <a:ea typeface="Lato Light" panose="020F0502020204030203" pitchFamily="34" charset="0"/>
              <a:cs typeface="Lato Light" panose="020F0502020204030203" pitchFamily="34" charset="0"/>
            </a:endParaRPr>
          </a:p>
        </p:txBody>
      </p:sp>
      <p:sp>
        <p:nvSpPr>
          <p:cNvPr id="14340" name="Freeform 19"/>
          <p:cNvSpPr>
            <a:spLocks/>
          </p:cNvSpPr>
          <p:nvPr/>
        </p:nvSpPr>
        <p:spPr bwMode="auto">
          <a:xfrm rot="5400000">
            <a:off x="892971" y="-857665"/>
            <a:ext cx="7053263" cy="9753600"/>
          </a:xfrm>
          <a:custGeom>
            <a:avLst/>
            <a:gdLst>
              <a:gd name="T0" fmla="*/ 0 w 1943049"/>
              <a:gd name="T1" fmla="*/ 0 h 1943049"/>
              <a:gd name="T2" fmla="*/ 92938760 w 1943049"/>
              <a:gd name="T3" fmla="*/ 245765768 h 1943049"/>
              <a:gd name="T4" fmla="*/ 0 w 1943049"/>
              <a:gd name="T5" fmla="*/ 245765768 h 1943049"/>
              <a:gd name="T6" fmla="*/ 0 60000 65536"/>
              <a:gd name="T7" fmla="*/ 0 60000 65536"/>
              <a:gd name="T8" fmla="*/ 0 60000 65536"/>
            </a:gdLst>
            <a:ahLst/>
            <a:cxnLst>
              <a:cxn ang="T6">
                <a:pos x="T0" y="T1"/>
              </a:cxn>
              <a:cxn ang="T7">
                <a:pos x="T2" y="T3"/>
              </a:cxn>
              <a:cxn ang="T8">
                <a:pos x="T4" y="T5"/>
              </a:cxn>
            </a:cxnLst>
            <a:rect l="0" t="0" r="r" b="b"/>
            <a:pathLst>
              <a:path w="1943049" h="1943049">
                <a:moveTo>
                  <a:pt x="0" y="0"/>
                </a:moveTo>
                <a:cubicBezTo>
                  <a:pt x="1073116" y="0"/>
                  <a:pt x="1943049" y="869933"/>
                  <a:pt x="1943049" y="1943049"/>
                </a:cubicBezTo>
                <a:lnTo>
                  <a:pt x="0" y="1943049"/>
                </a:lnTo>
                <a:lnTo>
                  <a:pt x="0" y="0"/>
                </a:lnTo>
                <a:close/>
              </a:path>
            </a:pathLst>
          </a:custGeom>
          <a:solidFill>
            <a:srgbClr val="00B0F0">
              <a:alpha val="5882"/>
            </a:srgb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0" name="Rectangle 9"/>
          <p:cNvSpPr/>
          <p:nvPr/>
        </p:nvSpPr>
        <p:spPr>
          <a:xfrm>
            <a:off x="748385" y="894520"/>
            <a:ext cx="8131877" cy="1754326"/>
          </a:xfrm>
          <a:prstGeom prst="rect">
            <a:avLst/>
          </a:prstGeom>
        </p:spPr>
        <p:txBody>
          <a:bodyPr wrap="square">
            <a:spAutoFit/>
          </a:bodyPr>
          <a:lstStyle/>
          <a:p>
            <a:pPr algn="just"/>
            <a:r>
              <a:rPr lang="en-US" sz="3600" dirty="0" smtClean="0">
                <a:latin typeface="Times New Roman" panose="02020603050405020304" pitchFamily="18" charset="0"/>
                <a:ea typeface="+mj-ea"/>
                <a:cs typeface="Times New Roman" panose="02020603050405020304" pitchFamily="18" charset="0"/>
              </a:rPr>
              <a:t>? </a:t>
            </a:r>
            <a:r>
              <a:rPr lang="en-US" sz="3600" dirty="0" err="1" smtClean="0">
                <a:latin typeface="Times New Roman" panose="02020603050405020304" pitchFamily="18" charset="0"/>
                <a:ea typeface="+mj-ea"/>
                <a:cs typeface="Times New Roman" panose="02020603050405020304" pitchFamily="18" charset="0"/>
              </a:rPr>
              <a:t>Nêu</a:t>
            </a:r>
            <a:r>
              <a:rPr lang="en-US" sz="3600" dirty="0" smtClean="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tên</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gọi</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và</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cho</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biết</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công</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dụng</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của</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những</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đồ</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dùng</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điện</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trong</a:t>
            </a:r>
            <a:r>
              <a:rPr lang="en-US" sz="3600" dirty="0">
                <a:latin typeface="Times New Roman" panose="02020603050405020304" pitchFamily="18" charset="0"/>
                <a:ea typeface="+mj-ea"/>
                <a:cs typeface="Times New Roman" panose="02020603050405020304" pitchFamily="18" charset="0"/>
              </a:rPr>
              <a:t> </a:t>
            </a:r>
            <a:r>
              <a:rPr lang="en-US" sz="3600" dirty="0" err="1">
                <a:latin typeface="Times New Roman" panose="02020603050405020304" pitchFamily="18" charset="0"/>
                <a:ea typeface="+mj-ea"/>
                <a:cs typeface="Times New Roman" panose="02020603050405020304" pitchFamily="18" charset="0"/>
              </a:rPr>
              <a:t>hình</a:t>
            </a:r>
            <a:r>
              <a:rPr lang="en-US" sz="3600" dirty="0">
                <a:latin typeface="Times New Roman" panose="02020603050405020304" pitchFamily="18" charset="0"/>
                <a:ea typeface="+mj-ea"/>
                <a:cs typeface="Times New Roman" panose="02020603050405020304" pitchFamily="18" charset="0"/>
              </a:rPr>
              <a:t> </a:t>
            </a:r>
            <a:r>
              <a:rPr lang="en-US" sz="3600" dirty="0" smtClean="0">
                <a:latin typeface="Times New Roman" panose="02020603050405020304" pitchFamily="18" charset="0"/>
                <a:ea typeface="+mj-ea"/>
                <a:cs typeface="Times New Roman" panose="02020603050405020304" pitchFamily="18" charset="0"/>
              </a:rPr>
              <a:t>10.1</a:t>
            </a:r>
            <a:r>
              <a:rPr lang="en-US" sz="3600" dirty="0">
                <a:latin typeface="Times New Roman" panose="02020603050405020304" pitchFamily="18" charset="0"/>
                <a:ea typeface="+mj-ea"/>
                <a:cs typeface="Times New Roman" panose="02020603050405020304" pitchFamily="18" charset="0"/>
              </a:rPr>
              <a:t/>
            </a:r>
            <a:br>
              <a:rPr lang="en-US" sz="3600" dirty="0">
                <a:latin typeface="Times New Roman" panose="02020603050405020304" pitchFamily="18" charset="0"/>
                <a:ea typeface="+mj-ea"/>
                <a:cs typeface="Times New Roman" panose="02020603050405020304" pitchFamily="18" charset="0"/>
              </a:rPr>
            </a:br>
            <a:r>
              <a:rPr lang="en-US" sz="3600" dirty="0">
                <a:solidFill>
                  <a:srgbClr val="0070C0"/>
                </a:solidFill>
                <a:latin typeface="Times New Roman" panose="02020603050405020304" pitchFamily="18" charset="0"/>
                <a:ea typeface="+mj-ea"/>
                <a:cs typeface="Times New Roman" panose="02020603050405020304" pitchFamily="18" charset="0"/>
              </a:rPr>
              <a:t> </a:t>
            </a:r>
          </a:p>
        </p:txBody>
      </p:sp>
      <p:pic>
        <p:nvPicPr>
          <p:cNvPr id="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75810"/>
            <a:ext cx="8413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Screen Clipping"/>
          <p:cNvPicPr>
            <a:picLocks noChangeAspect="1"/>
          </p:cNvPicPr>
          <p:nvPr/>
        </p:nvPicPr>
        <p:blipFill rotWithShape="1">
          <a:blip r:embed="rId3">
            <a:extLst>
              <a:ext uri="{28A0092B-C50C-407E-A947-70E740481C1C}">
                <a14:useLocalDpi xmlns:a14="http://schemas.microsoft.com/office/drawing/2010/main" val="0"/>
              </a:ext>
            </a:extLst>
          </a:blip>
          <a:srcRect b="10545"/>
          <a:stretch/>
        </p:blipFill>
        <p:spPr>
          <a:xfrm>
            <a:off x="651821" y="2209800"/>
            <a:ext cx="8228441" cy="4525081"/>
          </a:xfrm>
          <a:prstGeom prst="rect">
            <a:avLst/>
          </a:prstGeom>
        </p:spPr>
      </p:pic>
      <p:sp>
        <p:nvSpPr>
          <p:cNvPr id="11" name="Title 13"/>
          <p:cNvSpPr txBox="1">
            <a:spLocks/>
          </p:cNvSpPr>
          <p:nvPr/>
        </p:nvSpPr>
        <p:spPr>
          <a:xfrm>
            <a:off x="1792288" y="155160"/>
            <a:ext cx="6970712" cy="1138773"/>
          </a:xfrm>
          <a:prstGeom prst="rect">
            <a:avLst/>
          </a:prstGeom>
        </p:spPr>
        <p:txBody>
          <a:bodyPr wrap="square">
            <a:spAutoFit/>
          </a:bodyPr>
          <a:lst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Arial" panose="020B0604020202020204" pitchFamily="34" charset="0"/>
              </a:defRPr>
            </a:lvl2pPr>
            <a:lvl3pPr algn="l" rtl="0" eaLnBrk="0" fontAlgn="base" hangingPunct="0">
              <a:spcBef>
                <a:spcPct val="0"/>
              </a:spcBef>
              <a:spcAft>
                <a:spcPct val="0"/>
              </a:spcAft>
              <a:defRPr sz="3800">
                <a:solidFill>
                  <a:schemeClr val="tx2"/>
                </a:solidFill>
                <a:latin typeface="Arial" panose="020B0604020202020204" pitchFamily="34" charset="0"/>
              </a:defRPr>
            </a:lvl3pPr>
            <a:lvl4pPr algn="l" rtl="0" eaLnBrk="0" fontAlgn="base" hangingPunct="0">
              <a:spcBef>
                <a:spcPct val="0"/>
              </a:spcBef>
              <a:spcAft>
                <a:spcPct val="0"/>
              </a:spcAft>
              <a:defRPr sz="3800">
                <a:solidFill>
                  <a:schemeClr val="tx2"/>
                </a:solidFill>
                <a:latin typeface="Arial" panose="020B0604020202020204" pitchFamily="34" charset="0"/>
              </a:defRPr>
            </a:lvl4pPr>
            <a:lvl5pPr algn="l" rtl="0" eaLnBrk="0" fontAlgn="base" hangingPunct="0">
              <a:spcBef>
                <a:spcPct val="0"/>
              </a:spcBef>
              <a:spcAft>
                <a:spcPct val="0"/>
              </a:spcAft>
              <a:defRPr sz="3800">
                <a:solidFill>
                  <a:schemeClr val="tx2"/>
                </a:solidFill>
                <a:latin typeface="Arial" panose="020B0604020202020204" pitchFamily="34" charset="0"/>
              </a:defRPr>
            </a:lvl5pPr>
            <a:lvl6pPr marL="457200" algn="l" rtl="0" fontAlgn="base">
              <a:spcBef>
                <a:spcPct val="0"/>
              </a:spcBef>
              <a:spcAft>
                <a:spcPct val="0"/>
              </a:spcAft>
              <a:defRPr sz="3800">
                <a:solidFill>
                  <a:schemeClr val="tx2"/>
                </a:solidFill>
                <a:latin typeface="Arial" panose="020B0604020202020204" pitchFamily="34" charset="0"/>
              </a:defRPr>
            </a:lvl6pPr>
            <a:lvl7pPr marL="914400" algn="l" rtl="0" fontAlgn="base">
              <a:spcBef>
                <a:spcPct val="0"/>
              </a:spcBef>
              <a:spcAft>
                <a:spcPct val="0"/>
              </a:spcAft>
              <a:defRPr sz="3800">
                <a:solidFill>
                  <a:schemeClr val="tx2"/>
                </a:solidFill>
                <a:latin typeface="Arial" panose="020B0604020202020204" pitchFamily="34" charset="0"/>
              </a:defRPr>
            </a:lvl7pPr>
            <a:lvl8pPr marL="1371600" algn="l" rtl="0" fontAlgn="base">
              <a:spcBef>
                <a:spcPct val="0"/>
              </a:spcBef>
              <a:spcAft>
                <a:spcPct val="0"/>
              </a:spcAft>
              <a:defRPr sz="3800">
                <a:solidFill>
                  <a:schemeClr val="tx2"/>
                </a:solidFill>
                <a:latin typeface="Arial" panose="020B0604020202020204" pitchFamily="34" charset="0"/>
              </a:defRPr>
            </a:lvl8pPr>
            <a:lvl9pPr marL="1828800" algn="l" rtl="0" fontAlgn="base">
              <a:spcBef>
                <a:spcPct val="0"/>
              </a:spcBef>
              <a:spcAft>
                <a:spcPct val="0"/>
              </a:spcAft>
              <a:defRPr sz="3800">
                <a:solidFill>
                  <a:schemeClr val="tx2"/>
                </a:solidFill>
                <a:latin typeface="Arial" panose="020B0604020202020204" pitchFamily="34" charset="0"/>
              </a:defRPr>
            </a:lvl9pPr>
          </a:lstStyle>
          <a:p>
            <a:pPr>
              <a:defRPr/>
            </a:pPr>
            <a:r>
              <a:rPr lang="en-US" sz="4000" b="1" kern="0" dirty="0" err="1" smtClean="0">
                <a:solidFill>
                  <a:srgbClr val="FDC308"/>
                </a:solidFill>
                <a:latin typeface="Times New Roman" panose="02020603050405020304" pitchFamily="18" charset="0"/>
                <a:cs typeface="Times New Roman" panose="02020603050405020304" pitchFamily="18" charset="0"/>
              </a:rPr>
              <a:t>Khám</a:t>
            </a:r>
            <a:r>
              <a:rPr lang="en-US" sz="4000" b="1" kern="0" dirty="0" smtClean="0">
                <a:solidFill>
                  <a:srgbClr val="FDC308"/>
                </a:solidFill>
                <a:latin typeface="Times New Roman" panose="02020603050405020304" pitchFamily="18" charset="0"/>
                <a:cs typeface="Times New Roman" panose="02020603050405020304" pitchFamily="18" charset="0"/>
              </a:rPr>
              <a:t> </a:t>
            </a:r>
            <a:r>
              <a:rPr lang="en-US" sz="4000" b="1" kern="0" dirty="0" err="1" smtClean="0">
                <a:solidFill>
                  <a:srgbClr val="FDC308"/>
                </a:solidFill>
                <a:latin typeface="Times New Roman" panose="02020603050405020304" pitchFamily="18" charset="0"/>
                <a:cs typeface="Times New Roman" panose="02020603050405020304" pitchFamily="18" charset="0"/>
              </a:rPr>
              <a:t>phá</a:t>
            </a:r>
            <a:r>
              <a:rPr lang="en-US" sz="4000" b="1" kern="0" dirty="0" smtClean="0">
                <a:solidFill>
                  <a:srgbClr val="FDC308"/>
                </a:solidFill>
                <a:latin typeface="Times New Roman" panose="02020603050405020304" pitchFamily="18" charset="0"/>
                <a:cs typeface="Times New Roman" panose="02020603050405020304" pitchFamily="18" charset="0"/>
              </a:rPr>
              <a:t>:  </a:t>
            </a:r>
            <a:r>
              <a:rPr lang="en-US" sz="2800" b="1" kern="0" dirty="0" smtClean="0">
                <a:solidFill>
                  <a:srgbClr val="FF0000"/>
                </a:solidFill>
                <a:latin typeface="Times New Roman" panose="02020603050405020304" pitchFamily="18" charset="0"/>
                <a:cs typeface="Times New Roman" panose="02020603050405020304" pitchFamily="18" charset="0"/>
              </a:rPr>
              <a:t>LÀM VIỆC THEO NHÓM</a:t>
            </a:r>
            <a:endParaRPr lang="en-US" sz="2800" b="1" kern="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2537900"/>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60012361"/>
              </p:ext>
            </p:extLst>
          </p:nvPr>
        </p:nvGraphicFramePr>
        <p:xfrm>
          <a:off x="304800" y="1682880"/>
          <a:ext cx="8610600" cy="4900803"/>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4648200">
                  <a:extLst>
                    <a:ext uri="{9D8B030D-6E8A-4147-A177-3AD203B41FA5}">
                      <a16:colId xmlns:a16="http://schemas.microsoft.com/office/drawing/2014/main" val="20002"/>
                    </a:ext>
                  </a:extLst>
                </a:gridCol>
              </a:tblGrid>
              <a:tr h="450979">
                <a:tc>
                  <a:txBody>
                    <a:bodyPr/>
                    <a:lstStyle/>
                    <a:p>
                      <a:r>
                        <a:rPr lang="en-US" sz="1800" dirty="0" err="1" smtClean="0">
                          <a:latin typeface="Times New Roman" pitchFamily="18" charset="0"/>
                          <a:cs typeface="Times New Roman" pitchFamily="18" charset="0"/>
                        </a:rPr>
                        <a:t>Đồ</a:t>
                      </a:r>
                      <a:r>
                        <a:rPr lang="en-US" sz="1800" baseline="0" dirty="0" smtClean="0">
                          <a:latin typeface="Times New Roman" pitchFamily="18" charset="0"/>
                          <a:cs typeface="Times New Roman" pitchFamily="18" charset="0"/>
                        </a:rPr>
                        <a:t> </a:t>
                      </a:r>
                      <a:r>
                        <a:rPr lang="en-US" sz="1800" baseline="0" dirty="0" err="1" smtClean="0">
                          <a:latin typeface="Times New Roman" pitchFamily="18" charset="0"/>
                          <a:cs typeface="Times New Roman" pitchFamily="18" charset="0"/>
                        </a:rPr>
                        <a:t>dùng</a:t>
                      </a:r>
                      <a:r>
                        <a:rPr lang="en-US" sz="1800" baseline="0" dirty="0" smtClean="0">
                          <a:latin typeface="Times New Roman" pitchFamily="18" charset="0"/>
                          <a:cs typeface="Times New Roman" pitchFamily="18" charset="0"/>
                        </a:rPr>
                        <a:t> </a:t>
                      </a:r>
                      <a:r>
                        <a:rPr lang="en-US" sz="1800" baseline="0" dirty="0" err="1" smtClean="0">
                          <a:latin typeface="Times New Roman" pitchFamily="18" charset="0"/>
                          <a:cs typeface="Times New Roman" pitchFamily="18" charset="0"/>
                        </a:rPr>
                        <a:t>điện</a:t>
                      </a:r>
                      <a:r>
                        <a:rPr lang="en-US" sz="1800" baseline="0" dirty="0" smtClean="0">
                          <a:latin typeface="Times New Roman" pitchFamily="18" charset="0"/>
                          <a:cs typeface="Times New Roman" pitchFamily="18" charset="0"/>
                        </a:rPr>
                        <a:t> </a:t>
                      </a:r>
                      <a:r>
                        <a:rPr lang="en-US" sz="1800" baseline="0" dirty="0" err="1" smtClean="0">
                          <a:latin typeface="Times New Roman" pitchFamily="18" charset="0"/>
                          <a:cs typeface="Times New Roman" pitchFamily="18" charset="0"/>
                        </a:rPr>
                        <a:t>hình</a:t>
                      </a:r>
                      <a:endParaRPr lang="en-US" sz="18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Tên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gọi</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Công</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dụng</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501521">
                <a:tc>
                  <a:txBody>
                    <a:bodyPr/>
                    <a:lstStyle/>
                    <a:p>
                      <a:pPr algn="ctr"/>
                      <a:r>
                        <a:rPr lang="en-US" sz="2400" dirty="0" smtClean="0">
                          <a:latin typeface="Times New Roman" pitchFamily="18" charset="0"/>
                          <a:cs typeface="Times New Roman" pitchFamily="18" charset="0"/>
                        </a:rPr>
                        <a:t>a.</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508001">
                <a:tc>
                  <a:txBody>
                    <a:bodyPr/>
                    <a:lstStyle/>
                    <a:p>
                      <a:pPr algn="ctr"/>
                      <a:r>
                        <a:rPr lang="en-US" sz="2400" dirty="0" smtClean="0">
                          <a:latin typeface="Times New Roman" pitchFamily="18" charset="0"/>
                          <a:cs typeface="Times New Roman" pitchFamily="18" charset="0"/>
                        </a:rPr>
                        <a:t>b.</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508001">
                <a:tc>
                  <a:txBody>
                    <a:bodyPr/>
                    <a:lstStyle/>
                    <a:p>
                      <a:pPr algn="ctr"/>
                      <a:r>
                        <a:rPr lang="en-US" sz="2400" dirty="0" smtClean="0">
                          <a:latin typeface="Times New Roman" pitchFamily="18" charset="0"/>
                          <a:cs typeface="Times New Roman" pitchFamily="18" charset="0"/>
                        </a:rPr>
                        <a:t>c.</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81000">
                <a:tc>
                  <a:txBody>
                    <a:bodyPr/>
                    <a:lstStyle/>
                    <a:p>
                      <a:pPr algn="ctr"/>
                      <a:r>
                        <a:rPr lang="en-US" sz="2400" dirty="0" smtClean="0">
                          <a:latin typeface="Times New Roman" pitchFamily="18" charset="0"/>
                          <a:cs typeface="Times New Roman" pitchFamily="18" charset="0"/>
                        </a:rPr>
                        <a:t>d.</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393701">
                <a:tc>
                  <a:txBody>
                    <a:bodyPr/>
                    <a:lstStyle/>
                    <a:p>
                      <a:pPr algn="ctr"/>
                      <a:r>
                        <a:rPr lang="en-US" sz="2400" dirty="0" smtClean="0">
                          <a:latin typeface="Times New Roman" pitchFamily="18" charset="0"/>
                          <a:cs typeface="Times New Roman" pitchFamily="18" charset="0"/>
                        </a:rPr>
                        <a:t>e.</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381000">
                <a:tc>
                  <a:txBody>
                    <a:bodyPr/>
                    <a:lstStyle/>
                    <a:p>
                      <a:pPr algn="ctr"/>
                      <a:r>
                        <a:rPr lang="en-US" sz="2400" dirty="0" smtClean="0">
                          <a:latin typeface="Times New Roman" pitchFamily="18" charset="0"/>
                          <a:cs typeface="Times New Roman" pitchFamily="18" charset="0"/>
                        </a:rPr>
                        <a:t>g</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381000">
                <a:tc>
                  <a:txBody>
                    <a:bodyPr/>
                    <a:lstStyle/>
                    <a:p>
                      <a:pPr algn="ctr"/>
                      <a:r>
                        <a:rPr lang="en-US" sz="2400" dirty="0" smtClean="0">
                          <a:latin typeface="Times New Roman" pitchFamily="18" charset="0"/>
                          <a:cs typeface="Times New Roman" pitchFamily="18" charset="0"/>
                        </a:rPr>
                        <a:t>h</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381000">
                <a:tc>
                  <a:txBody>
                    <a:bodyPr/>
                    <a:lstStyle/>
                    <a:p>
                      <a:pPr algn="ctr"/>
                      <a:r>
                        <a:rPr lang="en-US" sz="2400" dirty="0" err="1" smtClean="0">
                          <a:latin typeface="Times New Roman" pitchFamily="18" charset="0"/>
                          <a:cs typeface="Times New Roman" pitchFamily="18" charset="0"/>
                        </a:rPr>
                        <a:t>i</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8"/>
                  </a:ext>
                </a:extLst>
              </a:tr>
              <a:tr h="381000">
                <a:tc>
                  <a:txBody>
                    <a:bodyPr/>
                    <a:lstStyle/>
                    <a:p>
                      <a:pPr algn="ctr"/>
                      <a:r>
                        <a:rPr lang="en-US" sz="2400" dirty="0" smtClean="0">
                          <a:latin typeface="Times New Roman" pitchFamily="18" charset="0"/>
                          <a:cs typeface="Times New Roman" pitchFamily="18" charset="0"/>
                        </a:rPr>
                        <a:t>k</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9"/>
                  </a:ext>
                </a:extLst>
              </a:tr>
            </a:tbl>
          </a:graphicData>
        </a:graphic>
      </p:graphicFrame>
      <p:sp>
        <p:nvSpPr>
          <p:cNvPr id="3" name="Rectangle 2"/>
          <p:cNvSpPr/>
          <p:nvPr/>
        </p:nvSpPr>
        <p:spPr>
          <a:xfrm>
            <a:off x="783523" y="0"/>
            <a:ext cx="8131877" cy="175432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Nêu</a:t>
            </a:r>
            <a:r>
              <a:rPr kumimoji="0" lang="en-US" sz="36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tên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gọi</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và</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cho</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biết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công</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dụng</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của</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những</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đồ</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dùng</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điện</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trong</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6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hình</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10.1</a:t>
            </a:r>
            <a:b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br>
            <a:r>
              <a:rPr kumimoji="0" lang="en-US" sz="3600" b="0"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0650"/>
            <a:ext cx="4572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24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020726621"/>
              </p:ext>
            </p:extLst>
          </p:nvPr>
        </p:nvGraphicFramePr>
        <p:xfrm>
          <a:off x="381000" y="304800"/>
          <a:ext cx="8610600" cy="6027423"/>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4648200">
                  <a:extLst>
                    <a:ext uri="{9D8B030D-6E8A-4147-A177-3AD203B41FA5}">
                      <a16:colId xmlns:a16="http://schemas.microsoft.com/office/drawing/2014/main" val="20002"/>
                    </a:ext>
                  </a:extLst>
                </a:gridCol>
              </a:tblGrid>
              <a:tr h="563724">
                <a:tc>
                  <a:txBody>
                    <a:bodyPr/>
                    <a:lstStyle/>
                    <a:p>
                      <a:r>
                        <a:rPr lang="en-US" sz="1800" dirty="0" err="1" smtClean="0">
                          <a:latin typeface="Times New Roman" pitchFamily="18" charset="0"/>
                          <a:cs typeface="Times New Roman" pitchFamily="18" charset="0"/>
                        </a:rPr>
                        <a:t>Đồ</a:t>
                      </a:r>
                      <a:r>
                        <a:rPr lang="en-US" sz="1800" baseline="0" dirty="0" smtClean="0">
                          <a:latin typeface="Times New Roman" pitchFamily="18" charset="0"/>
                          <a:cs typeface="Times New Roman" pitchFamily="18" charset="0"/>
                        </a:rPr>
                        <a:t> </a:t>
                      </a:r>
                      <a:r>
                        <a:rPr lang="en-US" sz="1800" baseline="0" dirty="0" err="1" smtClean="0">
                          <a:latin typeface="Times New Roman" pitchFamily="18" charset="0"/>
                          <a:cs typeface="Times New Roman" pitchFamily="18" charset="0"/>
                        </a:rPr>
                        <a:t>dùng</a:t>
                      </a:r>
                      <a:r>
                        <a:rPr lang="en-US" sz="1800" baseline="0" dirty="0" smtClean="0">
                          <a:latin typeface="Times New Roman" pitchFamily="18" charset="0"/>
                          <a:cs typeface="Times New Roman" pitchFamily="18" charset="0"/>
                        </a:rPr>
                        <a:t> </a:t>
                      </a:r>
                      <a:r>
                        <a:rPr lang="en-US" sz="1800" baseline="0" dirty="0" err="1" smtClean="0">
                          <a:latin typeface="Times New Roman" pitchFamily="18" charset="0"/>
                          <a:cs typeface="Times New Roman" pitchFamily="18" charset="0"/>
                        </a:rPr>
                        <a:t>điện</a:t>
                      </a:r>
                      <a:endParaRPr lang="en-US" sz="18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Tên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gọi</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Công</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dụng</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26901">
                <a:tc>
                  <a:txBody>
                    <a:bodyPr/>
                    <a:lstStyle/>
                    <a:p>
                      <a:pPr algn="ctr"/>
                      <a:r>
                        <a:rPr lang="en-US" sz="2400" dirty="0" smtClean="0">
                          <a:latin typeface="Times New Roman" pitchFamily="18" charset="0"/>
                          <a:cs typeface="Times New Roman" pitchFamily="18" charset="0"/>
                        </a:rPr>
                        <a:t>a.</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Bàn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là</a:t>
                      </a:r>
                      <a:endParaRPr lang="en-US" sz="2400" dirty="0">
                        <a:latin typeface="Times New Roman" pitchFamily="18" charset="0"/>
                        <a:cs typeface="Times New Roman" pitchFamily="18" charset="0"/>
                      </a:endParaRPr>
                    </a:p>
                  </a:txBody>
                  <a:tcPr/>
                </a:tc>
                <a:tc>
                  <a:txBody>
                    <a:bodyPr/>
                    <a:lstStyle/>
                    <a:p>
                      <a:r>
                        <a:rPr lang="vi-VN" sz="2400" dirty="0" smtClean="0">
                          <a:latin typeface="Times New Roman" pitchFamily="18" charset="0"/>
                          <a:cs typeface="Times New Roman" pitchFamily="18" charset="0"/>
                        </a:rPr>
                        <a:t>Giúp  </a:t>
                      </a:r>
                      <a:r>
                        <a:rPr lang="en-US" sz="2400" dirty="0" err="1" smtClean="0">
                          <a:latin typeface="Times New Roman" pitchFamily="18" charset="0"/>
                          <a:cs typeface="Times New Roman" pitchFamily="18" charset="0"/>
                        </a:rPr>
                        <a:t>Là</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phẳng</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quần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áo</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635001">
                <a:tc>
                  <a:txBody>
                    <a:bodyPr/>
                    <a:lstStyle/>
                    <a:p>
                      <a:pPr algn="ctr"/>
                      <a:r>
                        <a:rPr lang="en-US" sz="2400" dirty="0" smtClean="0">
                          <a:latin typeface="Times New Roman" pitchFamily="18" charset="0"/>
                          <a:cs typeface="Times New Roman" pitchFamily="18" charset="0"/>
                        </a:rPr>
                        <a:t>b.</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Ấm</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siêu</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tốc</a:t>
                      </a:r>
                      <a:endParaRPr lang="en-US" sz="2400" dirty="0">
                        <a:latin typeface="Times New Roman" pitchFamily="18" charset="0"/>
                        <a:cs typeface="Times New Roman" pitchFamily="18" charset="0"/>
                      </a:endParaRPr>
                    </a:p>
                  </a:txBody>
                  <a:tcPr/>
                </a:tc>
                <a:tc>
                  <a:txBody>
                    <a:bodyPr/>
                    <a:lstStyle/>
                    <a:p>
                      <a:r>
                        <a:rPr lang="vi-VN" sz="2400" dirty="0" smtClean="0">
                          <a:latin typeface="Times New Roman" pitchFamily="18" charset="0"/>
                          <a:cs typeface="Times New Roman" pitchFamily="18" charset="0"/>
                        </a:rPr>
                        <a:t>Giúp đ</a:t>
                      </a:r>
                      <a:r>
                        <a:rPr lang="en-US" sz="2400" dirty="0" smtClean="0">
                          <a:latin typeface="Times New Roman" pitchFamily="18" charset="0"/>
                          <a:cs typeface="Times New Roman" pitchFamily="18" charset="0"/>
                        </a:rPr>
                        <a:t>un</a:t>
                      </a:r>
                      <a:r>
                        <a:rPr lang="vi-VN" sz="2400" dirty="0" smtClean="0">
                          <a:latin typeface="Times New Roman" pitchFamily="18" charset="0"/>
                          <a:cs typeface="Times New Roman" pitchFamily="18" charset="0"/>
                        </a:rPr>
                        <a:t> nước nhanh sôi hơn</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635001">
                <a:tc>
                  <a:txBody>
                    <a:bodyPr/>
                    <a:lstStyle/>
                    <a:p>
                      <a:pPr algn="ctr"/>
                      <a:r>
                        <a:rPr lang="en-US" sz="2400" dirty="0" smtClean="0">
                          <a:latin typeface="Times New Roman" pitchFamily="18" charset="0"/>
                          <a:cs typeface="Times New Roman" pitchFamily="18" charset="0"/>
                        </a:rPr>
                        <a:t>c.</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Máy</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xay</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sinh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tố</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Xay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nhỏ</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đồ</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ăn</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476250">
                <a:tc>
                  <a:txBody>
                    <a:bodyPr/>
                    <a:lstStyle/>
                    <a:p>
                      <a:pPr algn="ctr"/>
                      <a:r>
                        <a:rPr lang="en-US" sz="2400" dirty="0" smtClean="0">
                          <a:latin typeface="Times New Roman" pitchFamily="18" charset="0"/>
                          <a:cs typeface="Times New Roman" pitchFamily="18" charset="0"/>
                        </a:rPr>
                        <a:t>d.</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Đèn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học</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Thắp</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sáng</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492126">
                <a:tc>
                  <a:txBody>
                    <a:bodyPr/>
                    <a:lstStyle/>
                    <a:p>
                      <a:pPr algn="ctr"/>
                      <a:r>
                        <a:rPr lang="en-US" sz="2400" dirty="0" smtClean="0">
                          <a:latin typeface="Times New Roman" pitchFamily="18" charset="0"/>
                          <a:cs typeface="Times New Roman" pitchFamily="18" charset="0"/>
                        </a:rPr>
                        <a:t>e.</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Máy</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sấy</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tóc</a:t>
                      </a:r>
                      <a:endParaRPr lang="en-US" sz="2400" dirty="0">
                        <a:latin typeface="Times New Roman" pitchFamily="18" charset="0"/>
                        <a:cs typeface="Times New Roman" pitchFamily="18" charset="0"/>
                      </a:endParaRPr>
                    </a:p>
                  </a:txBody>
                  <a:tcPr/>
                </a:tc>
                <a:tc>
                  <a:txBody>
                    <a:bodyPr/>
                    <a:lstStyle/>
                    <a:p>
                      <a:r>
                        <a:rPr lang="vi-VN" sz="2400" baseline="0" dirty="0" smtClean="0">
                          <a:latin typeface="Times New Roman" pitchFamily="18" charset="0"/>
                          <a:cs typeface="Times New Roman" pitchFamily="18" charset="0"/>
                        </a:rPr>
                        <a:t>Giúp</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khô</a:t>
                      </a:r>
                      <a:r>
                        <a:rPr lang="en-US" sz="2400" baseline="0" dirty="0" smtClean="0">
                          <a:latin typeface="Times New Roman" pitchFamily="18" charset="0"/>
                          <a:cs typeface="Times New Roman" pitchFamily="18" charset="0"/>
                        </a:rPr>
                        <a:t> </a:t>
                      </a:r>
                      <a:r>
                        <a:rPr lang="vi-VN" sz="2400" baseline="0" dirty="0" smtClean="0">
                          <a:latin typeface="Times New Roman" pitchFamily="18" charset="0"/>
                          <a:cs typeface="Times New Roman" pitchFamily="18" charset="0"/>
                        </a:rPr>
                        <a:t>tóc nhanh hơn</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476250">
                <a:tc>
                  <a:txBody>
                    <a:bodyPr/>
                    <a:lstStyle/>
                    <a:p>
                      <a:pPr algn="ctr"/>
                      <a:r>
                        <a:rPr lang="en-US" sz="2400" dirty="0" smtClean="0">
                          <a:latin typeface="Times New Roman" pitchFamily="18" charset="0"/>
                          <a:cs typeface="Times New Roman" pitchFamily="18" charset="0"/>
                        </a:rPr>
                        <a:t>g</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Bếp</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từ</a:t>
                      </a:r>
                      <a:endParaRPr lang="en-US" sz="2400" dirty="0">
                        <a:latin typeface="Times New Roman" pitchFamily="18" charset="0"/>
                        <a:cs typeface="Times New Roman" pitchFamily="18" charset="0"/>
                      </a:endParaRPr>
                    </a:p>
                  </a:txBody>
                  <a:tcPr/>
                </a:tc>
                <a:tc>
                  <a:txBody>
                    <a:bodyPr/>
                    <a:lstStyle/>
                    <a:p>
                      <a:r>
                        <a:rPr lang="vi-VN" sz="2400" dirty="0" smtClean="0">
                          <a:latin typeface="Times New Roman" pitchFamily="18" charset="0"/>
                          <a:cs typeface="Times New Roman" pitchFamily="18" charset="0"/>
                        </a:rPr>
                        <a:t>Giúp đun nấu tiện lợi,nhanh chóng,sạch sẽ</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476250">
                <a:tc>
                  <a:txBody>
                    <a:bodyPr/>
                    <a:lstStyle/>
                    <a:p>
                      <a:pPr algn="ctr"/>
                      <a:r>
                        <a:rPr lang="en-US" sz="2400" dirty="0" smtClean="0">
                          <a:latin typeface="Times New Roman" pitchFamily="18" charset="0"/>
                          <a:cs typeface="Times New Roman" pitchFamily="18" charset="0"/>
                        </a:rPr>
                        <a:t>h</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Quạt</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treo</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tường</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tc>
                  <a:txBody>
                    <a:bodyPr/>
                    <a:lstStyle/>
                    <a:p>
                      <a:r>
                        <a:rPr lang="vi-VN" sz="2400" dirty="0" smtClean="0">
                          <a:latin typeface="Times New Roman" pitchFamily="18" charset="0"/>
                          <a:cs typeface="Times New Roman" pitchFamily="18" charset="0"/>
                        </a:rPr>
                        <a:t>Làm mát,tiết kiệm diện tích</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r h="476250">
                <a:tc>
                  <a:txBody>
                    <a:bodyPr/>
                    <a:lstStyle/>
                    <a:p>
                      <a:pPr algn="ctr"/>
                      <a:r>
                        <a:rPr lang="en-US" sz="2400" dirty="0" err="1" smtClean="0">
                          <a:latin typeface="Times New Roman" pitchFamily="18" charset="0"/>
                          <a:cs typeface="Times New Roman" pitchFamily="18" charset="0"/>
                        </a:rPr>
                        <a:t>i</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Máy</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hút</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bụi</a:t>
                      </a:r>
                      <a:endParaRPr lang="en-US" sz="2400" dirty="0">
                        <a:latin typeface="Times New Roman" pitchFamily="18" charset="0"/>
                        <a:cs typeface="Times New Roman" pitchFamily="18" charset="0"/>
                      </a:endParaRPr>
                    </a:p>
                  </a:txBody>
                  <a:tcPr/>
                </a:tc>
                <a:tc>
                  <a:txBody>
                    <a:bodyPr/>
                    <a:lstStyle/>
                    <a:p>
                      <a:r>
                        <a:rPr lang="en-US" sz="2400" dirty="0" err="1" smtClean="0">
                          <a:latin typeface="Times New Roman" pitchFamily="18" charset="0"/>
                          <a:cs typeface="Times New Roman" pitchFamily="18" charset="0"/>
                        </a:rPr>
                        <a:t>Hút</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bụi</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vệ</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sinh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nhà</a:t>
                      </a:r>
                      <a:r>
                        <a:rPr lang="vi-VN" sz="2400" baseline="0" dirty="0" smtClean="0">
                          <a:latin typeface="Times New Roman" pitchFamily="18" charset="0"/>
                          <a:cs typeface="Times New Roman" pitchFamily="18" charset="0"/>
                        </a:rPr>
                        <a:t> cửa sạch sẽ</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8"/>
                  </a:ext>
                </a:extLst>
              </a:tr>
              <a:tr h="476250">
                <a:tc>
                  <a:txBody>
                    <a:bodyPr/>
                    <a:lstStyle/>
                    <a:p>
                      <a:pPr algn="ctr"/>
                      <a:r>
                        <a:rPr lang="en-US" sz="2400" dirty="0" smtClean="0">
                          <a:latin typeface="Times New Roman" pitchFamily="18" charset="0"/>
                          <a:cs typeface="Times New Roman" pitchFamily="18" charset="0"/>
                        </a:rPr>
                        <a:t>k</a:t>
                      </a:r>
                      <a:endParaRPr lang="en-US" sz="2400" dirty="0">
                        <a:latin typeface="Times New Roman" pitchFamily="18" charset="0"/>
                        <a:cs typeface="Times New Roman" pitchFamily="18" charset="0"/>
                      </a:endParaRPr>
                    </a:p>
                  </a:txBody>
                  <a:tcPr/>
                </a:tc>
                <a:tc>
                  <a:txBody>
                    <a:bodyPr/>
                    <a:lstStyle/>
                    <a:p>
                      <a:r>
                        <a:rPr lang="vi-VN" sz="2400" dirty="0" smtClean="0">
                          <a:latin typeface="Times New Roman" pitchFamily="18" charset="0"/>
                          <a:cs typeface="Times New Roman" pitchFamily="18" charset="0"/>
                        </a:rPr>
                        <a:t>Nồi cơm điện</a:t>
                      </a:r>
                      <a:endParaRPr lang="en-US" sz="2400" dirty="0">
                        <a:latin typeface="Times New Roman" pitchFamily="18" charset="0"/>
                        <a:cs typeface="Times New Roman" pitchFamily="18" charset="0"/>
                      </a:endParaRPr>
                    </a:p>
                  </a:txBody>
                  <a:tcPr/>
                </a:tc>
                <a:tc>
                  <a:txBody>
                    <a:bodyPr/>
                    <a:lstStyle/>
                    <a:p>
                      <a:r>
                        <a:rPr lang="vi-VN" sz="2400" dirty="0" smtClean="0">
                          <a:latin typeface="Times New Roman" pitchFamily="18" charset="0"/>
                          <a:cs typeface="Times New Roman" pitchFamily="18" charset="0"/>
                        </a:rPr>
                        <a:t>Giúp nấu cơm nhanh chóng,rút ngắn thời gian nấu nướng</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66447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bongden2311"/>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0" y="0"/>
            <a:ext cx="2133600" cy="2057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0" name="Picture 6" descr="nồi cơm điện"/>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2057400"/>
            <a:ext cx="2185988" cy="2185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3" name="Picture 9" descr="quạt máy"/>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8575" y="4343400"/>
            <a:ext cx="2819400"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6" name="Text Box 12"/>
          <p:cNvSpPr txBox="1">
            <a:spLocks noChangeArrowheads="1"/>
          </p:cNvSpPr>
          <p:nvPr/>
        </p:nvSpPr>
        <p:spPr bwMode="auto">
          <a:xfrm>
            <a:off x="2338388" y="609600"/>
            <a:ext cx="51054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Năng lượng đầu vào của bóng đèn:</a:t>
            </a:r>
          </a:p>
          <a:p>
            <a:pPr>
              <a:spcBef>
                <a:spcPct val="50000"/>
              </a:spcBef>
            </a:pPr>
            <a:r>
              <a:rPr lang="en-US" sz="2400"/>
              <a:t>Năng lượng đầu ra của bóng đèn:</a:t>
            </a:r>
          </a:p>
        </p:txBody>
      </p:sp>
      <p:sp>
        <p:nvSpPr>
          <p:cNvPr id="11277" name="Text Box 13"/>
          <p:cNvSpPr txBox="1">
            <a:spLocks noChangeArrowheads="1"/>
          </p:cNvSpPr>
          <p:nvPr/>
        </p:nvSpPr>
        <p:spPr bwMode="auto">
          <a:xfrm>
            <a:off x="2276475" y="2957513"/>
            <a:ext cx="5562600"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Năng lượng đầu vào của nồi cơm điện:</a:t>
            </a:r>
          </a:p>
          <a:p>
            <a:pPr>
              <a:spcBef>
                <a:spcPct val="50000"/>
              </a:spcBef>
            </a:pPr>
            <a:r>
              <a:rPr lang="en-US" sz="2400"/>
              <a:t>Năng lượng đầu ra của nồi cơm điện:</a:t>
            </a:r>
          </a:p>
        </p:txBody>
      </p:sp>
      <p:sp>
        <p:nvSpPr>
          <p:cNvPr id="11278" name="Text Box 14"/>
          <p:cNvSpPr txBox="1">
            <a:spLocks noChangeArrowheads="1"/>
          </p:cNvSpPr>
          <p:nvPr/>
        </p:nvSpPr>
        <p:spPr bwMode="auto">
          <a:xfrm>
            <a:off x="2147888" y="5072063"/>
            <a:ext cx="5105400"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t>Năng lượng đầu vào của quạt điện:</a:t>
            </a:r>
          </a:p>
          <a:p>
            <a:pPr>
              <a:spcBef>
                <a:spcPct val="50000"/>
              </a:spcBef>
            </a:pPr>
            <a:r>
              <a:rPr lang="en-US" sz="2400"/>
              <a:t>Năng lượng đầu ra của quạt điện:</a:t>
            </a:r>
          </a:p>
        </p:txBody>
      </p:sp>
      <p:sp>
        <p:nvSpPr>
          <p:cNvPr id="11280" name="Text Box 16"/>
          <p:cNvSpPr txBox="1">
            <a:spLocks noChangeArrowheads="1"/>
          </p:cNvSpPr>
          <p:nvPr/>
        </p:nvSpPr>
        <p:spPr bwMode="auto">
          <a:xfrm>
            <a:off x="7281863" y="600075"/>
            <a:ext cx="1633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solidFill>
                  <a:srgbClr val="990000"/>
                </a:solidFill>
              </a:rPr>
              <a:t>Điện năng</a:t>
            </a:r>
          </a:p>
        </p:txBody>
      </p:sp>
      <p:sp>
        <p:nvSpPr>
          <p:cNvPr id="11281" name="Text Box 17"/>
          <p:cNvSpPr txBox="1">
            <a:spLocks noChangeArrowheads="1"/>
          </p:cNvSpPr>
          <p:nvPr/>
        </p:nvSpPr>
        <p:spPr bwMode="auto">
          <a:xfrm>
            <a:off x="7162800" y="1157288"/>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solidFill>
                  <a:srgbClr val="990000"/>
                </a:solidFill>
              </a:rPr>
              <a:t>Quang năng</a:t>
            </a:r>
          </a:p>
        </p:txBody>
      </p:sp>
      <p:sp>
        <p:nvSpPr>
          <p:cNvPr id="11282" name="Text Box 18"/>
          <p:cNvSpPr txBox="1">
            <a:spLocks noChangeArrowheads="1"/>
          </p:cNvSpPr>
          <p:nvPr/>
        </p:nvSpPr>
        <p:spPr bwMode="auto">
          <a:xfrm>
            <a:off x="7443788" y="3505200"/>
            <a:ext cx="1857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solidFill>
                  <a:srgbClr val="990000"/>
                </a:solidFill>
              </a:rPr>
              <a:t>Nhiệt năng</a:t>
            </a:r>
          </a:p>
        </p:txBody>
      </p:sp>
      <p:sp>
        <p:nvSpPr>
          <p:cNvPr id="11283" name="Text Box 19"/>
          <p:cNvSpPr txBox="1">
            <a:spLocks noChangeArrowheads="1"/>
          </p:cNvSpPr>
          <p:nvPr/>
        </p:nvSpPr>
        <p:spPr bwMode="auto">
          <a:xfrm>
            <a:off x="7210425" y="5105400"/>
            <a:ext cx="1633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solidFill>
                  <a:srgbClr val="990000"/>
                </a:solidFill>
              </a:rPr>
              <a:t>Điện năng</a:t>
            </a:r>
          </a:p>
        </p:txBody>
      </p:sp>
      <p:sp>
        <p:nvSpPr>
          <p:cNvPr id="11284" name="Text Box 20"/>
          <p:cNvSpPr txBox="1">
            <a:spLocks noChangeArrowheads="1"/>
          </p:cNvSpPr>
          <p:nvPr/>
        </p:nvSpPr>
        <p:spPr bwMode="auto">
          <a:xfrm>
            <a:off x="7239000" y="5614988"/>
            <a:ext cx="1633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solidFill>
                  <a:srgbClr val="990000"/>
                </a:solidFill>
              </a:rPr>
              <a:t>Cơ năng</a:t>
            </a:r>
          </a:p>
        </p:txBody>
      </p:sp>
      <p:sp>
        <p:nvSpPr>
          <p:cNvPr id="11285" name="Text Box 21"/>
          <p:cNvSpPr txBox="1">
            <a:spLocks noChangeArrowheads="1"/>
          </p:cNvSpPr>
          <p:nvPr/>
        </p:nvSpPr>
        <p:spPr bwMode="auto">
          <a:xfrm>
            <a:off x="7596188" y="2971800"/>
            <a:ext cx="16335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a:solidFill>
                  <a:srgbClr val="990000"/>
                </a:solidFill>
              </a:rPr>
              <a:t>Điện năng</a:t>
            </a:r>
          </a:p>
        </p:txBody>
      </p:sp>
      <p:grpSp>
        <p:nvGrpSpPr>
          <p:cNvPr id="11294" name="Group 30"/>
          <p:cNvGrpSpPr>
            <a:grpSpLocks/>
          </p:cNvGrpSpPr>
          <p:nvPr/>
        </p:nvGrpSpPr>
        <p:grpSpPr bwMode="auto">
          <a:xfrm>
            <a:off x="2819400" y="2133600"/>
            <a:ext cx="5486400" cy="381000"/>
            <a:chOff x="2208" y="1344"/>
            <a:chExt cx="3264" cy="240"/>
          </a:xfrm>
        </p:grpSpPr>
        <p:sp>
          <p:nvSpPr>
            <p:cNvPr id="11292" name="AutoShape 28" descr="Woven mat"/>
            <p:cNvSpPr>
              <a:spLocks noChangeArrowheads="1"/>
            </p:cNvSpPr>
            <p:nvPr/>
          </p:nvSpPr>
          <p:spPr bwMode="auto">
            <a:xfrm>
              <a:off x="3888" y="1344"/>
              <a:ext cx="1584" cy="24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1293" name="AutoShape 29" descr="Woven mat"/>
            <p:cNvSpPr>
              <a:spLocks noChangeArrowheads="1"/>
            </p:cNvSpPr>
            <p:nvPr/>
          </p:nvSpPr>
          <p:spPr bwMode="auto">
            <a:xfrm rot="10800000">
              <a:off x="2208" y="1344"/>
              <a:ext cx="1584" cy="24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grpSp>
      <p:grpSp>
        <p:nvGrpSpPr>
          <p:cNvPr id="11295" name="Group 31"/>
          <p:cNvGrpSpPr>
            <a:grpSpLocks/>
          </p:cNvGrpSpPr>
          <p:nvPr/>
        </p:nvGrpSpPr>
        <p:grpSpPr bwMode="auto">
          <a:xfrm>
            <a:off x="2771775" y="4352925"/>
            <a:ext cx="5486400" cy="381000"/>
            <a:chOff x="2208" y="1344"/>
            <a:chExt cx="3264" cy="240"/>
          </a:xfrm>
        </p:grpSpPr>
        <p:sp>
          <p:nvSpPr>
            <p:cNvPr id="11296" name="AutoShape 32" descr="Woven mat"/>
            <p:cNvSpPr>
              <a:spLocks noChangeArrowheads="1"/>
            </p:cNvSpPr>
            <p:nvPr/>
          </p:nvSpPr>
          <p:spPr bwMode="auto">
            <a:xfrm>
              <a:off x="3888" y="1344"/>
              <a:ext cx="1584" cy="24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sp>
          <p:nvSpPr>
            <p:cNvPr id="11297" name="AutoShape 33" descr="Woven mat"/>
            <p:cNvSpPr>
              <a:spLocks noChangeArrowheads="1"/>
            </p:cNvSpPr>
            <p:nvPr/>
          </p:nvSpPr>
          <p:spPr bwMode="auto">
            <a:xfrm rot="10800000">
              <a:off x="2208" y="1344"/>
              <a:ext cx="1584" cy="24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blipFill dpi="0" rotWithShape="1">
              <a:blip r:embed="rId5"/>
              <a:srcRect/>
              <a:tile tx="0" ty="0" sx="100000" sy="100000" flip="none" algn="tl"/>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vi-VN"/>
            </a:p>
          </p:txBody>
        </p:sp>
      </p:grpSp>
    </p:spTree>
    <p:extLst>
      <p:ext uri="{BB962C8B-B14F-4D97-AF65-F5344CB8AC3E}">
        <p14:creationId xmlns:p14="http://schemas.microsoft.com/office/powerpoint/2010/main" val="422403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280"/>
                                        </p:tgtEl>
                                        <p:attrNameLst>
                                          <p:attrName>style.visibility</p:attrName>
                                        </p:attrNameLst>
                                      </p:cBhvr>
                                      <p:to>
                                        <p:strVal val="visible"/>
                                      </p:to>
                                    </p:set>
                                    <p:anim calcmode="discrete" valueType="clr">
                                      <p:cBhvr override="childStyle">
                                        <p:cTn id="7" dur="80"/>
                                        <p:tgtEl>
                                          <p:spTgt spid="1128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280"/>
                                        </p:tgtEl>
                                        <p:attrNameLst>
                                          <p:attrName>fillcolor</p:attrName>
                                        </p:attrNameLst>
                                      </p:cBhvr>
                                      <p:tavLst>
                                        <p:tav tm="0">
                                          <p:val>
                                            <p:clrVal>
                                              <a:schemeClr val="accent2"/>
                                            </p:clrVal>
                                          </p:val>
                                        </p:tav>
                                        <p:tav tm="50000">
                                          <p:val>
                                            <p:clrVal>
                                              <a:schemeClr val="hlink"/>
                                            </p:clrVal>
                                          </p:val>
                                        </p:tav>
                                      </p:tavLst>
                                    </p:anim>
                                    <p:set>
                                      <p:cBhvr>
                                        <p:cTn id="9" dur="80"/>
                                        <p:tgtEl>
                                          <p:spTgt spid="11280"/>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11281"/>
                                        </p:tgtEl>
                                        <p:attrNameLst>
                                          <p:attrName>style.visibility</p:attrName>
                                        </p:attrNameLst>
                                      </p:cBhvr>
                                      <p:to>
                                        <p:strVal val="visible"/>
                                      </p:to>
                                    </p:set>
                                    <p:anim calcmode="discrete" valueType="clr">
                                      <p:cBhvr override="childStyle">
                                        <p:cTn id="12" dur="80"/>
                                        <p:tgtEl>
                                          <p:spTgt spid="11281"/>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1281"/>
                                        </p:tgtEl>
                                        <p:attrNameLst>
                                          <p:attrName>fillcolor</p:attrName>
                                        </p:attrNameLst>
                                      </p:cBhvr>
                                      <p:tavLst>
                                        <p:tav tm="0">
                                          <p:val>
                                            <p:clrVal>
                                              <a:schemeClr val="accent2"/>
                                            </p:clrVal>
                                          </p:val>
                                        </p:tav>
                                        <p:tav tm="50000">
                                          <p:val>
                                            <p:clrVal>
                                              <a:schemeClr val="hlink"/>
                                            </p:clrVal>
                                          </p:val>
                                        </p:tav>
                                      </p:tavLst>
                                    </p:anim>
                                    <p:set>
                                      <p:cBhvr>
                                        <p:cTn id="14" dur="80"/>
                                        <p:tgtEl>
                                          <p:spTgt spid="11281"/>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11285"/>
                                        </p:tgtEl>
                                        <p:attrNameLst>
                                          <p:attrName>style.visibility</p:attrName>
                                        </p:attrNameLst>
                                      </p:cBhvr>
                                      <p:to>
                                        <p:strVal val="visible"/>
                                      </p:to>
                                    </p:set>
                                    <p:anim calcmode="discrete" valueType="clr">
                                      <p:cBhvr override="childStyle">
                                        <p:cTn id="19" dur="80"/>
                                        <p:tgtEl>
                                          <p:spTgt spid="1128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1285"/>
                                        </p:tgtEl>
                                        <p:attrNameLst>
                                          <p:attrName>fillcolor</p:attrName>
                                        </p:attrNameLst>
                                      </p:cBhvr>
                                      <p:tavLst>
                                        <p:tav tm="0">
                                          <p:val>
                                            <p:clrVal>
                                              <a:schemeClr val="accent2"/>
                                            </p:clrVal>
                                          </p:val>
                                        </p:tav>
                                        <p:tav tm="50000">
                                          <p:val>
                                            <p:clrVal>
                                              <a:schemeClr val="hlink"/>
                                            </p:clrVal>
                                          </p:val>
                                        </p:tav>
                                      </p:tavLst>
                                    </p:anim>
                                    <p:set>
                                      <p:cBhvr>
                                        <p:cTn id="21" dur="80"/>
                                        <p:tgtEl>
                                          <p:spTgt spid="11285"/>
                                        </p:tgtEl>
                                        <p:attrNameLst>
                                          <p:attrName>fill.type</p:attrName>
                                        </p:attrNameLst>
                                      </p:cBhvr>
                                      <p:to>
                                        <p:strVal val="solid"/>
                                      </p:to>
                                    </p:set>
                                  </p:childTnLst>
                                </p:cTn>
                              </p:par>
                              <p:par>
                                <p:cTn id="22" presetID="27" presetClass="entr" presetSubtype="0" fill="hold" grpId="0" nodeType="withEffect">
                                  <p:stCondLst>
                                    <p:cond delay="0"/>
                                  </p:stCondLst>
                                  <p:iterate type="lt">
                                    <p:tmPct val="50000"/>
                                  </p:iterate>
                                  <p:childTnLst>
                                    <p:set>
                                      <p:cBhvr>
                                        <p:cTn id="23" dur="1" fill="hold">
                                          <p:stCondLst>
                                            <p:cond delay="0"/>
                                          </p:stCondLst>
                                        </p:cTn>
                                        <p:tgtEl>
                                          <p:spTgt spid="11282"/>
                                        </p:tgtEl>
                                        <p:attrNameLst>
                                          <p:attrName>style.visibility</p:attrName>
                                        </p:attrNameLst>
                                      </p:cBhvr>
                                      <p:to>
                                        <p:strVal val="visible"/>
                                      </p:to>
                                    </p:set>
                                    <p:anim calcmode="discrete" valueType="clr">
                                      <p:cBhvr override="childStyle">
                                        <p:cTn id="24" dur="80"/>
                                        <p:tgtEl>
                                          <p:spTgt spid="11282"/>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1282"/>
                                        </p:tgtEl>
                                        <p:attrNameLst>
                                          <p:attrName>fillcolor</p:attrName>
                                        </p:attrNameLst>
                                      </p:cBhvr>
                                      <p:tavLst>
                                        <p:tav tm="0">
                                          <p:val>
                                            <p:clrVal>
                                              <a:schemeClr val="accent2"/>
                                            </p:clrVal>
                                          </p:val>
                                        </p:tav>
                                        <p:tav tm="50000">
                                          <p:val>
                                            <p:clrVal>
                                              <a:schemeClr val="hlink"/>
                                            </p:clrVal>
                                          </p:val>
                                        </p:tav>
                                      </p:tavLst>
                                    </p:anim>
                                    <p:set>
                                      <p:cBhvr>
                                        <p:cTn id="26" dur="80"/>
                                        <p:tgtEl>
                                          <p:spTgt spid="11282"/>
                                        </p:tgtEl>
                                        <p:attrNameLst>
                                          <p:attrName>fill.type</p:attrName>
                                        </p:attrNameLst>
                                      </p:cBhvr>
                                      <p:to>
                                        <p:strVal val="solid"/>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11283"/>
                                        </p:tgtEl>
                                        <p:attrNameLst>
                                          <p:attrName>style.visibility</p:attrName>
                                        </p:attrNameLst>
                                      </p:cBhvr>
                                      <p:to>
                                        <p:strVal val="visible"/>
                                      </p:to>
                                    </p:set>
                                    <p:anim calcmode="discrete" valueType="clr">
                                      <p:cBhvr override="childStyle">
                                        <p:cTn id="31" dur="80"/>
                                        <p:tgtEl>
                                          <p:spTgt spid="11283"/>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1283"/>
                                        </p:tgtEl>
                                        <p:attrNameLst>
                                          <p:attrName>fillcolor</p:attrName>
                                        </p:attrNameLst>
                                      </p:cBhvr>
                                      <p:tavLst>
                                        <p:tav tm="0">
                                          <p:val>
                                            <p:clrVal>
                                              <a:schemeClr val="accent2"/>
                                            </p:clrVal>
                                          </p:val>
                                        </p:tav>
                                        <p:tav tm="50000">
                                          <p:val>
                                            <p:clrVal>
                                              <a:schemeClr val="hlink"/>
                                            </p:clrVal>
                                          </p:val>
                                        </p:tav>
                                      </p:tavLst>
                                    </p:anim>
                                    <p:set>
                                      <p:cBhvr>
                                        <p:cTn id="33" dur="80"/>
                                        <p:tgtEl>
                                          <p:spTgt spid="11283"/>
                                        </p:tgtEl>
                                        <p:attrNameLst>
                                          <p:attrName>fill.type</p:attrName>
                                        </p:attrNameLst>
                                      </p:cBhvr>
                                      <p:to>
                                        <p:strVal val="solid"/>
                                      </p:to>
                                    </p:set>
                                  </p:childTnLst>
                                </p:cTn>
                              </p:par>
                              <p:par>
                                <p:cTn id="34" presetID="27" presetClass="entr" presetSubtype="0" fill="hold" grpId="0" nodeType="withEffect">
                                  <p:stCondLst>
                                    <p:cond delay="0"/>
                                  </p:stCondLst>
                                  <p:iterate type="lt">
                                    <p:tmPct val="50000"/>
                                  </p:iterate>
                                  <p:childTnLst>
                                    <p:set>
                                      <p:cBhvr>
                                        <p:cTn id="35" dur="1" fill="hold">
                                          <p:stCondLst>
                                            <p:cond delay="0"/>
                                          </p:stCondLst>
                                        </p:cTn>
                                        <p:tgtEl>
                                          <p:spTgt spid="11284"/>
                                        </p:tgtEl>
                                        <p:attrNameLst>
                                          <p:attrName>style.visibility</p:attrName>
                                        </p:attrNameLst>
                                      </p:cBhvr>
                                      <p:to>
                                        <p:strVal val="visible"/>
                                      </p:to>
                                    </p:set>
                                    <p:anim calcmode="discrete" valueType="clr">
                                      <p:cBhvr override="childStyle">
                                        <p:cTn id="36" dur="80"/>
                                        <p:tgtEl>
                                          <p:spTgt spid="11284"/>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11284"/>
                                        </p:tgtEl>
                                        <p:attrNameLst>
                                          <p:attrName>fillcolor</p:attrName>
                                        </p:attrNameLst>
                                      </p:cBhvr>
                                      <p:tavLst>
                                        <p:tav tm="0">
                                          <p:val>
                                            <p:clrVal>
                                              <a:schemeClr val="accent2"/>
                                            </p:clrVal>
                                          </p:val>
                                        </p:tav>
                                        <p:tav tm="50000">
                                          <p:val>
                                            <p:clrVal>
                                              <a:schemeClr val="hlink"/>
                                            </p:clrVal>
                                          </p:val>
                                        </p:tav>
                                      </p:tavLst>
                                    </p:anim>
                                    <p:set>
                                      <p:cBhvr>
                                        <p:cTn id="38" dur="80"/>
                                        <p:tgtEl>
                                          <p:spTgt spid="1128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0" grpId="0"/>
      <p:bldP spid="11281" grpId="0"/>
      <p:bldP spid="11282" grpId="0"/>
      <p:bldP spid="11283" grpId="0"/>
      <p:bldP spid="11284" grpId="0"/>
      <p:bldP spid="112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Box 5"/>
          <p:cNvSpPr txBox="1">
            <a:spLocks noChangeArrowheads="1"/>
          </p:cNvSpPr>
          <p:nvPr/>
        </p:nvSpPr>
        <p:spPr bwMode="auto">
          <a:xfrm>
            <a:off x="957263" y="962025"/>
            <a:ext cx="7391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dirty="0" smtClean="0">
                <a:solidFill>
                  <a:srgbClr val="FF0000"/>
                </a:solidFill>
              </a:rPr>
              <a:t>- </a:t>
            </a:r>
            <a:r>
              <a:rPr lang="en-US" sz="2400" dirty="0" err="1" smtClean="0">
                <a:solidFill>
                  <a:srgbClr val="FF0000"/>
                </a:solidFill>
              </a:rPr>
              <a:t>Dựa</a:t>
            </a:r>
            <a:r>
              <a:rPr lang="en-US" sz="2400" dirty="0" smtClean="0">
                <a:solidFill>
                  <a:srgbClr val="FF0000"/>
                </a:solidFill>
              </a:rPr>
              <a:t> </a:t>
            </a:r>
            <a:r>
              <a:rPr lang="en-US" sz="2400" dirty="0" err="1">
                <a:solidFill>
                  <a:srgbClr val="FF0000"/>
                </a:solidFill>
              </a:rPr>
              <a:t>vào</a:t>
            </a:r>
            <a:r>
              <a:rPr lang="en-US" sz="2400" dirty="0">
                <a:solidFill>
                  <a:srgbClr val="FF0000"/>
                </a:solidFill>
              </a:rPr>
              <a:t> </a:t>
            </a:r>
            <a:r>
              <a:rPr lang="en-US" sz="2400" dirty="0" err="1">
                <a:solidFill>
                  <a:srgbClr val="FF0000"/>
                </a:solidFill>
              </a:rPr>
              <a:t>nguyên</a:t>
            </a:r>
            <a:r>
              <a:rPr lang="en-US" sz="2400" dirty="0">
                <a:solidFill>
                  <a:srgbClr val="FF0000"/>
                </a:solidFill>
              </a:rPr>
              <a:t> </a:t>
            </a:r>
            <a:r>
              <a:rPr lang="en-US" sz="2400" dirty="0" err="1">
                <a:solidFill>
                  <a:srgbClr val="FF0000"/>
                </a:solidFill>
              </a:rPr>
              <a:t>lý</a:t>
            </a:r>
            <a:r>
              <a:rPr lang="en-US" sz="2400" dirty="0">
                <a:solidFill>
                  <a:srgbClr val="FF0000"/>
                </a:solidFill>
              </a:rPr>
              <a:t> </a:t>
            </a:r>
            <a:r>
              <a:rPr lang="en-US" sz="2400" dirty="0" err="1">
                <a:solidFill>
                  <a:srgbClr val="FF0000"/>
                </a:solidFill>
              </a:rPr>
              <a:t>biến</a:t>
            </a:r>
            <a:r>
              <a:rPr lang="en-US" sz="2400" dirty="0">
                <a:solidFill>
                  <a:srgbClr val="FF0000"/>
                </a:solidFill>
              </a:rPr>
              <a:t> </a:t>
            </a:r>
            <a:r>
              <a:rPr lang="en-US" sz="2400" dirty="0" err="1">
                <a:solidFill>
                  <a:srgbClr val="FF0000"/>
                </a:solidFill>
              </a:rPr>
              <a:t>đổi</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lượng</a:t>
            </a:r>
            <a:r>
              <a:rPr lang="en-US" sz="2400" dirty="0">
                <a:solidFill>
                  <a:srgbClr val="FF0000"/>
                </a:solidFill>
              </a:rPr>
              <a:t>, </a:t>
            </a:r>
            <a:r>
              <a:rPr lang="en-US" sz="2400" dirty="0" err="1">
                <a:solidFill>
                  <a:srgbClr val="FF0000"/>
                </a:solidFill>
              </a:rPr>
              <a:t>người</a:t>
            </a:r>
            <a:r>
              <a:rPr lang="en-US" sz="2400" dirty="0">
                <a:solidFill>
                  <a:srgbClr val="FF0000"/>
                </a:solidFill>
              </a:rPr>
              <a:t> ta </a:t>
            </a:r>
            <a:r>
              <a:rPr lang="en-US" sz="2400" dirty="0" err="1">
                <a:solidFill>
                  <a:srgbClr val="FF0000"/>
                </a:solidFill>
              </a:rPr>
              <a:t>phân</a:t>
            </a:r>
            <a:r>
              <a:rPr lang="en-US" sz="2400" dirty="0">
                <a:solidFill>
                  <a:srgbClr val="FF0000"/>
                </a:solidFill>
              </a:rPr>
              <a:t> </a:t>
            </a:r>
            <a:r>
              <a:rPr lang="en-US" sz="2400" dirty="0" err="1">
                <a:solidFill>
                  <a:srgbClr val="FF0000"/>
                </a:solidFill>
              </a:rPr>
              <a:t>ra</a:t>
            </a:r>
            <a:r>
              <a:rPr lang="en-US" sz="2400" dirty="0">
                <a:solidFill>
                  <a:srgbClr val="FF0000"/>
                </a:solidFill>
              </a:rPr>
              <a:t> 3 </a:t>
            </a:r>
            <a:r>
              <a:rPr lang="en-US" sz="2400" dirty="0" err="1">
                <a:solidFill>
                  <a:srgbClr val="FF0000"/>
                </a:solidFill>
              </a:rPr>
              <a:t>nhóm</a:t>
            </a:r>
            <a:r>
              <a:rPr lang="en-US" sz="2400" dirty="0">
                <a:solidFill>
                  <a:srgbClr val="FF0000"/>
                </a:solidFill>
              </a:rPr>
              <a:t> </a:t>
            </a:r>
            <a:r>
              <a:rPr lang="en-US" sz="2400" dirty="0" err="1">
                <a:solidFill>
                  <a:srgbClr val="FF0000"/>
                </a:solidFill>
              </a:rPr>
              <a:t>sau</a:t>
            </a:r>
            <a:r>
              <a:rPr lang="en-US" sz="2400" dirty="0">
                <a:solidFill>
                  <a:srgbClr val="FF0000"/>
                </a:solidFill>
              </a:rPr>
              <a:t>:</a:t>
            </a:r>
          </a:p>
        </p:txBody>
      </p:sp>
      <p:sp>
        <p:nvSpPr>
          <p:cNvPr id="15366" name="Text Box 6"/>
          <p:cNvSpPr txBox="1">
            <a:spLocks noChangeArrowheads="1"/>
          </p:cNvSpPr>
          <p:nvPr/>
        </p:nvSpPr>
        <p:spPr bwMode="auto">
          <a:xfrm>
            <a:off x="647700" y="1800225"/>
            <a:ext cx="8686800" cy="4385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spcBef>
                <a:spcPct val="50000"/>
              </a:spcBef>
              <a:buFontTx/>
              <a:buAutoNum type="arabicPeriod"/>
            </a:pPr>
            <a:r>
              <a:rPr lang="en-US" sz="2400" b="1" dirty="0" err="1">
                <a:solidFill>
                  <a:srgbClr val="336600"/>
                </a:solidFill>
              </a:rPr>
              <a:t>Đồ</a:t>
            </a:r>
            <a:r>
              <a:rPr lang="en-US" sz="2400" b="1" dirty="0">
                <a:solidFill>
                  <a:srgbClr val="336600"/>
                </a:solidFill>
              </a:rPr>
              <a:t> </a:t>
            </a:r>
            <a:r>
              <a:rPr lang="en-US" sz="2400" b="1" dirty="0" err="1">
                <a:solidFill>
                  <a:srgbClr val="336600"/>
                </a:solidFill>
              </a:rPr>
              <a:t>dùng</a:t>
            </a:r>
            <a:r>
              <a:rPr lang="en-US" sz="2400" b="1" dirty="0">
                <a:solidFill>
                  <a:srgbClr val="336600"/>
                </a:solidFill>
              </a:rPr>
              <a:t> </a:t>
            </a:r>
            <a:r>
              <a:rPr lang="en-US" sz="2400" b="1" dirty="0" err="1">
                <a:solidFill>
                  <a:srgbClr val="336600"/>
                </a:solidFill>
              </a:rPr>
              <a:t>điện</a:t>
            </a:r>
            <a:r>
              <a:rPr lang="en-US" sz="2400" b="1" dirty="0">
                <a:solidFill>
                  <a:srgbClr val="336600"/>
                </a:solidFill>
              </a:rPr>
              <a:t> </a:t>
            </a:r>
            <a:r>
              <a:rPr lang="en-US" sz="2400" b="1" dirty="0" err="1">
                <a:solidFill>
                  <a:srgbClr val="336600"/>
                </a:solidFill>
              </a:rPr>
              <a:t>loại</a:t>
            </a:r>
            <a:r>
              <a:rPr lang="en-US" sz="2400" b="1" dirty="0">
                <a:solidFill>
                  <a:srgbClr val="336600"/>
                </a:solidFill>
              </a:rPr>
              <a:t> </a:t>
            </a:r>
            <a:r>
              <a:rPr lang="en-US" sz="2400" b="1" dirty="0" err="1">
                <a:solidFill>
                  <a:srgbClr val="336600"/>
                </a:solidFill>
              </a:rPr>
              <a:t>điện</a:t>
            </a:r>
            <a:r>
              <a:rPr lang="en-US" sz="2400" b="1" dirty="0">
                <a:solidFill>
                  <a:srgbClr val="336600"/>
                </a:solidFill>
              </a:rPr>
              <a:t> – </a:t>
            </a:r>
            <a:r>
              <a:rPr lang="en-US" sz="2400" b="1" dirty="0" err="1">
                <a:solidFill>
                  <a:srgbClr val="336600"/>
                </a:solidFill>
              </a:rPr>
              <a:t>quang</a:t>
            </a:r>
            <a:r>
              <a:rPr lang="en-US" sz="2400" b="1" dirty="0">
                <a:solidFill>
                  <a:srgbClr val="336600"/>
                </a:solidFill>
              </a:rPr>
              <a:t>:</a:t>
            </a:r>
          </a:p>
          <a:p>
            <a:pPr>
              <a:spcBef>
                <a:spcPct val="50000"/>
              </a:spcBef>
            </a:pPr>
            <a:r>
              <a:rPr lang="en-US" sz="2400" dirty="0" err="1">
                <a:solidFill>
                  <a:srgbClr val="FF0000"/>
                </a:solidFill>
              </a:rPr>
              <a:t>Biến</a:t>
            </a:r>
            <a:r>
              <a:rPr lang="en-US" sz="2400" dirty="0">
                <a:solidFill>
                  <a:srgbClr val="FF0000"/>
                </a:solidFill>
              </a:rPr>
              <a:t> </a:t>
            </a:r>
            <a:r>
              <a:rPr lang="en-US" sz="2400" dirty="0" err="1">
                <a:solidFill>
                  <a:srgbClr val="FF0000"/>
                </a:solidFill>
              </a:rPr>
              <a:t>đổi</a:t>
            </a:r>
            <a:r>
              <a:rPr lang="en-US" sz="2400" dirty="0">
                <a:solidFill>
                  <a:srgbClr val="FF0000"/>
                </a:solidFill>
              </a:rPr>
              <a:t> </a:t>
            </a:r>
            <a:r>
              <a:rPr lang="en-US" sz="2400" dirty="0" err="1">
                <a:solidFill>
                  <a:srgbClr val="FF0000"/>
                </a:solidFill>
              </a:rPr>
              <a:t>điện</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thành</a:t>
            </a:r>
            <a:r>
              <a:rPr lang="en-US" sz="2400" dirty="0">
                <a:solidFill>
                  <a:srgbClr val="FF0000"/>
                </a:solidFill>
              </a:rPr>
              <a:t> </a:t>
            </a:r>
            <a:r>
              <a:rPr lang="en-US" sz="2400" dirty="0" err="1">
                <a:solidFill>
                  <a:srgbClr val="FF0000"/>
                </a:solidFill>
              </a:rPr>
              <a:t>quang</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dùng</a:t>
            </a:r>
            <a:r>
              <a:rPr lang="en-US" sz="2400" dirty="0">
                <a:solidFill>
                  <a:srgbClr val="FF0000"/>
                </a:solidFill>
              </a:rPr>
              <a:t> </a:t>
            </a:r>
            <a:r>
              <a:rPr lang="en-US" sz="2400" dirty="0" err="1">
                <a:solidFill>
                  <a:srgbClr val="FF0000"/>
                </a:solidFill>
              </a:rPr>
              <a:t>để</a:t>
            </a:r>
            <a:r>
              <a:rPr lang="en-US" sz="2400" dirty="0">
                <a:solidFill>
                  <a:srgbClr val="FF0000"/>
                </a:solidFill>
              </a:rPr>
              <a:t> </a:t>
            </a:r>
            <a:r>
              <a:rPr lang="en-US" sz="2400" dirty="0" err="1">
                <a:solidFill>
                  <a:srgbClr val="FF0000"/>
                </a:solidFill>
              </a:rPr>
              <a:t>chiếu</a:t>
            </a:r>
            <a:r>
              <a:rPr lang="en-US" sz="2400" dirty="0">
                <a:solidFill>
                  <a:srgbClr val="FF0000"/>
                </a:solidFill>
              </a:rPr>
              <a:t> </a:t>
            </a:r>
            <a:r>
              <a:rPr lang="en-US" sz="2400" dirty="0" err="1">
                <a:solidFill>
                  <a:srgbClr val="FF0000"/>
                </a:solidFill>
              </a:rPr>
              <a:t>sáng</a:t>
            </a:r>
            <a:endParaRPr lang="en-US" sz="2400" dirty="0">
              <a:solidFill>
                <a:srgbClr val="FF0000"/>
              </a:solidFill>
            </a:endParaRPr>
          </a:p>
          <a:p>
            <a:pPr>
              <a:spcBef>
                <a:spcPct val="50000"/>
              </a:spcBef>
            </a:pPr>
            <a:r>
              <a:rPr lang="en-US" sz="2400" dirty="0">
                <a:solidFill>
                  <a:srgbClr val="336600"/>
                </a:solidFill>
              </a:rPr>
              <a:t>2.</a:t>
            </a:r>
            <a:r>
              <a:rPr lang="en-US" sz="2400" b="1" dirty="0">
                <a:solidFill>
                  <a:srgbClr val="336600"/>
                </a:solidFill>
              </a:rPr>
              <a:t>Đồ </a:t>
            </a:r>
            <a:r>
              <a:rPr lang="en-US" sz="2400" b="1" dirty="0" err="1">
                <a:solidFill>
                  <a:srgbClr val="336600"/>
                </a:solidFill>
              </a:rPr>
              <a:t>dùng</a:t>
            </a:r>
            <a:r>
              <a:rPr lang="en-US" sz="2400" b="1" dirty="0">
                <a:solidFill>
                  <a:srgbClr val="336600"/>
                </a:solidFill>
              </a:rPr>
              <a:t> </a:t>
            </a:r>
            <a:r>
              <a:rPr lang="en-US" sz="2400" b="1" dirty="0" err="1">
                <a:solidFill>
                  <a:srgbClr val="336600"/>
                </a:solidFill>
              </a:rPr>
              <a:t>điện</a:t>
            </a:r>
            <a:r>
              <a:rPr lang="en-US" sz="2400" b="1" dirty="0">
                <a:solidFill>
                  <a:srgbClr val="336600"/>
                </a:solidFill>
              </a:rPr>
              <a:t> </a:t>
            </a:r>
            <a:r>
              <a:rPr lang="en-US" sz="2400" b="1" dirty="0" err="1">
                <a:solidFill>
                  <a:srgbClr val="336600"/>
                </a:solidFill>
              </a:rPr>
              <a:t>loại</a:t>
            </a:r>
            <a:r>
              <a:rPr lang="en-US" sz="2400" b="1" dirty="0">
                <a:solidFill>
                  <a:srgbClr val="336600"/>
                </a:solidFill>
              </a:rPr>
              <a:t> </a:t>
            </a:r>
            <a:r>
              <a:rPr lang="en-US" sz="2400" b="1" dirty="0" err="1">
                <a:solidFill>
                  <a:srgbClr val="336600"/>
                </a:solidFill>
              </a:rPr>
              <a:t>điện</a:t>
            </a:r>
            <a:r>
              <a:rPr lang="en-US" sz="2400" b="1" dirty="0">
                <a:solidFill>
                  <a:srgbClr val="336600"/>
                </a:solidFill>
              </a:rPr>
              <a:t> – </a:t>
            </a:r>
            <a:r>
              <a:rPr lang="en-US" sz="2400" b="1" dirty="0" err="1">
                <a:solidFill>
                  <a:srgbClr val="336600"/>
                </a:solidFill>
              </a:rPr>
              <a:t>nhiệt</a:t>
            </a:r>
            <a:r>
              <a:rPr lang="en-US" sz="2400" b="1" dirty="0">
                <a:solidFill>
                  <a:srgbClr val="336600"/>
                </a:solidFill>
              </a:rPr>
              <a:t>:</a:t>
            </a:r>
            <a:r>
              <a:rPr lang="en-US" sz="2400" dirty="0"/>
              <a:t> </a:t>
            </a:r>
          </a:p>
          <a:p>
            <a:pPr>
              <a:spcBef>
                <a:spcPct val="50000"/>
              </a:spcBef>
            </a:pPr>
            <a:r>
              <a:rPr lang="en-US" sz="2400" dirty="0" err="1">
                <a:solidFill>
                  <a:srgbClr val="FF0000"/>
                </a:solidFill>
              </a:rPr>
              <a:t>Biến</a:t>
            </a:r>
            <a:r>
              <a:rPr lang="en-US" sz="2400" dirty="0">
                <a:solidFill>
                  <a:srgbClr val="FF0000"/>
                </a:solidFill>
              </a:rPr>
              <a:t> </a:t>
            </a:r>
            <a:r>
              <a:rPr lang="en-US" sz="2400" dirty="0" err="1">
                <a:solidFill>
                  <a:srgbClr val="FF0000"/>
                </a:solidFill>
              </a:rPr>
              <a:t>đổi</a:t>
            </a:r>
            <a:r>
              <a:rPr lang="en-US" sz="2400" dirty="0">
                <a:solidFill>
                  <a:srgbClr val="FF0000"/>
                </a:solidFill>
              </a:rPr>
              <a:t> </a:t>
            </a:r>
            <a:r>
              <a:rPr lang="en-US" sz="2400" dirty="0" err="1">
                <a:solidFill>
                  <a:srgbClr val="FF0000"/>
                </a:solidFill>
              </a:rPr>
              <a:t>điện</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thành</a:t>
            </a:r>
            <a:r>
              <a:rPr lang="en-US" sz="2400" dirty="0">
                <a:solidFill>
                  <a:srgbClr val="FF0000"/>
                </a:solidFill>
              </a:rPr>
              <a:t> </a:t>
            </a:r>
            <a:r>
              <a:rPr lang="en-US" sz="2400" dirty="0" err="1">
                <a:solidFill>
                  <a:srgbClr val="FF0000"/>
                </a:solidFill>
              </a:rPr>
              <a:t>nhiệt</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dùng</a:t>
            </a:r>
            <a:r>
              <a:rPr lang="en-US" sz="2400" dirty="0">
                <a:solidFill>
                  <a:srgbClr val="FF0000"/>
                </a:solidFill>
              </a:rPr>
              <a:t> </a:t>
            </a:r>
            <a:r>
              <a:rPr lang="en-US" sz="2400" dirty="0" err="1">
                <a:solidFill>
                  <a:srgbClr val="FF0000"/>
                </a:solidFill>
              </a:rPr>
              <a:t>để</a:t>
            </a:r>
            <a:r>
              <a:rPr lang="en-US" sz="2400" dirty="0">
                <a:solidFill>
                  <a:srgbClr val="FF0000"/>
                </a:solidFill>
              </a:rPr>
              <a:t> </a:t>
            </a:r>
            <a:r>
              <a:rPr lang="en-US" sz="2400" dirty="0" err="1">
                <a:solidFill>
                  <a:srgbClr val="FF0000"/>
                </a:solidFill>
              </a:rPr>
              <a:t>đốt</a:t>
            </a:r>
            <a:r>
              <a:rPr lang="en-US" sz="2400" dirty="0">
                <a:solidFill>
                  <a:srgbClr val="FF0000"/>
                </a:solidFill>
              </a:rPr>
              <a:t> </a:t>
            </a:r>
            <a:r>
              <a:rPr lang="en-US" sz="2400" dirty="0" err="1">
                <a:solidFill>
                  <a:srgbClr val="FF0000"/>
                </a:solidFill>
              </a:rPr>
              <a:t>nóng</a:t>
            </a:r>
            <a:r>
              <a:rPr lang="en-US" sz="2400" dirty="0">
                <a:solidFill>
                  <a:srgbClr val="FF0000"/>
                </a:solidFill>
              </a:rPr>
              <a:t>, </a:t>
            </a:r>
            <a:r>
              <a:rPr lang="en-US" sz="2400" dirty="0" err="1">
                <a:solidFill>
                  <a:srgbClr val="FF0000"/>
                </a:solidFill>
              </a:rPr>
              <a:t>sưởi</a:t>
            </a:r>
            <a:r>
              <a:rPr lang="en-US" sz="2400" dirty="0">
                <a:solidFill>
                  <a:srgbClr val="FF0000"/>
                </a:solidFill>
              </a:rPr>
              <a:t> </a:t>
            </a:r>
            <a:r>
              <a:rPr lang="en-US" sz="2400" dirty="0" err="1">
                <a:solidFill>
                  <a:srgbClr val="FF0000"/>
                </a:solidFill>
              </a:rPr>
              <a:t>ấm</a:t>
            </a:r>
            <a:r>
              <a:rPr lang="en-US" sz="2400" dirty="0">
                <a:solidFill>
                  <a:srgbClr val="FF0000"/>
                </a:solidFill>
              </a:rPr>
              <a:t>, </a:t>
            </a:r>
            <a:r>
              <a:rPr lang="en-US" sz="2400" dirty="0" err="1">
                <a:solidFill>
                  <a:srgbClr val="FF0000"/>
                </a:solidFill>
              </a:rPr>
              <a:t>sấy</a:t>
            </a:r>
            <a:r>
              <a:rPr lang="en-US" sz="2400" dirty="0">
                <a:solidFill>
                  <a:srgbClr val="FF0000"/>
                </a:solidFill>
              </a:rPr>
              <a:t>, </a:t>
            </a:r>
            <a:r>
              <a:rPr lang="en-US" sz="2400" dirty="0" err="1">
                <a:solidFill>
                  <a:srgbClr val="FF0000"/>
                </a:solidFill>
              </a:rPr>
              <a:t>nấu</a:t>
            </a:r>
            <a:r>
              <a:rPr lang="en-US" sz="2400" dirty="0">
                <a:solidFill>
                  <a:srgbClr val="FF0000"/>
                </a:solidFill>
              </a:rPr>
              <a:t> </a:t>
            </a:r>
            <a:r>
              <a:rPr lang="en-US" sz="2400" dirty="0" err="1">
                <a:solidFill>
                  <a:srgbClr val="FF0000"/>
                </a:solidFill>
              </a:rPr>
              <a:t>cơm</a:t>
            </a:r>
            <a:r>
              <a:rPr lang="en-US" sz="2400" dirty="0">
                <a:solidFill>
                  <a:srgbClr val="FF0000"/>
                </a:solidFill>
              </a:rPr>
              <a:t>, </a:t>
            </a:r>
            <a:r>
              <a:rPr lang="en-US" sz="2400" dirty="0" err="1">
                <a:solidFill>
                  <a:srgbClr val="FF0000"/>
                </a:solidFill>
              </a:rPr>
              <a:t>đun</a:t>
            </a:r>
            <a:r>
              <a:rPr lang="en-US" sz="2400" dirty="0">
                <a:solidFill>
                  <a:srgbClr val="FF0000"/>
                </a:solidFill>
              </a:rPr>
              <a:t> </a:t>
            </a:r>
            <a:r>
              <a:rPr lang="en-US" sz="2400" dirty="0" err="1">
                <a:solidFill>
                  <a:srgbClr val="FF0000"/>
                </a:solidFill>
              </a:rPr>
              <a:t>nước</a:t>
            </a:r>
            <a:r>
              <a:rPr lang="en-US" sz="2400" dirty="0">
                <a:solidFill>
                  <a:srgbClr val="FF0000"/>
                </a:solidFill>
              </a:rPr>
              <a:t> </a:t>
            </a:r>
            <a:r>
              <a:rPr lang="en-US" sz="2400" dirty="0" err="1">
                <a:solidFill>
                  <a:srgbClr val="FF0000"/>
                </a:solidFill>
              </a:rPr>
              <a:t>nóng</a:t>
            </a:r>
            <a:r>
              <a:rPr lang="en-US" sz="2400" dirty="0">
                <a:solidFill>
                  <a:srgbClr val="FF0000"/>
                </a:solidFill>
              </a:rPr>
              <a:t>…</a:t>
            </a:r>
          </a:p>
          <a:p>
            <a:pPr>
              <a:spcBef>
                <a:spcPct val="50000"/>
              </a:spcBef>
            </a:pPr>
            <a:r>
              <a:rPr lang="en-US" sz="2400" dirty="0">
                <a:solidFill>
                  <a:srgbClr val="336600"/>
                </a:solidFill>
              </a:rPr>
              <a:t>3. </a:t>
            </a:r>
            <a:r>
              <a:rPr lang="en-US" sz="2400" b="1" dirty="0" err="1">
                <a:solidFill>
                  <a:srgbClr val="336600"/>
                </a:solidFill>
              </a:rPr>
              <a:t>Đồ</a:t>
            </a:r>
            <a:r>
              <a:rPr lang="en-US" sz="2400" b="1" dirty="0">
                <a:solidFill>
                  <a:srgbClr val="336600"/>
                </a:solidFill>
              </a:rPr>
              <a:t> </a:t>
            </a:r>
            <a:r>
              <a:rPr lang="en-US" sz="2400" b="1" dirty="0" err="1">
                <a:solidFill>
                  <a:srgbClr val="336600"/>
                </a:solidFill>
              </a:rPr>
              <a:t>dùng</a:t>
            </a:r>
            <a:r>
              <a:rPr lang="en-US" sz="2400" b="1" dirty="0">
                <a:solidFill>
                  <a:srgbClr val="336600"/>
                </a:solidFill>
              </a:rPr>
              <a:t> </a:t>
            </a:r>
            <a:r>
              <a:rPr lang="en-US" sz="2400" b="1" dirty="0" err="1">
                <a:solidFill>
                  <a:srgbClr val="336600"/>
                </a:solidFill>
              </a:rPr>
              <a:t>điện</a:t>
            </a:r>
            <a:r>
              <a:rPr lang="en-US" sz="2400" b="1" dirty="0">
                <a:solidFill>
                  <a:srgbClr val="336600"/>
                </a:solidFill>
              </a:rPr>
              <a:t> </a:t>
            </a:r>
            <a:r>
              <a:rPr lang="en-US" sz="2400" b="1" dirty="0" err="1">
                <a:solidFill>
                  <a:srgbClr val="336600"/>
                </a:solidFill>
              </a:rPr>
              <a:t>loại</a:t>
            </a:r>
            <a:r>
              <a:rPr lang="en-US" sz="2400" b="1" dirty="0">
                <a:solidFill>
                  <a:srgbClr val="336600"/>
                </a:solidFill>
              </a:rPr>
              <a:t> </a:t>
            </a:r>
            <a:r>
              <a:rPr lang="en-US" sz="2400" b="1" dirty="0" err="1">
                <a:solidFill>
                  <a:srgbClr val="336600"/>
                </a:solidFill>
              </a:rPr>
              <a:t>điện</a:t>
            </a:r>
            <a:r>
              <a:rPr lang="en-US" sz="2400" b="1" dirty="0">
                <a:solidFill>
                  <a:srgbClr val="336600"/>
                </a:solidFill>
              </a:rPr>
              <a:t> – </a:t>
            </a:r>
            <a:r>
              <a:rPr lang="en-US" sz="2400" b="1" dirty="0" err="1">
                <a:solidFill>
                  <a:srgbClr val="336600"/>
                </a:solidFill>
              </a:rPr>
              <a:t>cơ</a:t>
            </a:r>
            <a:r>
              <a:rPr lang="en-US" sz="2400" b="1" dirty="0">
                <a:solidFill>
                  <a:schemeClr val="accent2"/>
                </a:solidFill>
              </a:rPr>
              <a:t>:</a:t>
            </a:r>
            <a:r>
              <a:rPr lang="en-US" sz="2400" dirty="0"/>
              <a:t> </a:t>
            </a:r>
          </a:p>
          <a:p>
            <a:pPr>
              <a:spcBef>
                <a:spcPct val="50000"/>
              </a:spcBef>
            </a:pPr>
            <a:r>
              <a:rPr lang="en-US" sz="2400" dirty="0" err="1">
                <a:solidFill>
                  <a:srgbClr val="FF0000"/>
                </a:solidFill>
              </a:rPr>
              <a:t>Biến</a:t>
            </a:r>
            <a:r>
              <a:rPr lang="en-US" sz="2400" dirty="0">
                <a:solidFill>
                  <a:srgbClr val="FF0000"/>
                </a:solidFill>
              </a:rPr>
              <a:t> </a:t>
            </a:r>
            <a:r>
              <a:rPr lang="en-US" sz="2400" dirty="0" err="1">
                <a:solidFill>
                  <a:srgbClr val="FF0000"/>
                </a:solidFill>
              </a:rPr>
              <a:t>đổi</a:t>
            </a:r>
            <a:r>
              <a:rPr lang="en-US" sz="2400" dirty="0">
                <a:solidFill>
                  <a:srgbClr val="FF0000"/>
                </a:solidFill>
              </a:rPr>
              <a:t> </a:t>
            </a:r>
            <a:r>
              <a:rPr lang="en-US" sz="2400" dirty="0" err="1">
                <a:solidFill>
                  <a:srgbClr val="FF0000"/>
                </a:solidFill>
              </a:rPr>
              <a:t>điện</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thành</a:t>
            </a:r>
            <a:r>
              <a:rPr lang="en-US" sz="2400" dirty="0">
                <a:solidFill>
                  <a:srgbClr val="FF0000"/>
                </a:solidFill>
              </a:rPr>
              <a:t> </a:t>
            </a:r>
            <a:r>
              <a:rPr lang="en-US" sz="2400" dirty="0" err="1">
                <a:solidFill>
                  <a:srgbClr val="FF0000"/>
                </a:solidFill>
              </a:rPr>
              <a:t>cơ</a:t>
            </a:r>
            <a:r>
              <a:rPr lang="en-US" sz="2400" dirty="0">
                <a:solidFill>
                  <a:srgbClr val="FF0000"/>
                </a:solidFill>
              </a:rPr>
              <a:t> </a:t>
            </a:r>
            <a:r>
              <a:rPr lang="en-US" sz="2400" dirty="0" err="1">
                <a:solidFill>
                  <a:srgbClr val="FF0000"/>
                </a:solidFill>
              </a:rPr>
              <a:t>năng</a:t>
            </a:r>
            <a:r>
              <a:rPr lang="en-US" sz="2400" dirty="0">
                <a:solidFill>
                  <a:srgbClr val="FF0000"/>
                </a:solidFill>
              </a:rPr>
              <a:t> </a:t>
            </a:r>
            <a:r>
              <a:rPr lang="en-US" sz="2400" dirty="0" err="1">
                <a:solidFill>
                  <a:srgbClr val="FF0000"/>
                </a:solidFill>
              </a:rPr>
              <a:t>dùng</a:t>
            </a:r>
            <a:r>
              <a:rPr lang="en-US" sz="2400" dirty="0">
                <a:solidFill>
                  <a:srgbClr val="FF0000"/>
                </a:solidFill>
              </a:rPr>
              <a:t> </a:t>
            </a:r>
            <a:r>
              <a:rPr lang="en-US" sz="2400" dirty="0" err="1">
                <a:solidFill>
                  <a:srgbClr val="FF0000"/>
                </a:solidFill>
              </a:rPr>
              <a:t>để</a:t>
            </a:r>
            <a:r>
              <a:rPr lang="en-US" sz="2400" dirty="0">
                <a:solidFill>
                  <a:srgbClr val="FF0000"/>
                </a:solidFill>
              </a:rPr>
              <a:t> </a:t>
            </a:r>
            <a:r>
              <a:rPr lang="en-US" sz="2400" dirty="0" err="1">
                <a:solidFill>
                  <a:srgbClr val="FF0000"/>
                </a:solidFill>
              </a:rPr>
              <a:t>dẫn</a:t>
            </a:r>
            <a:r>
              <a:rPr lang="en-US" sz="2400" dirty="0">
                <a:solidFill>
                  <a:srgbClr val="FF0000"/>
                </a:solidFill>
              </a:rPr>
              <a:t> </a:t>
            </a:r>
            <a:r>
              <a:rPr lang="en-US" sz="2400" dirty="0" err="1">
                <a:solidFill>
                  <a:srgbClr val="FF0000"/>
                </a:solidFill>
              </a:rPr>
              <a:t>động</a:t>
            </a:r>
            <a:r>
              <a:rPr lang="en-US" sz="2400" dirty="0">
                <a:solidFill>
                  <a:srgbClr val="FF0000"/>
                </a:solidFill>
              </a:rPr>
              <a:t>, </a:t>
            </a:r>
            <a:r>
              <a:rPr lang="en-US" sz="2400" dirty="0" err="1">
                <a:solidFill>
                  <a:srgbClr val="FF0000"/>
                </a:solidFill>
              </a:rPr>
              <a:t>làm</a:t>
            </a:r>
            <a:r>
              <a:rPr lang="en-US" sz="2400" dirty="0">
                <a:solidFill>
                  <a:srgbClr val="FF0000"/>
                </a:solidFill>
              </a:rPr>
              <a:t> quay </a:t>
            </a:r>
            <a:r>
              <a:rPr lang="en-US" sz="2400" dirty="0" err="1">
                <a:solidFill>
                  <a:srgbClr val="FF0000"/>
                </a:solidFill>
              </a:rPr>
              <a:t>các</a:t>
            </a:r>
            <a:r>
              <a:rPr lang="en-US" sz="2400" dirty="0">
                <a:solidFill>
                  <a:srgbClr val="FF0000"/>
                </a:solidFill>
              </a:rPr>
              <a:t> </a:t>
            </a:r>
            <a:r>
              <a:rPr lang="en-US" sz="2400" dirty="0" err="1">
                <a:solidFill>
                  <a:srgbClr val="FF0000"/>
                </a:solidFill>
              </a:rPr>
              <a:t>máy</a:t>
            </a:r>
            <a:r>
              <a:rPr lang="en-US" sz="2400" dirty="0">
                <a:solidFill>
                  <a:srgbClr val="FF0000"/>
                </a:solidFill>
              </a:rPr>
              <a:t> </a:t>
            </a:r>
            <a:r>
              <a:rPr lang="en-US" sz="2400" dirty="0" err="1">
                <a:solidFill>
                  <a:srgbClr val="FF0000"/>
                </a:solidFill>
              </a:rPr>
              <a:t>như</a:t>
            </a:r>
            <a:r>
              <a:rPr lang="en-US" sz="2400" dirty="0">
                <a:solidFill>
                  <a:srgbClr val="FF0000"/>
                </a:solidFill>
              </a:rPr>
              <a:t> </a:t>
            </a:r>
            <a:r>
              <a:rPr lang="en-US" sz="2400" dirty="0" err="1">
                <a:solidFill>
                  <a:srgbClr val="FF0000"/>
                </a:solidFill>
              </a:rPr>
              <a:t>máy</a:t>
            </a:r>
            <a:r>
              <a:rPr lang="en-US" sz="2400" dirty="0">
                <a:solidFill>
                  <a:srgbClr val="FF0000"/>
                </a:solidFill>
              </a:rPr>
              <a:t> </a:t>
            </a:r>
            <a:r>
              <a:rPr lang="en-US" sz="2400" dirty="0" err="1">
                <a:solidFill>
                  <a:srgbClr val="FF0000"/>
                </a:solidFill>
              </a:rPr>
              <a:t>bơm</a:t>
            </a:r>
            <a:r>
              <a:rPr lang="en-US" sz="2400" dirty="0">
                <a:solidFill>
                  <a:srgbClr val="FF0000"/>
                </a:solidFill>
              </a:rPr>
              <a:t> </a:t>
            </a:r>
            <a:r>
              <a:rPr lang="en-US" sz="2400" dirty="0" err="1">
                <a:solidFill>
                  <a:srgbClr val="FF0000"/>
                </a:solidFill>
              </a:rPr>
              <a:t>nước</a:t>
            </a:r>
            <a:r>
              <a:rPr lang="en-US" sz="2400" dirty="0">
                <a:solidFill>
                  <a:srgbClr val="FF0000"/>
                </a:solidFill>
              </a:rPr>
              <a:t>, </a:t>
            </a:r>
            <a:r>
              <a:rPr lang="en-US" sz="2400" dirty="0" err="1">
                <a:solidFill>
                  <a:srgbClr val="FF0000"/>
                </a:solidFill>
              </a:rPr>
              <a:t>máy</a:t>
            </a:r>
            <a:r>
              <a:rPr lang="en-US" sz="2400" dirty="0">
                <a:solidFill>
                  <a:srgbClr val="FF0000"/>
                </a:solidFill>
              </a:rPr>
              <a:t> </a:t>
            </a:r>
            <a:r>
              <a:rPr lang="en-US" sz="2400" dirty="0" err="1">
                <a:solidFill>
                  <a:srgbClr val="FF0000"/>
                </a:solidFill>
              </a:rPr>
              <a:t>xay</a:t>
            </a:r>
            <a:r>
              <a:rPr lang="en-US" sz="2400" dirty="0">
                <a:solidFill>
                  <a:srgbClr val="FF0000"/>
                </a:solidFill>
              </a:rPr>
              <a:t> </a:t>
            </a:r>
            <a:r>
              <a:rPr lang="en-US" sz="2400" dirty="0" err="1">
                <a:solidFill>
                  <a:srgbClr val="FF0000"/>
                </a:solidFill>
              </a:rPr>
              <a:t>xát</a:t>
            </a:r>
            <a:r>
              <a:rPr lang="en-US" sz="2400" dirty="0">
                <a:solidFill>
                  <a:srgbClr val="FF0000"/>
                </a:solidFill>
              </a:rPr>
              <a:t>.</a:t>
            </a:r>
          </a:p>
          <a:p>
            <a:pPr>
              <a:spcBef>
                <a:spcPct val="50000"/>
              </a:spcBef>
            </a:pPr>
            <a:endParaRPr lang="en-US" dirty="0"/>
          </a:p>
        </p:txBody>
      </p:sp>
      <p:pic>
        <p:nvPicPr>
          <p:cNvPr id="5" name="Picture 27" descr="b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952" y="-303791"/>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389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randombar(horizontal)">
                                      <p:cBhvr>
                                        <p:cTn id="7" dur="500"/>
                                        <p:tgtEl>
                                          <p:spTgt spid="15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15366">
                                            <p:txEl>
                                              <p:pRg st="0" end="0"/>
                                            </p:txEl>
                                          </p:spTgt>
                                        </p:tgtEl>
                                        <p:attrNameLst>
                                          <p:attrName>style.visibility</p:attrName>
                                        </p:attrNameLst>
                                      </p:cBhvr>
                                      <p:to>
                                        <p:strVal val="visible"/>
                                      </p:to>
                                    </p:set>
                                    <p:anim calcmode="discrete" valueType="clr">
                                      <p:cBhvr override="childStyle">
                                        <p:cTn id="12" dur="80"/>
                                        <p:tgtEl>
                                          <p:spTgt spid="1536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5366">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15366">
                                            <p:txEl>
                                              <p:pRg st="0" end="0"/>
                                            </p:txEl>
                                          </p:spTgt>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15366">
                                            <p:txEl>
                                              <p:pRg st="1" end="1"/>
                                            </p:txEl>
                                          </p:spTgt>
                                        </p:tgtEl>
                                        <p:attrNameLst>
                                          <p:attrName>style.visibility</p:attrName>
                                        </p:attrNameLst>
                                      </p:cBhvr>
                                      <p:to>
                                        <p:strVal val="visible"/>
                                      </p:to>
                                    </p:set>
                                    <p:anim calcmode="discrete" valueType="clr">
                                      <p:cBhvr override="childStyle">
                                        <p:cTn id="19" dur="80"/>
                                        <p:tgtEl>
                                          <p:spTgt spid="1536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366">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15366">
                                            <p:txEl>
                                              <p:pRg st="1" end="1"/>
                                            </p:txEl>
                                          </p:spTgt>
                                        </p:tgtEl>
                                        <p:attrNameLst>
                                          <p:attrName>fill.type</p:attrName>
                                        </p:attrNameLst>
                                      </p:cBhvr>
                                      <p:to>
                                        <p:strVal val="solid"/>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15366">
                                            <p:txEl>
                                              <p:pRg st="2" end="2"/>
                                            </p:txEl>
                                          </p:spTgt>
                                        </p:tgtEl>
                                        <p:attrNameLst>
                                          <p:attrName>style.visibility</p:attrName>
                                        </p:attrNameLst>
                                      </p:cBhvr>
                                      <p:to>
                                        <p:strVal val="visible"/>
                                      </p:to>
                                    </p:set>
                                    <p:anim calcmode="discrete" valueType="clr">
                                      <p:cBhvr override="childStyle">
                                        <p:cTn id="26" dur="80"/>
                                        <p:tgtEl>
                                          <p:spTgt spid="1536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5366">
                                            <p:txEl>
                                              <p:pRg st="2" end="2"/>
                                            </p:txEl>
                                          </p:spTgt>
                                        </p:tgtEl>
                                        <p:attrNameLst>
                                          <p:attrName>fillcolor</p:attrName>
                                        </p:attrNameLst>
                                      </p:cBhvr>
                                      <p:tavLst>
                                        <p:tav tm="0">
                                          <p:val>
                                            <p:clrVal>
                                              <a:schemeClr val="accent2"/>
                                            </p:clrVal>
                                          </p:val>
                                        </p:tav>
                                        <p:tav tm="50000">
                                          <p:val>
                                            <p:clrVal>
                                              <a:schemeClr val="hlink"/>
                                            </p:clrVal>
                                          </p:val>
                                        </p:tav>
                                      </p:tavLst>
                                    </p:anim>
                                    <p:set>
                                      <p:cBhvr>
                                        <p:cTn id="28" dur="80"/>
                                        <p:tgtEl>
                                          <p:spTgt spid="15366">
                                            <p:txEl>
                                              <p:pRg st="2" end="2"/>
                                            </p:txEl>
                                          </p:spTgt>
                                        </p:tgtEl>
                                        <p:attrNameLst>
                                          <p:attrName>fill.type</p:attrName>
                                        </p:attrNameLst>
                                      </p:cBhvr>
                                      <p:to>
                                        <p:strVal val="solid"/>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7" presetClass="entr" presetSubtype="0" fill="hold" nodeType="clickEffect">
                                  <p:stCondLst>
                                    <p:cond delay="0"/>
                                  </p:stCondLst>
                                  <p:iterate type="lt">
                                    <p:tmPct val="50000"/>
                                  </p:iterate>
                                  <p:childTnLst>
                                    <p:set>
                                      <p:cBhvr>
                                        <p:cTn id="32" dur="1" fill="hold">
                                          <p:stCondLst>
                                            <p:cond delay="0"/>
                                          </p:stCondLst>
                                        </p:cTn>
                                        <p:tgtEl>
                                          <p:spTgt spid="15366">
                                            <p:txEl>
                                              <p:pRg st="3" end="3"/>
                                            </p:txEl>
                                          </p:spTgt>
                                        </p:tgtEl>
                                        <p:attrNameLst>
                                          <p:attrName>style.visibility</p:attrName>
                                        </p:attrNameLst>
                                      </p:cBhvr>
                                      <p:to>
                                        <p:strVal val="visible"/>
                                      </p:to>
                                    </p:set>
                                    <p:anim calcmode="discrete" valueType="clr">
                                      <p:cBhvr override="childStyle">
                                        <p:cTn id="33" dur="80"/>
                                        <p:tgtEl>
                                          <p:spTgt spid="1536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15366">
                                            <p:txEl>
                                              <p:pRg st="3" end="3"/>
                                            </p:txEl>
                                          </p:spTgt>
                                        </p:tgtEl>
                                        <p:attrNameLst>
                                          <p:attrName>fillcolor</p:attrName>
                                        </p:attrNameLst>
                                      </p:cBhvr>
                                      <p:tavLst>
                                        <p:tav tm="0">
                                          <p:val>
                                            <p:clrVal>
                                              <a:schemeClr val="accent2"/>
                                            </p:clrVal>
                                          </p:val>
                                        </p:tav>
                                        <p:tav tm="50000">
                                          <p:val>
                                            <p:clrVal>
                                              <a:schemeClr val="hlink"/>
                                            </p:clrVal>
                                          </p:val>
                                        </p:tav>
                                      </p:tavLst>
                                    </p:anim>
                                    <p:set>
                                      <p:cBhvr>
                                        <p:cTn id="35" dur="80"/>
                                        <p:tgtEl>
                                          <p:spTgt spid="15366">
                                            <p:txEl>
                                              <p:pRg st="3" end="3"/>
                                            </p:txEl>
                                          </p:spTgt>
                                        </p:tgtEl>
                                        <p:attrNameLst>
                                          <p:attrName>fill.type</p:attrName>
                                        </p:attrNameLst>
                                      </p:cBhvr>
                                      <p:to>
                                        <p:strVal val="solid"/>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7" presetClass="entr" presetSubtype="0" fill="hold" nodeType="clickEffect">
                                  <p:stCondLst>
                                    <p:cond delay="0"/>
                                  </p:stCondLst>
                                  <p:iterate type="lt">
                                    <p:tmPct val="50000"/>
                                  </p:iterate>
                                  <p:childTnLst>
                                    <p:set>
                                      <p:cBhvr>
                                        <p:cTn id="39" dur="1" fill="hold">
                                          <p:stCondLst>
                                            <p:cond delay="0"/>
                                          </p:stCondLst>
                                        </p:cTn>
                                        <p:tgtEl>
                                          <p:spTgt spid="15366">
                                            <p:txEl>
                                              <p:pRg st="4" end="4"/>
                                            </p:txEl>
                                          </p:spTgt>
                                        </p:tgtEl>
                                        <p:attrNameLst>
                                          <p:attrName>style.visibility</p:attrName>
                                        </p:attrNameLst>
                                      </p:cBhvr>
                                      <p:to>
                                        <p:strVal val="visible"/>
                                      </p:to>
                                    </p:set>
                                    <p:anim calcmode="discrete" valueType="clr">
                                      <p:cBhvr override="childStyle">
                                        <p:cTn id="40" dur="80"/>
                                        <p:tgtEl>
                                          <p:spTgt spid="1536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5366">
                                            <p:txEl>
                                              <p:pRg st="4" end="4"/>
                                            </p:txEl>
                                          </p:spTgt>
                                        </p:tgtEl>
                                        <p:attrNameLst>
                                          <p:attrName>fillcolor</p:attrName>
                                        </p:attrNameLst>
                                      </p:cBhvr>
                                      <p:tavLst>
                                        <p:tav tm="0">
                                          <p:val>
                                            <p:clrVal>
                                              <a:schemeClr val="accent2"/>
                                            </p:clrVal>
                                          </p:val>
                                        </p:tav>
                                        <p:tav tm="50000">
                                          <p:val>
                                            <p:clrVal>
                                              <a:schemeClr val="hlink"/>
                                            </p:clrVal>
                                          </p:val>
                                        </p:tav>
                                      </p:tavLst>
                                    </p:anim>
                                    <p:set>
                                      <p:cBhvr>
                                        <p:cTn id="42" dur="80"/>
                                        <p:tgtEl>
                                          <p:spTgt spid="15366">
                                            <p:txEl>
                                              <p:pRg st="4" end="4"/>
                                            </p:txEl>
                                          </p:spTgt>
                                        </p:tgtEl>
                                        <p:attrNameLst>
                                          <p:attrName>fill.type</p:attrName>
                                        </p:attrNameLst>
                                      </p:cBhvr>
                                      <p:to>
                                        <p:strVal val="solid"/>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15366">
                                            <p:txEl>
                                              <p:pRg st="5" end="5"/>
                                            </p:txEl>
                                          </p:spTgt>
                                        </p:tgtEl>
                                        <p:attrNameLst>
                                          <p:attrName>style.visibility</p:attrName>
                                        </p:attrNameLst>
                                      </p:cBhvr>
                                      <p:to>
                                        <p:strVal val="visible"/>
                                      </p:to>
                                    </p:set>
                                    <p:anim calcmode="discrete" valueType="clr">
                                      <p:cBhvr override="childStyle">
                                        <p:cTn id="47" dur="80"/>
                                        <p:tgtEl>
                                          <p:spTgt spid="1536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15366">
                                            <p:txEl>
                                              <p:pRg st="5" end="5"/>
                                            </p:txEl>
                                          </p:spTgt>
                                        </p:tgtEl>
                                        <p:attrNameLst>
                                          <p:attrName>fillcolor</p:attrName>
                                        </p:attrNameLst>
                                      </p:cBhvr>
                                      <p:tavLst>
                                        <p:tav tm="0">
                                          <p:val>
                                            <p:clrVal>
                                              <a:schemeClr val="accent2"/>
                                            </p:clrVal>
                                          </p:val>
                                        </p:tav>
                                        <p:tav tm="50000">
                                          <p:val>
                                            <p:clrVal>
                                              <a:schemeClr val="hlink"/>
                                            </p:clrVal>
                                          </p:val>
                                        </p:tav>
                                      </p:tavLst>
                                    </p:anim>
                                    <p:set>
                                      <p:cBhvr>
                                        <p:cTn id="49" dur="80"/>
                                        <p:tgtEl>
                                          <p:spTgt spid="15366">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7" descr="bb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Top Corners Rounded 15">
            <a:extLst>
              <a:ext uri="{FF2B5EF4-FFF2-40B4-BE49-F238E27FC236}">
                <a16:creationId xmlns:a16="http://schemas.microsoft.com/office/drawing/2014/main" id="{64D87223-09CE-4DE3-AD12-5D12CBE4C9BA}"/>
              </a:ext>
            </a:extLst>
          </p:cNvPr>
          <p:cNvSpPr/>
          <p:nvPr/>
        </p:nvSpPr>
        <p:spPr>
          <a:xfrm rot="5400000">
            <a:off x="-1627981" y="3258344"/>
            <a:ext cx="3597275" cy="34131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latin typeface="Lato Light" panose="020F0502020204030203" pitchFamily="34" charset="0"/>
              <a:ea typeface="Lato Light" panose="020F0502020204030203" pitchFamily="34" charset="0"/>
              <a:cs typeface="Lato Light" panose="020F0502020204030203" pitchFamily="34" charset="0"/>
            </a:endParaRPr>
          </a:p>
        </p:txBody>
      </p:sp>
      <p:sp>
        <p:nvSpPr>
          <p:cNvPr id="12293" name="Rectangle 1"/>
          <p:cNvSpPr>
            <a:spLocks noChangeArrowheads="1"/>
          </p:cNvSpPr>
          <p:nvPr/>
        </p:nvSpPr>
        <p:spPr bwMode="auto">
          <a:xfrm>
            <a:off x="169863" y="203200"/>
            <a:ext cx="87455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spcBef>
                <a:spcPct val="50000"/>
              </a:spcBef>
            </a:pPr>
            <a:r>
              <a:rPr lang="en-US" altLang="vi-VN" sz="2400" b="1" u="sng" dirty="0" smtClean="0">
                <a:solidFill>
                  <a:srgbClr val="339966"/>
                </a:solidFill>
              </a:rPr>
              <a:t>II .</a:t>
            </a:r>
            <a:r>
              <a:rPr lang="en-US" sz="2400" b="1" u="sng" dirty="0" smtClean="0">
                <a:solidFill>
                  <a:srgbClr val="339966"/>
                </a:solidFill>
              </a:rPr>
              <a:t>THÔNG SỐ  KỸ THUẬT CỦA ĐỒ DÙNG ĐIỆN TRONG GIA ĐÌNH</a:t>
            </a:r>
            <a:endParaRPr lang="en-US" altLang="vi-VN" sz="2400" b="1" u="sng" dirty="0">
              <a:solidFill>
                <a:srgbClr val="339966"/>
              </a:solidFill>
            </a:endParaRPr>
          </a:p>
        </p:txBody>
      </p:sp>
      <p:sp>
        <p:nvSpPr>
          <p:cNvPr id="14" name="Rectangle 13"/>
          <p:cNvSpPr/>
          <p:nvPr/>
        </p:nvSpPr>
        <p:spPr>
          <a:xfrm>
            <a:off x="539750" y="990600"/>
            <a:ext cx="8147049" cy="1569660"/>
          </a:xfrm>
          <a:prstGeom prst="rect">
            <a:avLst/>
          </a:prstGeom>
        </p:spPr>
        <p:txBody>
          <a:bodyPr wrap="square">
            <a:spAutoFit/>
          </a:bodyPr>
          <a:lstStyle/>
          <a:p>
            <a:pPr algn="just"/>
            <a:r>
              <a:rPr lang="en-US" sz="2400" dirty="0" smtClean="0">
                <a:solidFill>
                  <a:srgbClr val="FF0000"/>
                </a:solidFill>
                <a:latin typeface="Times New Roman" panose="02020603050405020304" pitchFamily="18" charset="0"/>
                <a:cs typeface="Times New Roman" panose="02020603050405020304" pitchFamily="18" charset="0"/>
              </a:rPr>
              <a:t>- T</a:t>
            </a:r>
            <a:r>
              <a:rPr lang="vi-VN" sz="2400" dirty="0" smtClean="0">
                <a:solidFill>
                  <a:srgbClr val="FF0000"/>
                </a:solidFill>
                <a:latin typeface="Times New Roman" panose="02020603050405020304" pitchFamily="18" charset="0"/>
                <a:cs typeface="Times New Roman" panose="02020603050405020304" pitchFamily="18" charset="0"/>
              </a:rPr>
              <a:t>hông </a:t>
            </a:r>
            <a:r>
              <a:rPr lang="vi-VN" sz="2400" dirty="0">
                <a:solidFill>
                  <a:srgbClr val="FF0000"/>
                </a:solidFill>
                <a:latin typeface="Times New Roman" panose="02020603050405020304" pitchFamily="18" charset="0"/>
                <a:cs typeface="Times New Roman" panose="02020603050405020304" pitchFamily="18" charset="0"/>
              </a:rPr>
              <a:t>số kỹ thuật của đồ dùng điện bao gồm các đại lượng điện định mức chung và các đại lượng điện đặc trưng riêng cho các chức năng của đồ dùng điện được quy định bởi nhà </a:t>
            </a:r>
            <a:r>
              <a:rPr lang="vi-VN" sz="2400" dirty="0" smtClean="0">
                <a:solidFill>
                  <a:srgbClr val="FF0000"/>
                </a:solidFill>
                <a:latin typeface="Times New Roman" panose="02020603050405020304" pitchFamily="18" charset="0"/>
                <a:cs typeface="Times New Roman" panose="02020603050405020304" pitchFamily="18" charset="0"/>
              </a:rPr>
              <a:t>sản xuất</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Thường</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được</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ghi</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trên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các</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nhãn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dán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trên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đồ</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dùng</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điện</a:t>
            </a:r>
            <a:r>
              <a:rPr lang="en-US" sz="2400" dirty="0" smtClean="0">
                <a:solidFill>
                  <a:srgbClr val="FF0000"/>
                </a:solidFill>
                <a:latin typeface="Times New Roman" panose="02020603050405020304" pitchFamily="18" charset="0"/>
                <a:cs typeface="Times New Roman" panose="02020603050405020304" pitchFamily="18" charset="0"/>
              </a:rPr>
              <a:t>) </a:t>
            </a:r>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11266" name="Picture 2" descr="Cách tính lượng điện tiêu thụ để chọn sản phẩm tiết kiệm điện"/>
          <p:cNvPicPr>
            <a:picLocks noChangeAspect="1" noChangeArrowheads="1"/>
          </p:cNvPicPr>
          <p:nvPr/>
        </p:nvPicPr>
        <p:blipFill>
          <a:blip r:embed="rId4"/>
          <a:srcRect/>
          <a:stretch>
            <a:fillRect/>
          </a:stretch>
        </p:blipFill>
        <p:spPr bwMode="auto">
          <a:xfrm>
            <a:off x="762000" y="2724150"/>
            <a:ext cx="6953250" cy="3752850"/>
          </a:xfrm>
          <a:prstGeom prst="rect">
            <a:avLst/>
          </a:prstGeom>
          <a:noFill/>
        </p:spPr>
      </p:pic>
    </p:spTree>
    <p:extLst>
      <p:ext uri="{BB962C8B-B14F-4D97-AF65-F5344CB8AC3E}">
        <p14:creationId xmlns:p14="http://schemas.microsoft.com/office/powerpoint/2010/main" val="3210319559"/>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barn(inVertical)">
                                      <p:cBhvr>
                                        <p:cTn id="7" dur="500"/>
                                        <p:tgtEl>
                                          <p:spTgt spid="1229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1266"/>
                                        </p:tgtEl>
                                        <p:attrNameLst>
                                          <p:attrName>style.visibility</p:attrName>
                                        </p:attrNameLst>
                                      </p:cBhvr>
                                      <p:to>
                                        <p:strVal val="visible"/>
                                      </p:to>
                                    </p:set>
                                    <p:anim calcmode="lin" valueType="num">
                                      <p:cBhvr additive="base">
                                        <p:cTn id="16" dur="500" fill="hold"/>
                                        <p:tgtEl>
                                          <p:spTgt spid="11266"/>
                                        </p:tgtEl>
                                        <p:attrNameLst>
                                          <p:attrName>ppt_x</p:attrName>
                                        </p:attrNameLst>
                                      </p:cBhvr>
                                      <p:tavLst>
                                        <p:tav tm="0">
                                          <p:val>
                                            <p:strVal val="#ppt_x"/>
                                          </p:val>
                                        </p:tav>
                                        <p:tav tm="100000">
                                          <p:val>
                                            <p:strVal val="#ppt_x"/>
                                          </p:val>
                                        </p:tav>
                                      </p:tavLst>
                                    </p:anim>
                                    <p:anim calcmode="lin" valueType="num">
                                      <p:cBhvr additive="base">
                                        <p:cTn id="17"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8" presetClass="exit" presetSubtype="16" fill="hold" grpId="1" nodeType="clickEffect">
                                  <p:stCondLst>
                                    <p:cond delay="0"/>
                                  </p:stCondLst>
                                  <p:childTnLst>
                                    <p:animEffect transition="out" filter="diamond(in)">
                                      <p:cBhvr>
                                        <p:cTn id="21" dur="2000"/>
                                        <p:tgtEl>
                                          <p:spTgt spid="14"/>
                                        </p:tgtEl>
                                      </p:cBhvr>
                                    </p:animEffect>
                                    <p:set>
                                      <p:cBhvr>
                                        <p:cTn id="22" dur="1" fill="hold">
                                          <p:stCondLst>
                                            <p:cond delay="1999"/>
                                          </p:stCondLst>
                                        </p:cTn>
                                        <p:tgtEl>
                                          <p:spTgt spid="14"/>
                                        </p:tgtEl>
                                        <p:attrNameLst>
                                          <p:attrName>style.visibility</p:attrName>
                                        </p:attrNameLst>
                                      </p:cBhvr>
                                      <p:to>
                                        <p:strVal val="hidden"/>
                                      </p:to>
                                    </p:set>
                                  </p:childTnLst>
                                </p:cTn>
                              </p:par>
                              <p:par>
                                <p:cTn id="23" presetID="8" presetClass="exit" presetSubtype="16" fill="hold" nodeType="withEffect">
                                  <p:stCondLst>
                                    <p:cond delay="0"/>
                                  </p:stCondLst>
                                  <p:childTnLst>
                                    <p:animEffect transition="out" filter="diamond(in)">
                                      <p:cBhvr>
                                        <p:cTn id="24" dur="2000"/>
                                        <p:tgtEl>
                                          <p:spTgt spid="11266"/>
                                        </p:tgtEl>
                                      </p:cBhvr>
                                    </p:animEffect>
                                    <p:set>
                                      <p:cBhvr>
                                        <p:cTn id="25" dur="1" fill="hold">
                                          <p:stCondLst>
                                            <p:cond delay="1999"/>
                                          </p:stCondLst>
                                        </p:cTn>
                                        <p:tgtEl>
                                          <p:spTgt spid="112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P spid="14" grpId="0"/>
      <p:bldP spid="1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7" descr="b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3"/>
          <a:stretch>
            <a:fillRect/>
          </a:stretch>
        </p:blipFill>
        <p:spPr>
          <a:xfrm>
            <a:off x="5029200" y="1905000"/>
            <a:ext cx="3810000" cy="3124200"/>
          </a:xfrm>
          <a:prstGeom prst="rect">
            <a:avLst/>
          </a:prstGeom>
          <a:scene3d>
            <a:camera prst="orthographicFront">
              <a:rot lat="0" lon="21299996" rev="5400000"/>
            </a:camera>
            <a:lightRig rig="threePt" dir="t"/>
          </a:scene3d>
        </p:spPr>
      </p:pic>
      <p:sp>
        <p:nvSpPr>
          <p:cNvPr id="12" name="Rectangle 11"/>
          <p:cNvSpPr/>
          <p:nvPr/>
        </p:nvSpPr>
        <p:spPr>
          <a:xfrm>
            <a:off x="228600" y="1123988"/>
            <a:ext cx="4648200" cy="1938992"/>
          </a:xfrm>
          <a:prstGeom prst="rect">
            <a:avLst/>
          </a:prstGeom>
        </p:spPr>
        <p:txBody>
          <a:bodyPr wrap="square">
            <a:spAutoFit/>
          </a:bodyPr>
          <a:lstStyle/>
          <a:p>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Điện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áp</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định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mức</a:t>
            </a:r>
            <a:r>
              <a:rPr lang="en-US" sz="2400" dirty="0" smtClean="0">
                <a:solidFill>
                  <a:srgbClr val="FF0000"/>
                </a:solidFill>
                <a:latin typeface="Times New Roman" panose="02020603050405020304" pitchFamily="18" charset="0"/>
                <a:cs typeface="Times New Roman" panose="02020603050405020304" pitchFamily="18" charset="0"/>
              </a:rPr>
              <a:t>(U): </a:t>
            </a:r>
            <a:r>
              <a:rPr lang="en-US" sz="2400" dirty="0" err="1" smtClean="0">
                <a:solidFill>
                  <a:srgbClr val="FF0000"/>
                </a:solidFill>
                <a:latin typeface="Times New Roman" panose="02020603050405020304" pitchFamily="18" charset="0"/>
                <a:cs typeface="Times New Roman" panose="02020603050405020304" pitchFamily="18" charset="0"/>
              </a:rPr>
              <a:t>là</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điện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áp</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để</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đồ</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dùng</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điện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hoạt</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động</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bình</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thường</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và</a:t>
            </a:r>
            <a:r>
              <a:rPr lang="en-US" sz="2400" dirty="0" smtClean="0">
                <a:solidFill>
                  <a:srgbClr val="FF0000"/>
                </a:solidFill>
                <a:latin typeface="Times New Roman" panose="02020603050405020304" pitchFamily="18" charset="0"/>
                <a:cs typeface="Times New Roman" panose="02020603050405020304" pitchFamily="18" charset="0"/>
              </a:rPr>
              <a:t> an </a:t>
            </a:r>
            <a:r>
              <a:rPr lang="en-US" sz="2400" dirty="0" err="1" smtClean="0">
                <a:solidFill>
                  <a:srgbClr val="FF0000"/>
                </a:solidFill>
                <a:latin typeface="Times New Roman" panose="02020603050405020304" pitchFamily="18" charset="0"/>
                <a:cs typeface="Times New Roman" panose="02020603050405020304" pitchFamily="18" charset="0"/>
              </a:rPr>
              <a:t>toàn</a:t>
            </a:r>
            <a:r>
              <a:rPr lang="en-US" sz="2400" dirty="0" smtClean="0">
                <a:solidFill>
                  <a:srgbClr val="FF0000"/>
                </a:solidFill>
                <a:latin typeface="Times New Roman" panose="02020603050405020304" pitchFamily="18" charset="0"/>
                <a:cs typeface="Times New Roman" panose="02020603050405020304" pitchFamily="18" charset="0"/>
              </a:rPr>
              <a:t>, </a:t>
            </a:r>
            <a:r>
              <a:rPr lang="vi-VN" sz="2400" dirty="0">
                <a:solidFill>
                  <a:srgbClr val="FF0000"/>
                </a:solidFill>
                <a:latin typeface="Times New Roman" panose="02020603050405020304" pitchFamily="18" charset="0"/>
                <a:cs typeface="Times New Roman" panose="02020603050405020304" pitchFamily="18" charset="0"/>
              </a:rPr>
              <a:t>đơn vị là </a:t>
            </a:r>
            <a:r>
              <a:rPr lang="vi-VN" sz="2400" dirty="0" smtClean="0">
                <a:solidFill>
                  <a:srgbClr val="FF0000"/>
                </a:solidFill>
                <a:latin typeface="Times New Roman" panose="02020603050405020304" pitchFamily="18" charset="0"/>
                <a:cs typeface="Times New Roman" panose="02020603050405020304" pitchFamily="18" charset="0"/>
              </a:rPr>
              <a:t>Vôn</a:t>
            </a:r>
            <a:r>
              <a:rPr lang="en-US" sz="2400" dirty="0">
                <a:solidFill>
                  <a:srgbClr val="FF0000"/>
                </a:solidFill>
                <a:latin typeface="Times New Roman" panose="02020603050405020304" pitchFamily="18" charset="0"/>
                <a:cs typeface="Times New Roman" panose="02020603050405020304" pitchFamily="18" charset="0"/>
              </a:rPr>
              <a:t>;</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kí</a:t>
            </a:r>
            <a:r>
              <a:rPr lang="vi-VN" sz="2400" dirty="0">
                <a:solidFill>
                  <a:srgbClr val="FF0000"/>
                </a:solidFill>
                <a:latin typeface="Times New Roman" panose="02020603050405020304" pitchFamily="18" charset="0"/>
                <a:cs typeface="Times New Roman" panose="02020603050405020304" pitchFamily="18" charset="0"/>
              </a:rPr>
              <a:t> hiệu là V</a:t>
            </a:r>
            <a:br>
              <a:rPr lang="vi-VN" sz="2400" dirty="0">
                <a:solidFill>
                  <a:srgbClr val="FF0000"/>
                </a:solidFill>
                <a:latin typeface="Times New Roman" panose="02020603050405020304" pitchFamily="18" charset="0"/>
                <a:cs typeface="Times New Roman" panose="02020603050405020304" pitchFamily="18" charset="0"/>
              </a:rPr>
            </a:b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228600" y="76200"/>
            <a:ext cx="8077200" cy="954107"/>
          </a:xfrm>
          <a:prstGeom prst="rect">
            <a:avLst/>
          </a:prstGeom>
          <a:noFill/>
        </p:spPr>
        <p:txBody>
          <a:bodyPr wrap="square" rtlCol="0">
            <a:spAutoFit/>
          </a:bodyPr>
          <a:lstStyle/>
          <a:p>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Đại</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lượng</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định</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mức</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chung</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của</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đồ</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dùng</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điện</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thông</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thường</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gồm</a:t>
            </a:r>
            <a:r>
              <a:rPr lang="en-US" sz="2800" dirty="0" smtClean="0">
                <a:solidFill>
                  <a:srgbClr val="FF0000"/>
                </a:solidFill>
                <a:latin typeface="Times New Roman" pitchFamily="18" charset="0"/>
                <a:cs typeface="Times New Roman" pitchFamily="18" charset="0"/>
              </a:rPr>
              <a:t>:</a:t>
            </a:r>
            <a:endParaRPr lang="en-US" sz="2800" dirty="0">
              <a:solidFill>
                <a:srgbClr val="FF0000"/>
              </a:solidFill>
              <a:latin typeface="Times New Roman" pitchFamily="18" charset="0"/>
              <a:cs typeface="Times New Roman" pitchFamily="18" charset="0"/>
            </a:endParaRPr>
          </a:p>
        </p:txBody>
      </p:sp>
      <p:sp>
        <p:nvSpPr>
          <p:cNvPr id="2" name="Rectangle 1"/>
          <p:cNvSpPr/>
          <p:nvPr/>
        </p:nvSpPr>
        <p:spPr>
          <a:xfrm>
            <a:off x="76200" y="2874533"/>
            <a:ext cx="4572000" cy="1938992"/>
          </a:xfrm>
          <a:prstGeom prst="rect">
            <a:avLst/>
          </a:prstGeom>
        </p:spPr>
        <p:txBody>
          <a:bodyPr>
            <a:spAutoFit/>
          </a:bodyPr>
          <a:lstStyle/>
          <a:p>
            <a:pPr lvl="0" algn="just"/>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Công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suất</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định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mức</a:t>
            </a:r>
            <a:r>
              <a:rPr lang="en-US" sz="2400" dirty="0">
                <a:solidFill>
                  <a:srgbClr val="FF0000"/>
                </a:solidFill>
                <a:latin typeface="Times New Roman" panose="02020603050405020304" pitchFamily="18" charset="0"/>
                <a:cs typeface="Times New Roman" panose="02020603050405020304" pitchFamily="18" charset="0"/>
              </a:rPr>
              <a:t> </a:t>
            </a:r>
            <a:r>
              <a:rPr lang="vi-VN" sz="2400" dirty="0">
                <a:solidFill>
                  <a:srgbClr val="FF0000"/>
                </a:solidFill>
                <a:latin typeface="Times New Roman" panose="02020603050405020304" pitchFamily="18" charset="0"/>
                <a:cs typeface="Times New Roman" panose="02020603050405020304" pitchFamily="18" charset="0"/>
              </a:rPr>
              <a:t>(P):là công suất thể hiện mức độ tiêu thụ điện năng của đồ dùng điện ứng với điện áp định mức</a:t>
            </a:r>
            <a:r>
              <a:rPr lang="en-US" sz="2400" dirty="0">
                <a:solidFill>
                  <a:srgbClr val="FF0000"/>
                </a:solidFill>
                <a:latin typeface="Times New Roman" panose="02020603050405020304" pitchFamily="18" charset="0"/>
                <a:cs typeface="Times New Roman" panose="02020603050405020304" pitchFamily="18" charset="0"/>
              </a:rPr>
              <a:t>. </a:t>
            </a:r>
            <a:r>
              <a:rPr lang="vi-VN" sz="2400" dirty="0">
                <a:solidFill>
                  <a:srgbClr val="FF0000"/>
                </a:solidFill>
                <a:latin typeface="Times New Roman" panose="02020603050405020304" pitchFamily="18" charset="0"/>
                <a:cs typeface="Times New Roman" panose="02020603050405020304" pitchFamily="18" charset="0"/>
              </a:rPr>
              <a:t>đơn vị </a:t>
            </a:r>
            <a:r>
              <a:rPr lang="en-US" sz="2400" dirty="0" err="1">
                <a:solidFill>
                  <a:srgbClr val="FF0000"/>
                </a:solidFill>
                <a:latin typeface="Times New Roman" panose="02020603050405020304" pitchFamily="18" charset="0"/>
                <a:cs typeface="Times New Roman" panose="02020603050405020304" pitchFamily="18" charset="0"/>
              </a:rPr>
              <a:t>là</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Oát</a:t>
            </a:r>
            <a:r>
              <a:rPr lang="en-US" sz="2400" dirty="0">
                <a:solidFill>
                  <a:srgbClr val="FF0000"/>
                </a:solidFill>
                <a:latin typeface="Times New Roman" panose="02020603050405020304" pitchFamily="18" charset="0"/>
                <a:cs typeface="Times New Roman" panose="02020603050405020304" pitchFamily="18" charset="0"/>
              </a:rPr>
              <a:t>; </a:t>
            </a:r>
            <a:r>
              <a:rPr lang="vi-VN" sz="2400" dirty="0">
                <a:solidFill>
                  <a:srgbClr val="FF0000"/>
                </a:solidFill>
                <a:latin typeface="Times New Roman" panose="02020603050405020304" pitchFamily="18" charset="0"/>
                <a:cs typeface="Times New Roman" panose="02020603050405020304" pitchFamily="18" charset="0"/>
              </a:rPr>
              <a:t>kí hiệu là</a:t>
            </a:r>
            <a:r>
              <a:rPr lang="en-US" sz="2400" dirty="0">
                <a:solidFill>
                  <a:srgbClr val="FF0000"/>
                </a:solidFill>
                <a:latin typeface="Times New Roman" panose="02020603050405020304" pitchFamily="18" charset="0"/>
                <a:cs typeface="Times New Roman" panose="02020603050405020304" pitchFamily="18" charset="0"/>
              </a:rPr>
              <a:t> W</a:t>
            </a:r>
            <a:r>
              <a:rPr lang="vi-VN" sz="24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05676032"/>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838200" y="1143000"/>
            <a:ext cx="66294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dirty="0" smtClean="0">
                <a:solidFill>
                  <a:srgbClr val="168836"/>
                </a:solidFill>
              </a:rPr>
              <a:t>*) Ý </a:t>
            </a:r>
            <a:r>
              <a:rPr lang="en-US" sz="3200" dirty="0" err="1">
                <a:solidFill>
                  <a:srgbClr val="168836"/>
                </a:solidFill>
              </a:rPr>
              <a:t>nghĩa</a:t>
            </a:r>
            <a:r>
              <a:rPr lang="en-US" sz="3200" dirty="0">
                <a:solidFill>
                  <a:srgbClr val="168836"/>
                </a:solidFill>
              </a:rPr>
              <a:t> </a:t>
            </a:r>
            <a:r>
              <a:rPr lang="en-US" sz="3200" dirty="0" err="1">
                <a:solidFill>
                  <a:srgbClr val="168836"/>
                </a:solidFill>
              </a:rPr>
              <a:t>của</a:t>
            </a:r>
            <a:r>
              <a:rPr lang="en-US" sz="3200" dirty="0">
                <a:solidFill>
                  <a:srgbClr val="168836"/>
                </a:solidFill>
              </a:rPr>
              <a:t> </a:t>
            </a:r>
            <a:r>
              <a:rPr lang="en-US" sz="3200" dirty="0" err="1" smtClean="0">
                <a:solidFill>
                  <a:srgbClr val="168836"/>
                </a:solidFill>
              </a:rPr>
              <a:t>thông</a:t>
            </a:r>
            <a:r>
              <a:rPr lang="en-US" sz="3200" dirty="0" smtClean="0">
                <a:solidFill>
                  <a:srgbClr val="168836"/>
                </a:solidFill>
              </a:rPr>
              <a:t> </a:t>
            </a:r>
            <a:r>
              <a:rPr lang="en-US" sz="3200" dirty="0" err="1" smtClean="0">
                <a:solidFill>
                  <a:srgbClr val="168836"/>
                </a:solidFill>
              </a:rPr>
              <a:t>số</a:t>
            </a:r>
            <a:r>
              <a:rPr lang="en-US" sz="3200" dirty="0" smtClean="0">
                <a:solidFill>
                  <a:srgbClr val="168836"/>
                </a:solidFill>
              </a:rPr>
              <a:t> </a:t>
            </a:r>
            <a:r>
              <a:rPr lang="en-US" sz="3200" dirty="0">
                <a:solidFill>
                  <a:srgbClr val="168836"/>
                </a:solidFill>
              </a:rPr>
              <a:t>(</a:t>
            </a:r>
            <a:r>
              <a:rPr lang="en-US" sz="3200" dirty="0" err="1" smtClean="0">
                <a:solidFill>
                  <a:srgbClr val="168836"/>
                </a:solidFill>
              </a:rPr>
              <a:t>số</a:t>
            </a:r>
            <a:r>
              <a:rPr lang="en-US" sz="3200" dirty="0" smtClean="0">
                <a:solidFill>
                  <a:srgbClr val="168836"/>
                </a:solidFill>
              </a:rPr>
              <a:t> </a:t>
            </a:r>
            <a:r>
              <a:rPr lang="en-US" sz="3200" dirty="0" err="1" smtClean="0">
                <a:solidFill>
                  <a:srgbClr val="168836"/>
                </a:solidFill>
              </a:rPr>
              <a:t>liệu</a:t>
            </a:r>
            <a:r>
              <a:rPr lang="en-US" sz="3200" dirty="0" smtClean="0">
                <a:solidFill>
                  <a:srgbClr val="168836"/>
                </a:solidFill>
              </a:rPr>
              <a:t>) </a:t>
            </a:r>
            <a:r>
              <a:rPr lang="en-US" sz="3200" dirty="0" err="1">
                <a:solidFill>
                  <a:srgbClr val="168836"/>
                </a:solidFill>
              </a:rPr>
              <a:t>kĩ</a:t>
            </a:r>
            <a:r>
              <a:rPr lang="en-US" sz="3200" dirty="0">
                <a:solidFill>
                  <a:srgbClr val="168836"/>
                </a:solidFill>
              </a:rPr>
              <a:t> </a:t>
            </a:r>
            <a:r>
              <a:rPr lang="en-US" sz="3200" dirty="0" err="1">
                <a:solidFill>
                  <a:srgbClr val="168836"/>
                </a:solidFill>
              </a:rPr>
              <a:t>thuật</a:t>
            </a:r>
            <a:r>
              <a:rPr lang="en-US" sz="3200" dirty="0">
                <a:solidFill>
                  <a:srgbClr val="168836"/>
                </a:solidFill>
              </a:rPr>
              <a:t>:</a:t>
            </a:r>
          </a:p>
        </p:txBody>
      </p:sp>
      <p:sp>
        <p:nvSpPr>
          <p:cNvPr id="24582" name="Text Box 6"/>
          <p:cNvSpPr txBox="1">
            <a:spLocks noChangeArrowheads="1"/>
          </p:cNvSpPr>
          <p:nvPr/>
        </p:nvSpPr>
        <p:spPr bwMode="auto">
          <a:xfrm>
            <a:off x="1066800" y="1981200"/>
            <a:ext cx="7848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4000" dirty="0" err="1">
                <a:solidFill>
                  <a:srgbClr val="FF0000"/>
                </a:solidFill>
                <a:latin typeface="Times New Roman" pitchFamily="18" charset="0"/>
              </a:rPr>
              <a:t>Các</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số</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liệu</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kĩ</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thuật</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giúp</a:t>
            </a:r>
            <a:r>
              <a:rPr lang="en-US" sz="4000" dirty="0">
                <a:solidFill>
                  <a:srgbClr val="FF0000"/>
                </a:solidFill>
                <a:latin typeface="Times New Roman" pitchFamily="18" charset="0"/>
              </a:rPr>
              <a:t> ta </a:t>
            </a:r>
            <a:r>
              <a:rPr lang="en-US" sz="4000" dirty="0" err="1">
                <a:solidFill>
                  <a:srgbClr val="FF0000"/>
                </a:solidFill>
                <a:latin typeface="Times New Roman" pitchFamily="18" charset="0"/>
              </a:rPr>
              <a:t>lựa</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chọn</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đồ</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dùng</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điện</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phù</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hợp</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và</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sử</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dụng</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đúng</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yêu</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cầu</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kĩ</a:t>
            </a:r>
            <a:r>
              <a:rPr lang="en-US" sz="4000" dirty="0">
                <a:solidFill>
                  <a:srgbClr val="FF0000"/>
                </a:solidFill>
                <a:latin typeface="Times New Roman" pitchFamily="18" charset="0"/>
              </a:rPr>
              <a:t> </a:t>
            </a:r>
            <a:r>
              <a:rPr lang="en-US" sz="4000" dirty="0" err="1">
                <a:solidFill>
                  <a:srgbClr val="FF0000"/>
                </a:solidFill>
                <a:latin typeface="Times New Roman" pitchFamily="18" charset="0"/>
              </a:rPr>
              <a:t>thuật</a:t>
            </a:r>
            <a:endParaRPr lang="en-US" sz="4000" dirty="0">
              <a:solidFill>
                <a:srgbClr val="FF0000"/>
              </a:solidFill>
              <a:latin typeface="Times New Roman" pitchFamily="18" charset="0"/>
            </a:endParaRPr>
          </a:p>
        </p:txBody>
      </p:sp>
      <p:pic>
        <p:nvPicPr>
          <p:cNvPr id="4" name="Picture 27" descr="b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5857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ppt_w</p:attrName>
                                        </p:attrNameLst>
                                      </p:cBhvr>
                                      <p:tavLst>
                                        <p:tav tm="0">
                                          <p:val>
                                            <p:fltVal val="0"/>
                                          </p:val>
                                        </p:tav>
                                        <p:tav tm="100000">
                                          <p:val>
                                            <p:strVal val="#ppt_w"/>
                                          </p:val>
                                        </p:tav>
                                      </p:tavLst>
                                    </p:anim>
                                    <p:anim calcmode="lin" valueType="num">
                                      <p:cBhvr>
                                        <p:cTn id="8" dur="500" fill="hold"/>
                                        <p:tgtEl>
                                          <p:spTgt spid="24580"/>
                                        </p:tgtEl>
                                        <p:attrNameLst>
                                          <p:attrName>ppt_h</p:attrName>
                                        </p:attrNameLst>
                                      </p:cBhvr>
                                      <p:tavLst>
                                        <p:tav tm="0">
                                          <p:val>
                                            <p:fltVal val="0"/>
                                          </p:val>
                                        </p:tav>
                                        <p:tav tm="100000">
                                          <p:val>
                                            <p:strVal val="#ppt_h"/>
                                          </p:val>
                                        </p:tav>
                                      </p:tavLst>
                                    </p:anim>
                                    <p:animEffect transition="in" filter="fade">
                                      <p:cBhvr>
                                        <p:cTn id="9" dur="500"/>
                                        <p:tgtEl>
                                          <p:spTgt spid="2458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4582"/>
                                        </p:tgtEl>
                                        <p:attrNameLst>
                                          <p:attrName>style.visibility</p:attrName>
                                        </p:attrNameLst>
                                      </p:cBhvr>
                                      <p:to>
                                        <p:strVal val="visible"/>
                                      </p:to>
                                    </p:set>
                                    <p:anim calcmode="discrete" valueType="clr">
                                      <p:cBhvr override="childStyle">
                                        <p:cTn id="14" dur="80"/>
                                        <p:tgtEl>
                                          <p:spTgt spid="2458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4582"/>
                                        </p:tgtEl>
                                        <p:attrNameLst>
                                          <p:attrName>fillcolor</p:attrName>
                                        </p:attrNameLst>
                                      </p:cBhvr>
                                      <p:tavLst>
                                        <p:tav tm="0">
                                          <p:val>
                                            <p:clrVal>
                                              <a:schemeClr val="accent2"/>
                                            </p:clrVal>
                                          </p:val>
                                        </p:tav>
                                        <p:tav tm="50000">
                                          <p:val>
                                            <p:clrVal>
                                              <a:schemeClr val="hlink"/>
                                            </p:clrVal>
                                          </p:val>
                                        </p:tav>
                                      </p:tavLst>
                                    </p:anim>
                                    <p:set>
                                      <p:cBhvr>
                                        <p:cTn id="16" dur="80"/>
                                        <p:tgtEl>
                                          <p:spTgt spid="2458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p:bldP spid="2458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15">
            <a:extLst>
              <a:ext uri="{FF2B5EF4-FFF2-40B4-BE49-F238E27FC236}">
                <a16:creationId xmlns:a16="http://schemas.microsoft.com/office/drawing/2014/main" id="{64D87223-09CE-4DE3-AD12-5D12CBE4C9BA}"/>
              </a:ext>
            </a:extLst>
          </p:cNvPr>
          <p:cNvSpPr/>
          <p:nvPr/>
        </p:nvSpPr>
        <p:spPr>
          <a:xfrm rot="5400000">
            <a:off x="-1627981" y="3258344"/>
            <a:ext cx="3597275" cy="341313"/>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latin typeface="Lato Light" panose="020F0502020204030203" pitchFamily="34" charset="0"/>
              <a:ea typeface="Lato Light" panose="020F0502020204030203" pitchFamily="34" charset="0"/>
              <a:cs typeface="Lato Light" panose="020F0502020204030203" pitchFamily="34" charset="0"/>
            </a:endParaRPr>
          </a:p>
        </p:txBody>
      </p:sp>
      <p:sp>
        <p:nvSpPr>
          <p:cNvPr id="3" name="Oval 2"/>
          <p:cNvSpPr/>
          <p:nvPr/>
        </p:nvSpPr>
        <p:spPr bwMode="auto">
          <a:xfrm>
            <a:off x="609600" y="334963"/>
            <a:ext cx="914400" cy="884237"/>
          </a:xfrm>
          <a:prstGeom prst="ellipse">
            <a:avLst/>
          </a:prstGeom>
          <a:solidFill>
            <a:srgbClr val="0000F1"/>
          </a:solidFill>
          <a:ln w="9525" cap="flat" cmpd="sng" algn="ctr">
            <a:noFill/>
            <a:prstDash val="solid"/>
            <a:round/>
            <a:headEnd type="none" w="med" len="med"/>
            <a:tailEnd type="none" w="med" len="med"/>
          </a:ln>
        </p:spPr>
        <p:txBody>
          <a:bodyPr/>
          <a:lstStyle/>
          <a:p>
            <a:pPr>
              <a:defRPr/>
            </a:pPr>
            <a:endParaRPr lang="en-US" sz="14200" dirty="0">
              <a:solidFill>
                <a:schemeClr val="bg1"/>
              </a:solidFill>
              <a:latin typeface="UVN Ke Chuyen1" panose="03030602030607080B05" pitchFamily="66" charset="0"/>
            </a:endParaRPr>
          </a:p>
        </p:txBody>
      </p:sp>
      <p:sp>
        <p:nvSpPr>
          <p:cNvPr id="11269" name="Freeform 15"/>
          <p:cNvSpPr>
            <a:spLocks/>
          </p:cNvSpPr>
          <p:nvPr/>
        </p:nvSpPr>
        <p:spPr bwMode="auto">
          <a:xfrm>
            <a:off x="1049338" y="376238"/>
            <a:ext cx="379412" cy="801687"/>
          </a:xfrm>
          <a:custGeom>
            <a:avLst/>
            <a:gdLst>
              <a:gd name="T0" fmla="*/ 0 w 380990"/>
              <a:gd name="T1" fmla="*/ 0 h 800806"/>
              <a:gd name="T2" fmla="*/ 110311 w 380990"/>
              <a:gd name="T3" fmla="*/ 0 h 800806"/>
              <a:gd name="T4" fmla="*/ 110311 w 380990"/>
              <a:gd name="T5" fmla="*/ 514663 h 800806"/>
              <a:gd name="T6" fmla="*/ 126298 w 380990"/>
              <a:gd name="T7" fmla="*/ 514663 h 800806"/>
              <a:gd name="T8" fmla="*/ 152102 w 380990"/>
              <a:gd name="T9" fmla="*/ 642713 h 800806"/>
              <a:gd name="T10" fmla="*/ 252554 w 380990"/>
              <a:gd name="T11" fmla="*/ 555553 h 800806"/>
              <a:gd name="T12" fmla="*/ 251343 w 380990"/>
              <a:gd name="T13" fmla="*/ 463733 h 800806"/>
              <a:gd name="T14" fmla="*/ 356890 w 380990"/>
              <a:gd name="T15" fmla="*/ 375390 h 800806"/>
              <a:gd name="T16" fmla="*/ 364938 w 380990"/>
              <a:gd name="T17" fmla="*/ 629601 h 800806"/>
              <a:gd name="T18" fmla="*/ 112286 w 380990"/>
              <a:gd name="T19" fmla="*/ 775511 h 800806"/>
              <a:gd name="T20" fmla="*/ 30516 w 380990"/>
              <a:gd name="T21" fmla="*/ 669965 h 800806"/>
              <a:gd name="T22" fmla="*/ 21225 w 380990"/>
              <a:gd name="T23" fmla="*/ 639699 h 800806"/>
              <a:gd name="T24" fmla="*/ 0 w 380990"/>
              <a:gd name="T25" fmla="*/ 639699 h 800806"/>
              <a:gd name="T26" fmla="*/ 0 w 380990"/>
              <a:gd name="T27" fmla="*/ 514663 h 8008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0990" h="800806">
                <a:moveTo>
                  <a:pt x="0" y="0"/>
                </a:moveTo>
                <a:lnTo>
                  <a:pt x="110311" y="0"/>
                </a:lnTo>
                <a:lnTo>
                  <a:pt x="110311" y="514663"/>
                </a:lnTo>
                <a:lnTo>
                  <a:pt x="126298" y="514663"/>
                </a:lnTo>
                <a:cubicBezTo>
                  <a:pt x="126298" y="565089"/>
                  <a:pt x="135863" y="612556"/>
                  <a:pt x="152102" y="642713"/>
                </a:cubicBezTo>
                <a:cubicBezTo>
                  <a:pt x="188541" y="710384"/>
                  <a:pt x="240918" y="664936"/>
                  <a:pt x="252554" y="555553"/>
                </a:cubicBezTo>
                <a:cubicBezTo>
                  <a:pt x="255771" y="525311"/>
                  <a:pt x="255350" y="493385"/>
                  <a:pt x="251343" y="463733"/>
                </a:cubicBezTo>
                <a:lnTo>
                  <a:pt x="356890" y="375390"/>
                </a:lnTo>
                <a:cubicBezTo>
                  <a:pt x="385907" y="453570"/>
                  <a:pt x="388885" y="547639"/>
                  <a:pt x="364938" y="629601"/>
                </a:cubicBezTo>
                <a:cubicBezTo>
                  <a:pt x="322380" y="775263"/>
                  <a:pt x="208870" y="840817"/>
                  <a:pt x="112286" y="775511"/>
                </a:cubicBezTo>
                <a:cubicBezTo>
                  <a:pt x="78116" y="752407"/>
                  <a:pt x="50045" y="715332"/>
                  <a:pt x="30516" y="669965"/>
                </a:cubicBezTo>
                <a:lnTo>
                  <a:pt x="21225" y="639699"/>
                </a:lnTo>
                <a:lnTo>
                  <a:pt x="0" y="639699"/>
                </a:lnTo>
                <a:lnTo>
                  <a:pt x="0" y="514663"/>
                </a:lnTo>
                <a:lnTo>
                  <a:pt x="0" y="0"/>
                </a:ln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6" name="Oval 5"/>
          <p:cNvSpPr/>
          <p:nvPr/>
        </p:nvSpPr>
        <p:spPr bwMode="auto">
          <a:xfrm flipH="1">
            <a:off x="1019175" y="177800"/>
            <a:ext cx="203200" cy="239713"/>
          </a:xfrm>
          <a:prstGeom prst="ellipse">
            <a:avLst/>
          </a:prstGeom>
          <a:solidFill>
            <a:schemeClr val="accent5">
              <a:lumMod val="50000"/>
            </a:schemeClr>
          </a:solidFill>
          <a:ln w="9525" cap="flat" cmpd="sng" algn="ctr">
            <a:noFill/>
            <a:prstDash val="solid"/>
            <a:round/>
            <a:headEnd type="none" w="med" len="med"/>
            <a:tailEnd type="none" w="med" len="med"/>
          </a:ln>
        </p:spPr>
        <p:txBody>
          <a:bodyPr/>
          <a:lstStyle/>
          <a:p>
            <a:pPr>
              <a:defRPr/>
            </a:pPr>
            <a:endParaRPr lang="en-US"/>
          </a:p>
        </p:txBody>
      </p:sp>
      <p:sp>
        <p:nvSpPr>
          <p:cNvPr id="11271" name="Freeform 19"/>
          <p:cNvSpPr>
            <a:spLocks/>
          </p:cNvSpPr>
          <p:nvPr/>
        </p:nvSpPr>
        <p:spPr bwMode="auto">
          <a:xfrm>
            <a:off x="1333500" y="22225"/>
            <a:ext cx="381000" cy="381000"/>
          </a:xfrm>
          <a:custGeom>
            <a:avLst/>
            <a:gdLst>
              <a:gd name="T0" fmla="*/ 190495 w 380990"/>
              <a:gd name="T1" fmla="*/ 0 h 380991"/>
              <a:gd name="T2" fmla="*/ 236214 w 380990"/>
              <a:gd name="T3" fmla="*/ 0 h 380991"/>
              <a:gd name="T4" fmla="*/ 236214 w 380990"/>
              <a:gd name="T5" fmla="*/ 144777 h 380991"/>
              <a:gd name="T6" fmla="*/ 380990 w 380990"/>
              <a:gd name="T7" fmla="*/ 144777 h 380991"/>
              <a:gd name="T8" fmla="*/ 380990 w 380990"/>
              <a:gd name="T9" fmla="*/ 190496 h 380991"/>
              <a:gd name="T10" fmla="*/ 236214 w 380990"/>
              <a:gd name="T11" fmla="*/ 190496 h 380991"/>
              <a:gd name="T12" fmla="*/ 236214 w 380990"/>
              <a:gd name="T13" fmla="*/ 380991 h 380991"/>
              <a:gd name="T14" fmla="*/ 190495 w 380990"/>
              <a:gd name="T15" fmla="*/ 380991 h 380991"/>
              <a:gd name="T16" fmla="*/ 190495 w 380990"/>
              <a:gd name="T17" fmla="*/ 190496 h 380991"/>
              <a:gd name="T18" fmla="*/ 0 w 380990"/>
              <a:gd name="T19" fmla="*/ 190496 h 380991"/>
              <a:gd name="T20" fmla="*/ 0 w 380990"/>
              <a:gd name="T21" fmla="*/ 144777 h 380991"/>
              <a:gd name="T22" fmla="*/ 190495 w 380990"/>
              <a:gd name="T23" fmla="*/ 144777 h 3809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990" h="380991">
                <a:moveTo>
                  <a:pt x="190495" y="0"/>
                </a:moveTo>
                <a:lnTo>
                  <a:pt x="236214" y="0"/>
                </a:lnTo>
                <a:lnTo>
                  <a:pt x="236214" y="144777"/>
                </a:lnTo>
                <a:lnTo>
                  <a:pt x="380990" y="144777"/>
                </a:lnTo>
                <a:lnTo>
                  <a:pt x="380990" y="190496"/>
                </a:lnTo>
                <a:lnTo>
                  <a:pt x="236214" y="190496"/>
                </a:lnTo>
                <a:lnTo>
                  <a:pt x="236214" y="380991"/>
                </a:lnTo>
                <a:lnTo>
                  <a:pt x="190495" y="380991"/>
                </a:lnTo>
                <a:lnTo>
                  <a:pt x="190495" y="190496"/>
                </a:lnTo>
                <a:lnTo>
                  <a:pt x="0" y="190496"/>
                </a:lnTo>
                <a:lnTo>
                  <a:pt x="0" y="144777"/>
                </a:lnTo>
                <a:lnTo>
                  <a:pt x="190495" y="144777"/>
                </a:lnTo>
                <a:lnTo>
                  <a:pt x="190495" y="0"/>
                </a:lnTo>
                <a:close/>
              </a:path>
            </a:pathLst>
          </a:custGeom>
          <a:solidFill>
            <a:srgbClr val="0000F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4" name="Rectangle 3"/>
          <p:cNvSpPr/>
          <p:nvPr/>
        </p:nvSpPr>
        <p:spPr>
          <a:xfrm>
            <a:off x="457200" y="1752600"/>
            <a:ext cx="561975"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66737" y="2089805"/>
            <a:ext cx="463551" cy="279399"/>
          </a:xfrm>
          <a:prstGeom prst="rect">
            <a:avLst/>
          </a:prstGeom>
          <a:solidFill>
            <a:srgbClr val="E1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728354" y="435024"/>
            <a:ext cx="7110845" cy="2862322"/>
          </a:xfrm>
          <a:prstGeom prst="rect">
            <a:avLst/>
          </a:prstGeom>
        </p:spPr>
        <p:txBody>
          <a:bodyPr wrap="square">
            <a:spAutoFit/>
          </a:bodyPr>
          <a:lstStyle/>
          <a:p>
            <a:pPr algn="just"/>
            <a:r>
              <a:rPr lang="en-US" sz="3600" dirty="0" smtClean="0">
                <a:latin typeface="Times New Roman" panose="02020603050405020304" pitchFamily="18" charset="0"/>
              </a:rPr>
              <a:t>N</a:t>
            </a:r>
            <a:r>
              <a:rPr lang="vi-VN" sz="3600" dirty="0" smtClean="0">
                <a:latin typeface="Times New Roman" panose="02020603050405020304" pitchFamily="18" charset="0"/>
              </a:rPr>
              <a:t>goài </a:t>
            </a:r>
            <a:r>
              <a:rPr lang="vi-VN" sz="3600" dirty="0">
                <a:latin typeface="Times New Roman" panose="02020603050405020304" pitchFamily="18" charset="0"/>
              </a:rPr>
              <a:t>các thông số kỹ thuật trên một số đồ dùng điện còn có thêm nhãn năng lượng để xác nhận hoặc </a:t>
            </a:r>
            <a:r>
              <a:rPr lang="en-US" sz="3600" dirty="0" smtClean="0">
                <a:latin typeface="Times New Roman" panose="02020603050405020304" pitchFamily="18" charset="0"/>
              </a:rPr>
              <a:t>s</a:t>
            </a:r>
            <a:r>
              <a:rPr lang="vi-VN" sz="3600" dirty="0" smtClean="0">
                <a:latin typeface="Times New Roman" panose="02020603050405020304" pitchFamily="18" charset="0"/>
              </a:rPr>
              <a:t>o </a:t>
            </a:r>
            <a:r>
              <a:rPr lang="vi-VN" sz="3600" dirty="0">
                <a:latin typeface="Times New Roman" panose="02020603050405020304" pitchFamily="18" charset="0"/>
              </a:rPr>
              <a:t>sánh khả năng tiết kiệm năng lượng của đồ dùng điện </a:t>
            </a:r>
            <a:r>
              <a:rPr lang="vi-VN" sz="3600" dirty="0" smtClean="0">
                <a:latin typeface="Times New Roman" panose="02020603050405020304" pitchFamily="18" charset="0"/>
              </a:rPr>
              <a:t>đó</a:t>
            </a:r>
            <a:r>
              <a:rPr lang="en-US" sz="3600" dirty="0" smtClean="0">
                <a:latin typeface="Times New Roman" panose="02020603050405020304" pitchFamily="18" charset="0"/>
              </a:rPr>
              <a:t>.</a:t>
            </a:r>
            <a:endParaRPr lang="en-US" sz="3600" dirty="0">
              <a:latin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5427526" y="3590127"/>
            <a:ext cx="3124200" cy="3059707"/>
          </a:xfrm>
          <a:prstGeom prst="rect">
            <a:avLst/>
          </a:prstGeom>
        </p:spPr>
      </p:pic>
      <p:pic>
        <p:nvPicPr>
          <p:cNvPr id="29700" name="Picture 4" descr="Thủ tục dán nhãn năng lượng cho nồi cơm điệ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892" y="3396164"/>
            <a:ext cx="2819400" cy="341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065787"/>
      </p:ext>
    </p:extLst>
  </p:cSld>
  <p:clrMapOvr>
    <a:masterClrMapping/>
  </p:clrMapOvr>
  <p:transition spd="slow" advClick="0">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additive="base">
                                        <p:cTn id="7" dur="500" fill="hold"/>
                                        <p:tgtEl>
                                          <p:spTgt spid="29700"/>
                                        </p:tgtEl>
                                        <p:attrNameLst>
                                          <p:attrName>ppt_x</p:attrName>
                                        </p:attrNameLst>
                                      </p:cBhvr>
                                      <p:tavLst>
                                        <p:tav tm="0">
                                          <p:val>
                                            <p:strVal val="#ppt_x"/>
                                          </p:val>
                                        </p:tav>
                                        <p:tav tm="100000">
                                          <p:val>
                                            <p:strVal val="#ppt_x"/>
                                          </p:val>
                                        </p:tav>
                                      </p:tavLst>
                                    </p:anim>
                                    <p:anim calcmode="lin" valueType="num">
                                      <p:cBhvr additive="base">
                                        <p:cTn id="8"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15">
            <a:extLst>
              <a:ext uri="{FF2B5EF4-FFF2-40B4-BE49-F238E27FC236}">
                <a16:creationId xmlns:a16="http://schemas.microsoft.com/office/drawing/2014/main" id="{64D87223-09CE-4DE3-AD12-5D12CBE4C9BA}"/>
              </a:ext>
            </a:extLst>
          </p:cNvPr>
          <p:cNvSpPr/>
          <p:nvPr/>
        </p:nvSpPr>
        <p:spPr>
          <a:xfrm rot="5400000">
            <a:off x="-1627981" y="3258344"/>
            <a:ext cx="3597275" cy="341313"/>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latin typeface="Lato Light" panose="020F0502020204030203" pitchFamily="34" charset="0"/>
              <a:ea typeface="Lato Light" panose="020F0502020204030203" pitchFamily="34" charset="0"/>
              <a:cs typeface="Lato Light" panose="020F0502020204030203" pitchFamily="34" charset="0"/>
            </a:endParaRPr>
          </a:p>
        </p:txBody>
      </p:sp>
      <p:sp>
        <p:nvSpPr>
          <p:cNvPr id="3" name="Oval 2"/>
          <p:cNvSpPr/>
          <p:nvPr/>
        </p:nvSpPr>
        <p:spPr bwMode="auto">
          <a:xfrm>
            <a:off x="609600" y="281959"/>
            <a:ext cx="914400" cy="884237"/>
          </a:xfrm>
          <a:prstGeom prst="ellipse">
            <a:avLst/>
          </a:prstGeom>
          <a:solidFill>
            <a:srgbClr val="4040F5"/>
          </a:solidFill>
          <a:ln w="9525" cap="flat" cmpd="sng" algn="ctr">
            <a:noFill/>
            <a:prstDash val="solid"/>
            <a:round/>
            <a:headEnd type="none" w="med" len="med"/>
            <a:tailEnd type="none" w="med" len="med"/>
          </a:ln>
        </p:spPr>
        <p:txBody>
          <a:bodyPr/>
          <a:lstStyle/>
          <a:p>
            <a:pPr>
              <a:defRPr/>
            </a:pPr>
            <a:endParaRPr lang="en-US" sz="14200" dirty="0">
              <a:solidFill>
                <a:srgbClr val="0000F1"/>
              </a:solidFill>
              <a:latin typeface="UVN Ke Chuyen1" panose="03030602030607080B05" pitchFamily="66" charset="0"/>
            </a:endParaRPr>
          </a:p>
        </p:txBody>
      </p:sp>
      <p:sp>
        <p:nvSpPr>
          <p:cNvPr id="11269" name="Freeform 15"/>
          <p:cNvSpPr>
            <a:spLocks/>
          </p:cNvSpPr>
          <p:nvPr/>
        </p:nvSpPr>
        <p:spPr bwMode="auto">
          <a:xfrm>
            <a:off x="1049338" y="376238"/>
            <a:ext cx="379412" cy="801687"/>
          </a:xfrm>
          <a:custGeom>
            <a:avLst/>
            <a:gdLst>
              <a:gd name="T0" fmla="*/ 0 w 380990"/>
              <a:gd name="T1" fmla="*/ 0 h 800806"/>
              <a:gd name="T2" fmla="*/ 110311 w 380990"/>
              <a:gd name="T3" fmla="*/ 0 h 800806"/>
              <a:gd name="T4" fmla="*/ 110311 w 380990"/>
              <a:gd name="T5" fmla="*/ 514663 h 800806"/>
              <a:gd name="T6" fmla="*/ 126298 w 380990"/>
              <a:gd name="T7" fmla="*/ 514663 h 800806"/>
              <a:gd name="T8" fmla="*/ 152102 w 380990"/>
              <a:gd name="T9" fmla="*/ 642713 h 800806"/>
              <a:gd name="T10" fmla="*/ 252554 w 380990"/>
              <a:gd name="T11" fmla="*/ 555553 h 800806"/>
              <a:gd name="T12" fmla="*/ 251343 w 380990"/>
              <a:gd name="T13" fmla="*/ 463733 h 800806"/>
              <a:gd name="T14" fmla="*/ 356890 w 380990"/>
              <a:gd name="T15" fmla="*/ 375390 h 800806"/>
              <a:gd name="T16" fmla="*/ 364938 w 380990"/>
              <a:gd name="T17" fmla="*/ 629601 h 800806"/>
              <a:gd name="T18" fmla="*/ 112286 w 380990"/>
              <a:gd name="T19" fmla="*/ 775511 h 800806"/>
              <a:gd name="T20" fmla="*/ 30516 w 380990"/>
              <a:gd name="T21" fmla="*/ 669965 h 800806"/>
              <a:gd name="T22" fmla="*/ 21225 w 380990"/>
              <a:gd name="T23" fmla="*/ 639699 h 800806"/>
              <a:gd name="T24" fmla="*/ 0 w 380990"/>
              <a:gd name="T25" fmla="*/ 639699 h 800806"/>
              <a:gd name="T26" fmla="*/ 0 w 380990"/>
              <a:gd name="T27" fmla="*/ 514663 h 8008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0990" h="800806">
                <a:moveTo>
                  <a:pt x="0" y="0"/>
                </a:moveTo>
                <a:lnTo>
                  <a:pt x="110311" y="0"/>
                </a:lnTo>
                <a:lnTo>
                  <a:pt x="110311" y="514663"/>
                </a:lnTo>
                <a:lnTo>
                  <a:pt x="126298" y="514663"/>
                </a:lnTo>
                <a:cubicBezTo>
                  <a:pt x="126298" y="565089"/>
                  <a:pt x="135863" y="612556"/>
                  <a:pt x="152102" y="642713"/>
                </a:cubicBezTo>
                <a:cubicBezTo>
                  <a:pt x="188541" y="710384"/>
                  <a:pt x="240918" y="664936"/>
                  <a:pt x="252554" y="555553"/>
                </a:cubicBezTo>
                <a:cubicBezTo>
                  <a:pt x="255771" y="525311"/>
                  <a:pt x="255350" y="493385"/>
                  <a:pt x="251343" y="463733"/>
                </a:cubicBezTo>
                <a:lnTo>
                  <a:pt x="356890" y="375390"/>
                </a:lnTo>
                <a:cubicBezTo>
                  <a:pt x="385907" y="453570"/>
                  <a:pt x="388885" y="547639"/>
                  <a:pt x="364938" y="629601"/>
                </a:cubicBezTo>
                <a:cubicBezTo>
                  <a:pt x="322380" y="775263"/>
                  <a:pt x="208870" y="840817"/>
                  <a:pt x="112286" y="775511"/>
                </a:cubicBezTo>
                <a:cubicBezTo>
                  <a:pt x="78116" y="752407"/>
                  <a:pt x="50045" y="715332"/>
                  <a:pt x="30516" y="669965"/>
                </a:cubicBezTo>
                <a:lnTo>
                  <a:pt x="21225" y="639699"/>
                </a:lnTo>
                <a:lnTo>
                  <a:pt x="0" y="639699"/>
                </a:lnTo>
                <a:lnTo>
                  <a:pt x="0" y="514663"/>
                </a:lnTo>
                <a:lnTo>
                  <a:pt x="0" y="0"/>
                </a:ln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6" name="Oval 5"/>
          <p:cNvSpPr/>
          <p:nvPr/>
        </p:nvSpPr>
        <p:spPr bwMode="auto">
          <a:xfrm flipH="1">
            <a:off x="1019175" y="177800"/>
            <a:ext cx="203200" cy="239713"/>
          </a:xfrm>
          <a:prstGeom prst="ellipse">
            <a:avLst/>
          </a:prstGeom>
          <a:solidFill>
            <a:srgbClr val="4040F5"/>
          </a:solidFill>
          <a:ln w="9525" cap="flat" cmpd="sng" algn="ctr">
            <a:noFill/>
            <a:prstDash val="solid"/>
            <a:round/>
            <a:headEnd type="none" w="med" len="med"/>
            <a:tailEnd type="none" w="med" len="med"/>
          </a:ln>
        </p:spPr>
        <p:txBody>
          <a:bodyPr/>
          <a:lstStyle/>
          <a:p>
            <a:pPr>
              <a:defRPr/>
            </a:pPr>
            <a:endParaRPr lang="en-US"/>
          </a:p>
        </p:txBody>
      </p:sp>
      <p:sp>
        <p:nvSpPr>
          <p:cNvPr id="11271" name="Freeform 19"/>
          <p:cNvSpPr>
            <a:spLocks/>
          </p:cNvSpPr>
          <p:nvPr/>
        </p:nvSpPr>
        <p:spPr bwMode="auto">
          <a:xfrm>
            <a:off x="1333500" y="22225"/>
            <a:ext cx="381000" cy="381000"/>
          </a:xfrm>
          <a:custGeom>
            <a:avLst/>
            <a:gdLst>
              <a:gd name="T0" fmla="*/ 190495 w 380990"/>
              <a:gd name="T1" fmla="*/ 0 h 380991"/>
              <a:gd name="T2" fmla="*/ 236214 w 380990"/>
              <a:gd name="T3" fmla="*/ 0 h 380991"/>
              <a:gd name="T4" fmla="*/ 236214 w 380990"/>
              <a:gd name="T5" fmla="*/ 144777 h 380991"/>
              <a:gd name="T6" fmla="*/ 380990 w 380990"/>
              <a:gd name="T7" fmla="*/ 144777 h 380991"/>
              <a:gd name="T8" fmla="*/ 380990 w 380990"/>
              <a:gd name="T9" fmla="*/ 190496 h 380991"/>
              <a:gd name="T10" fmla="*/ 236214 w 380990"/>
              <a:gd name="T11" fmla="*/ 190496 h 380991"/>
              <a:gd name="T12" fmla="*/ 236214 w 380990"/>
              <a:gd name="T13" fmla="*/ 380991 h 380991"/>
              <a:gd name="T14" fmla="*/ 190495 w 380990"/>
              <a:gd name="T15" fmla="*/ 380991 h 380991"/>
              <a:gd name="T16" fmla="*/ 190495 w 380990"/>
              <a:gd name="T17" fmla="*/ 190496 h 380991"/>
              <a:gd name="T18" fmla="*/ 0 w 380990"/>
              <a:gd name="T19" fmla="*/ 190496 h 380991"/>
              <a:gd name="T20" fmla="*/ 0 w 380990"/>
              <a:gd name="T21" fmla="*/ 144777 h 380991"/>
              <a:gd name="T22" fmla="*/ 190495 w 380990"/>
              <a:gd name="T23" fmla="*/ 144777 h 3809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990" h="380991">
                <a:moveTo>
                  <a:pt x="190495" y="0"/>
                </a:moveTo>
                <a:lnTo>
                  <a:pt x="236214" y="0"/>
                </a:lnTo>
                <a:lnTo>
                  <a:pt x="236214" y="144777"/>
                </a:lnTo>
                <a:lnTo>
                  <a:pt x="380990" y="144777"/>
                </a:lnTo>
                <a:lnTo>
                  <a:pt x="380990" y="190496"/>
                </a:lnTo>
                <a:lnTo>
                  <a:pt x="236214" y="190496"/>
                </a:lnTo>
                <a:lnTo>
                  <a:pt x="236214" y="380991"/>
                </a:lnTo>
                <a:lnTo>
                  <a:pt x="190495" y="380991"/>
                </a:lnTo>
                <a:lnTo>
                  <a:pt x="190495" y="190496"/>
                </a:lnTo>
                <a:lnTo>
                  <a:pt x="0" y="190496"/>
                </a:lnTo>
                <a:lnTo>
                  <a:pt x="0" y="144777"/>
                </a:lnTo>
                <a:lnTo>
                  <a:pt x="190495" y="144777"/>
                </a:lnTo>
                <a:lnTo>
                  <a:pt x="190495" y="0"/>
                </a:lnTo>
                <a:close/>
              </a:path>
            </a:pathLst>
          </a:custGeom>
          <a:solidFill>
            <a:srgbClr val="0000F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4" name="Rectangle 3"/>
          <p:cNvSpPr/>
          <p:nvPr/>
        </p:nvSpPr>
        <p:spPr>
          <a:xfrm>
            <a:off x="457200" y="1752600"/>
            <a:ext cx="561975"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66737" y="2089805"/>
            <a:ext cx="463551" cy="279399"/>
          </a:xfrm>
          <a:prstGeom prst="rect">
            <a:avLst/>
          </a:prstGeom>
          <a:solidFill>
            <a:srgbClr val="E1F2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57200" y="1066800"/>
            <a:ext cx="8305800" cy="2308324"/>
          </a:xfrm>
          <a:prstGeom prst="rect">
            <a:avLst/>
          </a:prstGeom>
        </p:spPr>
        <p:txBody>
          <a:bodyPr wrap="square">
            <a:spAutoFit/>
          </a:bodyPr>
          <a:lstStyle/>
          <a:p>
            <a:pPr algn="just">
              <a:spcBef>
                <a:spcPct val="50000"/>
              </a:spcBef>
            </a:pPr>
            <a:r>
              <a:rPr lang="vi-VN" sz="3600" dirty="0">
                <a:latin typeface="Times New Roman" panose="02020603050405020304" pitchFamily="18" charset="0"/>
              </a:rPr>
              <a:t>Nguồn điện sinh hoạt của các nước trên thế giới có một số mức điện áp </a:t>
            </a:r>
            <a:r>
              <a:rPr lang="vi-VN" sz="3600" dirty="0" smtClean="0">
                <a:latin typeface="Times New Roman" panose="02020603050405020304" pitchFamily="18" charset="0"/>
              </a:rPr>
              <a:t>như</a:t>
            </a:r>
            <a:r>
              <a:rPr lang="en-US" sz="3600" dirty="0" smtClean="0">
                <a:latin typeface="Times New Roman" panose="02020603050405020304" pitchFamily="18" charset="0"/>
              </a:rPr>
              <a:t>:</a:t>
            </a:r>
            <a:r>
              <a:rPr lang="vi-VN" sz="3600" dirty="0" smtClean="0">
                <a:latin typeface="Times New Roman" panose="02020603050405020304" pitchFamily="18" charset="0"/>
              </a:rPr>
              <a:t> 230V</a:t>
            </a:r>
            <a:r>
              <a:rPr lang="en-US" sz="3600" dirty="0" smtClean="0">
                <a:latin typeface="Times New Roman" panose="02020603050405020304" pitchFamily="18" charset="0"/>
              </a:rPr>
              <a:t>,</a:t>
            </a:r>
            <a:r>
              <a:rPr lang="vi-VN" sz="3600" dirty="0" smtClean="0">
                <a:latin typeface="Times New Roman" panose="02020603050405020304" pitchFamily="18" charset="0"/>
              </a:rPr>
              <a:t> 220</a:t>
            </a:r>
            <a:r>
              <a:rPr lang="en-US" sz="3600" dirty="0" smtClean="0">
                <a:latin typeface="Times New Roman" panose="02020603050405020304" pitchFamily="18" charset="0"/>
              </a:rPr>
              <a:t>V,</a:t>
            </a:r>
            <a:r>
              <a:rPr lang="vi-VN" sz="3600" dirty="0" smtClean="0">
                <a:latin typeface="Times New Roman" panose="02020603050405020304" pitchFamily="18" charset="0"/>
              </a:rPr>
              <a:t> 120V</a:t>
            </a:r>
            <a:r>
              <a:rPr lang="en-US" sz="3600" dirty="0" smtClean="0">
                <a:latin typeface="Times New Roman" panose="02020603050405020304" pitchFamily="18" charset="0"/>
              </a:rPr>
              <a:t>,</a:t>
            </a:r>
            <a:r>
              <a:rPr lang="vi-VN" sz="3600" dirty="0" smtClean="0">
                <a:latin typeface="Times New Roman" panose="02020603050405020304" pitchFamily="18" charset="0"/>
              </a:rPr>
              <a:t> 110V</a:t>
            </a:r>
            <a:r>
              <a:rPr lang="en-US" sz="3600" dirty="0" smtClean="0">
                <a:latin typeface="Times New Roman" panose="02020603050405020304" pitchFamily="18" charset="0"/>
              </a:rPr>
              <a:t>…</a:t>
            </a:r>
            <a:r>
              <a:rPr lang="vi-VN" sz="3600" dirty="0" smtClean="0">
                <a:latin typeface="Times New Roman" panose="02020603050405020304" pitchFamily="18" charset="0"/>
              </a:rPr>
              <a:t> </a:t>
            </a:r>
            <a:r>
              <a:rPr lang="en-US" sz="3600" dirty="0" smtClean="0">
                <a:latin typeface="Times New Roman" panose="02020603050405020304" pitchFamily="18" charset="0"/>
              </a:rPr>
              <a:t>Ở</a:t>
            </a:r>
            <a:r>
              <a:rPr lang="vi-VN" sz="3600" dirty="0" smtClean="0">
                <a:latin typeface="Times New Roman" panose="02020603050405020304" pitchFamily="18" charset="0"/>
              </a:rPr>
              <a:t> </a:t>
            </a:r>
            <a:r>
              <a:rPr lang="vi-VN" sz="3600" dirty="0">
                <a:latin typeface="Times New Roman" panose="02020603050405020304" pitchFamily="18" charset="0"/>
              </a:rPr>
              <a:t>Việt Nam điện áp dùng trong sinh hoạt phổ biến là </a:t>
            </a:r>
            <a:r>
              <a:rPr lang="vi-VN" sz="3600" dirty="0" smtClean="0">
                <a:latin typeface="Times New Roman" panose="02020603050405020304" pitchFamily="18" charset="0"/>
              </a:rPr>
              <a:t>220V.</a:t>
            </a:r>
            <a:endParaRPr lang="en-US" sz="3600" dirty="0">
              <a:latin typeface="Times New Roman" panose="02020603050405020304" pitchFamily="18" charset="0"/>
            </a:endParaRPr>
          </a:p>
        </p:txBody>
      </p:sp>
    </p:spTree>
    <p:extLst>
      <p:ext uri="{BB962C8B-B14F-4D97-AF65-F5344CB8AC3E}">
        <p14:creationId xmlns:p14="http://schemas.microsoft.com/office/powerpoint/2010/main" val="3334459569"/>
      </p:ext>
    </p:extLst>
  </p:cSld>
  <p:clrMapOvr>
    <a:masterClrMapping/>
  </p:clrMapOvr>
  <p:transition spd="slow" advClick="0">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Top Corners Rounded 15">
            <a:extLst>
              <a:ext uri="{FF2B5EF4-FFF2-40B4-BE49-F238E27FC236}">
                <a16:creationId xmlns:a16="http://schemas.microsoft.com/office/drawing/2014/main" id="{64D87223-09CE-4DE3-AD12-5D12CBE4C9BA}"/>
              </a:ext>
            </a:extLst>
          </p:cNvPr>
          <p:cNvSpPr/>
          <p:nvPr/>
        </p:nvSpPr>
        <p:spPr>
          <a:xfrm rot="5400000">
            <a:off x="-1627981" y="3258344"/>
            <a:ext cx="3597275" cy="34131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latin typeface="Lato Light" panose="020F0502020204030203" pitchFamily="34" charset="0"/>
              <a:ea typeface="Lato Light" panose="020F0502020204030203" pitchFamily="34" charset="0"/>
              <a:cs typeface="Lato Light" panose="020F0502020204030203" pitchFamily="34" charset="0"/>
            </a:endParaRPr>
          </a:p>
        </p:txBody>
      </p:sp>
      <p:sp>
        <p:nvSpPr>
          <p:cNvPr id="14340" name="Freeform 19"/>
          <p:cNvSpPr>
            <a:spLocks/>
          </p:cNvSpPr>
          <p:nvPr/>
        </p:nvSpPr>
        <p:spPr bwMode="auto">
          <a:xfrm rot="5400000">
            <a:off x="969170" y="-1350169"/>
            <a:ext cx="7053263" cy="9753600"/>
          </a:xfrm>
          <a:custGeom>
            <a:avLst/>
            <a:gdLst>
              <a:gd name="T0" fmla="*/ 0 w 1943049"/>
              <a:gd name="T1" fmla="*/ 0 h 1943049"/>
              <a:gd name="T2" fmla="*/ 92938760 w 1943049"/>
              <a:gd name="T3" fmla="*/ 245765768 h 1943049"/>
              <a:gd name="T4" fmla="*/ 0 w 1943049"/>
              <a:gd name="T5" fmla="*/ 245765768 h 1943049"/>
              <a:gd name="T6" fmla="*/ 0 60000 65536"/>
              <a:gd name="T7" fmla="*/ 0 60000 65536"/>
              <a:gd name="T8" fmla="*/ 0 60000 65536"/>
            </a:gdLst>
            <a:ahLst/>
            <a:cxnLst>
              <a:cxn ang="T6">
                <a:pos x="T0" y="T1"/>
              </a:cxn>
              <a:cxn ang="T7">
                <a:pos x="T2" y="T3"/>
              </a:cxn>
              <a:cxn ang="T8">
                <a:pos x="T4" y="T5"/>
              </a:cxn>
            </a:cxnLst>
            <a:rect l="0" t="0" r="r" b="b"/>
            <a:pathLst>
              <a:path w="1943049" h="1943049">
                <a:moveTo>
                  <a:pt x="0" y="0"/>
                </a:moveTo>
                <a:cubicBezTo>
                  <a:pt x="1073116" y="0"/>
                  <a:pt x="1943049" y="869933"/>
                  <a:pt x="1943049" y="1943049"/>
                </a:cubicBezTo>
                <a:lnTo>
                  <a:pt x="0" y="1943049"/>
                </a:lnTo>
                <a:lnTo>
                  <a:pt x="0" y="0"/>
                </a:lnTo>
                <a:close/>
              </a:path>
            </a:pathLst>
          </a:custGeom>
          <a:solidFill>
            <a:srgbClr val="00B0F0">
              <a:alpha val="5882"/>
            </a:srgb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0" name="Rectangle 9"/>
          <p:cNvSpPr/>
          <p:nvPr/>
        </p:nvSpPr>
        <p:spPr>
          <a:xfrm>
            <a:off x="631122" y="1447800"/>
            <a:ext cx="8131877" cy="1277914"/>
          </a:xfrm>
          <a:prstGeom prst="rect">
            <a:avLst/>
          </a:prstGeom>
        </p:spPr>
        <p:txBody>
          <a:bodyPr wrap="square">
            <a:spAutoFit/>
          </a:bodyPr>
          <a:lstStyle/>
          <a:p>
            <a:pPr algn="just">
              <a:lnSpc>
                <a:spcPct val="107000"/>
              </a:lnSpc>
              <a:spcBef>
                <a:spcPct val="0"/>
              </a:spcBef>
            </a:pPr>
            <a:r>
              <a:rPr lang="vi-VN" dirty="0"/>
              <a:t> </a:t>
            </a:r>
            <a:r>
              <a:rPr lang="vi-VN" sz="3600" dirty="0" smtClean="0">
                <a:latin typeface="Times New Roman" panose="02020603050405020304" pitchFamily="18" charset="0"/>
                <a:ea typeface="+mj-ea"/>
                <a:cs typeface="Times New Roman" panose="02020603050405020304" pitchFamily="18" charset="0"/>
              </a:rPr>
              <a:t>Dung </a:t>
            </a:r>
            <a:r>
              <a:rPr lang="vi-VN" sz="3600" dirty="0">
                <a:latin typeface="Times New Roman" panose="02020603050405020304" pitchFamily="18" charset="0"/>
                <a:ea typeface="+mj-ea"/>
                <a:cs typeface="Times New Roman" panose="02020603050405020304" pitchFamily="18" charset="0"/>
              </a:rPr>
              <a:t>tích là sức chứa tối đa mà </a:t>
            </a:r>
            <a:r>
              <a:rPr lang="vi-VN" sz="3600" dirty="0" smtClean="0">
                <a:latin typeface="Times New Roman" panose="02020603050405020304" pitchFamily="18" charset="0"/>
                <a:ea typeface="+mj-ea"/>
                <a:cs typeface="Times New Roman" panose="02020603050405020304" pitchFamily="18" charset="0"/>
              </a:rPr>
              <a:t>v</a:t>
            </a:r>
            <a:r>
              <a:rPr lang="en-US" sz="3600" dirty="0" err="1" smtClean="0">
                <a:latin typeface="Times New Roman" panose="02020603050405020304" pitchFamily="18" charset="0"/>
                <a:ea typeface="+mj-ea"/>
                <a:cs typeface="Times New Roman" panose="02020603050405020304" pitchFamily="18" charset="0"/>
              </a:rPr>
              <a:t>ật</a:t>
            </a:r>
            <a:r>
              <a:rPr lang="vi-VN" sz="3600" dirty="0" smtClean="0">
                <a:latin typeface="Times New Roman" panose="02020603050405020304" pitchFamily="18" charset="0"/>
                <a:ea typeface="+mj-ea"/>
                <a:cs typeface="Times New Roman" panose="02020603050405020304" pitchFamily="18" charset="0"/>
              </a:rPr>
              <a:t> </a:t>
            </a:r>
            <a:r>
              <a:rPr lang="vi-VN" sz="3600" dirty="0">
                <a:latin typeface="Times New Roman" panose="02020603050405020304" pitchFamily="18" charset="0"/>
                <a:ea typeface="+mj-ea"/>
                <a:cs typeface="Times New Roman" panose="02020603050405020304" pitchFamily="18" charset="0"/>
              </a:rPr>
              <a:t>có thể chứa được một khối </a:t>
            </a:r>
            <a:r>
              <a:rPr lang="en-US" sz="3600" dirty="0" smtClean="0">
                <a:latin typeface="Times New Roman" panose="02020603050405020304" pitchFamily="18" charset="0"/>
                <a:ea typeface="+mj-ea"/>
                <a:cs typeface="Times New Roman" panose="02020603050405020304" pitchFamily="18" charset="0"/>
              </a:rPr>
              <a:t>c</a:t>
            </a:r>
            <a:r>
              <a:rPr lang="vi-VN" sz="3600" dirty="0" smtClean="0">
                <a:latin typeface="Times New Roman" panose="02020603050405020304" pitchFamily="18" charset="0"/>
                <a:ea typeface="+mj-ea"/>
                <a:cs typeface="Times New Roman" panose="02020603050405020304" pitchFamily="18" charset="0"/>
              </a:rPr>
              <a:t>hất </a:t>
            </a:r>
            <a:r>
              <a:rPr lang="vi-VN" sz="3600" dirty="0">
                <a:latin typeface="Times New Roman" panose="02020603050405020304" pitchFamily="18" charset="0"/>
                <a:ea typeface="+mj-ea"/>
                <a:cs typeface="Times New Roman" panose="02020603050405020304" pitchFamily="18" charset="0"/>
              </a:rPr>
              <a:t>khác</a:t>
            </a:r>
            <a:endParaRPr lang="en-US" sz="3600" dirty="0">
              <a:latin typeface="Times New Roman" panose="02020603050405020304" pitchFamily="18" charset="0"/>
              <a:ea typeface="+mj-ea"/>
              <a:cs typeface="Times New Roman" panose="02020603050405020304" pitchFamily="18" charset="0"/>
            </a:endParaRPr>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06" y="304800"/>
            <a:ext cx="1629894" cy="923990"/>
          </a:xfrm>
          <a:prstGeom prst="rect">
            <a:avLst/>
          </a:prstGeom>
        </p:spPr>
      </p:pic>
      <p:pic>
        <p:nvPicPr>
          <p:cNvPr id="28674" name="Picture 2" descr="Một số lưu ý khi mua nồi cơm điện 10 lít cho quán ăn, nhà hà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9407" y="2977656"/>
            <a:ext cx="5105400" cy="3221318"/>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4495801" y="3519217"/>
            <a:ext cx="1238249" cy="4310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0999236"/>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1600"/>
            <a:ext cx="9207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13"/>
          <p:cNvSpPr txBox="1">
            <a:spLocks/>
          </p:cNvSpPr>
          <p:nvPr/>
        </p:nvSpPr>
        <p:spPr bwMode="auto">
          <a:xfrm>
            <a:off x="1447800" y="59886"/>
            <a:ext cx="2819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4000" b="1" dirty="0" err="1">
                <a:solidFill>
                  <a:srgbClr val="64C5B4"/>
                </a:solidFill>
                <a:cs typeface="Times New Roman" panose="02020603050405020304" pitchFamily="18" charset="0"/>
              </a:rPr>
              <a:t>Thực</a:t>
            </a:r>
            <a:r>
              <a:rPr lang="en-US" altLang="en-US" sz="4000" b="1" dirty="0">
                <a:solidFill>
                  <a:srgbClr val="64C5B4"/>
                </a:solidFill>
                <a:cs typeface="Times New Roman" panose="02020603050405020304" pitchFamily="18" charset="0"/>
              </a:rPr>
              <a:t> </a:t>
            </a:r>
            <a:r>
              <a:rPr lang="en-US" altLang="en-US" sz="4000" b="1" dirty="0" err="1">
                <a:solidFill>
                  <a:srgbClr val="64C5B4"/>
                </a:solidFill>
                <a:cs typeface="Times New Roman" panose="02020603050405020304" pitchFamily="18" charset="0"/>
              </a:rPr>
              <a:t>hành</a:t>
            </a:r>
            <a:endParaRPr lang="en-US" altLang="en-US" sz="4000" b="1" dirty="0">
              <a:solidFill>
                <a:srgbClr val="64C5B4"/>
              </a:solidFill>
              <a:cs typeface="Times New Roman" panose="02020603050405020304" pitchFamily="18" charset="0"/>
            </a:endParaRPr>
          </a:p>
        </p:txBody>
      </p:sp>
      <p:sp>
        <p:nvSpPr>
          <p:cNvPr id="25604" name="Title 13"/>
          <p:cNvSpPr txBox="1">
            <a:spLocks/>
          </p:cNvSpPr>
          <p:nvPr/>
        </p:nvSpPr>
        <p:spPr bwMode="auto">
          <a:xfrm>
            <a:off x="688340" y="914650"/>
            <a:ext cx="776985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n-US" altLang="en-US" sz="3600" dirty="0" err="1" smtClean="0">
                <a:cs typeface="Times New Roman" panose="02020603050405020304" pitchFamily="18" charset="0"/>
              </a:rPr>
              <a:t>Đ</a:t>
            </a:r>
            <a:r>
              <a:rPr lang="en-US" sz="3600" dirty="0" err="1" smtClean="0">
                <a:cs typeface="Times New Roman" panose="02020603050405020304" pitchFamily="18" charset="0"/>
              </a:rPr>
              <a:t>ọc</a:t>
            </a:r>
            <a:r>
              <a:rPr lang="en-US" sz="3600" dirty="0" smtClean="0">
                <a:cs typeface="Times New Roman" panose="02020603050405020304" pitchFamily="18" charset="0"/>
              </a:rPr>
              <a:t> </a:t>
            </a:r>
            <a:r>
              <a:rPr lang="en-US" sz="3600" dirty="0" err="1">
                <a:cs typeface="Times New Roman" panose="02020603050405020304" pitchFamily="18" charset="0"/>
              </a:rPr>
              <a:t>thông</a:t>
            </a:r>
            <a:r>
              <a:rPr lang="en-US" sz="3600" dirty="0">
                <a:cs typeface="Times New Roman" panose="02020603050405020304" pitchFamily="18" charset="0"/>
              </a:rPr>
              <a:t> </a:t>
            </a:r>
            <a:r>
              <a:rPr lang="en-US" sz="3600" dirty="0" err="1">
                <a:cs typeface="Times New Roman" panose="02020603050405020304" pitchFamily="18" charset="0"/>
              </a:rPr>
              <a:t>số</a:t>
            </a:r>
            <a:r>
              <a:rPr lang="en-US" sz="3600" dirty="0">
                <a:cs typeface="Times New Roman" panose="02020603050405020304" pitchFamily="18" charset="0"/>
              </a:rPr>
              <a:t> </a:t>
            </a:r>
            <a:r>
              <a:rPr lang="en-US" sz="3600" dirty="0" err="1">
                <a:cs typeface="Times New Roman" panose="02020603050405020304" pitchFamily="18" charset="0"/>
              </a:rPr>
              <a:t>kỹ</a:t>
            </a:r>
            <a:r>
              <a:rPr lang="en-US" sz="3600" dirty="0">
                <a:cs typeface="Times New Roman" panose="02020603050405020304" pitchFamily="18" charset="0"/>
              </a:rPr>
              <a:t> </a:t>
            </a:r>
            <a:r>
              <a:rPr lang="en-US" sz="3600" dirty="0" err="1">
                <a:cs typeface="Times New Roman" panose="02020603050405020304" pitchFamily="18" charset="0"/>
              </a:rPr>
              <a:t>thuật</a:t>
            </a:r>
            <a:r>
              <a:rPr lang="en-US" sz="3600" dirty="0">
                <a:cs typeface="Times New Roman" panose="02020603050405020304" pitchFamily="18" charset="0"/>
              </a:rPr>
              <a:t> </a:t>
            </a:r>
            <a:r>
              <a:rPr lang="en-US" sz="3600" dirty="0" err="1">
                <a:cs typeface="Times New Roman" panose="02020603050405020304" pitchFamily="18" charset="0"/>
              </a:rPr>
              <a:t>của</a:t>
            </a:r>
            <a:r>
              <a:rPr lang="en-US" sz="3600" dirty="0">
                <a:cs typeface="Times New Roman" panose="02020603050405020304" pitchFamily="18" charset="0"/>
              </a:rPr>
              <a:t> </a:t>
            </a:r>
            <a:r>
              <a:rPr lang="en-US" sz="3600" dirty="0" err="1">
                <a:cs typeface="Times New Roman" panose="02020603050405020304" pitchFamily="18" charset="0"/>
              </a:rPr>
              <a:t>các</a:t>
            </a:r>
            <a:r>
              <a:rPr lang="en-US" sz="3600" dirty="0">
                <a:cs typeface="Times New Roman" panose="02020603050405020304" pitchFamily="18" charset="0"/>
              </a:rPr>
              <a:t> </a:t>
            </a:r>
            <a:r>
              <a:rPr lang="en-US" sz="3600" dirty="0" err="1">
                <a:cs typeface="Times New Roman" panose="02020603050405020304" pitchFamily="18" charset="0"/>
              </a:rPr>
              <a:t>đồ</a:t>
            </a:r>
            <a:r>
              <a:rPr lang="en-US" sz="3600" dirty="0">
                <a:cs typeface="Times New Roman" panose="02020603050405020304" pitchFamily="18" charset="0"/>
              </a:rPr>
              <a:t> </a:t>
            </a:r>
            <a:r>
              <a:rPr lang="en-US" sz="3600" dirty="0" err="1">
                <a:cs typeface="Times New Roman" panose="02020603050405020304" pitchFamily="18" charset="0"/>
              </a:rPr>
              <a:t>dùng</a:t>
            </a:r>
            <a:r>
              <a:rPr lang="en-US" sz="3600" dirty="0">
                <a:cs typeface="Times New Roman" panose="02020603050405020304" pitchFamily="18" charset="0"/>
              </a:rPr>
              <a:t> </a:t>
            </a:r>
            <a:r>
              <a:rPr lang="en-US" sz="3600" dirty="0" err="1">
                <a:cs typeface="Times New Roman" panose="02020603050405020304" pitchFamily="18" charset="0"/>
              </a:rPr>
              <a:t>điện</a:t>
            </a:r>
            <a:r>
              <a:rPr lang="en-US" sz="3600" dirty="0">
                <a:cs typeface="Times New Roman" panose="02020603050405020304" pitchFamily="18" charset="0"/>
              </a:rPr>
              <a:t> </a:t>
            </a:r>
            <a:r>
              <a:rPr lang="en-US" sz="3600" dirty="0" err="1">
                <a:cs typeface="Times New Roman" panose="02020603050405020304" pitchFamily="18" charset="0"/>
              </a:rPr>
              <a:t>cho</a:t>
            </a:r>
            <a:r>
              <a:rPr lang="en-US" sz="3600" dirty="0">
                <a:cs typeface="Times New Roman" panose="02020603050405020304" pitchFamily="18" charset="0"/>
              </a:rPr>
              <a:t> </a:t>
            </a:r>
            <a:r>
              <a:rPr lang="en-US" sz="3600" dirty="0" err="1">
                <a:cs typeface="Times New Roman" panose="02020603050405020304" pitchFamily="18" charset="0"/>
              </a:rPr>
              <a:t>trên</a:t>
            </a:r>
            <a:r>
              <a:rPr lang="en-US" sz="3600" dirty="0">
                <a:cs typeface="Times New Roman" panose="02020603050405020304" pitchFamily="18" charset="0"/>
              </a:rPr>
              <a:t> </a:t>
            </a:r>
            <a:r>
              <a:rPr lang="en-US" sz="3600" dirty="0" err="1">
                <a:cs typeface="Times New Roman" panose="02020603050405020304" pitchFamily="18" charset="0"/>
              </a:rPr>
              <a:t>hình</a:t>
            </a:r>
            <a:r>
              <a:rPr lang="en-US" sz="3600" dirty="0">
                <a:cs typeface="Times New Roman" panose="02020603050405020304" pitchFamily="18" charset="0"/>
              </a:rPr>
              <a:t> </a:t>
            </a:r>
            <a:r>
              <a:rPr lang="en-US" sz="3600" dirty="0" smtClean="0">
                <a:cs typeface="Times New Roman" panose="02020603050405020304" pitchFamily="18" charset="0"/>
              </a:rPr>
              <a:t>10.2, </a:t>
            </a:r>
            <a:r>
              <a:rPr lang="en-US" sz="3600" dirty="0" err="1">
                <a:cs typeface="Times New Roman" panose="02020603050405020304" pitchFamily="18" charset="0"/>
              </a:rPr>
              <a:t>cho</a:t>
            </a:r>
            <a:r>
              <a:rPr lang="en-US" sz="3600" dirty="0">
                <a:cs typeface="Times New Roman" panose="02020603050405020304" pitchFamily="18" charset="0"/>
              </a:rPr>
              <a:t> </a:t>
            </a:r>
            <a:r>
              <a:rPr lang="en-US" sz="3600" dirty="0" err="1">
                <a:cs typeface="Times New Roman" panose="02020603050405020304" pitchFamily="18" charset="0"/>
              </a:rPr>
              <a:t>biết</a:t>
            </a:r>
            <a:r>
              <a:rPr lang="en-US" sz="3600" dirty="0">
                <a:cs typeface="Times New Roman" panose="02020603050405020304" pitchFamily="18" charset="0"/>
              </a:rPr>
              <a:t> </a:t>
            </a:r>
            <a:r>
              <a:rPr lang="en-US" sz="3600" dirty="0" err="1">
                <a:cs typeface="Times New Roman" panose="02020603050405020304" pitchFamily="18" charset="0"/>
              </a:rPr>
              <a:t>các</a:t>
            </a:r>
            <a:r>
              <a:rPr lang="en-US" sz="3600" dirty="0">
                <a:cs typeface="Times New Roman" panose="02020603050405020304" pitchFamily="18" charset="0"/>
              </a:rPr>
              <a:t> </a:t>
            </a:r>
            <a:r>
              <a:rPr lang="en-US" sz="3600" dirty="0" err="1">
                <a:cs typeface="Times New Roman" panose="02020603050405020304" pitchFamily="18" charset="0"/>
              </a:rPr>
              <a:t>đại</a:t>
            </a:r>
            <a:r>
              <a:rPr lang="en-US" sz="3600" dirty="0">
                <a:cs typeface="Times New Roman" panose="02020603050405020304" pitchFamily="18" charset="0"/>
              </a:rPr>
              <a:t> </a:t>
            </a:r>
            <a:r>
              <a:rPr lang="en-US" sz="3600" dirty="0" err="1">
                <a:cs typeface="Times New Roman" panose="02020603050405020304" pitchFamily="18" charset="0"/>
              </a:rPr>
              <a:t>lượng</a:t>
            </a:r>
            <a:r>
              <a:rPr lang="en-US" sz="3600" dirty="0">
                <a:cs typeface="Times New Roman" panose="02020603050405020304" pitchFamily="18" charset="0"/>
              </a:rPr>
              <a:t> </a:t>
            </a:r>
            <a:r>
              <a:rPr lang="en-US" sz="3600" dirty="0" err="1">
                <a:cs typeface="Times New Roman" panose="02020603050405020304" pitchFamily="18" charset="0"/>
              </a:rPr>
              <a:t>điện</a:t>
            </a:r>
            <a:r>
              <a:rPr lang="en-US" sz="3600" dirty="0">
                <a:cs typeface="Times New Roman" panose="02020603050405020304" pitchFamily="18" charset="0"/>
              </a:rPr>
              <a:t> </a:t>
            </a:r>
            <a:r>
              <a:rPr lang="en-US" sz="3600" dirty="0" err="1">
                <a:cs typeface="Times New Roman" panose="02020603050405020304" pitchFamily="18" charset="0"/>
              </a:rPr>
              <a:t>định</a:t>
            </a:r>
            <a:r>
              <a:rPr lang="en-US" sz="3600" dirty="0">
                <a:cs typeface="Times New Roman" panose="02020603050405020304" pitchFamily="18" charset="0"/>
              </a:rPr>
              <a:t> </a:t>
            </a:r>
            <a:r>
              <a:rPr lang="en-US" sz="3600" dirty="0" err="1">
                <a:cs typeface="Times New Roman" panose="02020603050405020304" pitchFamily="18" charset="0"/>
              </a:rPr>
              <a:t>mức</a:t>
            </a:r>
            <a:r>
              <a:rPr lang="en-US" sz="3600" dirty="0">
                <a:cs typeface="Times New Roman" panose="02020603050405020304" pitchFamily="18" charset="0"/>
              </a:rPr>
              <a:t> </a:t>
            </a:r>
            <a:r>
              <a:rPr lang="en-US" sz="3600" dirty="0" err="1">
                <a:cs typeface="Times New Roman" panose="02020603050405020304" pitchFamily="18" charset="0"/>
              </a:rPr>
              <a:t>và</a:t>
            </a:r>
            <a:r>
              <a:rPr lang="en-US" sz="3600" dirty="0">
                <a:cs typeface="Times New Roman" panose="02020603050405020304" pitchFamily="18" charset="0"/>
              </a:rPr>
              <a:t> </a:t>
            </a:r>
            <a:r>
              <a:rPr lang="en-US" sz="3600" dirty="0" err="1" smtClean="0">
                <a:cs typeface="Times New Roman" panose="02020603050405020304" pitchFamily="18" charset="0"/>
              </a:rPr>
              <a:t>thông</a:t>
            </a:r>
            <a:r>
              <a:rPr lang="en-US" sz="3600" dirty="0" smtClean="0">
                <a:cs typeface="Times New Roman" panose="02020603050405020304" pitchFamily="18" charset="0"/>
              </a:rPr>
              <a:t> </a:t>
            </a:r>
            <a:r>
              <a:rPr lang="en-US" sz="3600" dirty="0" err="1">
                <a:cs typeface="Times New Roman" panose="02020603050405020304" pitchFamily="18" charset="0"/>
              </a:rPr>
              <a:t>số</a:t>
            </a:r>
            <a:r>
              <a:rPr lang="en-US" sz="3600" dirty="0">
                <a:cs typeface="Times New Roman" panose="02020603050405020304" pitchFamily="18" charset="0"/>
              </a:rPr>
              <a:t> </a:t>
            </a:r>
            <a:r>
              <a:rPr lang="en-US" sz="3600" dirty="0" err="1">
                <a:cs typeface="Times New Roman" panose="02020603050405020304" pitchFamily="18" charset="0"/>
              </a:rPr>
              <a:t>kỹ</a:t>
            </a:r>
            <a:r>
              <a:rPr lang="en-US" sz="3600" dirty="0">
                <a:cs typeface="Times New Roman" panose="02020603050405020304" pitchFamily="18" charset="0"/>
              </a:rPr>
              <a:t> </a:t>
            </a:r>
            <a:r>
              <a:rPr lang="en-US" sz="3600" dirty="0" err="1">
                <a:cs typeface="Times New Roman" panose="02020603050405020304" pitchFamily="18" charset="0"/>
              </a:rPr>
              <a:t>thuật</a:t>
            </a:r>
            <a:r>
              <a:rPr lang="en-US" sz="3600" dirty="0">
                <a:cs typeface="Times New Roman" panose="02020603050405020304" pitchFamily="18" charset="0"/>
              </a:rPr>
              <a:t> </a:t>
            </a:r>
            <a:r>
              <a:rPr lang="en-US" sz="3600" dirty="0" err="1">
                <a:cs typeface="Times New Roman" panose="02020603050405020304" pitchFamily="18" charset="0"/>
              </a:rPr>
              <a:t>đặc</a:t>
            </a:r>
            <a:r>
              <a:rPr lang="en-US" sz="3600" dirty="0">
                <a:cs typeface="Times New Roman" panose="02020603050405020304" pitchFamily="18" charset="0"/>
              </a:rPr>
              <a:t> </a:t>
            </a:r>
            <a:r>
              <a:rPr lang="en-US" sz="3600" dirty="0" err="1">
                <a:cs typeface="Times New Roman" panose="02020603050405020304" pitchFamily="18" charset="0"/>
              </a:rPr>
              <a:t>trưng</a:t>
            </a:r>
            <a:r>
              <a:rPr lang="en-US" sz="3600" dirty="0">
                <a:cs typeface="Times New Roman" panose="02020603050405020304" pitchFamily="18" charset="0"/>
              </a:rPr>
              <a:t> </a:t>
            </a:r>
            <a:r>
              <a:rPr lang="en-US" sz="3600" dirty="0" err="1">
                <a:cs typeface="Times New Roman" panose="02020603050405020304" pitchFamily="18" charset="0"/>
              </a:rPr>
              <a:t>của</a:t>
            </a:r>
            <a:r>
              <a:rPr lang="en-US" sz="3600" dirty="0">
                <a:cs typeface="Times New Roman" panose="02020603050405020304" pitchFamily="18" charset="0"/>
              </a:rPr>
              <a:t> </a:t>
            </a:r>
            <a:r>
              <a:rPr lang="en-US" sz="3600" dirty="0" err="1" smtClean="0">
                <a:cs typeface="Times New Roman" panose="02020603050405020304" pitchFamily="18" charset="0"/>
              </a:rPr>
              <a:t>chúng</a:t>
            </a:r>
            <a:r>
              <a:rPr lang="en-US" sz="3600" dirty="0" smtClean="0">
                <a:cs typeface="Times New Roman" panose="02020603050405020304" pitchFamily="18" charset="0"/>
              </a:rPr>
              <a:t>?</a:t>
            </a:r>
            <a:endParaRPr lang="en-US" sz="3600" dirty="0">
              <a:cs typeface="Times New Roman" panose="02020603050405020304" pitchFamily="18" charset="0"/>
            </a:endParaRPr>
          </a:p>
        </p:txBody>
      </p:sp>
      <p:pic>
        <p:nvPicPr>
          <p:cNvPr id="9" name="Content Placeholder 4" descr="Screen Clipping"/>
          <p:cNvPicPr>
            <a:picLocks noChangeAspect="1"/>
          </p:cNvPicPr>
          <p:nvPr/>
        </p:nvPicPr>
        <p:blipFill rotWithShape="1">
          <a:blip r:embed="rId3">
            <a:extLst>
              <a:ext uri="{28A0092B-C50C-407E-A947-70E740481C1C}">
                <a14:useLocalDpi xmlns:a14="http://schemas.microsoft.com/office/drawing/2010/main" val="0"/>
              </a:ext>
            </a:extLst>
          </a:blip>
          <a:srcRect t="11381" b="14541"/>
          <a:stretch/>
        </p:blipFill>
        <p:spPr>
          <a:xfrm>
            <a:off x="688340" y="3222973"/>
            <a:ext cx="7769859" cy="3635031"/>
          </a:xfrm>
          <a:prstGeom prst="rect">
            <a:avLst/>
          </a:prstGeom>
        </p:spPr>
      </p:pic>
    </p:spTree>
    <p:extLst>
      <p:ext uri="{BB962C8B-B14F-4D97-AF65-F5344CB8AC3E}">
        <p14:creationId xmlns:p14="http://schemas.microsoft.com/office/powerpoint/2010/main" val="429027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Text Box 5"/>
          <p:cNvSpPr txBox="1">
            <a:spLocks noChangeArrowheads="1"/>
          </p:cNvSpPr>
          <p:nvPr/>
        </p:nvSpPr>
        <p:spPr bwMode="auto">
          <a:xfrm>
            <a:off x="990600" y="1752600"/>
            <a:ext cx="7620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i="1" dirty="0" err="1">
                <a:solidFill>
                  <a:srgbClr val="FF0066"/>
                </a:solidFill>
              </a:rPr>
              <a:t>Trên</a:t>
            </a:r>
            <a:r>
              <a:rPr lang="en-US" sz="3200" b="1" i="1" dirty="0">
                <a:solidFill>
                  <a:srgbClr val="FF0066"/>
                </a:solidFill>
              </a:rPr>
              <a:t> </a:t>
            </a:r>
            <a:r>
              <a:rPr lang="en-US" sz="3200" b="1" i="1" dirty="0" err="1">
                <a:solidFill>
                  <a:srgbClr val="FF0066"/>
                </a:solidFill>
              </a:rPr>
              <a:t>bóng</a:t>
            </a:r>
            <a:r>
              <a:rPr lang="en-US" sz="3200" b="1" i="1" dirty="0">
                <a:solidFill>
                  <a:srgbClr val="FF0066"/>
                </a:solidFill>
              </a:rPr>
              <a:t> </a:t>
            </a:r>
            <a:r>
              <a:rPr lang="en-US" sz="3200" b="1" i="1" dirty="0" err="1">
                <a:solidFill>
                  <a:srgbClr val="FF0066"/>
                </a:solidFill>
              </a:rPr>
              <a:t>đèn</a:t>
            </a:r>
            <a:r>
              <a:rPr lang="en-US" sz="3200" b="1" i="1" dirty="0">
                <a:solidFill>
                  <a:srgbClr val="FF0066"/>
                </a:solidFill>
              </a:rPr>
              <a:t> </a:t>
            </a:r>
            <a:r>
              <a:rPr lang="en-US" sz="3200" b="1" i="1" dirty="0" err="1">
                <a:solidFill>
                  <a:srgbClr val="FF0066"/>
                </a:solidFill>
              </a:rPr>
              <a:t>có</a:t>
            </a:r>
            <a:r>
              <a:rPr lang="en-US" sz="3200" b="1" i="1" dirty="0">
                <a:solidFill>
                  <a:srgbClr val="FF0066"/>
                </a:solidFill>
              </a:rPr>
              <a:t> </a:t>
            </a:r>
            <a:r>
              <a:rPr lang="en-US" sz="3200" b="1" i="1" dirty="0" err="1">
                <a:solidFill>
                  <a:srgbClr val="FF0066"/>
                </a:solidFill>
              </a:rPr>
              <a:t>ghi</a:t>
            </a:r>
            <a:r>
              <a:rPr lang="en-US" sz="3200" b="1" i="1" dirty="0">
                <a:solidFill>
                  <a:srgbClr val="FF0066"/>
                </a:solidFill>
              </a:rPr>
              <a:t> 220V / 60W, </a:t>
            </a:r>
            <a:r>
              <a:rPr lang="en-US" sz="3200" b="1" i="1" dirty="0" err="1">
                <a:solidFill>
                  <a:srgbClr val="FF0066"/>
                </a:solidFill>
              </a:rPr>
              <a:t>em</a:t>
            </a:r>
            <a:r>
              <a:rPr lang="en-US" sz="3200" b="1" i="1" dirty="0">
                <a:solidFill>
                  <a:srgbClr val="FF0066"/>
                </a:solidFill>
              </a:rPr>
              <a:t> </a:t>
            </a:r>
            <a:r>
              <a:rPr lang="en-US" sz="3200" b="1" i="1" dirty="0" err="1">
                <a:solidFill>
                  <a:srgbClr val="FF0066"/>
                </a:solidFill>
              </a:rPr>
              <a:t>hãy</a:t>
            </a:r>
            <a:r>
              <a:rPr lang="en-US" sz="3200" b="1" i="1" dirty="0">
                <a:solidFill>
                  <a:srgbClr val="FF0066"/>
                </a:solidFill>
              </a:rPr>
              <a:t> </a:t>
            </a:r>
            <a:r>
              <a:rPr lang="en-US" sz="3200" b="1" i="1" dirty="0" err="1">
                <a:solidFill>
                  <a:srgbClr val="FF0066"/>
                </a:solidFill>
              </a:rPr>
              <a:t>giải</a:t>
            </a:r>
            <a:r>
              <a:rPr lang="en-US" sz="3200" b="1" i="1" dirty="0">
                <a:solidFill>
                  <a:srgbClr val="FF0066"/>
                </a:solidFill>
              </a:rPr>
              <a:t> </a:t>
            </a:r>
            <a:r>
              <a:rPr lang="en-US" sz="3200" b="1" i="1" dirty="0" err="1">
                <a:solidFill>
                  <a:srgbClr val="FF0066"/>
                </a:solidFill>
              </a:rPr>
              <a:t>thích</a:t>
            </a:r>
            <a:r>
              <a:rPr lang="en-US" sz="3200" b="1" i="1" dirty="0">
                <a:solidFill>
                  <a:srgbClr val="FF0066"/>
                </a:solidFill>
              </a:rPr>
              <a:t> </a:t>
            </a:r>
            <a:r>
              <a:rPr lang="en-US" sz="3200" b="1" i="1" dirty="0" err="1">
                <a:solidFill>
                  <a:srgbClr val="FF0066"/>
                </a:solidFill>
              </a:rPr>
              <a:t>các</a:t>
            </a:r>
            <a:r>
              <a:rPr lang="en-US" sz="3200" b="1" i="1" dirty="0">
                <a:solidFill>
                  <a:srgbClr val="FF0066"/>
                </a:solidFill>
              </a:rPr>
              <a:t> </a:t>
            </a:r>
            <a:r>
              <a:rPr lang="en-US" sz="3200" b="1" i="1" dirty="0" err="1">
                <a:solidFill>
                  <a:srgbClr val="FF0066"/>
                </a:solidFill>
              </a:rPr>
              <a:t>số</a:t>
            </a:r>
            <a:r>
              <a:rPr lang="en-US" sz="3200" b="1" i="1" dirty="0">
                <a:solidFill>
                  <a:srgbClr val="FF0066"/>
                </a:solidFill>
              </a:rPr>
              <a:t> </a:t>
            </a:r>
            <a:r>
              <a:rPr lang="en-US" sz="3200" b="1" i="1" dirty="0" err="1">
                <a:solidFill>
                  <a:srgbClr val="FF0066"/>
                </a:solidFill>
              </a:rPr>
              <a:t>liệu</a:t>
            </a:r>
            <a:r>
              <a:rPr lang="en-US" sz="3200" b="1" i="1" dirty="0">
                <a:solidFill>
                  <a:srgbClr val="FF0066"/>
                </a:solidFill>
              </a:rPr>
              <a:t> </a:t>
            </a:r>
            <a:r>
              <a:rPr lang="en-US" sz="3200" b="1" i="1" dirty="0" err="1">
                <a:solidFill>
                  <a:srgbClr val="FF0066"/>
                </a:solidFill>
              </a:rPr>
              <a:t>đó</a:t>
            </a:r>
            <a:r>
              <a:rPr lang="en-US" sz="3200" b="1" i="1" dirty="0">
                <a:solidFill>
                  <a:srgbClr val="FF0066"/>
                </a:solidFill>
              </a:rPr>
              <a:t>?</a:t>
            </a:r>
          </a:p>
        </p:txBody>
      </p:sp>
      <p:sp>
        <p:nvSpPr>
          <p:cNvPr id="19462" name="Text Box 6"/>
          <p:cNvSpPr txBox="1">
            <a:spLocks noChangeArrowheads="1"/>
          </p:cNvSpPr>
          <p:nvPr/>
        </p:nvSpPr>
        <p:spPr bwMode="auto">
          <a:xfrm>
            <a:off x="609600" y="4191000"/>
            <a:ext cx="8682038"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dirty="0">
                <a:solidFill>
                  <a:srgbClr val="0000FF"/>
                </a:solidFill>
              </a:rPr>
              <a:t> </a:t>
            </a:r>
            <a:r>
              <a:rPr lang="en-US" sz="3600" dirty="0">
                <a:solidFill>
                  <a:srgbClr val="0000FF"/>
                </a:solidFill>
              </a:rPr>
              <a:t>220V: </a:t>
            </a:r>
            <a:r>
              <a:rPr lang="en-US" sz="3600" dirty="0" err="1">
                <a:solidFill>
                  <a:srgbClr val="0000FF"/>
                </a:solidFill>
              </a:rPr>
              <a:t>Điện</a:t>
            </a:r>
            <a:r>
              <a:rPr lang="en-US" sz="3600" dirty="0">
                <a:solidFill>
                  <a:srgbClr val="0000FF"/>
                </a:solidFill>
              </a:rPr>
              <a:t> </a:t>
            </a:r>
            <a:r>
              <a:rPr lang="en-US" sz="3600" dirty="0" err="1">
                <a:solidFill>
                  <a:srgbClr val="0000FF"/>
                </a:solidFill>
              </a:rPr>
              <a:t>áp</a:t>
            </a:r>
            <a:r>
              <a:rPr lang="en-US" sz="3600" dirty="0">
                <a:solidFill>
                  <a:srgbClr val="0000FF"/>
                </a:solidFill>
              </a:rPr>
              <a:t> </a:t>
            </a:r>
            <a:r>
              <a:rPr lang="en-US" sz="3600" dirty="0" err="1">
                <a:solidFill>
                  <a:srgbClr val="0000FF"/>
                </a:solidFill>
              </a:rPr>
              <a:t>định</a:t>
            </a:r>
            <a:r>
              <a:rPr lang="en-US" sz="3600" dirty="0">
                <a:solidFill>
                  <a:srgbClr val="0000FF"/>
                </a:solidFill>
              </a:rPr>
              <a:t> </a:t>
            </a:r>
            <a:r>
              <a:rPr lang="en-US" sz="3600" dirty="0" err="1">
                <a:solidFill>
                  <a:srgbClr val="0000FF"/>
                </a:solidFill>
              </a:rPr>
              <a:t>mức</a:t>
            </a:r>
            <a:r>
              <a:rPr lang="en-US" sz="3600" dirty="0">
                <a:solidFill>
                  <a:srgbClr val="0000FF"/>
                </a:solidFill>
              </a:rPr>
              <a:t> </a:t>
            </a:r>
            <a:r>
              <a:rPr lang="en-US" sz="3600" dirty="0" err="1">
                <a:solidFill>
                  <a:srgbClr val="0000FF"/>
                </a:solidFill>
              </a:rPr>
              <a:t>của</a:t>
            </a:r>
            <a:r>
              <a:rPr lang="en-US" sz="3600" dirty="0">
                <a:solidFill>
                  <a:srgbClr val="0000FF"/>
                </a:solidFill>
              </a:rPr>
              <a:t> </a:t>
            </a:r>
            <a:r>
              <a:rPr lang="en-US" sz="3600" dirty="0" err="1">
                <a:solidFill>
                  <a:srgbClr val="0000FF"/>
                </a:solidFill>
              </a:rPr>
              <a:t>bóng</a:t>
            </a:r>
            <a:r>
              <a:rPr lang="en-US" sz="3600" dirty="0">
                <a:solidFill>
                  <a:srgbClr val="0000FF"/>
                </a:solidFill>
              </a:rPr>
              <a:t> </a:t>
            </a:r>
            <a:r>
              <a:rPr lang="en-US" sz="3600" dirty="0" err="1">
                <a:solidFill>
                  <a:srgbClr val="0000FF"/>
                </a:solidFill>
              </a:rPr>
              <a:t>đèn</a:t>
            </a:r>
            <a:r>
              <a:rPr lang="en-US" sz="3600" dirty="0">
                <a:solidFill>
                  <a:srgbClr val="0000FF"/>
                </a:solidFill>
              </a:rPr>
              <a:t>.</a:t>
            </a:r>
          </a:p>
          <a:p>
            <a:pPr>
              <a:spcBef>
                <a:spcPct val="50000"/>
              </a:spcBef>
            </a:pPr>
            <a:r>
              <a:rPr lang="en-US" sz="3600" dirty="0">
                <a:solidFill>
                  <a:srgbClr val="0000FF"/>
                </a:solidFill>
              </a:rPr>
              <a:t> 60W: </a:t>
            </a:r>
            <a:r>
              <a:rPr lang="en-US" sz="3600" dirty="0" err="1">
                <a:solidFill>
                  <a:srgbClr val="0000FF"/>
                </a:solidFill>
              </a:rPr>
              <a:t>Công</a:t>
            </a:r>
            <a:r>
              <a:rPr lang="en-US" sz="3600" dirty="0">
                <a:solidFill>
                  <a:srgbClr val="0000FF"/>
                </a:solidFill>
              </a:rPr>
              <a:t> </a:t>
            </a:r>
            <a:r>
              <a:rPr lang="en-US" sz="3600" dirty="0" err="1">
                <a:solidFill>
                  <a:srgbClr val="0000FF"/>
                </a:solidFill>
              </a:rPr>
              <a:t>suất</a:t>
            </a:r>
            <a:r>
              <a:rPr lang="en-US" sz="3600" dirty="0">
                <a:solidFill>
                  <a:srgbClr val="0000FF"/>
                </a:solidFill>
              </a:rPr>
              <a:t> </a:t>
            </a:r>
            <a:r>
              <a:rPr lang="en-US" sz="3600" dirty="0" err="1">
                <a:solidFill>
                  <a:srgbClr val="0000FF"/>
                </a:solidFill>
              </a:rPr>
              <a:t>định</a:t>
            </a:r>
            <a:r>
              <a:rPr lang="en-US" sz="3600" dirty="0">
                <a:solidFill>
                  <a:srgbClr val="0000FF"/>
                </a:solidFill>
              </a:rPr>
              <a:t> </a:t>
            </a:r>
            <a:r>
              <a:rPr lang="en-US" sz="3600" dirty="0" err="1">
                <a:solidFill>
                  <a:srgbClr val="0000FF"/>
                </a:solidFill>
              </a:rPr>
              <a:t>mức</a:t>
            </a:r>
            <a:r>
              <a:rPr lang="en-US" sz="3600" dirty="0">
                <a:solidFill>
                  <a:srgbClr val="0000FF"/>
                </a:solidFill>
              </a:rPr>
              <a:t> </a:t>
            </a:r>
            <a:r>
              <a:rPr lang="en-US" sz="3600" dirty="0" err="1">
                <a:solidFill>
                  <a:srgbClr val="0000FF"/>
                </a:solidFill>
              </a:rPr>
              <a:t>của</a:t>
            </a:r>
            <a:r>
              <a:rPr lang="en-US" sz="3600" dirty="0">
                <a:solidFill>
                  <a:srgbClr val="0000FF"/>
                </a:solidFill>
              </a:rPr>
              <a:t> </a:t>
            </a:r>
            <a:r>
              <a:rPr lang="en-US" sz="3600" dirty="0" err="1">
                <a:solidFill>
                  <a:srgbClr val="0000FF"/>
                </a:solidFill>
              </a:rPr>
              <a:t>bóng</a:t>
            </a:r>
            <a:r>
              <a:rPr lang="en-US" sz="3600" dirty="0">
                <a:solidFill>
                  <a:srgbClr val="0000FF"/>
                </a:solidFill>
              </a:rPr>
              <a:t> </a:t>
            </a:r>
            <a:r>
              <a:rPr lang="en-US" sz="3600" dirty="0" err="1">
                <a:solidFill>
                  <a:srgbClr val="0000FF"/>
                </a:solidFill>
              </a:rPr>
              <a:t>đèn</a:t>
            </a:r>
            <a:r>
              <a:rPr lang="en-US" sz="3200" dirty="0"/>
              <a:t>.</a:t>
            </a:r>
          </a:p>
        </p:txBody>
      </p:sp>
      <p:pic>
        <p:nvPicPr>
          <p:cNvPr id="19463" name="Picture 7" descr="Right-04-june"/>
          <p:cNvPicPr>
            <a:picLocks noGrp="1" noChangeAspect="1" noChangeArrowheads="1" noCrop="1"/>
          </p:cNvPicPr>
          <p:nvPr>
            <p:ph/>
          </p:nvPr>
        </p:nvPicPr>
        <p:blipFill>
          <a:blip r:embed="rId2">
            <a:extLst>
              <a:ext uri="{28A0092B-C50C-407E-A947-70E740481C1C}">
                <a14:useLocalDpi xmlns:a14="http://schemas.microsoft.com/office/drawing/2010/main" val="0"/>
              </a:ext>
            </a:extLst>
          </a:blip>
          <a:srcRect/>
          <a:stretch>
            <a:fillRect/>
          </a:stretch>
        </p:blipFill>
        <p:spPr>
          <a:xfrm>
            <a:off x="762000" y="3429000"/>
            <a:ext cx="1676400" cy="419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25364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9461"/>
                                        </p:tgtEl>
                                        <p:attrNameLst>
                                          <p:attrName>style.visibility</p:attrName>
                                        </p:attrNameLst>
                                      </p:cBhvr>
                                      <p:to>
                                        <p:strVal val="visible"/>
                                      </p:to>
                                    </p:set>
                                    <p:anim calcmode="discrete" valueType="clr">
                                      <p:cBhvr override="childStyle">
                                        <p:cTn id="7" dur="80"/>
                                        <p:tgtEl>
                                          <p:spTgt spid="1946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461"/>
                                        </p:tgtEl>
                                        <p:attrNameLst>
                                          <p:attrName>fillcolor</p:attrName>
                                        </p:attrNameLst>
                                      </p:cBhvr>
                                      <p:tavLst>
                                        <p:tav tm="0">
                                          <p:val>
                                            <p:clrVal>
                                              <a:schemeClr val="accent2"/>
                                            </p:clrVal>
                                          </p:val>
                                        </p:tav>
                                        <p:tav tm="50000">
                                          <p:val>
                                            <p:clrVal>
                                              <a:schemeClr val="hlink"/>
                                            </p:clrVal>
                                          </p:val>
                                        </p:tav>
                                      </p:tavLst>
                                    </p:anim>
                                    <p:set>
                                      <p:cBhvr>
                                        <p:cTn id="9" dur="80"/>
                                        <p:tgtEl>
                                          <p:spTgt spid="19461"/>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19463"/>
                                        </p:tgtEl>
                                        <p:attrNameLst>
                                          <p:attrName>style.visibility</p:attrName>
                                        </p:attrNameLst>
                                      </p:cBhvr>
                                      <p:to>
                                        <p:strVal val="visible"/>
                                      </p:to>
                                    </p:set>
                                    <p:anim calcmode="lin" valueType="num">
                                      <p:cBhvr>
                                        <p:cTn id="14" dur="1000" fill="hold"/>
                                        <p:tgtEl>
                                          <p:spTgt spid="19463"/>
                                        </p:tgtEl>
                                        <p:attrNameLst>
                                          <p:attrName>ppt_w</p:attrName>
                                        </p:attrNameLst>
                                      </p:cBhvr>
                                      <p:tavLst>
                                        <p:tav tm="0">
                                          <p:val>
                                            <p:fltVal val="0"/>
                                          </p:val>
                                        </p:tav>
                                        <p:tav tm="100000">
                                          <p:val>
                                            <p:strVal val="#ppt_w"/>
                                          </p:val>
                                        </p:tav>
                                      </p:tavLst>
                                    </p:anim>
                                    <p:anim calcmode="lin" valueType="num">
                                      <p:cBhvr>
                                        <p:cTn id="15" dur="1000" fill="hold"/>
                                        <p:tgtEl>
                                          <p:spTgt spid="19463"/>
                                        </p:tgtEl>
                                        <p:attrNameLst>
                                          <p:attrName>ppt_h</p:attrName>
                                        </p:attrNameLst>
                                      </p:cBhvr>
                                      <p:tavLst>
                                        <p:tav tm="0">
                                          <p:val>
                                            <p:fltVal val="0"/>
                                          </p:val>
                                        </p:tav>
                                        <p:tav tm="100000">
                                          <p:val>
                                            <p:strVal val="#ppt_h"/>
                                          </p:val>
                                        </p:tav>
                                      </p:tavLst>
                                    </p:anim>
                                    <p:anim calcmode="lin" valueType="num">
                                      <p:cBhvr>
                                        <p:cTn id="16" dur="1000" fill="hold"/>
                                        <p:tgtEl>
                                          <p:spTgt spid="19463"/>
                                        </p:tgtEl>
                                        <p:attrNameLst>
                                          <p:attrName>style.rotation</p:attrName>
                                        </p:attrNameLst>
                                      </p:cBhvr>
                                      <p:tavLst>
                                        <p:tav tm="0">
                                          <p:val>
                                            <p:fltVal val="90"/>
                                          </p:val>
                                        </p:tav>
                                        <p:tav tm="100000">
                                          <p:val>
                                            <p:fltVal val="0"/>
                                          </p:val>
                                        </p:tav>
                                      </p:tavLst>
                                    </p:anim>
                                    <p:animEffect transition="in" filter="fade">
                                      <p:cBhvr>
                                        <p:cTn id="17" dur="1000"/>
                                        <p:tgtEl>
                                          <p:spTgt spid="194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9462"/>
                                        </p:tgtEl>
                                        <p:attrNameLst>
                                          <p:attrName>style.visibility</p:attrName>
                                        </p:attrNameLst>
                                      </p:cBhvr>
                                      <p:to>
                                        <p:strVal val="visible"/>
                                      </p:to>
                                    </p:set>
                                    <p:anim calcmode="discrete" valueType="clr">
                                      <p:cBhvr override="childStyle">
                                        <p:cTn id="22" dur="80"/>
                                        <p:tgtEl>
                                          <p:spTgt spid="19462"/>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9462"/>
                                        </p:tgtEl>
                                        <p:attrNameLst>
                                          <p:attrName>fillcolor</p:attrName>
                                        </p:attrNameLst>
                                      </p:cBhvr>
                                      <p:tavLst>
                                        <p:tav tm="0">
                                          <p:val>
                                            <p:clrVal>
                                              <a:schemeClr val="accent2"/>
                                            </p:clrVal>
                                          </p:val>
                                        </p:tav>
                                        <p:tav tm="50000">
                                          <p:val>
                                            <p:clrVal>
                                              <a:schemeClr val="hlink"/>
                                            </p:clrVal>
                                          </p:val>
                                        </p:tav>
                                      </p:tavLst>
                                    </p:anim>
                                    <p:set>
                                      <p:cBhvr>
                                        <p:cTn id="24" dur="80"/>
                                        <p:tgtEl>
                                          <p:spTgt spid="1946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P spid="1946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Text Box 5"/>
          <p:cNvSpPr txBox="1">
            <a:spLocks noChangeArrowheads="1"/>
          </p:cNvSpPr>
          <p:nvPr/>
        </p:nvSpPr>
        <p:spPr bwMode="auto">
          <a:xfrm>
            <a:off x="838200" y="1143000"/>
            <a:ext cx="6934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i="1">
                <a:solidFill>
                  <a:srgbClr val="FF0066"/>
                </a:solidFill>
              </a:rPr>
              <a:t>Hãy giải thích các số liệu ghi trên bình nước nóng ARISTON</a:t>
            </a:r>
          </a:p>
        </p:txBody>
      </p:sp>
      <p:sp>
        <p:nvSpPr>
          <p:cNvPr id="21510" name="Text Box 6"/>
          <p:cNvSpPr txBox="1">
            <a:spLocks noChangeArrowheads="1"/>
          </p:cNvSpPr>
          <p:nvPr/>
        </p:nvSpPr>
        <p:spPr bwMode="auto">
          <a:xfrm>
            <a:off x="1066800" y="3503613"/>
            <a:ext cx="73914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dirty="0" err="1">
                <a:solidFill>
                  <a:srgbClr val="0000FF"/>
                </a:solidFill>
              </a:rPr>
              <a:t>Công</a:t>
            </a:r>
            <a:r>
              <a:rPr lang="en-US" sz="3200" dirty="0">
                <a:solidFill>
                  <a:srgbClr val="0000FF"/>
                </a:solidFill>
              </a:rPr>
              <a:t> </a:t>
            </a:r>
            <a:r>
              <a:rPr lang="en-US" sz="3200" dirty="0" err="1">
                <a:solidFill>
                  <a:srgbClr val="0000FF"/>
                </a:solidFill>
              </a:rPr>
              <a:t>suất</a:t>
            </a:r>
            <a:r>
              <a:rPr lang="en-US" sz="3200" dirty="0">
                <a:solidFill>
                  <a:srgbClr val="0000FF"/>
                </a:solidFill>
              </a:rPr>
              <a:t> </a:t>
            </a:r>
            <a:r>
              <a:rPr lang="en-US" sz="3200" dirty="0" err="1">
                <a:solidFill>
                  <a:srgbClr val="0000FF"/>
                </a:solidFill>
              </a:rPr>
              <a:t>định</a:t>
            </a:r>
            <a:r>
              <a:rPr lang="en-US" sz="3200" dirty="0">
                <a:solidFill>
                  <a:srgbClr val="0000FF"/>
                </a:solidFill>
              </a:rPr>
              <a:t> </a:t>
            </a:r>
            <a:r>
              <a:rPr lang="en-US" sz="3200" dirty="0" err="1">
                <a:solidFill>
                  <a:srgbClr val="0000FF"/>
                </a:solidFill>
              </a:rPr>
              <a:t>mức</a:t>
            </a:r>
            <a:r>
              <a:rPr lang="en-US" sz="3200" dirty="0">
                <a:solidFill>
                  <a:srgbClr val="0000FF"/>
                </a:solidFill>
              </a:rPr>
              <a:t>: 2000W</a:t>
            </a:r>
          </a:p>
          <a:p>
            <a:pPr>
              <a:spcBef>
                <a:spcPct val="50000"/>
              </a:spcBef>
            </a:pPr>
            <a:r>
              <a:rPr lang="en-US" sz="3200" dirty="0" err="1">
                <a:solidFill>
                  <a:srgbClr val="0000FF"/>
                </a:solidFill>
              </a:rPr>
              <a:t>Điện</a:t>
            </a:r>
            <a:r>
              <a:rPr lang="en-US" sz="3200" dirty="0">
                <a:solidFill>
                  <a:srgbClr val="0000FF"/>
                </a:solidFill>
              </a:rPr>
              <a:t> </a:t>
            </a:r>
            <a:r>
              <a:rPr lang="en-US" sz="3200" dirty="0" err="1">
                <a:solidFill>
                  <a:srgbClr val="0000FF"/>
                </a:solidFill>
              </a:rPr>
              <a:t>áp</a:t>
            </a:r>
            <a:r>
              <a:rPr lang="en-US" sz="3200" dirty="0">
                <a:solidFill>
                  <a:srgbClr val="0000FF"/>
                </a:solidFill>
              </a:rPr>
              <a:t> </a:t>
            </a:r>
            <a:r>
              <a:rPr lang="en-US" sz="3200" dirty="0" err="1">
                <a:solidFill>
                  <a:srgbClr val="0000FF"/>
                </a:solidFill>
              </a:rPr>
              <a:t>định</a:t>
            </a:r>
            <a:r>
              <a:rPr lang="en-US" sz="3200" dirty="0">
                <a:solidFill>
                  <a:srgbClr val="0000FF"/>
                </a:solidFill>
              </a:rPr>
              <a:t> </a:t>
            </a:r>
            <a:r>
              <a:rPr lang="en-US" sz="3200" dirty="0" err="1">
                <a:solidFill>
                  <a:srgbClr val="0000FF"/>
                </a:solidFill>
              </a:rPr>
              <a:t>mức</a:t>
            </a:r>
            <a:r>
              <a:rPr lang="en-US" sz="3200" dirty="0">
                <a:solidFill>
                  <a:srgbClr val="0000FF"/>
                </a:solidFill>
              </a:rPr>
              <a:t>: 220V</a:t>
            </a:r>
          </a:p>
          <a:p>
            <a:pPr>
              <a:spcBef>
                <a:spcPct val="50000"/>
              </a:spcBef>
            </a:pPr>
            <a:r>
              <a:rPr lang="en-US" sz="3200" dirty="0" smtClean="0">
                <a:solidFill>
                  <a:srgbClr val="0000FF"/>
                </a:solidFill>
              </a:rPr>
              <a:t>Dung </a:t>
            </a:r>
            <a:r>
              <a:rPr lang="en-US" sz="3200" dirty="0" err="1">
                <a:solidFill>
                  <a:srgbClr val="0000FF"/>
                </a:solidFill>
              </a:rPr>
              <a:t>tích</a:t>
            </a:r>
            <a:r>
              <a:rPr lang="en-US" sz="3200" dirty="0">
                <a:solidFill>
                  <a:srgbClr val="0000FF"/>
                </a:solidFill>
              </a:rPr>
              <a:t> </a:t>
            </a:r>
            <a:r>
              <a:rPr lang="en-US" sz="3200" dirty="0" err="1">
                <a:solidFill>
                  <a:srgbClr val="0000FF"/>
                </a:solidFill>
              </a:rPr>
              <a:t>định</a:t>
            </a:r>
            <a:r>
              <a:rPr lang="en-US" sz="3200" dirty="0">
                <a:solidFill>
                  <a:srgbClr val="0000FF"/>
                </a:solidFill>
              </a:rPr>
              <a:t> </a:t>
            </a:r>
            <a:r>
              <a:rPr lang="en-US" sz="3200" dirty="0" err="1">
                <a:solidFill>
                  <a:srgbClr val="0000FF"/>
                </a:solidFill>
              </a:rPr>
              <a:t>mức</a:t>
            </a:r>
            <a:r>
              <a:rPr lang="en-US" sz="3200" dirty="0">
                <a:solidFill>
                  <a:srgbClr val="0000FF"/>
                </a:solidFill>
              </a:rPr>
              <a:t>: 15L</a:t>
            </a:r>
          </a:p>
          <a:p>
            <a:pPr>
              <a:spcBef>
                <a:spcPct val="50000"/>
              </a:spcBef>
            </a:pPr>
            <a:endParaRPr lang="en-US" sz="3200" dirty="0"/>
          </a:p>
        </p:txBody>
      </p:sp>
      <p:graphicFrame>
        <p:nvGraphicFramePr>
          <p:cNvPr id="21547" name="Group 43"/>
          <p:cNvGraphicFramePr>
            <a:graphicFrameLocks noGrp="1"/>
          </p:cNvGraphicFramePr>
          <p:nvPr>
            <p:ph sz="half" idx="1"/>
            <p:extLst>
              <p:ext uri="{D42A27DB-BD31-4B8C-83A1-F6EECF244321}">
                <p14:modId xmlns:p14="http://schemas.microsoft.com/office/powerpoint/2010/main" val="776890088"/>
              </p:ext>
            </p:extLst>
          </p:nvPr>
        </p:nvGraphicFramePr>
        <p:xfrm>
          <a:off x="5943600" y="2014538"/>
          <a:ext cx="2895600" cy="149352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tblGrid>
              <a:tr h="4238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pitchFamily="34" charset="0"/>
                        </a:rPr>
                        <a:t>ARISTON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hMerge="1">
                  <a:txBody>
                    <a:bodyPr/>
                    <a:lstStyle/>
                    <a:p>
                      <a:endParaRPr lang="vi-VN"/>
                    </a:p>
                  </a:txBody>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rPr>
                        <a:t>W :2000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1"/>
                  </a:ext>
                </a:extLst>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pitchFamily="34" charset="0"/>
                        </a:rPr>
                        <a:t>V : 220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VNI-Zap" pitchFamily="2" charset="0"/>
                        </a:rPr>
                        <a:t>L : 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2"/>
                  </a:ext>
                </a:extLst>
              </a:tr>
            </a:tbl>
          </a:graphicData>
        </a:graphic>
      </p:graphicFrame>
      <p:pic>
        <p:nvPicPr>
          <p:cNvPr id="21541" name="Picture 37" descr="Right-03-june"/>
          <p:cNvPicPr>
            <a:picLocks noGrp="1" noChangeAspect="1" noChangeArrowheads="1" noCro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62000" y="3086100"/>
            <a:ext cx="1676400" cy="419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53412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21541"/>
                                        </p:tgtEl>
                                        <p:attrNameLst>
                                          <p:attrName>style.visibility</p:attrName>
                                        </p:attrNameLst>
                                      </p:cBhvr>
                                      <p:to>
                                        <p:strVal val="visible"/>
                                      </p:to>
                                    </p:set>
                                    <p:anim calcmode="lin" valueType="num">
                                      <p:cBhvr>
                                        <p:cTn id="7" dur="1000" fill="hold"/>
                                        <p:tgtEl>
                                          <p:spTgt spid="21541"/>
                                        </p:tgtEl>
                                        <p:attrNameLst>
                                          <p:attrName>ppt_w</p:attrName>
                                        </p:attrNameLst>
                                      </p:cBhvr>
                                      <p:tavLst>
                                        <p:tav tm="0">
                                          <p:val>
                                            <p:fltVal val="0"/>
                                          </p:val>
                                        </p:tav>
                                        <p:tav tm="100000">
                                          <p:val>
                                            <p:strVal val="#ppt_w"/>
                                          </p:val>
                                        </p:tav>
                                      </p:tavLst>
                                    </p:anim>
                                    <p:anim calcmode="lin" valueType="num">
                                      <p:cBhvr>
                                        <p:cTn id="8" dur="1000" fill="hold"/>
                                        <p:tgtEl>
                                          <p:spTgt spid="21541"/>
                                        </p:tgtEl>
                                        <p:attrNameLst>
                                          <p:attrName>ppt_h</p:attrName>
                                        </p:attrNameLst>
                                      </p:cBhvr>
                                      <p:tavLst>
                                        <p:tav tm="0">
                                          <p:val>
                                            <p:fltVal val="0"/>
                                          </p:val>
                                        </p:tav>
                                        <p:tav tm="100000">
                                          <p:val>
                                            <p:strVal val="#ppt_h"/>
                                          </p:val>
                                        </p:tav>
                                      </p:tavLst>
                                    </p:anim>
                                    <p:anim calcmode="lin" valueType="num">
                                      <p:cBhvr>
                                        <p:cTn id="9" dur="1000" fill="hold"/>
                                        <p:tgtEl>
                                          <p:spTgt spid="21541"/>
                                        </p:tgtEl>
                                        <p:attrNameLst>
                                          <p:attrName>style.rotation</p:attrName>
                                        </p:attrNameLst>
                                      </p:cBhvr>
                                      <p:tavLst>
                                        <p:tav tm="0">
                                          <p:val>
                                            <p:fltVal val="90"/>
                                          </p:val>
                                        </p:tav>
                                        <p:tav tm="100000">
                                          <p:val>
                                            <p:fltVal val="0"/>
                                          </p:val>
                                        </p:tav>
                                      </p:tavLst>
                                    </p:anim>
                                    <p:animEffect transition="in" filter="fade">
                                      <p:cBhvr>
                                        <p:cTn id="10" dur="1000"/>
                                        <p:tgtEl>
                                          <p:spTgt spid="2154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7" presetClass="entr" presetSubtype="0" fill="hold" grpId="0" nodeType="clickEffect">
                                  <p:stCondLst>
                                    <p:cond delay="0"/>
                                  </p:stCondLst>
                                  <p:iterate type="lt">
                                    <p:tmPct val="50000"/>
                                  </p:iterate>
                                  <p:childTnLst>
                                    <p:set>
                                      <p:cBhvr>
                                        <p:cTn id="14" dur="1" fill="hold">
                                          <p:stCondLst>
                                            <p:cond delay="0"/>
                                          </p:stCondLst>
                                        </p:cTn>
                                        <p:tgtEl>
                                          <p:spTgt spid="21510"/>
                                        </p:tgtEl>
                                        <p:attrNameLst>
                                          <p:attrName>style.visibility</p:attrName>
                                        </p:attrNameLst>
                                      </p:cBhvr>
                                      <p:to>
                                        <p:strVal val="visible"/>
                                      </p:to>
                                    </p:set>
                                    <p:anim calcmode="discrete" valueType="clr">
                                      <p:cBhvr override="childStyle">
                                        <p:cTn id="15" dur="80"/>
                                        <p:tgtEl>
                                          <p:spTgt spid="21510"/>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21510"/>
                                        </p:tgtEl>
                                        <p:attrNameLst>
                                          <p:attrName>fillcolor</p:attrName>
                                        </p:attrNameLst>
                                      </p:cBhvr>
                                      <p:tavLst>
                                        <p:tav tm="0">
                                          <p:val>
                                            <p:clrVal>
                                              <a:schemeClr val="accent2"/>
                                            </p:clrVal>
                                          </p:val>
                                        </p:tav>
                                        <p:tav tm="50000">
                                          <p:val>
                                            <p:clrVal>
                                              <a:schemeClr val="hlink"/>
                                            </p:clrVal>
                                          </p:val>
                                        </p:tav>
                                      </p:tavLst>
                                    </p:anim>
                                    <p:set>
                                      <p:cBhvr>
                                        <p:cTn id="17" dur="80"/>
                                        <p:tgtEl>
                                          <p:spTgt spid="215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1" name="Text Box 17"/>
          <p:cNvSpPr txBox="1">
            <a:spLocks noChangeArrowheads="1"/>
          </p:cNvSpPr>
          <p:nvPr/>
        </p:nvSpPr>
        <p:spPr bwMode="auto">
          <a:xfrm>
            <a:off x="457200" y="1446213"/>
            <a:ext cx="83820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800" b="1" i="0" u="none" strike="noStrike" kern="1200" cap="none" spc="0" normalizeH="0" baseline="0" noProof="0" dirty="0" err="1">
                <a:ln>
                  <a:noFill/>
                </a:ln>
                <a:solidFill>
                  <a:srgbClr val="1F497D"/>
                </a:solidFill>
                <a:effectLst/>
                <a:uLnTx/>
                <a:uFillTx/>
                <a:latin typeface="Calibri"/>
                <a:ea typeface="+mn-ea"/>
                <a:cs typeface="+mn-cs"/>
              </a:rPr>
              <a:t>Dựa</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vào</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cách</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phân</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loại</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đồ</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dùng</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điện</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em</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hãy</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ghi</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tên</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các</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đồ</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dùng</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điện</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gia</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đình</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trong</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hình</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smtClean="0">
                <a:ln>
                  <a:noFill/>
                </a:ln>
                <a:solidFill>
                  <a:srgbClr val="1F497D"/>
                </a:solidFill>
                <a:effectLst/>
                <a:uLnTx/>
                <a:uFillTx/>
                <a:latin typeface="Calibri"/>
                <a:ea typeface="+mn-ea"/>
                <a:cs typeface="+mn-cs"/>
              </a:rPr>
              <a:t>10.1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vào</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các</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nhóm</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trong</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a:ln>
                  <a:noFill/>
                </a:ln>
                <a:solidFill>
                  <a:srgbClr val="1F497D"/>
                </a:solidFill>
                <a:effectLst/>
                <a:uLnTx/>
                <a:uFillTx/>
                <a:latin typeface="Calibri"/>
                <a:ea typeface="+mn-ea"/>
                <a:cs typeface="+mn-cs"/>
              </a:rPr>
              <a:t>bảng</a:t>
            </a:r>
            <a:r>
              <a:rPr kumimoji="0" lang="en-US" sz="2800" b="1" i="0" u="none" strike="noStrike" kern="1200" cap="none" spc="0" normalizeH="0" baseline="0" noProof="0" dirty="0">
                <a:ln>
                  <a:noFill/>
                </a:ln>
                <a:solidFill>
                  <a:srgbClr val="1F497D"/>
                </a:solidFill>
                <a:effectLst/>
                <a:uLnTx/>
                <a:uFillTx/>
                <a:latin typeface="Calibri"/>
                <a:ea typeface="+mn-ea"/>
                <a:cs typeface="+mn-cs"/>
              </a:rPr>
              <a:t> </a:t>
            </a:r>
            <a:r>
              <a:rPr kumimoji="0" lang="en-US" sz="2800" b="1" i="0" u="none" strike="noStrike" kern="1200" cap="none" spc="0" normalizeH="0" baseline="0" noProof="0" dirty="0" err="1" smtClean="0">
                <a:ln>
                  <a:noFill/>
                </a:ln>
                <a:solidFill>
                  <a:srgbClr val="1F497D"/>
                </a:solidFill>
                <a:effectLst/>
                <a:uLnTx/>
                <a:uFillTx/>
                <a:latin typeface="Calibri"/>
                <a:ea typeface="+mn-ea"/>
                <a:cs typeface="+mn-cs"/>
              </a:rPr>
              <a:t>sau</a:t>
            </a:r>
            <a:r>
              <a:rPr kumimoji="0" lang="en-US" sz="2800" b="1" i="0" u="none" strike="noStrike" kern="1200" cap="none" spc="0" normalizeH="0" baseline="0" noProof="0" dirty="0" smtClean="0">
                <a:ln>
                  <a:noFill/>
                </a:ln>
                <a:solidFill>
                  <a:srgbClr val="1F497D"/>
                </a:solidFill>
                <a:effectLst/>
                <a:uLnTx/>
                <a:uFillTx/>
                <a:latin typeface="Calibri"/>
                <a:ea typeface="+mn-ea"/>
                <a:cs typeface="+mn-cs"/>
              </a:rPr>
              <a:t>:</a:t>
            </a:r>
            <a:endParaRPr kumimoji="0" lang="en-US" sz="2800" b="0" i="0" u="none" strike="noStrike" kern="1200" cap="none" spc="0" normalizeH="0" baseline="0" noProof="0" dirty="0">
              <a:ln>
                <a:noFill/>
              </a:ln>
              <a:solidFill>
                <a:srgbClr val="1F497D"/>
              </a:solidFill>
              <a:effectLst/>
              <a:uLnTx/>
              <a:uFillTx/>
              <a:latin typeface="Calibri"/>
              <a:ea typeface="+mn-ea"/>
              <a:cs typeface="+mn-cs"/>
            </a:endParaRPr>
          </a:p>
        </p:txBody>
      </p:sp>
      <p:pic>
        <p:nvPicPr>
          <p:cNvPr id="16424" name="Picture 40" descr="Smiley-10-june">
            <a:hlinkClick r:id="rId2" action="ppaction://hlinksldjump"/>
          </p:cNvPr>
          <p:cNvPicPr>
            <a:picLocks noGrp="1"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391400" y="5334000"/>
            <a:ext cx="857250" cy="857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16479" name="Group 95"/>
          <p:cNvGraphicFramePr>
            <a:graphicFrameLocks noGrp="1"/>
          </p:cNvGraphicFramePr>
          <p:nvPr>
            <p:ph sz="half" idx="1"/>
            <p:extLst/>
          </p:nvPr>
        </p:nvGraphicFramePr>
        <p:xfrm>
          <a:off x="762000" y="3003550"/>
          <a:ext cx="8153400" cy="3380740"/>
        </p:xfrm>
        <a:graphic>
          <a:graphicData uri="http://schemas.openxmlformats.org/drawingml/2006/table">
            <a:tbl>
              <a:tblPr/>
              <a:tblGrid>
                <a:gridCol w="2438400">
                  <a:extLst>
                    <a:ext uri="{9D8B030D-6E8A-4147-A177-3AD203B41FA5}">
                      <a16:colId xmlns:a16="http://schemas.microsoft.com/office/drawing/2014/main" val="20000"/>
                    </a:ext>
                  </a:extLst>
                </a:gridCol>
                <a:gridCol w="5715000">
                  <a:extLst>
                    <a:ext uri="{9D8B030D-6E8A-4147-A177-3AD203B41FA5}">
                      <a16:colId xmlns:a16="http://schemas.microsoft.com/office/drawing/2014/main" val="20001"/>
                    </a:ext>
                  </a:extLst>
                </a:gridCol>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2"/>
                          </a:solidFill>
                          <a:effectLst/>
                          <a:latin typeface="Arial" pitchFamily="34" charset="0"/>
                        </a:rPr>
                        <a:t>Nhóm</a:t>
                      </a:r>
                      <a:endParaRPr kumimoji="0" lang="en-US" sz="2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Tên đồ dùng điện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66"/>
                    </a:solidFill>
                  </a:tcPr>
                </a:tc>
                <a:extLst>
                  <a:ext uri="{0D108BD9-81ED-4DB2-BD59-A6C34878D82A}">
                    <a16:rowId xmlns:a16="http://schemas.microsoft.com/office/drawing/2014/main" val="10000"/>
                  </a:ext>
                </a:extLst>
              </a:tr>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Điện – quang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vi-VN"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11112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Điện – nhiệt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vi-VN"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11264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pitchFamily="34" charset="0"/>
                        </a:rPr>
                        <a:t>Điện – cơ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vi-VN" sz="2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bl>
          </a:graphicData>
        </a:graphic>
      </p:graphicFrame>
      <p:sp>
        <p:nvSpPr>
          <p:cNvPr id="16481" name="Text Box 97"/>
          <p:cNvSpPr txBox="1">
            <a:spLocks noChangeArrowheads="1"/>
          </p:cNvSpPr>
          <p:nvPr/>
        </p:nvSpPr>
        <p:spPr bwMode="auto">
          <a:xfrm>
            <a:off x="3276600" y="3352800"/>
            <a:ext cx="556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482" name="Text Box 98"/>
          <p:cNvSpPr txBox="1">
            <a:spLocks noChangeArrowheads="1"/>
          </p:cNvSpPr>
          <p:nvPr/>
        </p:nvSpPr>
        <p:spPr bwMode="auto">
          <a:xfrm>
            <a:off x="3276600" y="37338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Đèn</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vi-VN"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điện...</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483" name="Text Box 99"/>
          <p:cNvSpPr txBox="1">
            <a:spLocks noChangeArrowheads="1"/>
          </p:cNvSpPr>
          <p:nvPr/>
        </p:nvSpPr>
        <p:spPr bwMode="auto">
          <a:xfrm>
            <a:off x="3276600" y="4183063"/>
            <a:ext cx="525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Nồi</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cơm</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điện</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bàn</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là</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smtClean="0">
                <a:ln>
                  <a:noFill/>
                </a:ln>
                <a:solidFill>
                  <a:prstClr val="black"/>
                </a:solidFill>
                <a:effectLst/>
                <a:uLnTx/>
                <a:uFillTx/>
                <a:latin typeface="Calibri"/>
                <a:ea typeface="+mn-ea"/>
                <a:cs typeface="+mn-cs"/>
              </a:rPr>
              <a:t>điện</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a:t>
            </a:r>
            <a:r>
              <a:rPr kumimoji="0" lang="vi-VN"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bếp điện,ấm đun nước,maý  sấy tóc...</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484" name="Text Box 100"/>
          <p:cNvSpPr txBox="1">
            <a:spLocks noChangeArrowheads="1"/>
          </p:cNvSpPr>
          <p:nvPr/>
        </p:nvSpPr>
        <p:spPr bwMode="auto">
          <a:xfrm>
            <a:off x="3276600" y="5486400"/>
            <a:ext cx="5562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Quạt</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điện</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smtClean="0">
                <a:ln>
                  <a:noFill/>
                </a:ln>
                <a:solidFill>
                  <a:prstClr val="black"/>
                </a:solidFill>
                <a:effectLst/>
                <a:uLnTx/>
                <a:uFillTx/>
                <a:latin typeface="Calibri"/>
                <a:ea typeface="+mn-ea"/>
                <a:cs typeface="+mn-cs"/>
              </a:rPr>
              <a:t>máy</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 h</a:t>
            </a:r>
            <a:r>
              <a:rPr kumimoji="0" lang="vi-VN"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út bụi</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máy</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xay</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sinh</a:t>
            </a:r>
            <a:r>
              <a:rPr kumimoji="0" lang="en-US" sz="2400" b="0" i="0" u="none" strike="noStrike" kern="1200" cap="none" spc="0" normalizeH="0" baseline="0" noProof="0" dirty="0">
                <a:ln>
                  <a:noFill/>
                </a:ln>
                <a:solidFill>
                  <a:prstClr val="black"/>
                </a:solidFill>
                <a:effectLst/>
                <a:uLnTx/>
                <a:uFillTx/>
                <a:latin typeface="Calibri"/>
                <a:ea typeface="+mn-ea"/>
                <a:cs typeface="+mn-cs"/>
              </a:rPr>
              <a:t> </a:t>
            </a:r>
            <a:r>
              <a:rPr kumimoji="0" lang="en-US" sz="2400" b="0" i="0" u="none" strike="noStrike" kern="1200" cap="none" spc="0" normalizeH="0" baseline="0" noProof="0" dirty="0" err="1" smtClean="0">
                <a:ln>
                  <a:noFill/>
                </a:ln>
                <a:solidFill>
                  <a:prstClr val="black"/>
                </a:solidFill>
                <a:effectLst/>
                <a:uLnTx/>
                <a:uFillTx/>
                <a:latin typeface="Calibri"/>
                <a:ea typeface="+mn-ea"/>
                <a:cs typeface="+mn-cs"/>
              </a:rPr>
              <a:t>tố</a:t>
            </a:r>
            <a:r>
              <a:rPr kumimoji="0" lang="en-US" sz="2400" b="0" i="0" u="none" strike="noStrike" kern="1200" cap="none" spc="0" normalizeH="0" baseline="0" noProof="0" dirty="0" smtClean="0">
                <a:ln>
                  <a:noFill/>
                </a:ln>
                <a:solidFill>
                  <a:prstClr val="black"/>
                </a:solidFill>
                <a:effectLst/>
                <a:uLnTx/>
                <a:uFillTx/>
                <a:latin typeface="Calibri"/>
                <a:ea typeface="+mn-ea"/>
                <a:cs typeface="+mn-cs"/>
              </a:rPr>
              <a:t>,</a:t>
            </a:r>
            <a:r>
              <a:rPr kumimoji="0" lang="vi-VN" sz="24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máy sấy tóc...</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8169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6482"/>
                                        </p:tgtEl>
                                        <p:attrNameLst>
                                          <p:attrName>style.visibility</p:attrName>
                                        </p:attrNameLst>
                                      </p:cBhvr>
                                      <p:to>
                                        <p:strVal val="visible"/>
                                      </p:to>
                                    </p:set>
                                    <p:anim calcmode="discrete" valueType="clr">
                                      <p:cBhvr override="childStyle">
                                        <p:cTn id="7" dur="80"/>
                                        <p:tgtEl>
                                          <p:spTgt spid="1648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482"/>
                                        </p:tgtEl>
                                        <p:attrNameLst>
                                          <p:attrName>fillcolor</p:attrName>
                                        </p:attrNameLst>
                                      </p:cBhvr>
                                      <p:tavLst>
                                        <p:tav tm="0">
                                          <p:val>
                                            <p:clrVal>
                                              <a:schemeClr val="accent2"/>
                                            </p:clrVal>
                                          </p:val>
                                        </p:tav>
                                        <p:tav tm="50000">
                                          <p:val>
                                            <p:clrVal>
                                              <a:schemeClr val="hlink"/>
                                            </p:clrVal>
                                          </p:val>
                                        </p:tav>
                                      </p:tavLst>
                                    </p:anim>
                                    <p:set>
                                      <p:cBhvr>
                                        <p:cTn id="9" dur="80"/>
                                        <p:tgtEl>
                                          <p:spTgt spid="16482"/>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6483"/>
                                        </p:tgtEl>
                                        <p:attrNameLst>
                                          <p:attrName>style.visibility</p:attrName>
                                        </p:attrNameLst>
                                      </p:cBhvr>
                                      <p:to>
                                        <p:strVal val="visible"/>
                                      </p:to>
                                    </p:set>
                                    <p:anim calcmode="discrete" valueType="clr">
                                      <p:cBhvr override="childStyle">
                                        <p:cTn id="14" dur="80"/>
                                        <p:tgtEl>
                                          <p:spTgt spid="1648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6483"/>
                                        </p:tgtEl>
                                        <p:attrNameLst>
                                          <p:attrName>fillcolor</p:attrName>
                                        </p:attrNameLst>
                                      </p:cBhvr>
                                      <p:tavLst>
                                        <p:tav tm="0">
                                          <p:val>
                                            <p:clrVal>
                                              <a:schemeClr val="accent2"/>
                                            </p:clrVal>
                                          </p:val>
                                        </p:tav>
                                        <p:tav tm="50000">
                                          <p:val>
                                            <p:clrVal>
                                              <a:schemeClr val="hlink"/>
                                            </p:clrVal>
                                          </p:val>
                                        </p:tav>
                                      </p:tavLst>
                                    </p:anim>
                                    <p:set>
                                      <p:cBhvr>
                                        <p:cTn id="16" dur="80"/>
                                        <p:tgtEl>
                                          <p:spTgt spid="16483"/>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6484"/>
                                        </p:tgtEl>
                                        <p:attrNameLst>
                                          <p:attrName>style.visibility</p:attrName>
                                        </p:attrNameLst>
                                      </p:cBhvr>
                                      <p:to>
                                        <p:strVal val="visible"/>
                                      </p:to>
                                    </p:set>
                                    <p:anim calcmode="discrete" valueType="clr">
                                      <p:cBhvr override="childStyle">
                                        <p:cTn id="21" dur="80"/>
                                        <p:tgtEl>
                                          <p:spTgt spid="16484"/>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6484"/>
                                        </p:tgtEl>
                                        <p:attrNameLst>
                                          <p:attrName>fillcolor</p:attrName>
                                        </p:attrNameLst>
                                      </p:cBhvr>
                                      <p:tavLst>
                                        <p:tav tm="0">
                                          <p:val>
                                            <p:clrVal>
                                              <a:schemeClr val="accent2"/>
                                            </p:clrVal>
                                          </p:val>
                                        </p:tav>
                                        <p:tav tm="50000">
                                          <p:val>
                                            <p:clrVal>
                                              <a:schemeClr val="hlink"/>
                                            </p:clrVal>
                                          </p:val>
                                        </p:tav>
                                      </p:tavLst>
                                    </p:anim>
                                    <p:set>
                                      <p:cBhvr>
                                        <p:cTn id="23" dur="80"/>
                                        <p:tgtEl>
                                          <p:spTgt spid="1648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82" grpId="0"/>
      <p:bldP spid="16483" grpId="0"/>
      <p:bldP spid="164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914400" y="1752600"/>
            <a:ext cx="82296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b="1" i="1">
                <a:latin typeface="Times New Roman" pitchFamily="18" charset="0"/>
              </a:rPr>
              <a:t>Nhà em sử dụng nguồn có điện áp 220V, em cần mua 1 bóng đèn cho bàn học, trong 3 bóng 220V – 40W, 110V – 40W và 220V – 300W, em chọn mua bóng nào? Tại sao?</a:t>
            </a:r>
          </a:p>
        </p:txBody>
      </p:sp>
      <p:sp>
        <p:nvSpPr>
          <p:cNvPr id="33798" name="Text Box 6"/>
          <p:cNvSpPr txBox="1">
            <a:spLocks noChangeArrowheads="1"/>
          </p:cNvSpPr>
          <p:nvPr/>
        </p:nvSpPr>
        <p:spPr bwMode="auto">
          <a:xfrm>
            <a:off x="900113" y="4233863"/>
            <a:ext cx="80010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a:solidFill>
                  <a:srgbClr val="0000FF"/>
                </a:solidFill>
                <a:latin typeface="Times New Roman" pitchFamily="18" charset="0"/>
              </a:rPr>
              <a:t>Chọn bóng đèn 220V – 40W vì điện áp định mức của bóng đèn 220V phù hợp với nguồn điện trong gia đình và công suất định mức 40W phù hợp với yêu cầu công suất đèn bàn học.</a:t>
            </a:r>
          </a:p>
        </p:txBody>
      </p:sp>
      <p:pic>
        <p:nvPicPr>
          <p:cNvPr id="33799" name="Picture 7" descr="Right-04-june"/>
          <p:cNvPicPr>
            <a:picLocks noGrp="1" noChangeAspect="1" noChangeArrowheads="1" noCrop="1"/>
          </p:cNvPicPr>
          <p:nvPr>
            <p:ph/>
          </p:nvPr>
        </p:nvPicPr>
        <p:blipFill>
          <a:blip r:embed="rId2">
            <a:extLst>
              <a:ext uri="{28A0092B-C50C-407E-A947-70E740481C1C}">
                <a14:useLocalDpi xmlns:a14="http://schemas.microsoft.com/office/drawing/2010/main" val="0"/>
              </a:ext>
            </a:extLst>
          </a:blip>
          <a:srcRect/>
          <a:stretch>
            <a:fillRect/>
          </a:stretch>
        </p:blipFill>
        <p:spPr>
          <a:xfrm>
            <a:off x="762000" y="3886200"/>
            <a:ext cx="1752600" cy="438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289456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3797"/>
                                        </p:tgtEl>
                                        <p:attrNameLst>
                                          <p:attrName>style.visibility</p:attrName>
                                        </p:attrNameLst>
                                      </p:cBhvr>
                                      <p:to>
                                        <p:strVal val="visible"/>
                                      </p:to>
                                    </p:set>
                                    <p:anim calcmode="discrete" valueType="clr">
                                      <p:cBhvr override="childStyle">
                                        <p:cTn id="7" dur="80"/>
                                        <p:tgtEl>
                                          <p:spTgt spid="3379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797"/>
                                        </p:tgtEl>
                                        <p:attrNameLst>
                                          <p:attrName>fillcolor</p:attrName>
                                        </p:attrNameLst>
                                      </p:cBhvr>
                                      <p:tavLst>
                                        <p:tav tm="0">
                                          <p:val>
                                            <p:clrVal>
                                              <a:schemeClr val="accent2"/>
                                            </p:clrVal>
                                          </p:val>
                                        </p:tav>
                                        <p:tav tm="50000">
                                          <p:val>
                                            <p:clrVal>
                                              <a:schemeClr val="hlink"/>
                                            </p:clrVal>
                                          </p:val>
                                        </p:tav>
                                      </p:tavLst>
                                    </p:anim>
                                    <p:set>
                                      <p:cBhvr>
                                        <p:cTn id="9" dur="80"/>
                                        <p:tgtEl>
                                          <p:spTgt spid="33797"/>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nodeType="clickEffect">
                                  <p:stCondLst>
                                    <p:cond delay="0"/>
                                  </p:stCondLst>
                                  <p:iterate type="lt">
                                    <p:tmPct val="5000"/>
                                  </p:iterate>
                                  <p:childTnLst>
                                    <p:set>
                                      <p:cBhvr>
                                        <p:cTn id="13" dur="1" fill="hold">
                                          <p:stCondLst>
                                            <p:cond delay="0"/>
                                          </p:stCondLst>
                                        </p:cTn>
                                        <p:tgtEl>
                                          <p:spTgt spid="33799"/>
                                        </p:tgtEl>
                                        <p:attrNameLst>
                                          <p:attrName>style.visibility</p:attrName>
                                        </p:attrNameLst>
                                      </p:cBhvr>
                                      <p:to>
                                        <p:strVal val="visible"/>
                                      </p:to>
                                    </p:set>
                                    <p:anim calcmode="lin" valueType="num">
                                      <p:cBhvr>
                                        <p:cTn id="14" dur="1000" fill="hold"/>
                                        <p:tgtEl>
                                          <p:spTgt spid="33799"/>
                                        </p:tgtEl>
                                        <p:attrNameLst>
                                          <p:attrName>ppt_w</p:attrName>
                                        </p:attrNameLst>
                                      </p:cBhvr>
                                      <p:tavLst>
                                        <p:tav tm="0">
                                          <p:val>
                                            <p:fltVal val="0"/>
                                          </p:val>
                                        </p:tav>
                                        <p:tav tm="100000">
                                          <p:val>
                                            <p:strVal val="#ppt_w"/>
                                          </p:val>
                                        </p:tav>
                                      </p:tavLst>
                                    </p:anim>
                                    <p:anim calcmode="lin" valueType="num">
                                      <p:cBhvr>
                                        <p:cTn id="15" dur="1000" fill="hold"/>
                                        <p:tgtEl>
                                          <p:spTgt spid="33799"/>
                                        </p:tgtEl>
                                        <p:attrNameLst>
                                          <p:attrName>ppt_h</p:attrName>
                                        </p:attrNameLst>
                                      </p:cBhvr>
                                      <p:tavLst>
                                        <p:tav tm="0">
                                          <p:val>
                                            <p:fltVal val="0"/>
                                          </p:val>
                                        </p:tav>
                                        <p:tav tm="100000">
                                          <p:val>
                                            <p:strVal val="#ppt_h"/>
                                          </p:val>
                                        </p:tav>
                                      </p:tavLst>
                                    </p:anim>
                                    <p:anim calcmode="lin" valueType="num">
                                      <p:cBhvr>
                                        <p:cTn id="16" dur="1000" fill="hold"/>
                                        <p:tgtEl>
                                          <p:spTgt spid="33799"/>
                                        </p:tgtEl>
                                        <p:attrNameLst>
                                          <p:attrName>style.rotation</p:attrName>
                                        </p:attrNameLst>
                                      </p:cBhvr>
                                      <p:tavLst>
                                        <p:tav tm="0">
                                          <p:val>
                                            <p:fltVal val="90"/>
                                          </p:val>
                                        </p:tav>
                                        <p:tav tm="100000">
                                          <p:val>
                                            <p:fltVal val="0"/>
                                          </p:val>
                                        </p:tav>
                                      </p:tavLst>
                                    </p:anim>
                                    <p:animEffect transition="in" filter="fade">
                                      <p:cBhvr>
                                        <p:cTn id="17" dur="1000"/>
                                        <p:tgtEl>
                                          <p:spTgt spid="337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33798"/>
                                        </p:tgtEl>
                                        <p:attrNameLst>
                                          <p:attrName>style.visibility</p:attrName>
                                        </p:attrNameLst>
                                      </p:cBhvr>
                                      <p:to>
                                        <p:strVal val="visible"/>
                                      </p:to>
                                    </p:set>
                                    <p:anim calcmode="discrete" valueType="clr">
                                      <p:cBhvr override="childStyle">
                                        <p:cTn id="22" dur="80"/>
                                        <p:tgtEl>
                                          <p:spTgt spid="33798"/>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3798"/>
                                        </p:tgtEl>
                                        <p:attrNameLst>
                                          <p:attrName>fillcolor</p:attrName>
                                        </p:attrNameLst>
                                      </p:cBhvr>
                                      <p:tavLst>
                                        <p:tav tm="0">
                                          <p:val>
                                            <p:clrVal>
                                              <a:schemeClr val="accent2"/>
                                            </p:clrVal>
                                          </p:val>
                                        </p:tav>
                                        <p:tav tm="50000">
                                          <p:val>
                                            <p:clrVal>
                                              <a:schemeClr val="hlink"/>
                                            </p:clrVal>
                                          </p:val>
                                        </p:tav>
                                      </p:tavLst>
                                    </p:anim>
                                    <p:set>
                                      <p:cBhvr>
                                        <p:cTn id="24" dur="80"/>
                                        <p:tgtEl>
                                          <p:spTgt spid="3379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P spid="3379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7" descr="b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Top Corners Rounded 15">
            <a:extLst>
              <a:ext uri="{FF2B5EF4-FFF2-40B4-BE49-F238E27FC236}">
                <a16:creationId xmlns:a16="http://schemas.microsoft.com/office/drawing/2014/main" id="{64D87223-09CE-4DE3-AD12-5D12CBE4C9BA}"/>
              </a:ext>
            </a:extLst>
          </p:cNvPr>
          <p:cNvSpPr/>
          <p:nvPr/>
        </p:nvSpPr>
        <p:spPr>
          <a:xfrm rot="5400000">
            <a:off x="-1627981" y="3258344"/>
            <a:ext cx="3597275" cy="34131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latin typeface="Lato Light" panose="020F0502020204030203" pitchFamily="34" charset="0"/>
              <a:ea typeface="Lato Light" panose="020F0502020204030203" pitchFamily="34" charset="0"/>
              <a:cs typeface="Lato Light" panose="020F0502020204030203" pitchFamily="34" charset="0"/>
            </a:endParaRPr>
          </a:p>
        </p:txBody>
      </p:sp>
      <p:sp>
        <p:nvSpPr>
          <p:cNvPr id="20484" name="Freeform 19"/>
          <p:cNvSpPr>
            <a:spLocks/>
          </p:cNvSpPr>
          <p:nvPr/>
        </p:nvSpPr>
        <p:spPr bwMode="auto">
          <a:xfrm rot="5400000">
            <a:off x="831058" y="-816554"/>
            <a:ext cx="7053263" cy="8658225"/>
          </a:xfrm>
          <a:custGeom>
            <a:avLst/>
            <a:gdLst>
              <a:gd name="T0" fmla="*/ 0 w 1943049"/>
              <a:gd name="T1" fmla="*/ 0 h 1943049"/>
              <a:gd name="T2" fmla="*/ 92938760 w 1943049"/>
              <a:gd name="T3" fmla="*/ 245765768 h 1943049"/>
              <a:gd name="T4" fmla="*/ 0 w 1943049"/>
              <a:gd name="T5" fmla="*/ 245765768 h 1943049"/>
              <a:gd name="T6" fmla="*/ 0 60000 65536"/>
              <a:gd name="T7" fmla="*/ 0 60000 65536"/>
              <a:gd name="T8" fmla="*/ 0 60000 65536"/>
            </a:gdLst>
            <a:ahLst/>
            <a:cxnLst>
              <a:cxn ang="T6">
                <a:pos x="T0" y="T1"/>
              </a:cxn>
              <a:cxn ang="T7">
                <a:pos x="T2" y="T3"/>
              </a:cxn>
              <a:cxn ang="T8">
                <a:pos x="T4" y="T5"/>
              </a:cxn>
            </a:cxnLst>
            <a:rect l="0" t="0" r="r" b="b"/>
            <a:pathLst>
              <a:path w="1943049" h="1943049">
                <a:moveTo>
                  <a:pt x="0" y="0"/>
                </a:moveTo>
                <a:cubicBezTo>
                  <a:pt x="1073116" y="0"/>
                  <a:pt x="1943049" y="869933"/>
                  <a:pt x="1943049" y="1943049"/>
                </a:cubicBezTo>
                <a:lnTo>
                  <a:pt x="0" y="1943049"/>
                </a:lnTo>
                <a:lnTo>
                  <a:pt x="0" y="0"/>
                </a:lnTo>
                <a:close/>
              </a:path>
            </a:pathLst>
          </a:custGeom>
          <a:solidFill>
            <a:srgbClr val="00B0F0">
              <a:alpha val="5882"/>
            </a:srgb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20485" name="Rectangle 1"/>
          <p:cNvSpPr>
            <a:spLocks noChangeArrowheads="1"/>
          </p:cNvSpPr>
          <p:nvPr/>
        </p:nvSpPr>
        <p:spPr bwMode="auto">
          <a:xfrm>
            <a:off x="990600" y="1617662"/>
            <a:ext cx="7829550" cy="1811337"/>
          </a:xfrm>
          <a:prstGeom prst="rect">
            <a:avLst/>
          </a:prstGeom>
          <a:solidFill>
            <a:srgbClr val="00B0F0">
              <a:alpha val="5882"/>
            </a:srgb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algn="just"/>
            <a:r>
              <a:rPr lang="en-US" sz="3600" dirty="0" smtClean="0">
                <a:latin typeface="Times New Roman" panose="02020603050405020304" pitchFamily="18" charset="0"/>
              </a:rPr>
              <a:t>1. </a:t>
            </a:r>
            <a:r>
              <a:rPr lang="en-US" sz="3600" dirty="0" err="1" smtClean="0">
                <a:latin typeface="Times New Roman" panose="02020603050405020304" pitchFamily="18" charset="0"/>
              </a:rPr>
              <a:t>Kể</a:t>
            </a:r>
            <a:r>
              <a:rPr lang="en-US" sz="3600" dirty="0" smtClean="0">
                <a:latin typeface="Times New Roman" panose="02020603050405020304" pitchFamily="18" charset="0"/>
              </a:rPr>
              <a:t> </a:t>
            </a:r>
            <a:r>
              <a:rPr lang="en-US" sz="3600" dirty="0" err="1">
                <a:latin typeface="Times New Roman" panose="02020603050405020304" pitchFamily="18" charset="0"/>
              </a:rPr>
              <a:t>tên</a:t>
            </a:r>
            <a:r>
              <a:rPr lang="en-US" sz="3600" dirty="0">
                <a:latin typeface="Times New Roman" panose="02020603050405020304" pitchFamily="18" charset="0"/>
              </a:rPr>
              <a:t> </a:t>
            </a:r>
            <a:r>
              <a:rPr lang="en-US" sz="3600" dirty="0" err="1" smtClean="0">
                <a:latin typeface="Times New Roman" panose="02020603050405020304" pitchFamily="18" charset="0"/>
              </a:rPr>
              <a:t>một</a:t>
            </a:r>
            <a:r>
              <a:rPr lang="en-US" sz="3600" dirty="0" smtClean="0">
                <a:latin typeface="Times New Roman" panose="02020603050405020304" pitchFamily="18" charset="0"/>
              </a:rPr>
              <a:t> </a:t>
            </a:r>
            <a:r>
              <a:rPr lang="en-US" sz="3600" dirty="0" err="1" smtClean="0">
                <a:latin typeface="Times New Roman" panose="02020603050405020304" pitchFamily="18" charset="0"/>
              </a:rPr>
              <a:t>số</a:t>
            </a:r>
            <a:r>
              <a:rPr lang="en-US" sz="3600" dirty="0" smtClean="0">
                <a:latin typeface="Times New Roman" panose="02020603050405020304" pitchFamily="18" charset="0"/>
              </a:rPr>
              <a:t> </a:t>
            </a:r>
            <a:r>
              <a:rPr lang="en-US" sz="3600" dirty="0" err="1" smtClean="0">
                <a:latin typeface="Times New Roman" panose="02020603050405020304" pitchFamily="18" charset="0"/>
              </a:rPr>
              <a:t>đồ</a:t>
            </a:r>
            <a:r>
              <a:rPr lang="en-US" sz="3600" dirty="0" smtClean="0">
                <a:latin typeface="Times New Roman" panose="02020603050405020304" pitchFamily="18" charset="0"/>
              </a:rPr>
              <a:t> </a:t>
            </a:r>
            <a:r>
              <a:rPr lang="en-US" sz="3600" dirty="0" err="1" smtClean="0">
                <a:latin typeface="Times New Roman" panose="02020603050405020304" pitchFamily="18" charset="0"/>
              </a:rPr>
              <a:t>dùng</a:t>
            </a:r>
            <a:r>
              <a:rPr lang="en-US" sz="3600" dirty="0" smtClean="0">
                <a:latin typeface="Times New Roman" panose="02020603050405020304" pitchFamily="18" charset="0"/>
              </a:rPr>
              <a:t> </a:t>
            </a:r>
            <a:r>
              <a:rPr lang="en-US" sz="3600" dirty="0" err="1" smtClean="0">
                <a:latin typeface="Times New Roman" panose="02020603050405020304" pitchFamily="18" charset="0"/>
              </a:rPr>
              <a:t>điện</a:t>
            </a:r>
            <a:r>
              <a:rPr lang="en-US" sz="3600" dirty="0" smtClean="0">
                <a:latin typeface="Times New Roman" panose="02020603050405020304" pitchFamily="18" charset="0"/>
              </a:rPr>
              <a:t> </a:t>
            </a:r>
            <a:r>
              <a:rPr lang="en-US" sz="3600" dirty="0" err="1" smtClean="0">
                <a:latin typeface="Times New Roman" panose="02020603050405020304" pitchFamily="18" charset="0"/>
              </a:rPr>
              <a:t>có</a:t>
            </a:r>
            <a:r>
              <a:rPr lang="en-US" sz="3600" dirty="0" smtClean="0">
                <a:latin typeface="Times New Roman" panose="02020603050405020304" pitchFamily="18" charset="0"/>
              </a:rPr>
              <a:t> </a:t>
            </a:r>
            <a:r>
              <a:rPr lang="en-US" sz="3600" dirty="0" err="1" smtClean="0">
                <a:latin typeface="Times New Roman" panose="02020603050405020304" pitchFamily="18" charset="0"/>
              </a:rPr>
              <a:t>trong</a:t>
            </a:r>
            <a:r>
              <a:rPr lang="en-US" sz="3600" dirty="0" smtClean="0">
                <a:latin typeface="Times New Roman" panose="02020603050405020304" pitchFamily="18" charset="0"/>
              </a:rPr>
              <a:t> </a:t>
            </a:r>
            <a:r>
              <a:rPr lang="en-US" sz="3600" dirty="0" err="1" smtClean="0">
                <a:latin typeface="Times New Roman" panose="02020603050405020304" pitchFamily="18" charset="0"/>
              </a:rPr>
              <a:t>gia</a:t>
            </a:r>
            <a:r>
              <a:rPr lang="en-US" sz="3600" dirty="0" smtClean="0">
                <a:latin typeface="Times New Roman" panose="02020603050405020304" pitchFamily="18" charset="0"/>
              </a:rPr>
              <a:t> </a:t>
            </a:r>
            <a:r>
              <a:rPr lang="en-US" sz="3600" dirty="0" err="1" smtClean="0">
                <a:latin typeface="Times New Roman" panose="02020603050405020304" pitchFamily="18" charset="0"/>
              </a:rPr>
              <a:t>đình</a:t>
            </a:r>
            <a:r>
              <a:rPr lang="en-US" sz="3600" dirty="0" smtClean="0">
                <a:latin typeface="Times New Roman" panose="02020603050405020304" pitchFamily="18" charset="0"/>
              </a:rPr>
              <a:t> </a:t>
            </a:r>
            <a:r>
              <a:rPr lang="en-US" sz="3600" dirty="0" err="1" smtClean="0">
                <a:latin typeface="Times New Roman" panose="02020603050405020304" pitchFamily="18" charset="0"/>
              </a:rPr>
              <a:t>em</a:t>
            </a:r>
            <a:r>
              <a:rPr lang="en-US" sz="3600" dirty="0" smtClean="0">
                <a:latin typeface="Times New Roman" panose="02020603050405020304" pitchFamily="18" charset="0"/>
              </a:rPr>
              <a:t>. Cho </a:t>
            </a:r>
            <a:r>
              <a:rPr lang="en-US" sz="3600" dirty="0" err="1" smtClean="0">
                <a:latin typeface="Times New Roman" panose="02020603050405020304" pitchFamily="18" charset="0"/>
              </a:rPr>
              <a:t>biết</a:t>
            </a:r>
            <a:r>
              <a:rPr lang="en-US" sz="3600" dirty="0" smtClean="0">
                <a:latin typeface="Times New Roman" panose="02020603050405020304" pitchFamily="18" charset="0"/>
              </a:rPr>
              <a:t> </a:t>
            </a:r>
            <a:r>
              <a:rPr lang="en-US" sz="3600" dirty="0" err="1" smtClean="0">
                <a:latin typeface="Times New Roman" panose="02020603050405020304" pitchFamily="18" charset="0"/>
              </a:rPr>
              <a:t>một</a:t>
            </a:r>
            <a:r>
              <a:rPr lang="en-US" sz="3600" dirty="0" smtClean="0">
                <a:latin typeface="Times New Roman" panose="02020603050405020304" pitchFamily="18" charset="0"/>
              </a:rPr>
              <a:t> </a:t>
            </a:r>
            <a:r>
              <a:rPr lang="en-US" sz="3600" dirty="0" err="1" smtClean="0">
                <a:latin typeface="Times New Roman" panose="02020603050405020304" pitchFamily="18" charset="0"/>
              </a:rPr>
              <a:t>số</a:t>
            </a:r>
            <a:r>
              <a:rPr lang="en-US" sz="3600" dirty="0" smtClean="0">
                <a:latin typeface="Times New Roman" panose="02020603050405020304" pitchFamily="18" charset="0"/>
              </a:rPr>
              <a:t> </a:t>
            </a:r>
            <a:r>
              <a:rPr lang="en-US" sz="3600" dirty="0" err="1" smtClean="0">
                <a:latin typeface="Times New Roman" panose="02020603050405020304" pitchFamily="18" charset="0"/>
              </a:rPr>
              <a:t>thông</a:t>
            </a:r>
            <a:r>
              <a:rPr lang="en-US" sz="3600" dirty="0" smtClean="0">
                <a:latin typeface="Times New Roman" panose="02020603050405020304" pitchFamily="18" charset="0"/>
              </a:rPr>
              <a:t> </a:t>
            </a:r>
            <a:r>
              <a:rPr lang="en-US" sz="3600" dirty="0" err="1" smtClean="0">
                <a:latin typeface="Times New Roman" panose="02020603050405020304" pitchFamily="18" charset="0"/>
              </a:rPr>
              <a:t>số</a:t>
            </a:r>
            <a:r>
              <a:rPr lang="en-US" sz="3600" dirty="0" smtClean="0">
                <a:latin typeface="Times New Roman" panose="02020603050405020304" pitchFamily="18" charset="0"/>
              </a:rPr>
              <a:t> </a:t>
            </a:r>
            <a:r>
              <a:rPr lang="en-US" sz="3600" dirty="0" err="1" smtClean="0">
                <a:latin typeface="Times New Roman" panose="02020603050405020304" pitchFamily="18" charset="0"/>
              </a:rPr>
              <a:t>kỹ</a:t>
            </a:r>
            <a:r>
              <a:rPr lang="en-US" sz="3600" dirty="0" smtClean="0">
                <a:latin typeface="Times New Roman" panose="02020603050405020304" pitchFamily="18" charset="0"/>
              </a:rPr>
              <a:t> </a:t>
            </a:r>
            <a:r>
              <a:rPr lang="en-US" sz="3600" dirty="0" err="1" smtClean="0">
                <a:latin typeface="Times New Roman" panose="02020603050405020304" pitchFamily="18" charset="0"/>
              </a:rPr>
              <a:t>thuật</a:t>
            </a:r>
            <a:r>
              <a:rPr lang="en-US" sz="3600" dirty="0" smtClean="0">
                <a:latin typeface="Times New Roman" panose="02020603050405020304" pitchFamily="18" charset="0"/>
              </a:rPr>
              <a:t> </a:t>
            </a:r>
            <a:r>
              <a:rPr lang="en-US" sz="3600" dirty="0" err="1" smtClean="0">
                <a:latin typeface="Times New Roman" panose="02020603050405020304" pitchFamily="18" charset="0"/>
              </a:rPr>
              <a:t>ghi</a:t>
            </a:r>
            <a:r>
              <a:rPr lang="en-US" sz="3600" dirty="0" smtClean="0">
                <a:latin typeface="Times New Roman" panose="02020603050405020304" pitchFamily="18" charset="0"/>
              </a:rPr>
              <a:t> </a:t>
            </a:r>
            <a:r>
              <a:rPr lang="en-US" sz="3600" dirty="0" err="1" smtClean="0">
                <a:latin typeface="Times New Roman" panose="02020603050405020304" pitchFamily="18" charset="0"/>
              </a:rPr>
              <a:t>trên</a:t>
            </a:r>
            <a:r>
              <a:rPr lang="en-US" sz="3600" dirty="0" smtClean="0">
                <a:latin typeface="Times New Roman" panose="02020603050405020304" pitchFamily="18" charset="0"/>
              </a:rPr>
              <a:t> </a:t>
            </a:r>
            <a:r>
              <a:rPr lang="en-US" sz="3600" dirty="0" err="1" smtClean="0">
                <a:latin typeface="Times New Roman" panose="02020603050405020304" pitchFamily="18" charset="0"/>
              </a:rPr>
              <a:t>những</a:t>
            </a:r>
            <a:r>
              <a:rPr lang="en-US" sz="3600" dirty="0" smtClean="0">
                <a:latin typeface="Times New Roman" panose="02020603050405020304" pitchFamily="18" charset="0"/>
              </a:rPr>
              <a:t> </a:t>
            </a:r>
            <a:r>
              <a:rPr lang="en-US" sz="3600" dirty="0" err="1" smtClean="0">
                <a:latin typeface="Times New Roman" panose="02020603050405020304" pitchFamily="18" charset="0"/>
              </a:rPr>
              <a:t>đồ</a:t>
            </a:r>
            <a:r>
              <a:rPr lang="en-US" sz="3600" dirty="0" smtClean="0">
                <a:latin typeface="Times New Roman" panose="02020603050405020304" pitchFamily="18" charset="0"/>
              </a:rPr>
              <a:t> </a:t>
            </a:r>
            <a:r>
              <a:rPr lang="en-US" sz="3600" dirty="0" err="1" smtClean="0">
                <a:latin typeface="Times New Roman" panose="02020603050405020304" pitchFamily="18" charset="0"/>
              </a:rPr>
              <a:t>dùng</a:t>
            </a:r>
            <a:r>
              <a:rPr lang="en-US" sz="3600" dirty="0" smtClean="0">
                <a:latin typeface="Times New Roman" panose="02020603050405020304" pitchFamily="18" charset="0"/>
              </a:rPr>
              <a:t> </a:t>
            </a:r>
            <a:r>
              <a:rPr lang="en-US" sz="3600" dirty="0" err="1" smtClean="0">
                <a:latin typeface="Times New Roman" panose="02020603050405020304" pitchFamily="18" charset="0"/>
              </a:rPr>
              <a:t>điện</a:t>
            </a:r>
            <a:r>
              <a:rPr lang="en-US" sz="3600" dirty="0" smtClean="0">
                <a:latin typeface="Times New Roman" panose="02020603050405020304" pitchFamily="18" charset="0"/>
              </a:rPr>
              <a:t> </a:t>
            </a:r>
            <a:r>
              <a:rPr lang="en-US" sz="3600" dirty="0" err="1" smtClean="0">
                <a:latin typeface="Times New Roman" panose="02020603050405020304" pitchFamily="18" charset="0"/>
              </a:rPr>
              <a:t>đó</a:t>
            </a:r>
            <a:r>
              <a:rPr lang="en-US" sz="3600" dirty="0" smtClean="0">
                <a:latin typeface="Times New Roman" panose="02020603050405020304" pitchFamily="18" charset="0"/>
              </a:rPr>
              <a:t>.</a:t>
            </a:r>
          </a:p>
          <a:p>
            <a:endParaRPr lang="en-US" altLang="en-US" dirty="0"/>
          </a:p>
        </p:txBody>
      </p:sp>
      <p:pic>
        <p:nvPicPr>
          <p:cNvPr id="20486" name="Picture 12" descr="Screen Clipp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7900" y="381000"/>
            <a:ext cx="81915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Rectangle 13"/>
          <p:cNvSpPr>
            <a:spLocks noChangeArrowheads="1"/>
          </p:cNvSpPr>
          <p:nvPr/>
        </p:nvSpPr>
        <p:spPr bwMode="auto">
          <a:xfrm>
            <a:off x="2057400" y="533400"/>
            <a:ext cx="3276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en-US" sz="4000" b="1" dirty="0" err="1">
                <a:solidFill>
                  <a:srgbClr val="3DB043"/>
                </a:solidFill>
                <a:cs typeface="Times New Roman" panose="02020603050405020304" pitchFamily="18" charset="0"/>
              </a:rPr>
              <a:t>Vận</a:t>
            </a:r>
            <a:r>
              <a:rPr lang="en-US" altLang="en-US" sz="4000" b="1" dirty="0">
                <a:solidFill>
                  <a:srgbClr val="3DB043"/>
                </a:solidFill>
                <a:cs typeface="Times New Roman" panose="02020603050405020304" pitchFamily="18" charset="0"/>
              </a:rPr>
              <a:t> </a:t>
            </a:r>
            <a:r>
              <a:rPr lang="en-US" altLang="en-US" sz="4000" b="1" dirty="0" err="1">
                <a:solidFill>
                  <a:srgbClr val="3DB043"/>
                </a:solidFill>
                <a:cs typeface="Times New Roman" panose="02020603050405020304" pitchFamily="18" charset="0"/>
              </a:rPr>
              <a:t>dụng</a:t>
            </a:r>
            <a:endParaRPr lang="en-US" altLang="en-US" sz="4000" b="1" dirty="0">
              <a:solidFill>
                <a:srgbClr val="3DB043"/>
              </a:solidFill>
              <a:cs typeface="Times New Roman" panose="02020603050405020304" pitchFamily="18" charset="0"/>
            </a:endParaRPr>
          </a:p>
        </p:txBody>
      </p:sp>
      <p:sp>
        <p:nvSpPr>
          <p:cNvPr id="10" name="Rectangle 1"/>
          <p:cNvSpPr>
            <a:spLocks noChangeArrowheads="1"/>
          </p:cNvSpPr>
          <p:nvPr/>
        </p:nvSpPr>
        <p:spPr bwMode="auto">
          <a:xfrm>
            <a:off x="969818" y="4156365"/>
            <a:ext cx="7829550" cy="2320635"/>
          </a:xfrm>
          <a:prstGeom prst="rect">
            <a:avLst/>
          </a:prstGeom>
          <a:solidFill>
            <a:srgbClr val="00B0F0">
              <a:alpha val="5882"/>
            </a:srgb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pPr algn="just"/>
            <a:r>
              <a:rPr lang="en-US" sz="3600" dirty="0" smtClean="0">
                <a:latin typeface="Times New Roman" panose="02020603050405020304" pitchFamily="18" charset="0"/>
              </a:rPr>
              <a:t>2.</a:t>
            </a:r>
            <a:r>
              <a:rPr lang="en-US" sz="3600" dirty="0">
                <a:latin typeface="Times New Roman" panose="02020603050405020304" pitchFamily="18" charset="0"/>
              </a:rPr>
              <a:t> </a:t>
            </a:r>
            <a:r>
              <a:rPr lang="en-US" sz="3600" dirty="0" err="1" smtClean="0">
                <a:latin typeface="Times New Roman" panose="02020603050405020304" pitchFamily="18" charset="0"/>
              </a:rPr>
              <a:t>Tìm</a:t>
            </a:r>
            <a:r>
              <a:rPr lang="en-US" sz="3600" dirty="0" smtClean="0">
                <a:latin typeface="Times New Roman" panose="02020603050405020304" pitchFamily="18" charset="0"/>
              </a:rPr>
              <a:t> </a:t>
            </a:r>
            <a:r>
              <a:rPr lang="en-US" sz="3600" dirty="0" err="1">
                <a:latin typeface="Times New Roman" panose="02020603050405020304" pitchFamily="18" charset="0"/>
              </a:rPr>
              <a:t>hiểu</a:t>
            </a:r>
            <a:r>
              <a:rPr lang="en-US" sz="3600" dirty="0">
                <a:latin typeface="Times New Roman" panose="02020603050405020304" pitchFamily="18" charset="0"/>
              </a:rPr>
              <a:t> ý </a:t>
            </a:r>
            <a:r>
              <a:rPr lang="en-US" sz="3600" dirty="0" err="1">
                <a:latin typeface="Times New Roman" panose="02020603050405020304" pitchFamily="18" charset="0"/>
              </a:rPr>
              <a:t>nghĩa</a:t>
            </a:r>
            <a:r>
              <a:rPr lang="en-US" sz="3600" dirty="0">
                <a:latin typeface="Times New Roman" panose="02020603050405020304" pitchFamily="18" charset="0"/>
              </a:rPr>
              <a:t> </a:t>
            </a:r>
            <a:r>
              <a:rPr lang="en-US" sz="3600" dirty="0" err="1">
                <a:latin typeface="Times New Roman" panose="02020603050405020304" pitchFamily="18" charset="0"/>
              </a:rPr>
              <a:t>của</a:t>
            </a:r>
            <a:r>
              <a:rPr lang="en-US" sz="3600" dirty="0">
                <a:latin typeface="Times New Roman" panose="02020603050405020304" pitchFamily="18" charset="0"/>
              </a:rPr>
              <a:t> </a:t>
            </a:r>
            <a:r>
              <a:rPr lang="en-US" sz="3600" dirty="0" err="1">
                <a:latin typeface="Times New Roman" panose="02020603050405020304" pitchFamily="18" charset="0"/>
              </a:rPr>
              <a:t>các</a:t>
            </a:r>
            <a:r>
              <a:rPr lang="en-US" sz="3600" dirty="0">
                <a:latin typeface="Times New Roman" panose="02020603050405020304" pitchFamily="18" charset="0"/>
              </a:rPr>
              <a:t> </a:t>
            </a:r>
            <a:r>
              <a:rPr lang="en-US" sz="3600" dirty="0" err="1">
                <a:latin typeface="Times New Roman" panose="02020603050405020304" pitchFamily="18" charset="0"/>
              </a:rPr>
              <a:t>nhãn</a:t>
            </a:r>
            <a:r>
              <a:rPr lang="en-US" sz="3600" dirty="0">
                <a:latin typeface="Times New Roman" panose="02020603050405020304" pitchFamily="18" charset="0"/>
              </a:rPr>
              <a:t> </a:t>
            </a:r>
            <a:r>
              <a:rPr lang="en-US" sz="3600" dirty="0" err="1">
                <a:latin typeface="Times New Roman" panose="02020603050405020304" pitchFamily="18" charset="0"/>
              </a:rPr>
              <a:t>năng</a:t>
            </a:r>
            <a:r>
              <a:rPr lang="en-US" sz="3600" dirty="0">
                <a:latin typeface="Times New Roman" panose="02020603050405020304" pitchFamily="18" charset="0"/>
              </a:rPr>
              <a:t> </a:t>
            </a:r>
            <a:r>
              <a:rPr lang="en-US" sz="3600" dirty="0" err="1">
                <a:latin typeface="Times New Roman" panose="02020603050405020304" pitchFamily="18" charset="0"/>
              </a:rPr>
              <a:t>lượng</a:t>
            </a:r>
            <a:r>
              <a:rPr lang="en-US" sz="3600" dirty="0">
                <a:latin typeface="Times New Roman" panose="02020603050405020304" pitchFamily="18" charset="0"/>
              </a:rPr>
              <a:t> </a:t>
            </a:r>
            <a:r>
              <a:rPr lang="en-US" sz="3600" dirty="0" err="1">
                <a:latin typeface="Times New Roman" panose="02020603050405020304" pitchFamily="18" charset="0"/>
              </a:rPr>
              <a:t>và</a:t>
            </a:r>
            <a:r>
              <a:rPr lang="en-US" sz="3600" dirty="0">
                <a:latin typeface="Times New Roman" panose="02020603050405020304" pitchFamily="18" charset="0"/>
              </a:rPr>
              <a:t> </a:t>
            </a:r>
            <a:r>
              <a:rPr lang="en-US" sz="3600" dirty="0" err="1">
                <a:latin typeface="Times New Roman" panose="02020603050405020304" pitchFamily="18" charset="0"/>
              </a:rPr>
              <a:t>cách</a:t>
            </a:r>
            <a:r>
              <a:rPr lang="en-US" sz="3600" dirty="0">
                <a:latin typeface="Times New Roman" panose="02020603050405020304" pitchFamily="18" charset="0"/>
              </a:rPr>
              <a:t> </a:t>
            </a:r>
            <a:r>
              <a:rPr lang="en-US" sz="3600" dirty="0" err="1">
                <a:latin typeface="Times New Roman" panose="02020603050405020304" pitchFamily="18" charset="0"/>
              </a:rPr>
              <a:t>lựa</a:t>
            </a:r>
            <a:r>
              <a:rPr lang="en-US" sz="3600" dirty="0">
                <a:latin typeface="Times New Roman" panose="02020603050405020304" pitchFamily="18" charset="0"/>
              </a:rPr>
              <a:t> </a:t>
            </a:r>
            <a:r>
              <a:rPr lang="en-US" sz="3600" dirty="0" err="1">
                <a:latin typeface="Times New Roman" panose="02020603050405020304" pitchFamily="18" charset="0"/>
              </a:rPr>
              <a:t>chọn</a:t>
            </a:r>
            <a:r>
              <a:rPr lang="en-US" sz="3600" dirty="0">
                <a:latin typeface="Times New Roman" panose="02020603050405020304" pitchFamily="18" charset="0"/>
              </a:rPr>
              <a:t> </a:t>
            </a:r>
            <a:r>
              <a:rPr lang="en-US" sz="3600" dirty="0" err="1">
                <a:latin typeface="Times New Roman" panose="02020603050405020304" pitchFamily="18" charset="0"/>
              </a:rPr>
              <a:t>đồ</a:t>
            </a:r>
            <a:r>
              <a:rPr lang="en-US" sz="3600" dirty="0">
                <a:latin typeface="Times New Roman" panose="02020603050405020304" pitchFamily="18" charset="0"/>
              </a:rPr>
              <a:t> </a:t>
            </a:r>
            <a:r>
              <a:rPr lang="en-US" sz="3600" dirty="0" err="1">
                <a:latin typeface="Times New Roman" panose="02020603050405020304" pitchFamily="18" charset="0"/>
              </a:rPr>
              <a:t>dùng</a:t>
            </a:r>
            <a:r>
              <a:rPr lang="en-US" sz="3600" dirty="0">
                <a:latin typeface="Times New Roman" panose="02020603050405020304" pitchFamily="18" charset="0"/>
              </a:rPr>
              <a:t> </a:t>
            </a:r>
            <a:r>
              <a:rPr lang="en-US" sz="3600" dirty="0" err="1">
                <a:latin typeface="Times New Roman" panose="02020603050405020304" pitchFamily="18" charset="0"/>
              </a:rPr>
              <a:t>điện</a:t>
            </a:r>
            <a:r>
              <a:rPr lang="en-US" sz="3600" dirty="0">
                <a:latin typeface="Times New Roman" panose="02020603050405020304" pitchFamily="18" charset="0"/>
              </a:rPr>
              <a:t> </a:t>
            </a:r>
            <a:r>
              <a:rPr lang="en-US" sz="3600" dirty="0" err="1">
                <a:latin typeface="Times New Roman" panose="02020603050405020304" pitchFamily="18" charset="0"/>
              </a:rPr>
              <a:t>sao</a:t>
            </a:r>
            <a:r>
              <a:rPr lang="en-US" sz="3600" dirty="0">
                <a:latin typeface="Times New Roman" panose="02020603050405020304" pitchFamily="18" charset="0"/>
              </a:rPr>
              <a:t> </a:t>
            </a:r>
            <a:r>
              <a:rPr lang="en-US" sz="3600" dirty="0" err="1">
                <a:latin typeface="Times New Roman" panose="02020603050405020304" pitchFamily="18" charset="0"/>
              </a:rPr>
              <a:t>cho</a:t>
            </a:r>
            <a:r>
              <a:rPr lang="en-US" sz="3600" dirty="0">
                <a:latin typeface="Times New Roman" panose="02020603050405020304" pitchFamily="18" charset="0"/>
              </a:rPr>
              <a:t> </a:t>
            </a:r>
            <a:r>
              <a:rPr lang="en-US" sz="3600" dirty="0" err="1">
                <a:latin typeface="Times New Roman" panose="02020603050405020304" pitchFamily="18" charset="0"/>
              </a:rPr>
              <a:t>tiết</a:t>
            </a:r>
            <a:r>
              <a:rPr lang="en-US" sz="3600" dirty="0">
                <a:latin typeface="Times New Roman" panose="02020603050405020304" pitchFamily="18" charset="0"/>
              </a:rPr>
              <a:t> </a:t>
            </a:r>
            <a:r>
              <a:rPr lang="en-US" sz="3600" dirty="0" err="1">
                <a:latin typeface="Times New Roman" panose="02020603050405020304" pitchFamily="18" charset="0"/>
              </a:rPr>
              <a:t>kiệm</a:t>
            </a:r>
            <a:r>
              <a:rPr lang="en-US" sz="3600" dirty="0">
                <a:latin typeface="Times New Roman" panose="02020603050405020304" pitchFamily="18" charset="0"/>
              </a:rPr>
              <a:t> </a:t>
            </a:r>
            <a:r>
              <a:rPr lang="en-US" sz="3600" dirty="0" err="1">
                <a:latin typeface="Times New Roman" panose="02020603050405020304" pitchFamily="18" charset="0"/>
              </a:rPr>
              <a:t>điện</a:t>
            </a:r>
            <a:r>
              <a:rPr lang="en-US" sz="3600" dirty="0">
                <a:latin typeface="Times New Roman" panose="02020603050405020304" pitchFamily="18" charset="0"/>
              </a:rPr>
              <a:t> </a:t>
            </a:r>
            <a:r>
              <a:rPr lang="en-US" sz="3600" dirty="0" err="1" smtClean="0">
                <a:latin typeface="Times New Roman" panose="02020603050405020304" pitchFamily="18" charset="0"/>
              </a:rPr>
              <a:t>năng</a:t>
            </a:r>
            <a:r>
              <a:rPr lang="en-US" sz="3600" dirty="0">
                <a:latin typeface="Times New Roman" panose="02020603050405020304" pitchFamily="18" charset="0"/>
              </a:rPr>
              <a:t> </a:t>
            </a:r>
            <a:r>
              <a:rPr lang="en-US" sz="3600" dirty="0" err="1" smtClean="0">
                <a:latin typeface="Times New Roman" panose="02020603050405020304" pitchFamily="18" charset="0"/>
              </a:rPr>
              <a:t>dựa</a:t>
            </a:r>
            <a:r>
              <a:rPr lang="en-US" sz="3600" dirty="0" smtClean="0">
                <a:latin typeface="Times New Roman" panose="02020603050405020304" pitchFamily="18" charset="0"/>
              </a:rPr>
              <a:t> </a:t>
            </a:r>
            <a:r>
              <a:rPr lang="en-US" sz="3600" dirty="0" err="1">
                <a:latin typeface="Times New Roman" panose="02020603050405020304" pitchFamily="18" charset="0"/>
              </a:rPr>
              <a:t>trên</a:t>
            </a:r>
            <a:r>
              <a:rPr lang="en-US" sz="3600" dirty="0">
                <a:latin typeface="Times New Roman" panose="02020603050405020304" pitchFamily="18" charset="0"/>
              </a:rPr>
              <a:t> </a:t>
            </a:r>
            <a:r>
              <a:rPr lang="en-US" sz="3600" dirty="0" err="1">
                <a:latin typeface="Times New Roman" panose="02020603050405020304" pitchFamily="18" charset="0"/>
              </a:rPr>
              <a:t>nhãn</a:t>
            </a:r>
            <a:r>
              <a:rPr lang="en-US" sz="3600" dirty="0">
                <a:latin typeface="Times New Roman" panose="02020603050405020304" pitchFamily="18" charset="0"/>
              </a:rPr>
              <a:t> </a:t>
            </a:r>
            <a:r>
              <a:rPr lang="en-US" sz="3600" dirty="0" err="1">
                <a:latin typeface="Times New Roman" panose="02020603050405020304" pitchFamily="18" charset="0"/>
              </a:rPr>
              <a:t>năng</a:t>
            </a:r>
            <a:r>
              <a:rPr lang="en-US" sz="3600" dirty="0">
                <a:latin typeface="Times New Roman" panose="02020603050405020304" pitchFamily="18" charset="0"/>
              </a:rPr>
              <a:t> </a:t>
            </a:r>
            <a:r>
              <a:rPr lang="en-US" sz="3600" dirty="0" err="1" smtClean="0">
                <a:latin typeface="Times New Roman" panose="02020603050405020304" pitchFamily="18" charset="0"/>
              </a:rPr>
              <a:t>lượng</a:t>
            </a:r>
            <a:r>
              <a:rPr lang="en-US" sz="3600" dirty="0" smtClean="0">
                <a:latin typeface="Times New Roman" panose="02020603050405020304" pitchFamily="18" charset="0"/>
              </a:rPr>
              <a:t>.</a:t>
            </a:r>
            <a:endParaRPr lang="en-US" sz="3600" dirty="0">
              <a:latin typeface="Times New Roman" panose="02020603050405020304" pitchFamily="18" charset="0"/>
            </a:endParaRPr>
          </a:p>
          <a:p>
            <a:endParaRPr lang="en-US" altLang="en-US" sz="3600" dirty="0"/>
          </a:p>
        </p:txBody>
      </p:sp>
    </p:spTree>
    <p:extLst>
      <p:ext uri="{BB962C8B-B14F-4D97-AF65-F5344CB8AC3E}">
        <p14:creationId xmlns:p14="http://schemas.microsoft.com/office/powerpoint/2010/main" val="3701500852"/>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7"/>
                                        </p:tgtEl>
                                        <p:attrNameLst>
                                          <p:attrName>style.visibility</p:attrName>
                                        </p:attrNameLst>
                                      </p:cBhvr>
                                      <p:to>
                                        <p:strVal val="visible"/>
                                      </p:to>
                                    </p:set>
                                    <p:animEffect transition="in" filter="fade">
                                      <p:cBhvr>
                                        <p:cTn id="7" dur="500"/>
                                        <p:tgtEl>
                                          <p:spTgt spid="204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5"/>
                                        </p:tgtEl>
                                        <p:attrNameLst>
                                          <p:attrName>style.visibility</p:attrName>
                                        </p:attrNameLst>
                                      </p:cBhvr>
                                      <p:to>
                                        <p:strVal val="visible"/>
                                      </p:to>
                                    </p:set>
                                    <p:animEffect transition="in" filter="fade">
                                      <p:cBhvr>
                                        <p:cTn id="12" dur="500"/>
                                        <p:tgtEl>
                                          <p:spTgt spid="204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ptagon 4"/>
          <p:cNvSpPr/>
          <p:nvPr/>
        </p:nvSpPr>
        <p:spPr>
          <a:xfrm>
            <a:off x="685800" y="533400"/>
            <a:ext cx="457200" cy="381000"/>
          </a:xfrm>
          <a:prstGeom prst="hept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srgbClr val="FF0000"/>
                </a:solidFill>
                <a:effectLst/>
                <a:uLnTx/>
                <a:uFillTx/>
                <a:latin typeface="Times New Roman" pitchFamily="18" charset="0"/>
                <a:ea typeface="+mn-ea"/>
                <a:cs typeface="Times New Roman" pitchFamily="18" charset="0"/>
              </a:rPr>
              <a:t>?</a:t>
            </a:r>
            <a:endParaRPr kumimoji="0" lang="en-US" sz="36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p:txBody>
      </p:sp>
      <p:sp>
        <p:nvSpPr>
          <p:cNvPr id="6" name="TextBox 5"/>
          <p:cNvSpPr txBox="1"/>
          <p:nvPr/>
        </p:nvSpPr>
        <p:spPr>
          <a:xfrm>
            <a:off x="1447800" y="381000"/>
            <a:ext cx="7010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Em</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hãy</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bổ</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sung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thêm</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1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số</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đồ</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dùng</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điện</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trong</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gia</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đình</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endPar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394438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xit" presetSubtype="4" fill="hold" grpId="1" nodeType="clickEffect">
                                  <p:stCondLst>
                                    <p:cond delay="0"/>
                                  </p:stCondLst>
                                  <p:childTnLst>
                                    <p:animEffect transition="out" filter="wheel(4)">
                                      <p:cBhvr>
                                        <p:cTn id="14" dur="2000"/>
                                        <p:tgtEl>
                                          <p:spTgt spid="5"/>
                                        </p:tgtEl>
                                      </p:cBhvr>
                                    </p:animEffect>
                                    <p:set>
                                      <p:cBhvr>
                                        <p:cTn id="15" dur="1" fill="hold">
                                          <p:stCondLst>
                                            <p:cond delay="1999"/>
                                          </p:stCondLst>
                                        </p:cTn>
                                        <p:tgtEl>
                                          <p:spTgt spid="5"/>
                                        </p:tgtEl>
                                        <p:attrNameLst>
                                          <p:attrName>style.visibility</p:attrName>
                                        </p:attrNameLst>
                                      </p:cBhvr>
                                      <p:to>
                                        <p:strVal val="hidden"/>
                                      </p:to>
                                    </p:set>
                                  </p:childTnLst>
                                </p:cTn>
                              </p:par>
                              <p:par>
                                <p:cTn id="16" presetID="21" presetClass="exit" presetSubtype="4" fill="hold" grpId="1" nodeType="withEffect">
                                  <p:stCondLst>
                                    <p:cond delay="0"/>
                                  </p:stCondLst>
                                  <p:childTnLst>
                                    <p:animEffect transition="out" filter="wheel(4)">
                                      <p:cBhvr>
                                        <p:cTn id="17" dur="2000"/>
                                        <p:tgtEl>
                                          <p:spTgt spid="6"/>
                                        </p:tgtEl>
                                      </p:cBhvr>
                                    </p:animEffect>
                                    <p:set>
                                      <p:cBhvr>
                                        <p:cTn id="18"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6"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76400" y="1905000"/>
            <a:ext cx="5566130" cy="1066892"/>
          </a:xfrm>
          <a:prstGeom prst="rect">
            <a:avLst/>
          </a:prstGeom>
        </p:spPr>
      </p:pic>
      <p:pic>
        <p:nvPicPr>
          <p:cNvPr id="3" name="Picture 2"/>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4267200" y="3124200"/>
            <a:ext cx="609600" cy="609600"/>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524000" y="3338945"/>
            <a:ext cx="609600" cy="609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496291" y="4315598"/>
            <a:ext cx="609600" cy="609600"/>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86691" y="1281545"/>
            <a:ext cx="609600" cy="609600"/>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048000" y="1233147"/>
            <a:ext cx="609600" cy="609600"/>
          </a:xfrm>
          <a:prstGeom prst="rect">
            <a:avLst/>
          </a:prstGeo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410200" y="928347"/>
            <a:ext cx="609600" cy="609600"/>
          </a:xfrm>
          <a:prstGeom prst="rect">
            <a:avLst/>
          </a:prstGeom>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6722985" y="1295400"/>
            <a:ext cx="609600" cy="609600"/>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7620000" y="2770909"/>
            <a:ext cx="609600" cy="609600"/>
          </a:xfrm>
          <a:prstGeom prst="rect">
            <a:avLst/>
          </a:prstGeom>
        </p:spPr>
      </p:pic>
      <p:pic>
        <p:nvPicPr>
          <p:cNvPr id="11" name="Picture 10"/>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7242530" y="4191000"/>
            <a:ext cx="609600" cy="609600"/>
          </a:xfrm>
          <a:prstGeom prst="rect">
            <a:avLst/>
          </a:prstGeom>
        </p:spPr>
      </p:pic>
      <p:pic>
        <p:nvPicPr>
          <p:cNvPr id="12" name="Picture 11"/>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6082279" y="4925198"/>
            <a:ext cx="609600" cy="609600"/>
          </a:xfrm>
          <a:prstGeom prst="rect">
            <a:avLst/>
          </a:prstGeom>
        </p:spPr>
      </p:pic>
      <p:pic>
        <p:nvPicPr>
          <p:cNvPr id="13" name="Picture 12"/>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643879" y="5229998"/>
            <a:ext cx="609600" cy="609600"/>
          </a:xfrm>
          <a:prstGeom prst="rect">
            <a:avLst/>
          </a:prstGeom>
        </p:spPr>
      </p:pic>
      <p:pic>
        <p:nvPicPr>
          <p:cNvPr id="14" name="Picture 13"/>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043612" y="5396345"/>
            <a:ext cx="609600" cy="609600"/>
          </a:xfrm>
          <a:prstGeom prst="rect">
            <a:avLst/>
          </a:prstGeom>
        </p:spPr>
      </p:pic>
      <p:pic>
        <p:nvPicPr>
          <p:cNvPr id="15" name="Picture 1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443345" y="5929652"/>
            <a:ext cx="609600" cy="609600"/>
          </a:xfrm>
          <a:prstGeom prst="rect">
            <a:avLst/>
          </a:prstGeom>
        </p:spPr>
      </p:pic>
      <p:pic>
        <p:nvPicPr>
          <p:cNvPr id="16" name="Picture 1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77091" y="3581400"/>
            <a:ext cx="609600" cy="609600"/>
          </a:xfrm>
          <a:prstGeom prst="rect">
            <a:avLst/>
          </a:prstGeom>
        </p:spPr>
      </p:pic>
      <p:pic>
        <p:nvPicPr>
          <p:cNvPr id="17" name="Picture 1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58981" y="2514600"/>
            <a:ext cx="609600" cy="609600"/>
          </a:xfrm>
          <a:prstGeom prst="rect">
            <a:avLst/>
          </a:prstGeom>
        </p:spPr>
      </p:pic>
      <p:pic>
        <p:nvPicPr>
          <p:cNvPr id="18" name="Picture 17"/>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06053" y="866002"/>
            <a:ext cx="609600" cy="609600"/>
          </a:xfrm>
          <a:prstGeom prst="rect">
            <a:avLst/>
          </a:prstGeom>
        </p:spPr>
      </p:pic>
      <p:pic>
        <p:nvPicPr>
          <p:cNvPr id="19" name="Picture 1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119746" y="401829"/>
            <a:ext cx="609600" cy="609600"/>
          </a:xfrm>
          <a:prstGeom prst="rect">
            <a:avLst/>
          </a:prstGeom>
        </p:spPr>
      </p:pic>
      <p:pic>
        <p:nvPicPr>
          <p:cNvPr id="20" name="Picture 19"/>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399659" y="471147"/>
            <a:ext cx="609600" cy="609600"/>
          </a:xfrm>
          <a:prstGeom prst="rect">
            <a:avLst/>
          </a:prstGeom>
        </p:spPr>
      </p:pic>
      <p:pic>
        <p:nvPicPr>
          <p:cNvPr id="21" name="Picture 20"/>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4800600" y="5340834"/>
            <a:ext cx="609600" cy="609600"/>
          </a:xfrm>
          <a:prstGeom prst="rect">
            <a:avLst/>
          </a:prstGeom>
        </p:spPr>
      </p:pic>
      <p:pic>
        <p:nvPicPr>
          <p:cNvPr id="22" name="Picture 21"/>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6324734" y="5839598"/>
            <a:ext cx="609600" cy="609600"/>
          </a:xfrm>
          <a:prstGeom prst="rect">
            <a:avLst/>
          </a:prstGeom>
        </p:spPr>
      </p:pic>
      <p:pic>
        <p:nvPicPr>
          <p:cNvPr id="23" name="Picture 22"/>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7848868" y="5527778"/>
            <a:ext cx="609600" cy="609600"/>
          </a:xfrm>
          <a:prstGeom prst="rect">
            <a:avLst/>
          </a:prstGeom>
        </p:spPr>
      </p:pic>
      <p:pic>
        <p:nvPicPr>
          <p:cNvPr id="24" name="Picture 23"/>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153668" y="1108270"/>
            <a:ext cx="609600" cy="609600"/>
          </a:xfrm>
          <a:prstGeom prst="rect">
            <a:avLst/>
          </a:prstGeom>
        </p:spPr>
      </p:pic>
      <p:pic>
        <p:nvPicPr>
          <p:cNvPr id="25" name="Picture 2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6290366" y="2881745"/>
            <a:ext cx="609600" cy="609600"/>
          </a:xfrm>
          <a:prstGeom prst="rect">
            <a:avLst/>
          </a:prstGeom>
        </p:spPr>
      </p:pic>
    </p:spTree>
    <p:extLst>
      <p:ext uri="{BB962C8B-B14F-4D97-AF65-F5344CB8AC3E}">
        <p14:creationId xmlns:p14="http://schemas.microsoft.com/office/powerpoint/2010/main" val="183543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repeatCount="indefinite"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repeatCount="indefinite"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repeatCount="indefinite"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repeatCount="indefinite"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repeatCount="indefinite"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repeatCount="indefinite"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repeatCount="indefinite"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repeatCount="indefinite"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repeatCount="indefinite"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repeatCount="indefinite"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repeatCount="indefinite" fill="hold" nodeType="with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repeatCount="indefinite" fill="hold"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repeatCount="indefinite"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repeatCount="indefinite" fill="hold" nodeType="with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repeatCount="indefinite" fill="hold" nodeType="with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repeatCount="indefinite" fill="hold" nodeType="with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repeatCount="indefinite" fill="hold"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repeatCount="indefinite" fill="hold"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repeatCount="indefinite" fill="hold" nodeType="with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repeatCount="indefinite" fill="hold" nodeType="withEffect">
                                  <p:stCondLst>
                                    <p:cond delay="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repeatCount="indefinite" fill="hold" nodeType="withEffect">
                                  <p:stCondLst>
                                    <p:cond delay="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repeatCount="indefinite" fill="hold" nodeType="withEffect">
                                  <p:stCondLst>
                                    <p:cond delay="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204" y="1415790"/>
            <a:ext cx="7501379" cy="3108543"/>
          </a:xfrm>
          <a:prstGeom prst="rect">
            <a:avLst/>
          </a:prstGeom>
          <a:noFill/>
        </p:spPr>
        <p:txBody>
          <a:bodyPr wrap="square" rtlCol="0">
            <a:spAutoFit/>
          </a:bodyPr>
          <a:lstStyle/>
          <a:p>
            <a:r>
              <a:rPr lang="vi-VN" sz="1400" dirty="0">
                <a:latin typeface="+mj-lt"/>
              </a:rPr>
              <a:t>PHÊ DUYỆT CỦA TỔ CHUYÊN MÔN                                  </a:t>
            </a:r>
            <a:r>
              <a:rPr lang="vi-VN" sz="1400" dirty="0" smtClean="0">
                <a:latin typeface="+mj-lt"/>
              </a:rPr>
              <a:t> </a:t>
            </a:r>
            <a:r>
              <a:rPr lang="vi-VN" sz="1400" dirty="0">
                <a:latin typeface="+mj-lt"/>
              </a:rPr>
              <a:t>Tịnh Khê, ngày </a:t>
            </a:r>
            <a:r>
              <a:rPr lang="en-US" sz="1400" dirty="0" smtClean="0">
                <a:latin typeface="+mj-lt"/>
              </a:rPr>
              <a:t>3</a:t>
            </a:r>
            <a:r>
              <a:rPr lang="vi-VN" sz="1400" dirty="0" smtClean="0">
                <a:latin typeface="+mj-lt"/>
              </a:rPr>
              <a:t>  </a:t>
            </a:r>
            <a:r>
              <a:rPr lang="vi-VN" sz="1400" dirty="0">
                <a:latin typeface="+mj-lt"/>
              </a:rPr>
              <a:t>tháng  </a:t>
            </a:r>
            <a:r>
              <a:rPr lang="en-US" sz="1400" dirty="0">
                <a:latin typeface="+mj-lt"/>
              </a:rPr>
              <a:t>2</a:t>
            </a:r>
            <a:r>
              <a:rPr lang="vi-VN" sz="1400" dirty="0" smtClean="0">
                <a:latin typeface="+mj-lt"/>
              </a:rPr>
              <a:t> </a:t>
            </a:r>
            <a:r>
              <a:rPr lang="vi-VN" sz="1400" dirty="0">
                <a:latin typeface="+mj-lt"/>
              </a:rPr>
              <a:t>năm 2026</a:t>
            </a:r>
          </a:p>
          <a:p>
            <a:r>
              <a:rPr lang="vi-VN" sz="1400" dirty="0">
                <a:latin typeface="+mj-lt"/>
              </a:rPr>
              <a:t>                                                                                                                          Giáo viên bộ môn </a:t>
            </a:r>
          </a:p>
          <a:p>
            <a:endParaRPr lang="vi-VN" sz="1400" dirty="0">
              <a:latin typeface="+mj-lt"/>
            </a:endParaRPr>
          </a:p>
          <a:p>
            <a:endParaRPr lang="vi-VN" sz="1400" dirty="0">
              <a:latin typeface="+mj-lt"/>
            </a:endParaRPr>
          </a:p>
          <a:p>
            <a:endParaRPr lang="vi-VN" sz="1400" dirty="0">
              <a:latin typeface="+mj-lt"/>
            </a:endParaRPr>
          </a:p>
          <a:p>
            <a:endParaRPr lang="vi-VN" sz="1400" dirty="0">
              <a:latin typeface="+mj-lt"/>
            </a:endParaRPr>
          </a:p>
          <a:p>
            <a:endParaRPr lang="vi-VN" sz="1400" dirty="0">
              <a:latin typeface="+mj-lt"/>
            </a:endParaRPr>
          </a:p>
          <a:p>
            <a:r>
              <a:rPr lang="en-US" sz="1400" dirty="0">
                <a:latin typeface="+mj-lt"/>
              </a:rPr>
              <a:t>                  </a:t>
            </a:r>
            <a:r>
              <a:rPr lang="vi-VN" sz="1400" dirty="0">
                <a:latin typeface="+mj-lt"/>
              </a:rPr>
              <a:t>Phạm </a:t>
            </a:r>
            <a:r>
              <a:rPr lang="vi-VN" sz="1400" dirty="0">
                <a:latin typeface="+mj-lt"/>
              </a:rPr>
              <a:t>Tô </a:t>
            </a:r>
            <a:r>
              <a:rPr lang="vi-VN" sz="1400" dirty="0">
                <a:latin typeface="+mj-lt"/>
                <a:cs typeface="Times New Roman" panose="02020603050405020304" pitchFamily="18" charset="0"/>
              </a:rPr>
              <a:t>Ninh </a:t>
            </a:r>
            <a:r>
              <a:rPr lang="en-US" sz="1400">
                <a:latin typeface="+mj-lt"/>
                <a:cs typeface="Times New Roman" panose="02020603050405020304" pitchFamily="18" charset="0"/>
              </a:rPr>
              <a:t>                                                                                            </a:t>
            </a:r>
            <a:r>
              <a:rPr lang="en-US" sz="1400" smtClean="0">
                <a:latin typeface="+mj-lt"/>
                <a:cs typeface="Times New Roman" panose="02020603050405020304" pitchFamily="18" charset="0"/>
              </a:rPr>
              <a:t>  </a:t>
            </a:r>
            <a:r>
              <a:rPr lang="en-US" sz="1400" dirty="0" err="1">
                <a:latin typeface="+mj-lt"/>
                <a:cs typeface="Times New Roman" panose="02020603050405020304" pitchFamily="18" charset="0"/>
              </a:rPr>
              <a:t>Phạm</a:t>
            </a:r>
            <a:r>
              <a:rPr lang="en-US" sz="1400" dirty="0">
                <a:latin typeface="+mj-lt"/>
                <a:cs typeface="Times New Roman" panose="02020603050405020304" pitchFamily="18" charset="0"/>
              </a:rPr>
              <a:t> </a:t>
            </a:r>
            <a:r>
              <a:rPr lang="en-US" sz="1400" dirty="0" err="1">
                <a:latin typeface="+mj-lt"/>
                <a:cs typeface="Times New Roman" panose="02020603050405020304" pitchFamily="18" charset="0"/>
              </a:rPr>
              <a:t>Thị</a:t>
            </a:r>
            <a:r>
              <a:rPr lang="en-US" sz="1400" dirty="0">
                <a:latin typeface="+mj-lt"/>
                <a:cs typeface="Times New Roman" panose="02020603050405020304" pitchFamily="18" charset="0"/>
              </a:rPr>
              <a:t> </a:t>
            </a:r>
            <a:r>
              <a:rPr lang="en-US" sz="1400" dirty="0" err="1">
                <a:latin typeface="+mj-lt"/>
                <a:cs typeface="Times New Roman" panose="02020603050405020304" pitchFamily="18" charset="0"/>
              </a:rPr>
              <a:t>Thương</a:t>
            </a:r>
            <a:endParaRPr lang="vi-VN" sz="1400" dirty="0">
              <a:latin typeface="+mj-lt"/>
              <a:cs typeface="Times New Roman" panose="02020603050405020304" pitchFamily="18" charset="0"/>
            </a:endParaRPr>
          </a:p>
          <a:p>
            <a:endParaRPr lang="vi-VN" sz="1400" dirty="0">
              <a:latin typeface="+mj-lt"/>
            </a:endParaRPr>
          </a:p>
          <a:p>
            <a:endParaRPr lang="vi-VN" sz="1400" dirty="0">
              <a:latin typeface="+mj-lt"/>
            </a:endParaRPr>
          </a:p>
          <a:p>
            <a:endParaRPr lang="vi-VN" sz="1400" dirty="0">
              <a:latin typeface="+mj-lt"/>
            </a:endParaRPr>
          </a:p>
          <a:p>
            <a:endParaRPr lang="vi-VN" sz="1050" dirty="0"/>
          </a:p>
          <a:p>
            <a:endParaRPr lang="vi-VN" sz="1050" dirty="0"/>
          </a:p>
          <a:p>
            <a:endParaRPr lang="vi-VN" sz="1050" dirty="0"/>
          </a:p>
          <a:p>
            <a:endParaRPr lang="en-US" sz="1050" dirty="0"/>
          </a:p>
        </p:txBody>
      </p:sp>
    </p:spTree>
    <p:extLst>
      <p:ext uri="{BB962C8B-B14F-4D97-AF65-F5344CB8AC3E}">
        <p14:creationId xmlns:p14="http://schemas.microsoft.com/office/powerpoint/2010/main" val="3152105671"/>
      </p:ext>
    </p:extLst>
  </p:cSld>
  <p:clrMapOvr>
    <a:masterClrMapping/>
  </p:clrMapOvr>
  <p:transition advTm="1000">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9519480"/>
      </p:ext>
    </p:extLst>
  </p:cSld>
  <p:clrMapOvr>
    <a:masterClrMapping/>
  </p:clrMapOvr>
  <p:transition advTm="1000">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1088</TotalTime>
  <Words>1151</Words>
  <Application>Microsoft Office PowerPoint</Application>
  <PresentationFormat>On-screen Show (4:3)</PresentationFormat>
  <Paragraphs>141</Paragraphs>
  <Slides>27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Lato Light</vt:lpstr>
      <vt:lpstr>Times New Roman</vt:lpstr>
      <vt:lpstr>UVN Ke Chuyen1</vt:lpstr>
      <vt:lpstr>VNI-Zap</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TẬP  THỰC HÀNH</dc:title>
  <dc:creator>mymy</dc:creator>
  <cp:lastModifiedBy>DELL</cp:lastModifiedBy>
  <cp:revision>182</cp:revision>
  <dcterms:created xsi:type="dcterms:W3CDTF">2013-08-28T08:21:51Z</dcterms:created>
  <dcterms:modified xsi:type="dcterms:W3CDTF">2026-05-28T14:24:16Z</dcterms:modified>
</cp:coreProperties>
</file>