
<file path=[Content_Types].xml><?xml version="1.0" encoding="utf-8"?>
<Types xmlns="http://schemas.openxmlformats.org/package/2006/content-types">
  <Default Extension="png" ContentType="image/png"/>
  <Default Extension="tmp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09" r:id="rId2"/>
    <p:sldId id="265" r:id="rId3"/>
    <p:sldId id="266" r:id="rId4"/>
    <p:sldId id="268" r:id="rId5"/>
    <p:sldId id="267" r:id="rId6"/>
    <p:sldId id="273" r:id="rId7"/>
    <p:sldId id="274" r:id="rId8"/>
    <p:sldId id="278" r:id="rId9"/>
    <p:sldId id="279" r:id="rId10"/>
    <p:sldId id="257" r:id="rId11"/>
    <p:sldId id="258" r:id="rId12"/>
    <p:sldId id="281" r:id="rId13"/>
    <p:sldId id="259" r:id="rId14"/>
    <p:sldId id="282" r:id="rId15"/>
    <p:sldId id="410" r:id="rId16"/>
    <p:sldId id="4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audio" Target="NUL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3" name="Group 131"/>
          <p:cNvGrpSpPr>
            <a:grpSpLocks/>
          </p:cNvGrpSpPr>
          <p:nvPr userDrawn="1"/>
        </p:nvGrpSpPr>
        <p:grpSpPr bwMode="auto">
          <a:xfrm flipH="1">
            <a:off x="16933" y="692150"/>
            <a:ext cx="12124267" cy="6165850"/>
            <a:chOff x="0" y="436"/>
            <a:chExt cx="5760" cy="3884"/>
          </a:xfrm>
        </p:grpSpPr>
        <p:sp>
          <p:nvSpPr>
            <p:cNvPr id="3204" name="Line 1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05" name="Line 1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06" name="Line 1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07" name="Line 1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08" name="Line 1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09" name="Line 13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0" name="Line 13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1" name="Line 13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2" name="Line 14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3" name="Line 14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4" name="Line 14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5" name="Line 14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6" name="Line 14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7" name="Line 14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8" name="Line 146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19" name="Line 14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0" name="Line 14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1" name="Line 14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2" name="Line 15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3" name="Line 15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4" name="Line 15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5" name="Line 153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6" name="Line 15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7" name="Line 155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8" name="Line 156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29" name="Line 157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0" name="Line 158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1" name="Line 159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2" name="Line 160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3" name="Line 161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4" name="Line 162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5" name="Line 163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36" name="Line 164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grpSp>
          <p:nvGrpSpPr>
            <p:cNvPr id="3237" name="Group 165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3238" name="Line 166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3239" name="Line 167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3240" name="Line 168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3241" name="Line 169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  <p:sp>
          <p:nvSpPr>
            <p:cNvPr id="3242" name="Line 170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3" name="Line 171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4" name="Line 172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5" name="Line 173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6" name="Line 174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7" name="Line 175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8" name="Line 176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49" name="Line 177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3250" name="Line 178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609600" y="5334000"/>
            <a:ext cx="9448800" cy="381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subtitle </a:t>
            </a:r>
          </a:p>
          <a:p>
            <a:pPr lvl="0"/>
            <a:r>
              <a:rPr lang="en-US" noProof="0"/>
              <a:t>style</a:t>
            </a:r>
          </a:p>
        </p:txBody>
      </p:sp>
      <p:grpSp>
        <p:nvGrpSpPr>
          <p:cNvPr id="3251" name="Group 179"/>
          <p:cNvGrpSpPr>
            <a:grpSpLocks/>
          </p:cNvGrpSpPr>
          <p:nvPr/>
        </p:nvGrpSpPr>
        <p:grpSpPr bwMode="auto">
          <a:xfrm flipH="1">
            <a:off x="0" y="0"/>
            <a:ext cx="12192000" cy="2159000"/>
            <a:chOff x="-1" y="0"/>
            <a:chExt cx="5769" cy="1360"/>
          </a:xfrm>
        </p:grpSpPr>
        <p:sp>
          <p:nvSpPr>
            <p:cNvPr id="3252" name="Freeform 180"/>
            <p:cNvSpPr>
              <a:spLocks/>
            </p:cNvSpPr>
            <p:nvPr/>
          </p:nvSpPr>
          <p:spPr bwMode="gray">
            <a:xfrm>
              <a:off x="0" y="0"/>
              <a:ext cx="5768" cy="1360"/>
            </a:xfrm>
            <a:custGeom>
              <a:avLst/>
              <a:gdLst>
                <a:gd name="T0" fmla="*/ 0 w 5768"/>
                <a:gd name="T1" fmla="*/ 0 h 1360"/>
                <a:gd name="T2" fmla="*/ 0 w 5768"/>
                <a:gd name="T3" fmla="*/ 616 h 1360"/>
                <a:gd name="T4" fmla="*/ 1496 w 5768"/>
                <a:gd name="T5" fmla="*/ 460 h 1360"/>
                <a:gd name="T6" fmla="*/ 5768 w 5768"/>
                <a:gd name="T7" fmla="*/ 1360 h 1360"/>
                <a:gd name="T8" fmla="*/ 5768 w 5768"/>
                <a:gd name="T9" fmla="*/ 0 h 1360"/>
                <a:gd name="T10" fmla="*/ 0 w 5768"/>
                <a:gd name="T11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8" h="1360">
                  <a:moveTo>
                    <a:pt x="0" y="0"/>
                  </a:moveTo>
                  <a:lnTo>
                    <a:pt x="0" y="616"/>
                  </a:lnTo>
                  <a:cubicBezTo>
                    <a:pt x="72" y="608"/>
                    <a:pt x="264" y="510"/>
                    <a:pt x="1496" y="460"/>
                  </a:cubicBezTo>
                  <a:cubicBezTo>
                    <a:pt x="2728" y="411"/>
                    <a:pt x="4632" y="672"/>
                    <a:pt x="5768" y="1360"/>
                  </a:cubicBezTo>
                  <a:lnTo>
                    <a:pt x="5768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3253" name="Freeform 181"/>
            <p:cNvSpPr>
              <a:spLocks/>
            </p:cNvSpPr>
            <p:nvPr/>
          </p:nvSpPr>
          <p:spPr bwMode="gray">
            <a:xfrm>
              <a:off x="-1" y="0"/>
              <a:ext cx="5761" cy="1104"/>
            </a:xfrm>
            <a:custGeom>
              <a:avLst/>
              <a:gdLst>
                <a:gd name="T0" fmla="*/ 0 w 5761"/>
                <a:gd name="T1" fmla="*/ 0 h 1104"/>
                <a:gd name="T2" fmla="*/ 0 w 5761"/>
                <a:gd name="T3" fmla="*/ 632 h 1104"/>
                <a:gd name="T4" fmla="*/ 1521 w 5761"/>
                <a:gd name="T5" fmla="*/ 448 h 1104"/>
                <a:gd name="T6" fmla="*/ 5761 w 5761"/>
                <a:gd name="T7" fmla="*/ 1104 h 1104"/>
                <a:gd name="T8" fmla="*/ 5760 w 5761"/>
                <a:gd name="T9" fmla="*/ 8 h 1104"/>
                <a:gd name="T10" fmla="*/ 0 w 5761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1" h="1104">
                  <a:moveTo>
                    <a:pt x="0" y="0"/>
                  </a:moveTo>
                  <a:lnTo>
                    <a:pt x="0" y="632"/>
                  </a:lnTo>
                  <a:cubicBezTo>
                    <a:pt x="72" y="625"/>
                    <a:pt x="401" y="504"/>
                    <a:pt x="1521" y="448"/>
                  </a:cubicBezTo>
                  <a:cubicBezTo>
                    <a:pt x="2641" y="392"/>
                    <a:pt x="4505" y="504"/>
                    <a:pt x="5761" y="1104"/>
                  </a:cubicBezTo>
                  <a:lnTo>
                    <a:pt x="5760" y="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pic>
        <p:nvPicPr>
          <p:cNvPr id="3254" name="Picture 182" descr="figure07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518401" y="3124200"/>
            <a:ext cx="3263900" cy="204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5" name="Picture 183" descr="figure07_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359901" y="4005264"/>
            <a:ext cx="2832100" cy="177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6" name="Picture 184" descr="figure07_o cop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03684" y="4868863"/>
            <a:ext cx="21590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58" name="Rectangle 186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609600" y="4191000"/>
            <a:ext cx="7213600" cy="1219200"/>
          </a:xfr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tx1"/>
                    </a:gs>
                    <a:gs pos="50000">
                      <a:schemeClr val="hlink"/>
                    </a:gs>
                    <a:gs pos="100000">
                      <a:schemeClr val="tx1"/>
                    </a:gs>
                  </a:gsLst>
                  <a:lin ang="0" scaled="1"/>
                </a:gradFill>
              </a14:hiddenFill>
            </a:ext>
          </a:extLst>
        </p:spPr>
        <p:txBody>
          <a:bodyPr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/>
              <a:t>Click to edit </a:t>
            </a:r>
            <a:br>
              <a:rPr lang="en-US" altLang="ko-KR" noProof="0"/>
            </a:br>
            <a:r>
              <a:rPr lang="en-US" altLang="ko-KR" noProof="0"/>
              <a:t>Master title </a:t>
            </a:r>
            <a:br>
              <a:rPr lang="en-US" altLang="ko-KR" noProof="0"/>
            </a:br>
            <a:r>
              <a:rPr lang="en-US" altLang="ko-KR" noProof="0"/>
              <a:t>style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304800" y="304800"/>
            <a:ext cx="203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FFFFFF"/>
                </a:solidFill>
                <a:latin typeface="Verdana" panose="020B0604030504040204" pitchFamily="34" charset="0"/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0274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6" name="arrow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49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552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5051" y="1347788"/>
            <a:ext cx="5069416" cy="4914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7667" y="1347788"/>
            <a:ext cx="5071533" cy="4914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65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930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718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450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54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038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29376"/>
            <a:ext cx="2844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EF127D3-DA46-4C48-8CA5-C4FDBF870025}" type="datetime8">
              <a:rPr lang="en-US" smtClean="0"/>
              <a:t>5/28/2026 9:24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29376"/>
            <a:ext cx="3860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SS 43 Vắng: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29376"/>
            <a:ext cx="2844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585B53E-94CA-4C3D-874A-E5D61CEB44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1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37651" y="209550"/>
            <a:ext cx="2698749" cy="6053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5051" y="209550"/>
            <a:ext cx="7899400" cy="6053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29376"/>
            <a:ext cx="2844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466B4-76CA-47D9-A5B6-5B594250A538}" type="datetime8">
              <a:rPr lang="en-US" smtClean="0"/>
              <a:t>5/28/2026 9:24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29376"/>
            <a:ext cx="3860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SS 43 Vắng: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29376"/>
            <a:ext cx="2844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A9442E-302F-4BB0-BB54-75E78E93C7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4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09551"/>
            <a:ext cx="9855200" cy="563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5051" y="1347788"/>
            <a:ext cx="5069416" cy="4914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307667" y="1347788"/>
            <a:ext cx="5071533" cy="2381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307667" y="3881438"/>
            <a:ext cx="5071533" cy="2381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429376"/>
            <a:ext cx="2844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21C6207-4BFD-4EBB-9303-5050F784DF63}" type="datetime8">
              <a:rPr lang="en-US" smtClean="0"/>
              <a:t>5/28/2026 9:24 PM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429376"/>
            <a:ext cx="3860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SS 43 Vắng: 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429376"/>
            <a:ext cx="28448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8281515-F3F9-4ABF-BA55-492C822CB6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4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35051" y="209550"/>
            <a:ext cx="10801349" cy="6053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586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E0F43-5CB1-454D-A04B-A5EAF539555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6FF52-E978-4F82-ABDE-DD08C70F0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0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114751"/>
      </p:ext>
    </p:extLst>
  </p:cSld>
  <p:clrMapOvr>
    <a:masterClrMapping/>
  </p:clrMapOvr>
  <p:transition advTm="1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audio" Target="NUL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  <a:alpha val="0"/>
                <a:lumMod val="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5"/>
          <p:cNvGrpSpPr>
            <a:grpSpLocks/>
          </p:cNvGrpSpPr>
          <p:nvPr/>
        </p:nvGrpSpPr>
        <p:grpSpPr bwMode="auto">
          <a:xfrm>
            <a:off x="-16933" y="692150"/>
            <a:ext cx="12192000" cy="6165850"/>
            <a:chOff x="0" y="436"/>
            <a:chExt cx="5760" cy="3884"/>
          </a:xfrm>
        </p:grpSpPr>
        <p:sp>
          <p:nvSpPr>
            <p:cNvPr id="1040" name="Line 1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94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1" name="Line 1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347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2" name="Line 1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06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3" name="Line 1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340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4" name="Line 20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787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5" name="Line 2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216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6" name="Line 2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612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1065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514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0" cy="3872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4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19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89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58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15" y="462"/>
              <a:ext cx="4245" cy="130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0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83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613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43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25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gray">
            <a:xfrm>
              <a:off x="1472" y="448"/>
              <a:ext cx="4288" cy="13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1" name="Line 37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2" name="Line 3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251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3" name="Line 39"/>
            <p:cNvSpPr>
              <a:spLocks noChangeShapeType="1"/>
            </p:cNvSpPr>
            <p:nvPr userDrawn="1"/>
          </p:nvSpPr>
          <p:spPr bwMode="gray">
            <a:xfrm flipH="1">
              <a:off x="0" y="462"/>
              <a:ext cx="1461" cy="346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4" name="Line 40"/>
            <p:cNvSpPr>
              <a:spLocks noChangeShapeType="1"/>
            </p:cNvSpPr>
            <p:nvPr userDrawn="1"/>
          </p:nvSpPr>
          <p:spPr bwMode="gray">
            <a:xfrm flipH="1">
              <a:off x="249" y="463"/>
              <a:ext cx="1215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5" name="Line 41"/>
            <p:cNvSpPr>
              <a:spLocks noChangeShapeType="1"/>
            </p:cNvSpPr>
            <p:nvPr userDrawn="1"/>
          </p:nvSpPr>
          <p:spPr bwMode="gray">
            <a:xfrm flipH="1">
              <a:off x="657" y="472"/>
              <a:ext cx="808" cy="3848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6" name="Line 42"/>
            <p:cNvSpPr>
              <a:spLocks noChangeShapeType="1"/>
            </p:cNvSpPr>
            <p:nvPr userDrawn="1"/>
          </p:nvSpPr>
          <p:spPr bwMode="gray">
            <a:xfrm flipH="1">
              <a:off x="1066" y="463"/>
              <a:ext cx="404" cy="385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7" name="Line 43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875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8" name="Line 44"/>
            <p:cNvSpPr>
              <a:spLocks noChangeShapeType="1"/>
            </p:cNvSpPr>
            <p:nvPr userDrawn="1"/>
          </p:nvSpPr>
          <p:spPr bwMode="gray">
            <a:xfrm flipH="1">
              <a:off x="0" y="466"/>
              <a:ext cx="1447" cy="132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69" name="Line 45"/>
            <p:cNvSpPr>
              <a:spLocks noChangeShapeType="1"/>
            </p:cNvSpPr>
            <p:nvPr userDrawn="1"/>
          </p:nvSpPr>
          <p:spPr bwMode="gray">
            <a:xfrm flipH="1">
              <a:off x="0" y="449"/>
              <a:ext cx="1474" cy="89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70" name="Line 46"/>
            <p:cNvSpPr>
              <a:spLocks noChangeShapeType="1"/>
            </p:cNvSpPr>
            <p:nvPr userDrawn="1"/>
          </p:nvSpPr>
          <p:spPr bwMode="gray">
            <a:xfrm flipH="1">
              <a:off x="0" y="471"/>
              <a:ext cx="1435" cy="50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71" name="Line 47"/>
            <p:cNvSpPr>
              <a:spLocks noChangeShapeType="1"/>
            </p:cNvSpPr>
            <p:nvPr userDrawn="1"/>
          </p:nvSpPr>
          <p:spPr bwMode="gray">
            <a:xfrm flipH="1">
              <a:off x="0" y="463"/>
              <a:ext cx="1464" cy="206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72" name="Line 48"/>
            <p:cNvSpPr>
              <a:spLocks noChangeShapeType="1"/>
            </p:cNvSpPr>
            <p:nvPr userDrawn="1"/>
          </p:nvSpPr>
          <p:spPr bwMode="gray">
            <a:xfrm flipH="1">
              <a:off x="0" y="436"/>
              <a:ext cx="1474" cy="124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grpSp>
          <p:nvGrpSpPr>
            <p:cNvPr id="1073" name="Group 49"/>
            <p:cNvGrpSpPr>
              <a:grpSpLocks/>
            </p:cNvGrpSpPr>
            <p:nvPr userDrawn="1"/>
          </p:nvGrpSpPr>
          <p:grpSpPr bwMode="auto">
            <a:xfrm>
              <a:off x="0" y="2063"/>
              <a:ext cx="5760" cy="1220"/>
              <a:chOff x="235" y="2750"/>
              <a:chExt cx="5241" cy="699"/>
            </a:xfrm>
          </p:grpSpPr>
          <p:sp>
            <p:nvSpPr>
              <p:cNvPr id="1074" name="Line 50"/>
              <p:cNvSpPr>
                <a:spLocks noChangeShapeType="1"/>
              </p:cNvSpPr>
              <p:nvPr/>
            </p:nvSpPr>
            <p:spPr bwMode="gray">
              <a:xfrm>
                <a:off x="235" y="3449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/>
            </p:nvSpPr>
            <p:spPr bwMode="gray">
              <a:xfrm>
                <a:off x="235" y="3191"/>
                <a:ext cx="5241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/>
            </p:nvSpPr>
            <p:spPr bwMode="gray">
              <a:xfrm>
                <a:off x="235" y="2958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/>
            </p:nvSpPr>
            <p:spPr bwMode="gray">
              <a:xfrm>
                <a:off x="235" y="2750"/>
                <a:ext cx="5239" cy="0"/>
              </a:xfrm>
              <a:prstGeom prst="line">
                <a:avLst/>
              </a:prstGeom>
              <a:noFill/>
              <a:ln w="3175">
                <a:solidFill>
                  <a:srgbClr val="FFFF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  <p:sp>
          <p:nvSpPr>
            <p:cNvPr id="1078" name="Line 54"/>
            <p:cNvSpPr>
              <a:spLocks noChangeShapeType="1"/>
            </p:cNvSpPr>
            <p:nvPr userDrawn="1"/>
          </p:nvSpPr>
          <p:spPr bwMode="gray">
            <a:xfrm>
              <a:off x="0" y="1753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79" name="Line 55"/>
            <p:cNvSpPr>
              <a:spLocks noChangeShapeType="1"/>
            </p:cNvSpPr>
            <p:nvPr userDrawn="1"/>
          </p:nvSpPr>
          <p:spPr bwMode="gray">
            <a:xfrm flipV="1">
              <a:off x="0" y="1455"/>
              <a:ext cx="5760" cy="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0" name="Line 56"/>
            <p:cNvSpPr>
              <a:spLocks noChangeShapeType="1"/>
            </p:cNvSpPr>
            <p:nvPr userDrawn="1"/>
          </p:nvSpPr>
          <p:spPr bwMode="gray">
            <a:xfrm>
              <a:off x="0" y="1182"/>
              <a:ext cx="5760" cy="9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1" name="Line 57"/>
            <p:cNvSpPr>
              <a:spLocks noChangeShapeType="1"/>
            </p:cNvSpPr>
            <p:nvPr userDrawn="1"/>
          </p:nvSpPr>
          <p:spPr bwMode="gray">
            <a:xfrm>
              <a:off x="0" y="965"/>
              <a:ext cx="5734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2" name="Line 58"/>
            <p:cNvSpPr>
              <a:spLocks noChangeShapeType="1"/>
            </p:cNvSpPr>
            <p:nvPr userDrawn="1"/>
          </p:nvSpPr>
          <p:spPr bwMode="gray">
            <a:xfrm flipV="1">
              <a:off x="0" y="780"/>
              <a:ext cx="5760" cy="11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3" name="Line 59"/>
            <p:cNvSpPr>
              <a:spLocks noChangeShapeType="1"/>
            </p:cNvSpPr>
            <p:nvPr userDrawn="1"/>
          </p:nvSpPr>
          <p:spPr bwMode="gray">
            <a:xfrm>
              <a:off x="0" y="661"/>
              <a:ext cx="5760" cy="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4" name="Line 60"/>
            <p:cNvSpPr>
              <a:spLocks noChangeShapeType="1"/>
            </p:cNvSpPr>
            <p:nvPr userDrawn="1"/>
          </p:nvSpPr>
          <p:spPr bwMode="gray">
            <a:xfrm flipV="1">
              <a:off x="0" y="558"/>
              <a:ext cx="5760" cy="17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5" name="Line 61"/>
            <p:cNvSpPr>
              <a:spLocks noChangeShapeType="1"/>
            </p:cNvSpPr>
            <p:nvPr userDrawn="1"/>
          </p:nvSpPr>
          <p:spPr bwMode="gray">
            <a:xfrm>
              <a:off x="25" y="521"/>
              <a:ext cx="5735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86" name="Line 62"/>
            <p:cNvSpPr>
              <a:spLocks noChangeShapeType="1"/>
            </p:cNvSpPr>
            <p:nvPr userDrawn="1"/>
          </p:nvSpPr>
          <p:spPr bwMode="gray">
            <a:xfrm>
              <a:off x="0" y="482"/>
              <a:ext cx="5760" cy="0"/>
            </a:xfrm>
            <a:prstGeom prst="line">
              <a:avLst/>
            </a:prstGeom>
            <a:noFill/>
            <a:ln w="3175">
              <a:solidFill>
                <a:srgbClr val="FFFFF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087" name="Line 63"/>
          <p:cNvSpPr>
            <a:spLocks noChangeShapeType="1"/>
          </p:cNvSpPr>
          <p:nvPr/>
        </p:nvSpPr>
        <p:spPr bwMode="gray">
          <a:xfrm flipH="1">
            <a:off x="-16933" y="712788"/>
            <a:ext cx="3119967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88" name="Line 64"/>
          <p:cNvSpPr>
            <a:spLocks noChangeShapeType="1"/>
          </p:cNvSpPr>
          <p:nvPr/>
        </p:nvSpPr>
        <p:spPr bwMode="gray">
          <a:xfrm flipH="1">
            <a:off x="-16933" y="712788"/>
            <a:ext cx="3119967" cy="3492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gray">
          <a:xfrm flipH="1">
            <a:off x="-16933" y="692150"/>
            <a:ext cx="3119967" cy="19685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90" name="Line 66"/>
          <p:cNvSpPr>
            <a:spLocks noChangeShapeType="1"/>
          </p:cNvSpPr>
          <p:nvPr/>
        </p:nvSpPr>
        <p:spPr bwMode="gray">
          <a:xfrm>
            <a:off x="-16933" y="765175"/>
            <a:ext cx="12192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91" name="Freeform 67"/>
          <p:cNvSpPr>
            <a:spLocks/>
          </p:cNvSpPr>
          <p:nvPr/>
        </p:nvSpPr>
        <p:spPr bwMode="gray">
          <a:xfrm>
            <a:off x="-16933" y="0"/>
            <a:ext cx="12208933" cy="1600200"/>
          </a:xfrm>
          <a:custGeom>
            <a:avLst/>
            <a:gdLst>
              <a:gd name="T0" fmla="*/ 0 w 5768"/>
              <a:gd name="T1" fmla="*/ 0 h 1008"/>
              <a:gd name="T2" fmla="*/ 0 w 5768"/>
              <a:gd name="T3" fmla="*/ 688 h 1008"/>
              <a:gd name="T4" fmla="*/ 2008 w 5768"/>
              <a:gd name="T5" fmla="*/ 492 h 1008"/>
              <a:gd name="T6" fmla="*/ 5768 w 5768"/>
              <a:gd name="T7" fmla="*/ 1008 h 1008"/>
              <a:gd name="T8" fmla="*/ 5768 w 5768"/>
              <a:gd name="T9" fmla="*/ 0 h 1008"/>
              <a:gd name="T10" fmla="*/ 0 w 5768"/>
              <a:gd name="T11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8" h="1008">
                <a:moveTo>
                  <a:pt x="0" y="0"/>
                </a:moveTo>
                <a:lnTo>
                  <a:pt x="0" y="688"/>
                </a:lnTo>
                <a:cubicBezTo>
                  <a:pt x="72" y="682"/>
                  <a:pt x="776" y="535"/>
                  <a:pt x="2008" y="492"/>
                </a:cubicBezTo>
                <a:cubicBezTo>
                  <a:pt x="3240" y="449"/>
                  <a:pt x="4792" y="608"/>
                  <a:pt x="5768" y="1008"/>
                </a:cubicBezTo>
                <a:lnTo>
                  <a:pt x="5768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3529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92" name="Freeform 68"/>
          <p:cNvSpPr>
            <a:spLocks/>
          </p:cNvSpPr>
          <p:nvPr/>
        </p:nvSpPr>
        <p:spPr bwMode="gray">
          <a:xfrm>
            <a:off x="-16933" y="-12700"/>
            <a:ext cx="12208933" cy="1354138"/>
          </a:xfrm>
          <a:custGeom>
            <a:avLst/>
            <a:gdLst>
              <a:gd name="T0" fmla="*/ 0 w 5768"/>
              <a:gd name="T1" fmla="*/ 0 h 848"/>
              <a:gd name="T2" fmla="*/ 0 w 5768"/>
              <a:gd name="T3" fmla="*/ 767 h 848"/>
              <a:gd name="T4" fmla="*/ 2104 w 5768"/>
              <a:gd name="T5" fmla="*/ 448 h 848"/>
              <a:gd name="T6" fmla="*/ 5768 w 5768"/>
              <a:gd name="T7" fmla="*/ 848 h 848"/>
              <a:gd name="T8" fmla="*/ 5760 w 5768"/>
              <a:gd name="T9" fmla="*/ 8 h 848"/>
              <a:gd name="T10" fmla="*/ 0 w 5768"/>
              <a:gd name="T11" fmla="*/ 0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8" h="848">
                <a:moveTo>
                  <a:pt x="0" y="0"/>
                </a:moveTo>
                <a:lnTo>
                  <a:pt x="0" y="767"/>
                </a:lnTo>
                <a:cubicBezTo>
                  <a:pt x="72" y="760"/>
                  <a:pt x="879" y="496"/>
                  <a:pt x="2104" y="448"/>
                </a:cubicBezTo>
                <a:cubicBezTo>
                  <a:pt x="3330" y="401"/>
                  <a:pt x="4792" y="472"/>
                  <a:pt x="5768" y="848"/>
                </a:cubicBezTo>
                <a:lnTo>
                  <a:pt x="5760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  <p:pic>
        <p:nvPicPr>
          <p:cNvPr id="1093" name="Picture 69" descr="figure07_o copy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0100" y="115888"/>
            <a:ext cx="143933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figure07_b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-16933" y="333376"/>
            <a:ext cx="1919817" cy="120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" name="Picture 71" descr="figure07_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566334" y="404814"/>
            <a:ext cx="865717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5051" y="1347788"/>
            <a:ext cx="10344149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1981200" y="209551"/>
            <a:ext cx="98552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7798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7" name="arrow.wav"/>
          </p:stSnd>
        </p:sndAc>
      </p:transition>
    </mc:Choice>
    <mc:Fallback xmlns="">
      <p:transition spd="slow">
        <p:fade/>
        <p:sndAc>
          <p:stSnd>
            <p:snd r:embed="rId21" name="arrow.wav"/>
          </p:stSnd>
        </p:sndAc>
      </p:transition>
    </mc:Fallback>
  </mc:AlternateContent>
  <p:hf hdr="0"/>
  <p:txStyles>
    <p:title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NUL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NULL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NULL"/><Relationship Id="rId4" Type="http://schemas.openxmlformats.org/officeDocument/2006/relationships/image" Target="../media/image9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audio" Target="NUL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audio" Target="../media/audio1.wav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audio" Target="NUL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audio" Target="../media/audio1.wav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audio" Target="NUL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audio" Target="../media/audio1.wav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audio" Target="NULL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3.png"/><Relationship Id="rId5" Type="http://schemas.microsoft.com/office/2007/relationships/media" Target="../media/media3.mp3"/><Relationship Id="rId10" Type="http://schemas.openxmlformats.org/officeDocument/2006/relationships/audio" Target="../media/audio1.wav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audio" Target="NUL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>
          <a:xfrm>
            <a:off x="2207568" y="980728"/>
            <a:ext cx="8064896" cy="2664296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MÔN: CÔNG NGHỆ 6</a:t>
            </a:r>
            <a:b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BÀI 12: NỒI CƠM ĐIỆN</a:t>
            </a:r>
            <a:endParaRPr lang="vi-V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01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6" name="arrow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1524000" y="-323850"/>
            <a:ext cx="184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vi-VN" altLang="vi-VN" sz="3600">
              <a:solidFill>
                <a:prstClr val="black"/>
              </a:solidFill>
              <a:latin typeface=".VnAristote" panose="020B7200000000000000" pitchFamily="34" charset="0"/>
            </a:endParaRP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2933700" y="1008732"/>
            <a:ext cx="6324600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en-US" altLang="vi-VN" dirty="0">
                <a:solidFill>
                  <a:srgbClr val="ED7D31"/>
                </a:solidFill>
              </a:rPr>
              <a:t>           </a:t>
            </a:r>
            <a:r>
              <a:rPr lang="en-US" altLang="vi-VN" sz="3200" b="1" dirty="0">
                <a:solidFill>
                  <a:srgbClr val="C00000"/>
                </a:solidFill>
                <a:latin typeface="#9Slide05 Garris" pitchFamily="2" charset="0"/>
              </a:rPr>
              <a:t>MỤC TIÊU BÀI HỌC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294797" y="2315758"/>
            <a:ext cx="8153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vi-VN" sz="28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-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  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nêu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chức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năng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bộ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phận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chính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cơm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điện</a:t>
            </a:r>
            <a:endParaRPr lang="en-US" sz="3200" dirty="0">
              <a:solidFill>
                <a:schemeClr val="tx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  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321301" y="3426633"/>
            <a:ext cx="81534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vi-VN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-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Vẽ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sơ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đồ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khối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mô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tả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nguyên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lý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việc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công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cơm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điện</a:t>
            </a:r>
            <a:endParaRPr lang="en-US" sz="3200" dirty="0">
              <a:solidFill>
                <a:schemeClr val="tx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 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303381" y="4590424"/>
            <a:ext cx="8153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vi-VN" sz="2800" dirty="0">
                <a:solidFill>
                  <a:schemeClr val="tx1">
                    <a:lumMod val="75000"/>
                  </a:schemeClr>
                </a:solidFill>
                <a:latin typeface=".VnTime" panose="020B7200000000000000" pitchFamily="34" charset="0"/>
              </a:rPr>
              <a:t>-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   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Lựa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chọn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sử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cơm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đúng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cách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 an </a:t>
            </a:r>
            <a:r>
              <a:rPr lang="en-US" sz="3200" dirty="0" err="1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toàn</a:t>
            </a:r>
            <a:endParaRPr lang="en-US" sz="3200" dirty="0">
              <a:solidFill>
                <a:schemeClr val="tx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1">
                    <a:lumMod val="75000"/>
                  </a:schemeClr>
                </a:solidFill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9336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11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73084" y="4970186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09800" y="2722418"/>
            <a:ext cx="8229600" cy="1143000"/>
          </a:xfrm>
        </p:spPr>
        <p:txBody>
          <a:bodyPr>
            <a:noAutofit/>
          </a:bodyPr>
          <a:lstStyle/>
          <a:p>
            <a:r>
              <a:rPr lang="vi-VN" sz="3200" dirty="0">
                <a:solidFill>
                  <a:srgbClr val="0070C0"/>
                </a:solidFill>
              </a:rPr>
              <a:t>Cơm được nấu như thế nào trước khi có nồi cơm điện ? </a:t>
            </a:r>
            <a:r>
              <a:rPr lang="en-US" sz="3200" dirty="0">
                <a:solidFill>
                  <a:srgbClr val="0070C0"/>
                </a:solidFill>
              </a:rPr>
              <a:t>N</a:t>
            </a:r>
            <a:r>
              <a:rPr lang="vi-VN" sz="3200" dirty="0">
                <a:solidFill>
                  <a:srgbClr val="0070C0"/>
                </a:solidFill>
              </a:rPr>
              <a:t>ồi cơm điện làm việc như thế nào? Làm thế nào để lựa chọn sử dụng nồi cơm điện đúng cách tiết kiệm và an toàn</a:t>
            </a:r>
            <a:r>
              <a:rPr lang="vi-VN" dirty="0"/>
              <a:t/>
            </a:r>
            <a:br>
              <a:rPr lang="vi-VN" dirty="0"/>
            </a:br>
            <a:r>
              <a:rPr lang="vi-VN" dirty="0"/>
              <a:t/>
            </a:r>
            <a:br>
              <a:rPr lang="vi-VN" dirty="0"/>
            </a:br>
            <a:r>
              <a:rPr lang="en-US" dirty="0"/>
              <a:t/>
            </a:r>
            <a:br>
              <a:rPr lang="en-US" dirty="0"/>
            </a:b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6" y="1197542"/>
            <a:ext cx="908383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773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59136" y="953206"/>
            <a:ext cx="813187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12.2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3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(1), (2), (3), (4), (5)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 </a:t>
            </a: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651" y="291586"/>
            <a:ext cx="8413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3"/>
          <p:cNvSpPr txBox="1">
            <a:spLocks/>
          </p:cNvSpPr>
          <p:nvPr/>
        </p:nvSpPr>
        <p:spPr>
          <a:xfrm>
            <a:off x="3316288" y="155160"/>
            <a:ext cx="1916112" cy="1077218"/>
          </a:xfrm>
          <a:prstGeom prst="rect">
            <a:avLst/>
          </a:prstGeom>
        </p:spPr>
        <p:txBody>
          <a:bodyPr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3200" b="1" kern="0" dirty="0" err="1">
                <a:solidFill>
                  <a:srgbClr val="FDC308"/>
                </a:solidFill>
                <a:latin typeface="#9Slide05 Habano" panose="02040603050506020204" pitchFamily="18" charset="0"/>
              </a:rPr>
              <a:t>Khám</a:t>
            </a:r>
            <a:r>
              <a:rPr lang="en-US" sz="3200" b="1" kern="0" dirty="0">
                <a:solidFill>
                  <a:srgbClr val="FDC308"/>
                </a:solidFill>
                <a:latin typeface="#9Slide05 Habano" panose="02040603050506020204" pitchFamily="18" charset="0"/>
              </a:rPr>
              <a:t> </a:t>
            </a:r>
            <a:r>
              <a:rPr lang="en-US" sz="3200" b="1" kern="0" dirty="0" err="1">
                <a:solidFill>
                  <a:srgbClr val="FDC308"/>
                </a:solidFill>
                <a:latin typeface="#9Slide05 Habano" panose="02040603050506020204" pitchFamily="18" charset="0"/>
              </a:rPr>
              <a:t>phá</a:t>
            </a:r>
            <a:endParaRPr lang="en-US" sz="3200" b="1" kern="0" dirty="0">
              <a:solidFill>
                <a:srgbClr val="FDC308"/>
              </a:solidFill>
              <a:latin typeface="#9Slide05 Habano" panose="02040603050506020204" pitchFamily="18" charset="0"/>
            </a:endParaRPr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34" y="2146091"/>
            <a:ext cx="6333413" cy="4838700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477AC05-F007-47F7-9145-2F788B25F67D}"/>
              </a:ext>
            </a:extLst>
          </p:cNvPr>
          <p:cNvSpPr/>
          <p:nvPr/>
        </p:nvSpPr>
        <p:spPr>
          <a:xfrm>
            <a:off x="-24992" y="3774898"/>
            <a:ext cx="2610678" cy="566476"/>
          </a:xfrm>
          <a:prstGeom prst="wedgeRoundRectCallout">
            <a:avLst>
              <a:gd name="adj1" fmla="val 102150"/>
              <a:gd name="adj2" fmla="val 148633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Thân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nồi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0BCDD1FD-1E55-4241-B5FD-FFD41B68B91B}"/>
              </a:ext>
            </a:extLst>
          </p:cNvPr>
          <p:cNvSpPr/>
          <p:nvPr/>
        </p:nvSpPr>
        <p:spPr>
          <a:xfrm>
            <a:off x="54069" y="2799865"/>
            <a:ext cx="2610678" cy="566476"/>
          </a:xfrm>
          <a:prstGeom prst="wedgeRoundRectCallout">
            <a:avLst>
              <a:gd name="adj1" fmla="val 98089"/>
              <a:gd name="adj2" fmla="val 165009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Nồi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nấu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416FB049-A36E-4963-B942-3A3670760E55}"/>
              </a:ext>
            </a:extLst>
          </p:cNvPr>
          <p:cNvSpPr/>
          <p:nvPr/>
        </p:nvSpPr>
        <p:spPr>
          <a:xfrm>
            <a:off x="19518" y="4731683"/>
            <a:ext cx="2610678" cy="960783"/>
          </a:xfrm>
          <a:prstGeom prst="wedgeRoundRectCallout">
            <a:avLst>
              <a:gd name="adj1" fmla="val 106210"/>
              <a:gd name="adj2" fmla="val 54353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Bộ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phận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điều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khiển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A4872404-90B8-4116-A1CA-A4EAECF0BA56}"/>
              </a:ext>
            </a:extLst>
          </p:cNvPr>
          <p:cNvSpPr/>
          <p:nvPr/>
        </p:nvSpPr>
        <p:spPr>
          <a:xfrm>
            <a:off x="9060067" y="1526056"/>
            <a:ext cx="2610678" cy="566476"/>
          </a:xfrm>
          <a:prstGeom prst="wedgeRoundRectCallout">
            <a:avLst>
              <a:gd name="adj1" fmla="val -123738"/>
              <a:gd name="adj2" fmla="val 136936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Nắp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nồi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EDCD7731-999A-454F-AE9D-577232C4C2DB}"/>
              </a:ext>
            </a:extLst>
          </p:cNvPr>
          <p:cNvSpPr/>
          <p:nvPr/>
        </p:nvSpPr>
        <p:spPr>
          <a:xfrm>
            <a:off x="9561804" y="4058136"/>
            <a:ext cx="2610678" cy="834192"/>
          </a:xfrm>
          <a:prstGeom prst="wedgeRoundRectCallout">
            <a:avLst>
              <a:gd name="adj1" fmla="val -123738"/>
              <a:gd name="adj2" fmla="val 136936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Bộ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phận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sinh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</a:rPr>
              <a:t>nhiệt</a:t>
            </a: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11100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2895603" y="3284859"/>
            <a:ext cx="10634421" cy="523220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</p:spPr>
        <p:txBody>
          <a:bodyPr>
            <a:spAutoFit/>
          </a:bodyPr>
          <a:lstStyle/>
          <a:p>
            <a:endParaRPr lang="vi-VN" sz="28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2103299" y="853677"/>
            <a:ext cx="3487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vi-VN" sz="2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</a:rPr>
              <a:t>I . </a:t>
            </a:r>
            <a:r>
              <a:rPr lang="en-US" sz="2800" b="1" u="sng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</a:rPr>
              <a:t>CẤU TẠO</a:t>
            </a:r>
            <a:endParaRPr lang="en-US" altLang="vi-VN" sz="2800" b="1" u="sng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058" y="1454516"/>
            <a:ext cx="95518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Nắp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63525" y="2139458"/>
            <a:ext cx="940176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ở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bông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thủy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tinh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52616" y="3155092"/>
            <a:ext cx="9812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phủ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dính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vi-VN" sz="32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</a:rPr>
            </a:br>
            <a:endParaRPr lang="en-US" sz="3200" dirty="0">
              <a:solidFill>
                <a:schemeClr val="bg1">
                  <a:lumMod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45058" y="3808079"/>
            <a:ext cx="9544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mâm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bg1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94184" y="4923908"/>
            <a:ext cx="9899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khiển:bật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hiển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90590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829"/>
            <a:ext cx="2590800" cy="155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itle 13"/>
          <p:cNvSpPr txBox="1">
            <a:spLocks/>
          </p:cNvSpPr>
          <p:nvPr/>
        </p:nvSpPr>
        <p:spPr bwMode="auto">
          <a:xfrm>
            <a:off x="2855568" y="-22069"/>
            <a:ext cx="2892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5 Habano" panose="02040603050506020204" pitchFamily="18" charset="0"/>
              </a:rPr>
              <a:t>Thực</a:t>
            </a:r>
            <a:r>
              <a:rPr lang="en-US" altLang="en-US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#9Slide05 Habano" panose="02040603050506020204" pitchFamily="18" charset="0"/>
              </a:rPr>
              <a:t> </a:t>
            </a:r>
            <a:r>
              <a:rPr lang="en-US" altLang="en-US" sz="36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5 Habano" panose="02040603050506020204" pitchFamily="18" charset="0"/>
              </a:rPr>
              <a:t>hành</a:t>
            </a:r>
            <a:endParaRPr lang="en-US" altLang="en-US" sz="3600" b="1" dirty="0">
              <a:solidFill>
                <a:schemeClr val="bg2">
                  <a:lumMod val="20000"/>
                  <a:lumOff val="80000"/>
                </a:schemeClr>
              </a:solidFill>
              <a:latin typeface="#9Slide05 Habano" panose="02040603050506020204" pitchFamily="18" charset="0"/>
            </a:endParaRPr>
          </a:p>
        </p:txBody>
      </p:sp>
      <p:sp>
        <p:nvSpPr>
          <p:cNvPr id="25604" name="Title 13"/>
          <p:cNvSpPr txBox="1">
            <a:spLocks/>
          </p:cNvSpPr>
          <p:nvPr/>
        </p:nvSpPr>
        <p:spPr bwMode="auto">
          <a:xfrm>
            <a:off x="1510147" y="1129212"/>
            <a:ext cx="28924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44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 </a:t>
            </a:r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latin typeface="#9Slide05 Habano" panose="02040603050506020204" pitchFamily="18" charset="0"/>
              </a:rPr>
              <a:t>I. </a:t>
            </a:r>
            <a:r>
              <a:rPr lang="en-US" altLang="en-US" sz="3200" b="1" dirty="0" err="1">
                <a:solidFill>
                  <a:schemeClr val="tx1">
                    <a:lumMod val="75000"/>
                  </a:schemeClr>
                </a:solidFill>
                <a:latin typeface="#9Slide05 Habano" panose="02040603050506020204" pitchFamily="18" charset="0"/>
              </a:rPr>
              <a:t>Chuẩn</a:t>
            </a:r>
            <a:r>
              <a:rPr lang="en-US" altLang="en-US" sz="3200" b="1" dirty="0">
                <a:solidFill>
                  <a:schemeClr val="tx1">
                    <a:lumMod val="75000"/>
                  </a:schemeClr>
                </a:solidFill>
                <a:latin typeface="#9Slide05 Habano" panose="02040603050506020204" pitchFamily="18" charset="0"/>
              </a:rPr>
              <a:t> </a:t>
            </a:r>
            <a:r>
              <a:rPr lang="en-US" altLang="en-US" sz="3200" b="1" dirty="0" err="1">
                <a:solidFill>
                  <a:schemeClr val="tx1">
                    <a:lumMod val="75000"/>
                  </a:schemeClr>
                </a:solidFill>
                <a:latin typeface="#9Slide05 Habano" panose="02040603050506020204" pitchFamily="18" charset="0"/>
              </a:rPr>
              <a:t>bị</a:t>
            </a:r>
            <a:endParaRPr lang="en-US" altLang="en-US" sz="3200" b="1" dirty="0">
              <a:solidFill>
                <a:schemeClr val="tx1">
                  <a:lumMod val="75000"/>
                </a:schemeClr>
              </a:solidFill>
              <a:latin typeface="#9Slide05 Habano" panose="0204060305050602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86987" y="1835262"/>
            <a:ext cx="8276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220v </a:t>
            </a:r>
            <a:endParaRPr lang="en-US" sz="28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12.4)</a:t>
            </a:r>
            <a:endParaRPr lang="en-US" sz="28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061" y="3284455"/>
            <a:ext cx="8468141" cy="376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6" name="arrow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940"/>
            <a:ext cx="2372139" cy="144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itle 13"/>
          <p:cNvSpPr txBox="1">
            <a:spLocks/>
          </p:cNvSpPr>
          <p:nvPr/>
        </p:nvSpPr>
        <p:spPr bwMode="auto">
          <a:xfrm>
            <a:off x="2898916" y="136435"/>
            <a:ext cx="24814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5 Habano" panose="02040603050506020204" pitchFamily="18" charset="0"/>
              </a:rPr>
              <a:t>Thực</a:t>
            </a:r>
            <a:r>
              <a:rPr lang="en-US" altLang="en-US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#9Slide05 Habano" panose="02040603050506020204" pitchFamily="18" charset="0"/>
              </a:rPr>
              <a:t> </a:t>
            </a:r>
            <a:r>
              <a:rPr lang="en-US" altLang="en-US" sz="36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5 Habano" panose="02040603050506020204" pitchFamily="18" charset="0"/>
              </a:rPr>
              <a:t>hành</a:t>
            </a:r>
            <a:endParaRPr lang="en-US" altLang="en-US" sz="3600" b="1" dirty="0">
              <a:solidFill>
                <a:schemeClr val="bg2">
                  <a:lumMod val="20000"/>
                  <a:lumOff val="80000"/>
                </a:schemeClr>
              </a:solidFill>
              <a:latin typeface="#9Slide05 Habano" panose="0204060305050602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22946" y="1509246"/>
            <a:ext cx="7840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609" y="3429000"/>
            <a:ext cx="7659755" cy="3581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22480" y="2024815"/>
            <a:ext cx="10679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Quan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2480" y="2594737"/>
            <a:ext cx="104299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endParaRPr lang="en-US" sz="2800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5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6" name="arrow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417155" cy="141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itle 13"/>
          <p:cNvSpPr txBox="1">
            <a:spLocks/>
          </p:cNvSpPr>
          <p:nvPr/>
        </p:nvSpPr>
        <p:spPr bwMode="auto">
          <a:xfrm>
            <a:off x="2577548" y="124791"/>
            <a:ext cx="2160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4 AdrianeSwash" panose="02000504060000090004" pitchFamily="2" charset="-93"/>
              </a:rPr>
              <a:t>Luyện</a:t>
            </a:r>
            <a:r>
              <a:rPr lang="en-US" altLang="en-US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#9Slide04 AdrianeSwash" panose="02000504060000090004" pitchFamily="2" charset="-93"/>
              </a:rPr>
              <a:t> </a:t>
            </a:r>
            <a:r>
              <a:rPr lang="en-US" altLang="en-US" sz="32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4 AdrianeSwash" panose="02000504060000090004" pitchFamily="2" charset="-93"/>
              </a:rPr>
              <a:t>tập</a:t>
            </a:r>
            <a:endParaRPr lang="en-US" altLang="en-US" sz="3200" b="1" dirty="0">
              <a:solidFill>
                <a:schemeClr val="bg2">
                  <a:lumMod val="20000"/>
                  <a:lumOff val="80000"/>
                </a:schemeClr>
              </a:solidFill>
              <a:latin typeface="#9Slide04 AdrianeSwash" panose="02000504060000090004" pitchFamily="2" charset="-93"/>
            </a:endParaRPr>
          </a:p>
        </p:txBody>
      </p:sp>
      <p:sp>
        <p:nvSpPr>
          <p:cNvPr id="19463" name="Rectangle 1"/>
          <p:cNvSpPr>
            <a:spLocks noChangeArrowheads="1"/>
          </p:cNvSpPr>
          <p:nvPr/>
        </p:nvSpPr>
        <p:spPr bwMode="auto">
          <a:xfrm>
            <a:off x="2286002" y="1184377"/>
            <a:ext cx="81832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Quan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sát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12.5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điểm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thể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gây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mất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an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toàn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nồi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cơm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điện</a:t>
            </a:r>
            <a:endParaRPr lang="en-US" sz="28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154" y="2248649"/>
            <a:ext cx="7521975" cy="462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20454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1"/>
          <p:cNvSpPr>
            <a:spLocks noChangeArrowheads="1"/>
          </p:cNvSpPr>
          <p:nvPr/>
        </p:nvSpPr>
        <p:spPr bwMode="auto">
          <a:xfrm>
            <a:off x="2514599" y="1617663"/>
            <a:ext cx="8564217" cy="923330"/>
          </a:xfrm>
          <a:prstGeom prst="rect">
            <a:avLst/>
          </a:pr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Tìm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hiểu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biết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về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loại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nồi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cơm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nhà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hoặc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nhà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người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thân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đang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sử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quan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sát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sử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nồi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cơm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đó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và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biết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sử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nồi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cơm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đã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an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toàn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chưa</a:t>
            </a:r>
            <a:r>
              <a:rPr lang="en-US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>?</a:t>
            </a:r>
            <a:r>
              <a:rPr lang="vi-VN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  <a:t/>
            </a:r>
            <a:br>
              <a:rPr lang="vi-VN" sz="28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endParaRPr lang="en-US" altLang="en-US" sz="28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486" name="Picture 1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398643" cy="148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13"/>
          <p:cNvSpPr>
            <a:spLocks noChangeArrowheads="1"/>
          </p:cNvSpPr>
          <p:nvPr/>
        </p:nvSpPr>
        <p:spPr bwMode="auto">
          <a:xfrm>
            <a:off x="2733264" y="149088"/>
            <a:ext cx="19315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4 HLT Aquus" panose="00000500000000000000" pitchFamily="2" charset="0"/>
              </a:rPr>
              <a:t>Vận</a:t>
            </a:r>
            <a:r>
              <a:rPr lang="en-US" altLang="en-US" sz="28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#9Slide04 HLT Aquus" panose="00000500000000000000" pitchFamily="2" charset="0"/>
              </a:rPr>
              <a:t> </a:t>
            </a:r>
            <a:r>
              <a:rPr lang="en-US" altLang="en-US" sz="2800" b="1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#9Slide04 HLT Aquus" panose="00000500000000000000" pitchFamily="2" charset="0"/>
              </a:rPr>
              <a:t>dụng</a:t>
            </a:r>
            <a:endParaRPr lang="en-US" altLang="en-US" sz="2800" b="1" dirty="0">
              <a:solidFill>
                <a:schemeClr val="bg2">
                  <a:lumMod val="20000"/>
                  <a:lumOff val="80000"/>
                </a:schemeClr>
              </a:solidFill>
              <a:latin typeface="#9Slide04 HLT Aquus" panose="00000500000000000000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773084" y="4970186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852006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  <p:bldP spid="204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294F01-75A2-47C6-8975-F699C21E23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6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1524000" y="3268161"/>
            <a:ext cx="9101737" cy="1251934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1384918" y="3616548"/>
            <a:ext cx="9383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prstClr val="white"/>
                </a:solidFill>
                <a:latin typeface="Calibri Light" panose="020F0302020204030204"/>
              </a:rPr>
              <a:t>  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Cấu tạo của nồi cơm điện gồm mấy bộ phận chính?</a:t>
            </a:r>
            <a:endParaRPr lang="en-US" sz="32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bang b">
            <a:extLst>
              <a:ext uri="{FF2B5EF4-FFF2-40B4-BE49-F238E27FC236}">
                <a16:creationId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6466104" y="5081100"/>
            <a:ext cx="4159632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c">
            <a:extLst>
              <a:ext uri="{FF2B5EF4-FFF2-40B4-BE49-F238E27FC236}">
                <a16:creationId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1755418" y="5958224"/>
            <a:ext cx="4080800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cau hoi b">
            <a:extLst>
              <a:ext uri="{FF2B5EF4-FFF2-40B4-BE49-F238E27FC236}">
                <a16:creationId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6827700" y="5081101"/>
            <a:ext cx="3530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3200" dirty="0">
                <a:solidFill>
                  <a:prstClr val="white"/>
                </a:solidFill>
                <a:latin typeface="Calibri Light" panose="020F0302020204030204"/>
              </a:rPr>
              <a:t>B. 5</a:t>
            </a:r>
          </a:p>
        </p:txBody>
      </p:sp>
      <p:sp>
        <p:nvSpPr>
          <p:cNvPr id="27" name="cau hoi c">
            <a:extLst>
              <a:ext uri="{FF2B5EF4-FFF2-40B4-BE49-F238E27FC236}">
                <a16:creationId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2124225" y="5936341"/>
            <a:ext cx="4650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3200" dirty="0">
                <a:solidFill>
                  <a:prstClr val="white"/>
                </a:solidFill>
                <a:latin typeface="Calibri Light" panose="020F0302020204030204"/>
              </a:rPr>
              <a:t>C. 6</a:t>
            </a:r>
          </a:p>
        </p:txBody>
      </p:sp>
      <p:sp>
        <p:nvSpPr>
          <p:cNvPr id="31" name="bang a">
            <a:extLst>
              <a:ext uri="{FF2B5EF4-FFF2-40B4-BE49-F238E27FC236}">
                <a16:creationId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1842468" y="5146490"/>
            <a:ext cx="4091554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403598" y="5942373"/>
            <a:ext cx="4222138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2124225" y="5229694"/>
            <a:ext cx="4171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3200" dirty="0">
                <a:solidFill>
                  <a:prstClr val="white"/>
                </a:solidFill>
                <a:latin typeface="Calibri Light" panose="020F0302020204030204"/>
              </a:rPr>
              <a:t>A. 4</a:t>
            </a:r>
          </a:p>
        </p:txBody>
      </p:sp>
      <p:sp>
        <p:nvSpPr>
          <p:cNvPr id="34" name="cau hoi d">
            <a:extLst>
              <a:ext uri="{FF2B5EF4-FFF2-40B4-BE49-F238E27FC236}">
                <a16:creationId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35573" y="6060427"/>
            <a:ext cx="4650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3200" dirty="0">
                <a:solidFill>
                  <a:prstClr val="white"/>
                </a:solidFill>
                <a:latin typeface="Calibri Light" panose="020F0302020204030204"/>
              </a:rPr>
              <a:t>D. 7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863861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1478695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074157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630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0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0" name="arrow.wav"/>
          </p:stSnd>
        </p:sndAc>
      </p:transition>
    </mc:Choice>
    <mc:Fallback xmlns="">
      <p:transition spd="slow">
        <p:fade/>
        <p:sndAc>
          <p:stSnd>
            <p:snd r:embed="rId1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9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20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7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C975AF1-8BB4-444D-993E-F98C38C51C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6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1523999" y="3584278"/>
            <a:ext cx="8955742" cy="1251934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1702295" y="3751294"/>
            <a:ext cx="9383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/>
          </a:lstStyle>
          <a:p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Khi lựa chọn nồi cơm điện cần quan tâm đến?</a:t>
            </a:r>
            <a:endParaRPr lang="en-US" sz="32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bang c">
            <a:extLst>
              <a:ext uri="{FF2B5EF4-FFF2-40B4-BE49-F238E27FC236}">
                <a16:creationId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1523999" y="5961292"/>
            <a:ext cx="453038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b">
            <a:extLst>
              <a:ext uri="{FF2B5EF4-FFF2-40B4-BE49-F238E27FC236}">
                <a16:creationId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6552160" y="5094961"/>
            <a:ext cx="4070790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cau hoi c">
            <a:extLst>
              <a:ext uri="{FF2B5EF4-FFF2-40B4-BE49-F238E27FC236}">
                <a16:creationId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1499005" y="6058259"/>
            <a:ext cx="502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vi-VN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Dung t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vi-VN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ch, chức năng của 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au hoi b">
            <a:extLst>
              <a:ext uri="{FF2B5EF4-FFF2-40B4-BE49-F238E27FC236}">
                <a16:creationId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6435573" y="5197164"/>
            <a:ext cx="3499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vi-VN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 năng của 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ang a">
            <a:extLst>
              <a:ext uri="{FF2B5EF4-FFF2-40B4-BE49-F238E27FC236}">
                <a16:creationId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1718654" y="5094961"/>
            <a:ext cx="4532105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622205" y="5958224"/>
            <a:ext cx="4070790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1808004" y="5166385"/>
            <a:ext cx="502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vi-VN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Dung tích của 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au hoi d">
            <a:extLst>
              <a:ext uri="{FF2B5EF4-FFF2-40B4-BE49-F238E27FC236}">
                <a16:creationId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40346" y="6029646"/>
            <a:ext cx="422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863861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1478695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074157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630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4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0" name="arrow.wav"/>
          </p:stSnd>
        </p:sndAc>
      </p:transition>
    </mc:Choice>
    <mc:Fallback xmlns="">
      <p:transition spd="slow">
        <p:fade/>
        <p:sndAc>
          <p:stSnd>
            <p:snd r:embed="rId1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9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20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7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2AB8A841-494C-4C05-B559-B83B93E270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6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1700429" y="3392902"/>
            <a:ext cx="8791143" cy="1251934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2062024" y="3543437"/>
            <a:ext cx="8147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Bắt đầu nấu cơm bộ phận nào cấp điện để nồi làm việc ở chế độ nấu?</a:t>
            </a:r>
            <a:endParaRPr lang="en-US" sz="32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bang a">
            <a:extLst>
              <a:ext uri="{FF2B5EF4-FFF2-40B4-BE49-F238E27FC236}">
                <a16:creationId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1700428" y="5094962"/>
            <a:ext cx="4355677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c">
            <a:extLst>
              <a:ext uri="{FF2B5EF4-FFF2-40B4-BE49-F238E27FC236}">
                <a16:creationId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1675209" y="6017607"/>
            <a:ext cx="4420790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dap an a">
            <a:extLst>
              <a:ext uri="{FF2B5EF4-FFF2-40B4-BE49-F238E27FC236}">
                <a16:creationId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1635316" y="519716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"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dap an c">
            <a:extLst>
              <a:ext uri="{FF2B5EF4-FFF2-40B4-BE49-F238E27FC236}">
                <a16:creationId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1785154" y="6089031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"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ang b">
            <a:extLst>
              <a:ext uri="{FF2B5EF4-FFF2-40B4-BE49-F238E27FC236}">
                <a16:creationId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6350846" y="5094962"/>
            <a:ext cx="4317154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285734" y="5958224"/>
            <a:ext cx="4382266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dap an b">
            <a:extLst>
              <a:ext uri="{FF2B5EF4-FFF2-40B4-BE49-F238E27FC236}">
                <a16:creationId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6435573" y="5197165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"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dap an d">
            <a:extLst>
              <a:ext uri="{FF2B5EF4-FFF2-40B4-BE49-F238E27FC236}">
                <a16:creationId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35573" y="6060427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"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Nắp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863861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1478695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074157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630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2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0" name="arrow.wav"/>
          </p:stSnd>
        </p:sndAc>
      </p:transition>
    </mc:Choice>
    <mc:Fallback xmlns="">
      <p:transition spd="slow">
        <p:fade/>
        <p:sndAc>
          <p:stSnd>
            <p:snd r:embed="rId1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9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20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7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9C01B56-DA3A-41A9-AE57-D9F13F2E19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6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1785773" y="3529188"/>
            <a:ext cx="8700247" cy="1251934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2285870" y="3639512"/>
            <a:ext cx="93836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Bộ phận nào của nồi cơm điện có thể bật, tắt </a:t>
            </a:r>
            <a:endParaRPr lang="en-US" sz="3200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chọn chế độ nấu?</a:t>
            </a:r>
            <a:endParaRPr lang="en-US" sz="32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15" name="bang d">
            <a:extLst>
              <a:ext uri="{FF2B5EF4-FFF2-40B4-BE49-F238E27FC236}">
                <a16:creationId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6135896" y="5958223"/>
            <a:ext cx="4142138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bang b">
            <a:extLst>
              <a:ext uri="{FF2B5EF4-FFF2-40B4-BE49-F238E27FC236}">
                <a16:creationId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6135896" y="5094960"/>
            <a:ext cx="4142139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cau hoi d">
            <a:extLst>
              <a:ext uri="{FF2B5EF4-FFF2-40B4-BE49-F238E27FC236}">
                <a16:creationId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6435573" y="6060426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au hoi b">
            <a:extLst>
              <a:ext uri="{FF2B5EF4-FFF2-40B4-BE49-F238E27FC236}">
                <a16:creationId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6435573" y="5197163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bang a">
            <a:extLst>
              <a:ext uri="{FF2B5EF4-FFF2-40B4-BE49-F238E27FC236}">
                <a16:creationId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1570450" y="5073207"/>
            <a:ext cx="4415609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bang c">
            <a:extLst>
              <a:ext uri="{FF2B5EF4-FFF2-40B4-BE49-F238E27FC236}">
                <a16:creationId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1697200" y="5999478"/>
            <a:ext cx="4106327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2168327" y="5182719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au hoi c">
            <a:extLst>
              <a:ext uri="{FF2B5EF4-FFF2-40B4-BE49-F238E27FC236}">
                <a16:creationId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1996876" y="6060426"/>
            <a:ext cx="4650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endParaRPr lang="en-US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863861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16001" y="1478695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074157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6304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10" name="arrow.wav"/>
          </p:stSnd>
        </p:sndAc>
      </p:transition>
    </mc:Choice>
    <mc:Fallback xmlns="">
      <p:transition spd="slow">
        <p:fade/>
        <p:sndAc>
          <p:stSnd>
            <p:snd r:embed="rId1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5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9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20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7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8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5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7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3124200"/>
            <a:ext cx="5566130" cy="106689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1400" y="2715491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9400" y="11430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1600" y="762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400" y="16002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7545" y="2691246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5545" y="1118755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2545" y="1575955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9036" y="2164773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4981" y="4779819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2981" y="3207328"/>
            <a:ext cx="609600" cy="609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9981" y="3664528"/>
            <a:ext cx="609600" cy="609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4572" y="3816928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0517" y="6431974"/>
            <a:ext cx="6096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8517" y="4859483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5517" y="5316683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6130" y="1059873"/>
            <a:ext cx="609600" cy="609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2075" y="3674919"/>
            <a:ext cx="609600" cy="609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0075" y="2102428"/>
            <a:ext cx="609600" cy="609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7075" y="2559628"/>
            <a:ext cx="609600" cy="609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0381" y="3300846"/>
            <a:ext cx="609600" cy="609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6326" y="5915892"/>
            <a:ext cx="609600" cy="609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4326" y="4343401"/>
            <a:ext cx="609600" cy="609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41326" y="4800601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6144" y="1752600"/>
            <a:ext cx="609600" cy="609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2089" y="4367646"/>
            <a:ext cx="609600" cy="609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0089" y="2795155"/>
            <a:ext cx="609600" cy="609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7089" y="3252355"/>
            <a:ext cx="609600" cy="609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9772" y="386196"/>
            <a:ext cx="609600" cy="609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5717" y="3001242"/>
            <a:ext cx="609600" cy="609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3717" y="1428751"/>
            <a:ext cx="609600" cy="609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717" y="1885951"/>
            <a:ext cx="609600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5322" y="150668"/>
            <a:ext cx="609600" cy="609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1267" y="2765714"/>
            <a:ext cx="609600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44733" y="1193223"/>
            <a:ext cx="609600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6267" y="1650423"/>
            <a:ext cx="609600" cy="6096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99022" y="748145"/>
            <a:ext cx="609600" cy="60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4967" y="3363191"/>
            <a:ext cx="609600" cy="6096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2967" y="1790700"/>
            <a:ext cx="609600" cy="6096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89967" y="2247900"/>
            <a:ext cx="609600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3067" y="419100"/>
            <a:ext cx="609600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9012" y="3034146"/>
            <a:ext cx="609600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47012" y="1461655"/>
            <a:ext cx="609600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3438" y1="68750" x2="23438" y2="68750"/>
                        <a14:foregroundMark x1="14063" y1="76563" x2="14063" y2="76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4012" y="19188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9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9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205" y="1415790"/>
            <a:ext cx="7501379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PHÊ DUYỆT CỦA TỔ CHUYÊN MÔN           </a:t>
            </a:r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Tịnh Khê, ngày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tháng 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vi-VN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2026</a:t>
            </a:r>
          </a:p>
          <a:p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Giáo viên bộ môn </a:t>
            </a: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Phạm Tô Ninh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vi-VN" sz="1050" dirty="0"/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77945841"/>
      </p:ext>
    </p:extLst>
  </p:cSld>
  <p:clrMapOvr>
    <a:masterClrMapping/>
  </p:clrMapOvr>
  <p:transition advTm="1000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138365"/>
      </p:ext>
    </p:extLst>
  </p:cSld>
  <p:clrMapOvr>
    <a:masterClrMapping/>
  </p:clrMapOvr>
  <p:transition advTm="1000">
    <p:pull/>
  </p:transition>
</p:sld>
</file>

<file path=ppt/theme/theme1.xml><?xml version="1.0" encoding="utf-8"?>
<a:theme xmlns:a="http://schemas.openxmlformats.org/drawingml/2006/main" name="cdb2004101gl">
  <a:themeElements>
    <a:clrScheme name="cdb2004101gl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cdb2004101g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db2004101gl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1gl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510</Words>
  <Application>Microsoft Office PowerPoint</Application>
  <PresentationFormat>Widescreen</PresentationFormat>
  <Paragraphs>71</Paragraphs>
  <Slides>16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#9Slide04 AdrianeSwash</vt:lpstr>
      <vt:lpstr>#9Slide04 HLT Aquus</vt:lpstr>
      <vt:lpstr>#9Slide05 Garris</vt:lpstr>
      <vt:lpstr>#9Slide05 Habano</vt:lpstr>
      <vt:lpstr>.VnAristote</vt:lpstr>
      <vt:lpstr>.VnTime</vt:lpstr>
      <vt:lpstr>Arial</vt:lpstr>
      <vt:lpstr>Calibri</vt:lpstr>
      <vt:lpstr>Calibri Light</vt:lpstr>
      <vt:lpstr>Times New Roman</vt:lpstr>
      <vt:lpstr>Verdana</vt:lpstr>
      <vt:lpstr>Wingdings</vt:lpstr>
      <vt:lpstr>cdb2004101gl</vt:lpstr>
      <vt:lpstr>MÔN: CÔNG NGHỆ 6 BÀI 12: NỒI CƠM ĐIỆN</vt:lpstr>
      <vt:lpstr>PowerPoint Presentation</vt:lpstr>
      <vt:lpstr>Cơm được nấu như thế nào trước khi có nồi cơm điện ? Nồi cơm điện làm việc như thế nào? Làm thế nào để lựa chọn sử dụng nồi cơm điện đúng cách tiết kiệm và an toàn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MÔN: CÔNG NGHỆ 6 BÀI 11: ĐÈN ĐIỆN</dc:title>
  <dc:creator>GV Trần Thị Kim Liên</dc:creator>
  <cp:lastModifiedBy>DELL</cp:lastModifiedBy>
  <cp:revision>22</cp:revision>
  <dcterms:created xsi:type="dcterms:W3CDTF">2022-03-31T08:34:37Z</dcterms:created>
  <dcterms:modified xsi:type="dcterms:W3CDTF">2026-05-28T14:26:20Z</dcterms:modified>
</cp:coreProperties>
</file>