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30" r:id="rId2"/>
    <p:sldId id="331" r:id="rId3"/>
    <p:sldId id="261" r:id="rId4"/>
    <p:sldId id="263" r:id="rId5"/>
    <p:sldId id="268" r:id="rId6"/>
    <p:sldId id="321" r:id="rId7"/>
    <p:sldId id="322" r:id="rId8"/>
    <p:sldId id="323" r:id="rId9"/>
    <p:sldId id="324" r:id="rId10"/>
    <p:sldId id="325" r:id="rId11"/>
    <p:sldId id="316" r:id="rId12"/>
    <p:sldId id="282" r:id="rId13"/>
    <p:sldId id="285" r:id="rId14"/>
    <p:sldId id="326" r:id="rId15"/>
    <p:sldId id="327" r:id="rId16"/>
    <p:sldId id="328" r:id="rId17"/>
    <p:sldId id="329" r:id="rId18"/>
    <p:sldId id="332" r:id="rId19"/>
    <p:sldId id="33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1474"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D5ECA-CF6B-4E64-BBC3-FC1C843FFA4D}" type="datetimeFigureOut">
              <a:rPr lang="en-US" smtClean="0"/>
              <a:t>5/28/2026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4ED83D-2B49-48F1-B40B-B62DD2995CC2}" type="slidenum">
              <a:rPr lang="en-US" smtClean="0"/>
              <a:t>‹#›</a:t>
            </a:fld>
            <a:endParaRPr lang="en-US"/>
          </a:p>
        </p:txBody>
      </p:sp>
    </p:spTree>
    <p:extLst>
      <p:ext uri="{BB962C8B-B14F-4D97-AF65-F5344CB8AC3E}">
        <p14:creationId xmlns:p14="http://schemas.microsoft.com/office/powerpoint/2010/main" val="3699629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339"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Tree>
    <p:extLst>
      <p:ext uri="{BB962C8B-B14F-4D97-AF65-F5344CB8AC3E}">
        <p14:creationId xmlns:p14="http://schemas.microsoft.com/office/powerpoint/2010/main" val="1765484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ED83D-2B49-48F1-B40B-B62DD2995CC2}" type="slidenum">
              <a:rPr lang="en-US" smtClean="0"/>
              <a:t>7</a:t>
            </a:fld>
            <a:endParaRPr lang="en-US"/>
          </a:p>
        </p:txBody>
      </p:sp>
    </p:spTree>
    <p:extLst>
      <p:ext uri="{BB962C8B-B14F-4D97-AF65-F5344CB8AC3E}">
        <p14:creationId xmlns:p14="http://schemas.microsoft.com/office/powerpoint/2010/main" val="1670943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ED83D-2B49-48F1-B40B-B62DD2995CC2}" type="slidenum">
              <a:rPr lang="en-US" smtClean="0"/>
              <a:t>8</a:t>
            </a:fld>
            <a:endParaRPr lang="en-US"/>
          </a:p>
        </p:txBody>
      </p:sp>
    </p:spTree>
    <p:extLst>
      <p:ext uri="{BB962C8B-B14F-4D97-AF65-F5344CB8AC3E}">
        <p14:creationId xmlns:p14="http://schemas.microsoft.com/office/powerpoint/2010/main" val="1670943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ED83D-2B49-48F1-B40B-B62DD2995CC2}" type="slidenum">
              <a:rPr lang="en-US" smtClean="0"/>
              <a:t>9</a:t>
            </a:fld>
            <a:endParaRPr lang="en-US"/>
          </a:p>
        </p:txBody>
      </p:sp>
    </p:spTree>
    <p:extLst>
      <p:ext uri="{BB962C8B-B14F-4D97-AF65-F5344CB8AC3E}">
        <p14:creationId xmlns:p14="http://schemas.microsoft.com/office/powerpoint/2010/main" val="1670943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ED83D-2B49-48F1-B40B-B62DD2995CC2}" type="slidenum">
              <a:rPr lang="en-US" smtClean="0"/>
              <a:t>10</a:t>
            </a:fld>
            <a:endParaRPr lang="en-US"/>
          </a:p>
        </p:txBody>
      </p:sp>
    </p:spTree>
    <p:extLst>
      <p:ext uri="{BB962C8B-B14F-4D97-AF65-F5344CB8AC3E}">
        <p14:creationId xmlns:p14="http://schemas.microsoft.com/office/powerpoint/2010/main" val="1670943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14ED83D-2B49-48F1-B40B-B62DD2995CC2}" type="slidenum">
              <a:rPr lang="en-US" smtClean="0"/>
              <a:t>12</a:t>
            </a:fld>
            <a:endParaRPr lang="en-US"/>
          </a:p>
        </p:txBody>
      </p:sp>
    </p:spTree>
    <p:extLst>
      <p:ext uri="{BB962C8B-B14F-4D97-AF65-F5344CB8AC3E}">
        <p14:creationId xmlns:p14="http://schemas.microsoft.com/office/powerpoint/2010/main" val="1017886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05D47357-71BC-4EA6-B1AB-4D5193CDA99E}" type="datetimeFigureOut">
              <a:rPr lang="en-US" smtClean="0"/>
              <a:pPr/>
              <a:t>5/28/2026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D47357-71BC-4EA6-B1AB-4D5193CDA99E}" type="datetimeFigureOut">
              <a:rPr lang="en-US" smtClean="0"/>
              <a:pPr/>
              <a:t>5/28/2026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5D47357-71BC-4EA6-B1AB-4D5193CDA99E}" type="datetimeFigureOut">
              <a:rPr lang="en-US" smtClean="0"/>
              <a:pPr/>
              <a:t>5/28/2026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05D47357-71BC-4EA6-B1AB-4D5193CDA99E}" type="datetimeFigureOut">
              <a:rPr lang="en-US" smtClean="0"/>
              <a:pPr/>
              <a:t>5/28/2026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05D47357-71BC-4EA6-B1AB-4D5193CDA99E}" type="datetimeFigureOut">
              <a:rPr lang="en-US" smtClean="0"/>
              <a:pPr/>
              <a:t>5/28/2026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05D47357-71BC-4EA6-B1AB-4D5193CDA99E}" type="datetimeFigureOut">
              <a:rPr lang="en-US" smtClean="0"/>
              <a:pPr/>
              <a:t>5/28/2026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D47357-71BC-4EA6-B1AB-4D5193CDA99E}" type="datetimeFigureOut">
              <a:rPr lang="en-US" smtClean="0"/>
              <a:pPr/>
              <a:t>5/28/2026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D47357-71BC-4EA6-B1AB-4D5193CDA99E}" type="datetimeFigureOut">
              <a:rPr lang="en-US" smtClean="0"/>
              <a:pPr/>
              <a:t>5/28/2026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5D47357-71BC-4EA6-B1AB-4D5193CDA99E}" type="datetimeFigureOut">
              <a:rPr lang="en-US" smtClean="0"/>
              <a:pPr/>
              <a:t>5/28/2026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D47357-71BC-4EA6-B1AB-4D5193CDA99E}" type="datetimeFigureOut">
              <a:rPr lang="en-US" smtClean="0"/>
              <a:pPr/>
              <a:t>5/28/2026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05D47357-71BC-4EA6-B1AB-4D5193CDA99E}" type="datetimeFigureOut">
              <a:rPr lang="en-US" smtClean="0"/>
              <a:pPr/>
              <a:t>5/28/2026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AF19C2C-F619-4E13-91CD-1B660670C361}"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6920265"/>
      </p:ext>
    </p:extLst>
  </p:cSld>
  <p:clrMapOvr>
    <a:masterClrMapping/>
  </p:clrMapOvr>
  <p:transition advTm="1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D47357-71BC-4EA6-B1AB-4D5193CDA99E}" type="datetimeFigureOut">
              <a:rPr lang="en-US" smtClean="0"/>
              <a:pPr/>
              <a:t>5/28/2026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F19C2C-F619-4E13-91CD-1B660670C36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gif"/><Relationship Id="rId4" Type="http://schemas.openxmlformats.org/officeDocument/2006/relationships/image" Target="../media/image9.gif"/></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WordArt 18"/>
          <p:cNvSpPr>
            <a:spLocks noChangeArrowheads="1" noChangeShapeType="1" noTextEdit="1"/>
          </p:cNvSpPr>
          <p:nvPr/>
        </p:nvSpPr>
        <p:spPr bwMode="auto">
          <a:xfrm>
            <a:off x="2019300" y="366779"/>
            <a:ext cx="5334000" cy="1574800"/>
          </a:xfrm>
          <a:prstGeom prst="rect">
            <a:avLst/>
          </a:prstGeom>
        </p:spPr>
        <p:txBody>
          <a:bodyPr wrap="none" fromWordArt="1">
            <a:prstTxWarp prst="textPlain">
              <a:avLst>
                <a:gd name="adj" fmla="val 50000"/>
              </a:avLst>
            </a:prstTxWarp>
          </a:bodyPr>
          <a:lstStyle/>
          <a:p>
            <a:pPr algn="ctr"/>
            <a:r>
              <a:rPr lang="en-US" sz="3600" b="1" kern="10" dirty="0" smtClean="0">
                <a:ln w="19050">
                  <a:solidFill>
                    <a:srgbClr val="FFFF00"/>
                  </a:solidFill>
                  <a:round/>
                  <a:headEnd/>
                  <a:tailEnd/>
                </a:ln>
                <a:solidFill>
                  <a:srgbClr val="FF0000"/>
                </a:solidFill>
                <a:effectLst>
                  <a:outerShdw dist="35921" dir="2700000" algn="ctr" rotWithShape="0">
                    <a:srgbClr val="990000">
                      <a:alpha val="50000"/>
                    </a:srgbClr>
                  </a:outerShdw>
                </a:effectLst>
                <a:latin typeface="Times New Roman" panose="02020603050405020304" pitchFamily="18" charset="0"/>
                <a:cs typeface="Times New Roman" panose="02020603050405020304" pitchFamily="18" charset="0"/>
              </a:rPr>
              <a:t>CÔNG NGHỆ 7</a:t>
            </a:r>
            <a:endParaRPr lang="en-US" sz="3600" b="1" kern="10" dirty="0">
              <a:ln w="19050">
                <a:solidFill>
                  <a:srgbClr val="FFFF00"/>
                </a:solidFill>
                <a:round/>
                <a:headEnd/>
                <a:tailEnd/>
              </a:ln>
              <a:solidFill>
                <a:srgbClr val="FF0000"/>
              </a:solidFill>
              <a:effectLst>
                <a:outerShdw dist="35921" dir="2700000" algn="ctr" rotWithShape="0">
                  <a:srgbClr val="990000">
                    <a:alpha val="50000"/>
                  </a:srgbClr>
                </a:outerShdw>
              </a:effectLst>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3">
            <a:clrChange>
              <a:clrFrom>
                <a:srgbClr val="F5F5F5"/>
              </a:clrFrom>
              <a:clrTo>
                <a:srgbClr val="F5F5F5">
                  <a:alpha val="0"/>
                </a:srgbClr>
              </a:clrTo>
            </a:clrChange>
            <a:extLst>
              <a:ext uri="{28A0092B-C50C-407E-A947-70E740481C1C}">
                <a14:useLocalDpi xmlns:a14="http://schemas.microsoft.com/office/drawing/2010/main" val="0"/>
              </a:ext>
            </a:extLst>
          </a:blip>
          <a:stretch>
            <a:fillRect/>
          </a:stretch>
        </p:blipFill>
        <p:spPr>
          <a:xfrm>
            <a:off x="4984750" y="2895600"/>
            <a:ext cx="4038600" cy="4038600"/>
          </a:xfrm>
          <a:prstGeom prst="rect">
            <a:avLst/>
          </a:prstGeom>
        </p:spPr>
      </p:pic>
      <p:pic>
        <p:nvPicPr>
          <p:cNvPr id="10" name="Picture 2" descr="Hình ảnh có liên quan"/>
          <p:cNvPicPr>
            <a:picLocks noChangeAspect="1" noChangeArrowheads="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b="25070"/>
          <a:stretch/>
        </p:blipFill>
        <p:spPr bwMode="auto">
          <a:xfrm>
            <a:off x="44450" y="3810000"/>
            <a:ext cx="5853741" cy="2783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9376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Nêu các phương pháp nhân giống vô tính đổi với cây trồ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73016"/>
            <a:ext cx="3779912" cy="2387603"/>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Kỹ Thuật Giâm Cành &quot;hiệu quả nhất&quot; cho bà con nông dâ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Kỹ Thuật Giâm Cành &quot;hiệu quả nhất&quot; cho bà con nông dâ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6409"/>
            <a:ext cx="3779912" cy="2227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AutoShape 13" descr="Ghép mắt nhỏ có gỗ – kỹ thuật ghép quả bưởi - YouTub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8"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1" y="696408"/>
            <a:ext cx="3923928" cy="2227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AutoShape 16" descr="Hiện nay phương pháp nhân giống vô tính nào có hiệu quả nhất trong sản xuất  nông nghiệp? Tại sao? Ví dụ minh họa. - Điểm chuẩn lớp 10 (SKGV)-Airdrop,  Claim, IDO,"/>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1"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0752" y="3645023"/>
            <a:ext cx="3893247" cy="2448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539552" y="91479"/>
            <a:ext cx="8208912" cy="457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smtClean="0">
                <a:latin typeface="Times New Roman" pitchFamily="18" charset="0"/>
                <a:cs typeface="Times New Roman" pitchFamily="18" charset="0"/>
              </a:rPr>
              <a:t>QUAN SÁT HÌNH ẢNH SAU</a:t>
            </a:r>
            <a:endParaRPr lang="en-US" sz="2400" dirty="0">
              <a:latin typeface="Times New Roman" pitchFamily="18" charset="0"/>
              <a:cs typeface="Times New Roman" pitchFamily="18" charset="0"/>
            </a:endParaRPr>
          </a:p>
        </p:txBody>
      </p:sp>
      <p:sp>
        <p:nvSpPr>
          <p:cNvPr id="13" name="Rounded Rectangle 12"/>
          <p:cNvSpPr/>
          <p:nvPr/>
        </p:nvSpPr>
        <p:spPr>
          <a:xfrm>
            <a:off x="765175" y="2996952"/>
            <a:ext cx="2366665" cy="4320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300" b="1" dirty="0" err="1" smtClean="0">
                <a:solidFill>
                  <a:srgbClr val="FF0000"/>
                </a:solidFill>
                <a:latin typeface="Times New Roman" pitchFamily="18" charset="0"/>
                <a:cs typeface="Times New Roman" pitchFamily="18" charset="0"/>
              </a:rPr>
              <a:t>H.a</a:t>
            </a:r>
            <a:endParaRPr lang="en-US" sz="2300" b="1" dirty="0">
              <a:solidFill>
                <a:srgbClr val="FF0000"/>
              </a:solidFill>
              <a:latin typeface="Times New Roman" pitchFamily="18" charset="0"/>
              <a:cs typeface="Times New Roman" pitchFamily="18" charset="0"/>
            </a:endParaRPr>
          </a:p>
        </p:txBody>
      </p:sp>
      <p:sp>
        <p:nvSpPr>
          <p:cNvPr id="20" name="Rounded Rectangle 19"/>
          <p:cNvSpPr/>
          <p:nvPr/>
        </p:nvSpPr>
        <p:spPr>
          <a:xfrm>
            <a:off x="5868143" y="6124661"/>
            <a:ext cx="2366665" cy="4320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300" b="1" dirty="0" err="1" smtClean="0">
                <a:solidFill>
                  <a:srgbClr val="FF0000"/>
                </a:solidFill>
                <a:latin typeface="Times New Roman" pitchFamily="18" charset="0"/>
                <a:cs typeface="Times New Roman" pitchFamily="18" charset="0"/>
              </a:rPr>
              <a:t>H.d</a:t>
            </a:r>
            <a:endParaRPr lang="en-US" sz="2300" b="1" dirty="0">
              <a:solidFill>
                <a:srgbClr val="FF0000"/>
              </a:solidFill>
              <a:latin typeface="Times New Roman" pitchFamily="18" charset="0"/>
              <a:cs typeface="Times New Roman" pitchFamily="18" charset="0"/>
            </a:endParaRPr>
          </a:p>
        </p:txBody>
      </p:sp>
      <p:sp>
        <p:nvSpPr>
          <p:cNvPr id="21" name="Rounded Rectangle 20"/>
          <p:cNvSpPr/>
          <p:nvPr/>
        </p:nvSpPr>
        <p:spPr>
          <a:xfrm>
            <a:off x="644457" y="6064119"/>
            <a:ext cx="2366665" cy="4320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300" b="1" dirty="0" err="1" smtClean="0">
                <a:solidFill>
                  <a:srgbClr val="FF0000"/>
                </a:solidFill>
                <a:latin typeface="Times New Roman" pitchFamily="18" charset="0"/>
                <a:cs typeface="Times New Roman" pitchFamily="18" charset="0"/>
              </a:rPr>
              <a:t>H.c</a:t>
            </a:r>
            <a:endParaRPr lang="en-US" sz="2300" b="1" dirty="0">
              <a:solidFill>
                <a:srgbClr val="FF0000"/>
              </a:solidFill>
              <a:latin typeface="Times New Roman" pitchFamily="18" charset="0"/>
              <a:cs typeface="Times New Roman" pitchFamily="18" charset="0"/>
            </a:endParaRPr>
          </a:p>
        </p:txBody>
      </p:sp>
      <p:sp>
        <p:nvSpPr>
          <p:cNvPr id="22" name="Rounded Rectangle 21"/>
          <p:cNvSpPr/>
          <p:nvPr/>
        </p:nvSpPr>
        <p:spPr>
          <a:xfrm>
            <a:off x="6084168" y="2996952"/>
            <a:ext cx="2366665" cy="4320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300" b="1" dirty="0" err="1" smtClean="0">
                <a:solidFill>
                  <a:srgbClr val="FF0000"/>
                </a:solidFill>
                <a:latin typeface="Times New Roman" pitchFamily="18" charset="0"/>
                <a:cs typeface="Times New Roman" pitchFamily="18" charset="0"/>
              </a:rPr>
              <a:t>H.b</a:t>
            </a:r>
            <a:endParaRPr lang="en-US" sz="23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5596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21" grpId="0" animBg="1"/>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5784" y="2214554"/>
            <a:ext cx="9786974" cy="2071702"/>
          </a:xfrm>
        </p:spPr>
        <p:txBody>
          <a:bodyPr>
            <a:noAutofit/>
          </a:bodyPr>
          <a:lstStyle/>
          <a:p>
            <a:r>
              <a:rPr lang="en-GB" sz="4600" b="1" dirty="0" err="1" smtClean="0">
                <a:latin typeface="Times New Roman" pitchFamily="18" charset="0"/>
                <a:cs typeface="Times New Roman" pitchFamily="18" charset="0"/>
              </a:rPr>
              <a:t>Bài</a:t>
            </a:r>
            <a:r>
              <a:rPr lang="en-GB" sz="4600" b="1" dirty="0" smtClean="0">
                <a:latin typeface="Times New Roman" pitchFamily="18" charset="0"/>
                <a:cs typeface="Times New Roman" pitchFamily="18" charset="0"/>
              </a:rPr>
              <a:t> 5 </a:t>
            </a:r>
            <a:br>
              <a:rPr lang="en-GB" sz="4600" b="1" dirty="0" smtClean="0">
                <a:latin typeface="Times New Roman" pitchFamily="18" charset="0"/>
                <a:cs typeface="Times New Roman" pitchFamily="18" charset="0"/>
              </a:rPr>
            </a:br>
            <a:r>
              <a:rPr lang="en-US" sz="4600" b="1" dirty="0" smtClean="0">
                <a:solidFill>
                  <a:srgbClr val="FF0000"/>
                </a:solidFill>
                <a:latin typeface="Times New Roman" pitchFamily="18" charset="0"/>
                <a:cs typeface="Times New Roman" pitchFamily="18" charset="0"/>
              </a:rPr>
              <a:t>NHÂN GIỐNG VÔ TÍNH</a:t>
            </a:r>
            <a:br>
              <a:rPr lang="en-US" sz="4600" b="1" dirty="0" smtClean="0">
                <a:solidFill>
                  <a:srgbClr val="FF0000"/>
                </a:solidFill>
                <a:latin typeface="Times New Roman" pitchFamily="18" charset="0"/>
                <a:cs typeface="Times New Roman" pitchFamily="18" charset="0"/>
              </a:rPr>
            </a:br>
            <a:r>
              <a:rPr lang="en-GB" sz="4600" b="1" dirty="0" smtClean="0">
                <a:solidFill>
                  <a:srgbClr val="FF0000"/>
                </a:solidFill>
                <a:latin typeface="Times New Roman" pitchFamily="18" charset="0"/>
                <a:cs typeface="Times New Roman" pitchFamily="18" charset="0"/>
              </a:rPr>
              <a:t>CÂY TRỒNG</a:t>
            </a:r>
            <a:endParaRPr lang="en-GB" sz="4600" b="1" dirty="0">
              <a:solidFill>
                <a:srgbClr val="FF0000"/>
              </a:solidFill>
              <a:latin typeface="Times New Roman" pitchFamily="18" charset="0"/>
              <a:cs typeface="Times New Roman" pitchFamily="18" charset="0"/>
            </a:endParaRPr>
          </a:p>
        </p:txBody>
      </p:sp>
      <p:pic>
        <p:nvPicPr>
          <p:cNvPr id="3" name="Picture 6" descr="ho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2362200" cy="1474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7" descr="blumenpflanzen111[1]"/>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0" y="5334000"/>
            <a:ext cx="16891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8" descr="blumenpflanzen042[1]"/>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143750" y="4419600"/>
            <a:ext cx="20002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28" name="Picture 4" descr="Nêu các phương pháp nhân giống vô tính đổi với cây trồ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573016"/>
            <a:ext cx="3779912" cy="2387603"/>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8" descr="Kỹ Thuật Giâm Cành &quot;hiệu quả nhất&quot; cho bà con nông dân"/>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10" descr="Kỹ Thuật Giâm Cành &quot;hiệu quả nhất&quot; cho bà con nông dân"/>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5"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696409"/>
            <a:ext cx="3779912" cy="2227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AutoShape 13" descr="Ghép mắt nhỏ có gỗ – kỹ thuật ghép quả bưởi - YouTub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8" name="Picture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0071" y="696408"/>
            <a:ext cx="3923928" cy="22278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AutoShape 16" descr="Hiện nay phương pháp nhân giống vô tính nào có hiệu quả nhất trong sản xuất  nông nghiệp? Tại sao? Ví dụ minh họa. - Điểm chuẩn lớp 10 (SKGV)-Airdrop,  Claim, IDO,"/>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41" name="Picture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0752" y="3645023"/>
            <a:ext cx="3893247" cy="2448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ectangle 11"/>
          <p:cNvSpPr/>
          <p:nvPr/>
        </p:nvSpPr>
        <p:spPr>
          <a:xfrm>
            <a:off x="539552" y="91479"/>
            <a:ext cx="8208912" cy="457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dirty="0" smtClean="0">
                <a:latin typeface="Times New Roman" pitchFamily="18" charset="0"/>
                <a:cs typeface="Times New Roman" pitchFamily="18" charset="0"/>
              </a:rPr>
              <a:t>MỘT SỐ KĨ THUẬT NHÂN GIỐNG VÔ TÍNH CÂY TRỒNG</a:t>
            </a:r>
            <a:endParaRPr lang="en-US" sz="2400" dirty="0">
              <a:latin typeface="Times New Roman" pitchFamily="18" charset="0"/>
              <a:cs typeface="Times New Roman" pitchFamily="18" charset="0"/>
            </a:endParaRPr>
          </a:p>
        </p:txBody>
      </p:sp>
      <p:sp>
        <p:nvSpPr>
          <p:cNvPr id="13" name="Rounded Rectangle 12"/>
          <p:cNvSpPr/>
          <p:nvPr/>
        </p:nvSpPr>
        <p:spPr>
          <a:xfrm>
            <a:off x="765175" y="2996952"/>
            <a:ext cx="2366665" cy="4320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300" b="1" dirty="0" err="1" smtClean="0">
                <a:solidFill>
                  <a:srgbClr val="FF0000"/>
                </a:solidFill>
                <a:latin typeface="Times New Roman" pitchFamily="18" charset="0"/>
                <a:cs typeface="Times New Roman" pitchFamily="18" charset="0"/>
              </a:rPr>
              <a:t>Giâm</a:t>
            </a:r>
            <a:r>
              <a:rPr lang="en-US" sz="2300" b="1" dirty="0" smtClean="0">
                <a:solidFill>
                  <a:srgbClr val="FF0000"/>
                </a:solidFill>
                <a:latin typeface="Times New Roman" pitchFamily="18" charset="0"/>
                <a:cs typeface="Times New Roman" pitchFamily="18" charset="0"/>
              </a:rPr>
              <a:t> </a:t>
            </a:r>
            <a:r>
              <a:rPr lang="en-US" sz="2300" b="1" dirty="0" err="1" smtClean="0">
                <a:solidFill>
                  <a:srgbClr val="FF0000"/>
                </a:solidFill>
                <a:latin typeface="Times New Roman" pitchFamily="18" charset="0"/>
                <a:cs typeface="Times New Roman" pitchFamily="18" charset="0"/>
              </a:rPr>
              <a:t>cành</a:t>
            </a:r>
            <a:endParaRPr lang="en-US" sz="2300" b="1" dirty="0">
              <a:solidFill>
                <a:srgbClr val="FF0000"/>
              </a:solidFill>
              <a:latin typeface="Times New Roman" pitchFamily="18" charset="0"/>
              <a:cs typeface="Times New Roman" pitchFamily="18" charset="0"/>
            </a:endParaRPr>
          </a:p>
        </p:txBody>
      </p:sp>
      <p:sp>
        <p:nvSpPr>
          <p:cNvPr id="20" name="Rounded Rectangle 19"/>
          <p:cNvSpPr/>
          <p:nvPr/>
        </p:nvSpPr>
        <p:spPr>
          <a:xfrm>
            <a:off x="5868143" y="6124661"/>
            <a:ext cx="2366665" cy="4320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300" b="1" dirty="0" err="1" smtClean="0">
                <a:solidFill>
                  <a:srgbClr val="FF0000"/>
                </a:solidFill>
                <a:latin typeface="Times New Roman" pitchFamily="18" charset="0"/>
                <a:cs typeface="Times New Roman" pitchFamily="18" charset="0"/>
              </a:rPr>
              <a:t>Nuôi</a:t>
            </a:r>
            <a:r>
              <a:rPr lang="en-US" sz="2300" b="1" dirty="0" smtClean="0">
                <a:solidFill>
                  <a:srgbClr val="FF0000"/>
                </a:solidFill>
                <a:latin typeface="Times New Roman" pitchFamily="18" charset="0"/>
                <a:cs typeface="Times New Roman" pitchFamily="18" charset="0"/>
              </a:rPr>
              <a:t> </a:t>
            </a:r>
            <a:r>
              <a:rPr lang="en-US" sz="2300" b="1" dirty="0" err="1" smtClean="0">
                <a:solidFill>
                  <a:srgbClr val="FF0000"/>
                </a:solidFill>
                <a:latin typeface="Times New Roman" pitchFamily="18" charset="0"/>
                <a:cs typeface="Times New Roman" pitchFamily="18" charset="0"/>
              </a:rPr>
              <a:t>cấy</a:t>
            </a:r>
            <a:r>
              <a:rPr lang="en-US" sz="2300" b="1" dirty="0" smtClean="0">
                <a:solidFill>
                  <a:srgbClr val="FF0000"/>
                </a:solidFill>
                <a:latin typeface="Times New Roman" pitchFamily="18" charset="0"/>
                <a:cs typeface="Times New Roman" pitchFamily="18" charset="0"/>
              </a:rPr>
              <a:t> </a:t>
            </a:r>
            <a:r>
              <a:rPr lang="en-US" sz="2300" b="1" dirty="0" err="1" smtClean="0">
                <a:solidFill>
                  <a:srgbClr val="FF0000"/>
                </a:solidFill>
                <a:latin typeface="Times New Roman" pitchFamily="18" charset="0"/>
                <a:cs typeface="Times New Roman" pitchFamily="18" charset="0"/>
              </a:rPr>
              <a:t>mô</a:t>
            </a:r>
            <a:endParaRPr lang="en-US" sz="2300" b="1" dirty="0">
              <a:solidFill>
                <a:srgbClr val="FF0000"/>
              </a:solidFill>
              <a:latin typeface="Times New Roman" pitchFamily="18" charset="0"/>
              <a:cs typeface="Times New Roman" pitchFamily="18" charset="0"/>
            </a:endParaRPr>
          </a:p>
        </p:txBody>
      </p:sp>
      <p:sp>
        <p:nvSpPr>
          <p:cNvPr id="21" name="Rounded Rectangle 20"/>
          <p:cNvSpPr/>
          <p:nvPr/>
        </p:nvSpPr>
        <p:spPr>
          <a:xfrm>
            <a:off x="644457" y="6064119"/>
            <a:ext cx="2366665" cy="4320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300" b="1" dirty="0" err="1" smtClean="0">
                <a:solidFill>
                  <a:srgbClr val="FF0000"/>
                </a:solidFill>
                <a:latin typeface="Times New Roman" pitchFamily="18" charset="0"/>
                <a:cs typeface="Times New Roman" pitchFamily="18" charset="0"/>
              </a:rPr>
              <a:t>Chiết</a:t>
            </a:r>
            <a:r>
              <a:rPr lang="en-US" sz="2300" b="1" dirty="0" smtClean="0">
                <a:solidFill>
                  <a:srgbClr val="FF0000"/>
                </a:solidFill>
                <a:latin typeface="Times New Roman" pitchFamily="18" charset="0"/>
                <a:cs typeface="Times New Roman" pitchFamily="18" charset="0"/>
              </a:rPr>
              <a:t> </a:t>
            </a:r>
            <a:r>
              <a:rPr lang="en-US" sz="2300" b="1" dirty="0" err="1" smtClean="0">
                <a:solidFill>
                  <a:srgbClr val="FF0000"/>
                </a:solidFill>
                <a:latin typeface="Times New Roman" pitchFamily="18" charset="0"/>
                <a:cs typeface="Times New Roman" pitchFamily="18" charset="0"/>
              </a:rPr>
              <a:t>cành</a:t>
            </a:r>
            <a:endParaRPr lang="en-US" sz="2300" b="1" dirty="0">
              <a:solidFill>
                <a:srgbClr val="FF0000"/>
              </a:solidFill>
              <a:latin typeface="Times New Roman" pitchFamily="18" charset="0"/>
              <a:cs typeface="Times New Roman" pitchFamily="18" charset="0"/>
            </a:endParaRPr>
          </a:p>
        </p:txBody>
      </p:sp>
      <p:sp>
        <p:nvSpPr>
          <p:cNvPr id="22" name="Rounded Rectangle 21"/>
          <p:cNvSpPr/>
          <p:nvPr/>
        </p:nvSpPr>
        <p:spPr>
          <a:xfrm>
            <a:off x="6084168" y="2996952"/>
            <a:ext cx="2366665" cy="432048"/>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300" b="1" dirty="0" err="1" smtClean="0">
                <a:solidFill>
                  <a:srgbClr val="FF0000"/>
                </a:solidFill>
                <a:latin typeface="Times New Roman" pitchFamily="18" charset="0"/>
                <a:cs typeface="Times New Roman" pitchFamily="18" charset="0"/>
              </a:rPr>
              <a:t>Ghép</a:t>
            </a:r>
            <a:endParaRPr lang="en-US" sz="23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ppt_x"/>
                                          </p:val>
                                        </p:tav>
                                        <p:tav tm="100000">
                                          <p:val>
                                            <p:strVal val="#ppt_x"/>
                                          </p:val>
                                        </p:tav>
                                      </p:tavLst>
                                    </p:anim>
                                    <p:anim calcmode="lin" valueType="num">
                                      <p:cBhvr additive="base">
                                        <p:cTn id="1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ppt_x"/>
                                          </p:val>
                                        </p:tav>
                                        <p:tav tm="100000">
                                          <p:val>
                                            <p:strVal val="#ppt_x"/>
                                          </p:val>
                                        </p:tav>
                                      </p:tavLst>
                                    </p:anim>
                                    <p:anim calcmode="lin" valueType="num">
                                      <p:cBhvr additive="base">
                                        <p:cTn id="2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0" grpId="0" animBg="1"/>
      <p:bldP spid="21"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285720" y="404664"/>
            <a:ext cx="8229600" cy="796908"/>
          </a:xfrm>
        </p:spPr>
        <p:txBody>
          <a:bodyPr>
            <a:normAutofit/>
          </a:bodyPr>
          <a:lstStyle/>
          <a:p>
            <a:pPr algn="l"/>
            <a:r>
              <a:rPr lang="en-GB" sz="2400" b="1" dirty="0" smtClean="0">
                <a:solidFill>
                  <a:srgbClr val="FF0000"/>
                </a:solidFill>
                <a:latin typeface="Times New Roman" pitchFamily="18" charset="0"/>
                <a:cs typeface="Times New Roman" pitchFamily="18" charset="0"/>
              </a:rPr>
              <a:t>I. </a:t>
            </a:r>
            <a:r>
              <a:rPr lang="en-GB" sz="2400" b="1" dirty="0" err="1" smtClean="0">
                <a:solidFill>
                  <a:srgbClr val="FF0000"/>
                </a:solidFill>
                <a:latin typeface="Times New Roman" pitchFamily="18" charset="0"/>
                <a:cs typeface="Times New Roman" pitchFamily="18" charset="0"/>
              </a:rPr>
              <a:t>Khái</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niệm</a:t>
            </a:r>
            <a:endParaRPr lang="en-GB" sz="2400" b="1" dirty="0">
              <a:solidFill>
                <a:srgbClr val="FF0000"/>
              </a:solidFill>
              <a:latin typeface="Times New Roman" pitchFamily="18" charset="0"/>
              <a:cs typeface="Times New Roman" pitchFamily="18" charset="0"/>
            </a:endParaRPr>
          </a:p>
        </p:txBody>
      </p:sp>
      <p:sp>
        <p:nvSpPr>
          <p:cNvPr id="7" name="Content Placeholder 2"/>
          <p:cNvSpPr>
            <a:spLocks noGrp="1"/>
          </p:cNvSpPr>
          <p:nvPr>
            <p:ph idx="1"/>
          </p:nvPr>
        </p:nvSpPr>
        <p:spPr>
          <a:xfrm>
            <a:off x="270645" y="1052736"/>
            <a:ext cx="4949427" cy="1612512"/>
          </a:xfrm>
        </p:spPr>
        <p:txBody>
          <a:bodyPr>
            <a:noAutofit/>
          </a:bodyPr>
          <a:lstStyle/>
          <a:p>
            <a:pPr marL="0" indent="0" algn="just">
              <a:buNone/>
            </a:pPr>
            <a:r>
              <a:rPr lang="en-US" sz="2400" b="1" dirty="0" smtClean="0">
                <a:latin typeface="Times New Roman" pitchFamily="18" charset="0"/>
                <a:cs typeface="Times New Roman" pitchFamily="18" charset="0"/>
              </a:rPr>
              <a:t>  - </a:t>
            </a:r>
            <a:r>
              <a:rPr lang="en-US" sz="2400" b="1" dirty="0" err="1">
                <a:latin typeface="Times New Roman" pitchFamily="18" charset="0"/>
                <a:cs typeface="Times New Roman" pitchFamily="18" charset="0"/>
              </a:rPr>
              <a:t>Nhân</a:t>
            </a:r>
            <a:r>
              <a:rPr lang="en-US" sz="2400" b="1" dirty="0">
                <a:latin typeface="Times New Roman" pitchFamily="18" charset="0"/>
                <a:cs typeface="Times New Roman" pitchFamily="18" charset="0"/>
              </a:rPr>
              <a:t> </a:t>
            </a:r>
            <a:r>
              <a:rPr lang="en-US" sz="2400" b="1" smtClean="0">
                <a:latin typeface="Times New Roman" pitchFamily="18" charset="0"/>
                <a:cs typeface="Times New Roman" pitchFamily="18" charset="0"/>
              </a:rPr>
              <a:t>giống </a:t>
            </a:r>
            <a:r>
              <a:rPr lang="en-US" sz="2400" b="1" dirty="0" err="1">
                <a:latin typeface="Times New Roman" pitchFamily="18" charset="0"/>
                <a:cs typeface="Times New Roman" pitchFamily="18" charset="0"/>
              </a:rPr>
              <a:t>vô</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tính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trồng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là</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hình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thức</a:t>
            </a:r>
            <a:r>
              <a:rPr lang="en-US" sz="2400" b="1" dirty="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ạo</a:t>
            </a:r>
            <a:r>
              <a:rPr lang="en-US" sz="2400" b="1" dirty="0" smtClean="0">
                <a:latin typeface="Times New Roman" pitchFamily="18" charset="0"/>
                <a:cs typeface="Times New Roman" pitchFamily="18" charset="0"/>
              </a:rPr>
              <a:t> </a:t>
            </a:r>
            <a:r>
              <a:rPr lang="en-US" sz="2400" b="1" dirty="0" err="1">
                <a:latin typeface="Times New Roman" pitchFamily="18" charset="0"/>
                <a:cs typeface="Times New Roman" pitchFamily="18" charset="0"/>
              </a:rPr>
              <a:t>ra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giống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trực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tiếp</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từ</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bộ</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phận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sinh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dưỡng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lá</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thân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rễ</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mẹ</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cây</a:t>
            </a:r>
            <a:r>
              <a:rPr lang="en-US" sz="2400" b="1" dirty="0">
                <a:latin typeface="Times New Roman" pitchFamily="18" charset="0"/>
                <a:cs typeface="Times New Roman" pitchFamily="18" charset="0"/>
              </a:rPr>
              <a:t> con </a:t>
            </a:r>
            <a:r>
              <a:rPr lang="en-US" sz="2400" b="1" dirty="0" err="1">
                <a:latin typeface="Times New Roman" pitchFamily="18" charset="0"/>
                <a:cs typeface="Times New Roman" pitchFamily="18" charset="0"/>
              </a:rPr>
              <a:t>được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tạo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ra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bằng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hình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thức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nhân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giống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này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mang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đặc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điểm</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giống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với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mẹ</a:t>
            </a:r>
            <a:r>
              <a:rPr lang="en-US" sz="2400" b="1" dirty="0">
                <a:latin typeface="Times New Roman" pitchFamily="18" charset="0"/>
                <a:cs typeface="Times New Roman" pitchFamily="18" charset="0"/>
              </a:rPr>
              <a:t>.</a:t>
            </a:r>
          </a:p>
        </p:txBody>
      </p:sp>
      <p:sp>
        <p:nvSpPr>
          <p:cNvPr id="8" name="Rectangle 7"/>
          <p:cNvSpPr/>
          <p:nvPr/>
        </p:nvSpPr>
        <p:spPr>
          <a:xfrm>
            <a:off x="539552" y="91479"/>
            <a:ext cx="8208912" cy="457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smtClean="0">
                <a:latin typeface="Times New Roman" pitchFamily="18" charset="0"/>
                <a:cs typeface="Times New Roman" pitchFamily="18" charset="0"/>
              </a:rPr>
              <a:t>BÀI 5: NHÂN GIỐNG VÔ TÍNH CÂY TRỒNG</a:t>
            </a:r>
            <a:endParaRPr lang="en-US" sz="2400" b="1" dirty="0">
              <a:latin typeface="Times New Roman" pitchFamily="18" charset="0"/>
              <a:cs typeface="Times New Roman" pitchFamily="18" charset="0"/>
            </a:endParaRPr>
          </a:p>
        </p:txBody>
      </p:sp>
      <p:sp>
        <p:nvSpPr>
          <p:cNvPr id="9" name="Content Placeholder 2"/>
          <p:cNvSpPr txBox="1">
            <a:spLocks/>
          </p:cNvSpPr>
          <p:nvPr/>
        </p:nvSpPr>
        <p:spPr>
          <a:xfrm>
            <a:off x="264882" y="3868728"/>
            <a:ext cx="4949427"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Hình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thức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nhân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giống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này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thường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được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áp</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dụng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cho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loại</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ăn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quả</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hoa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cây</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cảnh</a:t>
            </a:r>
            <a:r>
              <a:rPr lang="en-US" sz="2400" b="1" dirty="0">
                <a:latin typeface="Times New Roman" pitchFamily="18" charset="0"/>
                <a:cs typeface="Times New Roman" pitchFamily="18" charset="0"/>
              </a:rPr>
              <a:t>,...</a:t>
            </a:r>
          </a:p>
        </p:txBody>
      </p:sp>
      <p:sp>
        <p:nvSpPr>
          <p:cNvPr id="2" name="AutoShape 2" descr="Công nghệ 7 Bài 11: Sản xuất và bảo quản giống cây trồ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0333" y="2242423"/>
            <a:ext cx="3713667" cy="1474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9260" y="583393"/>
            <a:ext cx="3714740" cy="1659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9261" y="3717032"/>
            <a:ext cx="3714739" cy="1539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5"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29260" y="5256138"/>
            <a:ext cx="3714739"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3"/>
                                        </p:tgtEl>
                                        <p:attrNameLst>
                                          <p:attrName>style.visibility</p:attrName>
                                        </p:attrNameLst>
                                      </p:cBhvr>
                                      <p:to>
                                        <p:strVal val="visible"/>
                                      </p:to>
                                    </p:set>
                                    <p:anim calcmode="lin" valueType="num">
                                      <p:cBhvr additive="base">
                                        <p:cTn id="13" dur="500" fill="hold"/>
                                        <p:tgtEl>
                                          <p:spTgt spid="2053"/>
                                        </p:tgtEl>
                                        <p:attrNameLst>
                                          <p:attrName>ppt_x</p:attrName>
                                        </p:attrNameLst>
                                      </p:cBhvr>
                                      <p:tavLst>
                                        <p:tav tm="0">
                                          <p:val>
                                            <p:strVal val="#ppt_x"/>
                                          </p:val>
                                        </p:tav>
                                        <p:tav tm="100000">
                                          <p:val>
                                            <p:strVal val="#ppt_x"/>
                                          </p:val>
                                        </p:tav>
                                      </p:tavLst>
                                    </p:anim>
                                    <p:anim calcmode="lin" valueType="num">
                                      <p:cBhvr additive="base">
                                        <p:cTn id="14" dur="500" fill="hold"/>
                                        <p:tgtEl>
                                          <p:spTgt spid="2053"/>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052"/>
                                        </p:tgtEl>
                                        <p:attrNameLst>
                                          <p:attrName>style.visibility</p:attrName>
                                        </p:attrNameLst>
                                      </p:cBhvr>
                                      <p:to>
                                        <p:strVal val="visible"/>
                                      </p:to>
                                    </p:set>
                                    <p:anim calcmode="lin" valueType="num">
                                      <p:cBhvr additive="base">
                                        <p:cTn id="17" dur="500" fill="hold"/>
                                        <p:tgtEl>
                                          <p:spTgt spid="2052"/>
                                        </p:tgtEl>
                                        <p:attrNameLst>
                                          <p:attrName>ppt_x</p:attrName>
                                        </p:attrNameLst>
                                      </p:cBhvr>
                                      <p:tavLst>
                                        <p:tav tm="0">
                                          <p:val>
                                            <p:strVal val="#ppt_x"/>
                                          </p:val>
                                        </p:tav>
                                        <p:tav tm="100000">
                                          <p:val>
                                            <p:strVal val="#ppt_x"/>
                                          </p:val>
                                        </p:tav>
                                      </p:tavLst>
                                    </p:anim>
                                    <p:anim calcmode="lin" valueType="num">
                                      <p:cBhvr additive="base">
                                        <p:cTn id="18" dur="500" fill="hold"/>
                                        <p:tgtEl>
                                          <p:spTgt spid="2052"/>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054"/>
                                        </p:tgtEl>
                                        <p:attrNameLst>
                                          <p:attrName>style.visibility</p:attrName>
                                        </p:attrNameLst>
                                      </p:cBhvr>
                                      <p:to>
                                        <p:strVal val="visible"/>
                                      </p:to>
                                    </p:set>
                                    <p:anim calcmode="lin" valueType="num">
                                      <p:cBhvr additive="base">
                                        <p:cTn id="21" dur="500" fill="hold"/>
                                        <p:tgtEl>
                                          <p:spTgt spid="2054"/>
                                        </p:tgtEl>
                                        <p:attrNameLst>
                                          <p:attrName>ppt_x</p:attrName>
                                        </p:attrNameLst>
                                      </p:cBhvr>
                                      <p:tavLst>
                                        <p:tav tm="0">
                                          <p:val>
                                            <p:strVal val="#ppt_x"/>
                                          </p:val>
                                        </p:tav>
                                        <p:tav tm="100000">
                                          <p:val>
                                            <p:strVal val="#ppt_x"/>
                                          </p:val>
                                        </p:tav>
                                      </p:tavLst>
                                    </p:anim>
                                    <p:anim calcmode="lin" valueType="num">
                                      <p:cBhvr additive="base">
                                        <p:cTn id="22" dur="500" fill="hold"/>
                                        <p:tgtEl>
                                          <p:spTgt spid="2054"/>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055"/>
                                        </p:tgtEl>
                                        <p:attrNameLst>
                                          <p:attrName>style.visibility</p:attrName>
                                        </p:attrNameLst>
                                      </p:cBhvr>
                                      <p:to>
                                        <p:strVal val="visible"/>
                                      </p:to>
                                    </p:set>
                                    <p:anim calcmode="lin" valueType="num">
                                      <p:cBhvr additive="base">
                                        <p:cTn id="25" dur="500" fill="hold"/>
                                        <p:tgtEl>
                                          <p:spTgt spid="2055"/>
                                        </p:tgtEl>
                                        <p:attrNameLst>
                                          <p:attrName>ppt_x</p:attrName>
                                        </p:attrNameLst>
                                      </p:cBhvr>
                                      <p:tavLst>
                                        <p:tav tm="0">
                                          <p:val>
                                            <p:strVal val="#ppt_x"/>
                                          </p:val>
                                        </p:tav>
                                        <p:tav tm="100000">
                                          <p:val>
                                            <p:strVal val="#ppt_x"/>
                                          </p:val>
                                        </p:tav>
                                      </p:tavLst>
                                    </p:anim>
                                    <p:anim calcmode="lin" valueType="num">
                                      <p:cBhvr additive="base">
                                        <p:cTn id="26" dur="500" fill="hold"/>
                                        <p:tgtEl>
                                          <p:spTgt spid="205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build="p"/>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85720" y="404664"/>
            <a:ext cx="8229600" cy="796908"/>
          </a:xfrm>
        </p:spPr>
        <p:txBody>
          <a:bodyPr>
            <a:normAutofit/>
          </a:bodyPr>
          <a:lstStyle/>
          <a:p>
            <a:pPr algn="l"/>
            <a:r>
              <a:rPr lang="en-GB" sz="2400" b="1" dirty="0" smtClean="0">
                <a:solidFill>
                  <a:srgbClr val="FF0000"/>
                </a:solidFill>
                <a:latin typeface="Times New Roman" pitchFamily="18" charset="0"/>
                <a:cs typeface="Times New Roman" pitchFamily="18" charset="0"/>
              </a:rPr>
              <a:t>II. </a:t>
            </a:r>
            <a:r>
              <a:rPr lang="en-GB" sz="2400" b="1" dirty="0" err="1" smtClean="0">
                <a:solidFill>
                  <a:srgbClr val="FF0000"/>
                </a:solidFill>
                <a:latin typeface="Times New Roman" pitchFamily="18" charset="0"/>
                <a:cs typeface="Times New Roman" pitchFamily="18" charset="0"/>
              </a:rPr>
              <a:t>Các</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phương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pháp</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nhân</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giống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vô</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tính</a:t>
            </a:r>
            <a:endParaRPr lang="en-GB" sz="2400" b="1" dirty="0">
              <a:solidFill>
                <a:srgbClr val="FF0000"/>
              </a:solidFill>
              <a:latin typeface="Times New Roman" pitchFamily="18" charset="0"/>
              <a:cs typeface="Times New Roman" pitchFamily="18" charset="0"/>
            </a:endParaRPr>
          </a:p>
        </p:txBody>
      </p:sp>
      <p:sp>
        <p:nvSpPr>
          <p:cNvPr id="8" name="Rectangle 7"/>
          <p:cNvSpPr/>
          <p:nvPr/>
        </p:nvSpPr>
        <p:spPr>
          <a:xfrm>
            <a:off x="539552" y="91479"/>
            <a:ext cx="8208912" cy="457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smtClean="0">
                <a:latin typeface="Times New Roman" pitchFamily="18" charset="0"/>
                <a:cs typeface="Times New Roman" pitchFamily="18" charset="0"/>
              </a:rPr>
              <a:t>BÀI 5: NHÂN GIỐNG VÔ TÍNH CÂY TRỒNG</a:t>
            </a:r>
            <a:endParaRPr lang="en-US" sz="2400" b="1" dirty="0">
              <a:latin typeface="Times New Roman" pitchFamily="18" charset="0"/>
              <a:cs typeface="Times New Roman" pitchFamily="18" charset="0"/>
            </a:endParaRPr>
          </a:p>
        </p:txBody>
      </p:sp>
      <p:sp>
        <p:nvSpPr>
          <p:cNvPr id="9" name="Content Placeholder 2"/>
          <p:cNvSpPr txBox="1">
            <a:spLocks/>
          </p:cNvSpPr>
          <p:nvPr/>
        </p:nvSpPr>
        <p:spPr>
          <a:xfrm>
            <a:off x="355664" y="1766113"/>
            <a:ext cx="4949427"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a:t>
            </a:r>
            <a:r>
              <a:rPr lang="en-US" sz="2400" dirty="0" err="1">
                <a:latin typeface="Times New Roman" pitchFamily="18" charset="0"/>
                <a:cs typeface="Times New Roman" pitchFamily="18" charset="0"/>
              </a:rPr>
              <a:t>ắt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bánh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tẻ</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nhúng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gốc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vào</a:t>
            </a:r>
            <a:r>
              <a:rPr lang="en-US" sz="2400" dirty="0">
                <a:latin typeface="Times New Roman" pitchFamily="18" charset="0"/>
                <a:cs typeface="Times New Roman" pitchFamily="18" charset="0"/>
              </a:rPr>
              <a:t> dung </a:t>
            </a:r>
            <a:r>
              <a:rPr lang="en-US" sz="2400" dirty="0" err="1">
                <a:latin typeface="Times New Roman" pitchFamily="18" charset="0"/>
                <a:cs typeface="Times New Roman" pitchFamily="18" charset="0"/>
              </a:rPr>
              <a:t>dịch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rễ</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Sau</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đó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cắm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xuống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ẩm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rễ</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phát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triển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cây</a:t>
            </a:r>
            <a:r>
              <a:rPr lang="en-US" sz="2400" dirty="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mới</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2" name="AutoShape 2" descr="Công nghệ 7 Bài 11: Sản xuất và bảo quản giống cây trồ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Title 1"/>
          <p:cNvSpPr txBox="1">
            <a:spLocks/>
          </p:cNvSpPr>
          <p:nvPr/>
        </p:nvSpPr>
        <p:spPr>
          <a:xfrm>
            <a:off x="326864" y="969205"/>
            <a:ext cx="8229600" cy="796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b="1" dirty="0" smtClean="0">
                <a:solidFill>
                  <a:srgbClr val="0070C0"/>
                </a:solidFill>
                <a:latin typeface="Times New Roman" pitchFamily="18" charset="0"/>
                <a:cs typeface="Times New Roman" pitchFamily="18" charset="0"/>
              </a:rPr>
              <a:t>1. </a:t>
            </a:r>
            <a:r>
              <a:rPr lang="en-GB" sz="2400" b="1" dirty="0" err="1" smtClean="0">
                <a:solidFill>
                  <a:srgbClr val="0070C0"/>
                </a:solidFill>
                <a:latin typeface="Times New Roman" pitchFamily="18" charset="0"/>
                <a:cs typeface="Times New Roman" pitchFamily="18" charset="0"/>
              </a:rPr>
              <a:t>Giâm</a:t>
            </a:r>
            <a:r>
              <a:rPr lang="en-GB" sz="2400" b="1" dirty="0" smtClean="0">
                <a:solidFill>
                  <a:srgbClr val="0070C0"/>
                </a:solidFill>
                <a:latin typeface="Times New Roman" pitchFamily="18" charset="0"/>
                <a:cs typeface="Times New Roman" pitchFamily="18" charset="0"/>
              </a:rPr>
              <a:t> </a:t>
            </a:r>
            <a:r>
              <a:rPr lang="en-GB" sz="2400" b="1" dirty="0" err="1" smtClean="0">
                <a:solidFill>
                  <a:srgbClr val="0070C0"/>
                </a:solidFill>
                <a:latin typeface="Times New Roman" pitchFamily="18" charset="0"/>
                <a:cs typeface="Times New Roman" pitchFamily="18" charset="0"/>
              </a:rPr>
              <a:t>cành</a:t>
            </a:r>
            <a:endParaRPr lang="en-GB" sz="2400" b="1" dirty="0">
              <a:solidFill>
                <a:srgbClr val="0070C0"/>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7" y="969205"/>
            <a:ext cx="2969002"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1161" y="3332504"/>
            <a:ext cx="2944017" cy="29264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5" descr="Khơi Dậy Kỹ Năng Sáng Tạo Giúp Con Tự Tin Khám Phá Thế Giớ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6315" y="3573016"/>
            <a:ext cx="1035325" cy="602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itle 1"/>
          <p:cNvSpPr txBox="1">
            <a:spLocks/>
          </p:cNvSpPr>
          <p:nvPr/>
        </p:nvSpPr>
        <p:spPr>
          <a:xfrm>
            <a:off x="1366670" y="3475650"/>
            <a:ext cx="4501474" cy="160953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70000"/>
              </a:lnSpc>
            </a:pPr>
            <a:r>
              <a:rPr lang="en-GB" sz="2400" b="1" dirty="0" err="1" smtClean="0">
                <a:solidFill>
                  <a:srgbClr val="FF00FF"/>
                </a:solidFill>
                <a:latin typeface="Times New Roman" pitchFamily="18" charset="0"/>
                <a:cs typeface="Times New Roman" pitchFamily="18" charset="0"/>
              </a:rPr>
              <a:t>Trình</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bày</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kĩ</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thuật</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giâm</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cành</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một</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số</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loại</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cây</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phổ</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biến</a:t>
            </a:r>
            <a:r>
              <a:rPr lang="en-GB" sz="2400" b="1" dirty="0" smtClean="0">
                <a:solidFill>
                  <a:srgbClr val="FF00FF"/>
                </a:solidFill>
                <a:latin typeface="Times New Roman" pitchFamily="18" charset="0"/>
                <a:cs typeface="Times New Roman" pitchFamily="18" charset="0"/>
              </a:rPr>
              <a:t> ở </a:t>
            </a:r>
            <a:r>
              <a:rPr lang="en-GB" sz="2400" b="1" dirty="0" err="1" smtClean="0">
                <a:solidFill>
                  <a:srgbClr val="FF00FF"/>
                </a:solidFill>
                <a:latin typeface="Times New Roman" pitchFamily="18" charset="0"/>
                <a:cs typeface="Times New Roman" pitchFamily="18" charset="0"/>
              </a:rPr>
              <a:t>địa</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phương</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em</a:t>
            </a:r>
            <a:r>
              <a:rPr lang="en-GB" sz="2400" b="1" dirty="0" smtClean="0">
                <a:solidFill>
                  <a:srgbClr val="FF00FF"/>
                </a:solidFill>
                <a:latin typeface="Times New Roman" pitchFamily="18" charset="0"/>
                <a:cs typeface="Times New Roman" pitchFamily="18" charset="0"/>
              </a:rPr>
              <a:t>?</a:t>
            </a:r>
            <a:endParaRPr lang="en-GB" sz="2400" b="1" dirty="0">
              <a:solidFill>
                <a:srgbClr val="FF00FF"/>
              </a:solidFill>
              <a:latin typeface="Times New Roman" pitchFamily="18" charset="0"/>
              <a:cs typeface="Times New Roman" pitchFamily="18" charset="0"/>
            </a:endParaRPr>
          </a:p>
        </p:txBody>
      </p:sp>
    </p:spTree>
    <p:extLst>
      <p:ext uri="{BB962C8B-B14F-4D97-AF65-F5344CB8AC3E}">
        <p14:creationId xmlns:p14="http://schemas.microsoft.com/office/powerpoint/2010/main" val="2746610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074"/>
                                        </p:tgtEl>
                                        <p:attrNameLst>
                                          <p:attrName>style.visibility</p:attrName>
                                        </p:attrNameLst>
                                      </p:cBhvr>
                                      <p:to>
                                        <p:strVal val="visible"/>
                                      </p:to>
                                    </p:set>
                                    <p:anim calcmode="lin" valueType="num">
                                      <p:cBhvr additive="base">
                                        <p:cTn id="18" dur="500" fill="hold"/>
                                        <p:tgtEl>
                                          <p:spTgt spid="3074"/>
                                        </p:tgtEl>
                                        <p:attrNameLst>
                                          <p:attrName>ppt_x</p:attrName>
                                        </p:attrNameLst>
                                      </p:cBhvr>
                                      <p:tavLst>
                                        <p:tav tm="0">
                                          <p:val>
                                            <p:strVal val="#ppt_x"/>
                                          </p:val>
                                        </p:tav>
                                        <p:tav tm="100000">
                                          <p:val>
                                            <p:strVal val="#ppt_x"/>
                                          </p:val>
                                        </p:tav>
                                      </p:tavLst>
                                    </p:anim>
                                    <p:anim calcmode="lin" valueType="num">
                                      <p:cBhvr additive="base">
                                        <p:cTn id="19" dur="500" fill="hold"/>
                                        <p:tgtEl>
                                          <p:spTgt spid="3074"/>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075"/>
                                        </p:tgtEl>
                                        <p:attrNameLst>
                                          <p:attrName>style.visibility</p:attrName>
                                        </p:attrNameLst>
                                      </p:cBhvr>
                                      <p:to>
                                        <p:strVal val="visible"/>
                                      </p:to>
                                    </p:set>
                                    <p:anim calcmode="lin" valueType="num">
                                      <p:cBhvr additive="base">
                                        <p:cTn id="22" dur="500" fill="hold"/>
                                        <p:tgtEl>
                                          <p:spTgt spid="3075"/>
                                        </p:tgtEl>
                                        <p:attrNameLst>
                                          <p:attrName>ppt_x</p:attrName>
                                        </p:attrNameLst>
                                      </p:cBhvr>
                                      <p:tavLst>
                                        <p:tav tm="0">
                                          <p:val>
                                            <p:strVal val="#ppt_x"/>
                                          </p:val>
                                        </p:tav>
                                        <p:tav tm="100000">
                                          <p:val>
                                            <p:strVal val="#ppt_x"/>
                                          </p:val>
                                        </p:tav>
                                      </p:tavLst>
                                    </p:anim>
                                    <p:anim calcmode="lin" valueType="num">
                                      <p:cBhvr additive="base">
                                        <p:cTn id="23"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078"/>
                                        </p:tgtEl>
                                        <p:attrNameLst>
                                          <p:attrName>style.visibility</p:attrName>
                                        </p:attrNameLst>
                                      </p:cBhvr>
                                      <p:to>
                                        <p:strVal val="visible"/>
                                      </p:to>
                                    </p:set>
                                    <p:animEffect transition="in" filter="fade">
                                      <p:cBhvr>
                                        <p:cTn id="33" dur="500"/>
                                        <p:tgtEl>
                                          <p:spTgt spid="307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2"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85720" y="404664"/>
            <a:ext cx="8229600" cy="796908"/>
          </a:xfrm>
        </p:spPr>
        <p:txBody>
          <a:bodyPr>
            <a:normAutofit/>
          </a:bodyPr>
          <a:lstStyle/>
          <a:p>
            <a:pPr algn="l"/>
            <a:r>
              <a:rPr lang="en-GB" sz="2400" b="1" dirty="0" smtClean="0">
                <a:solidFill>
                  <a:srgbClr val="FF0000"/>
                </a:solidFill>
                <a:latin typeface="Times New Roman" pitchFamily="18" charset="0"/>
                <a:cs typeface="Times New Roman" pitchFamily="18" charset="0"/>
              </a:rPr>
              <a:t>II. </a:t>
            </a:r>
            <a:r>
              <a:rPr lang="en-GB" sz="2400" b="1" dirty="0" err="1" smtClean="0">
                <a:solidFill>
                  <a:srgbClr val="FF0000"/>
                </a:solidFill>
                <a:latin typeface="Times New Roman" pitchFamily="18" charset="0"/>
                <a:cs typeface="Times New Roman" pitchFamily="18" charset="0"/>
              </a:rPr>
              <a:t>Các</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phương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pháp</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nhân</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giống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vô</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tính</a:t>
            </a:r>
            <a:endParaRPr lang="en-GB" sz="2400" b="1" dirty="0">
              <a:solidFill>
                <a:srgbClr val="FF0000"/>
              </a:solidFill>
              <a:latin typeface="Times New Roman" pitchFamily="18" charset="0"/>
              <a:cs typeface="Times New Roman" pitchFamily="18" charset="0"/>
            </a:endParaRPr>
          </a:p>
        </p:txBody>
      </p:sp>
      <p:sp>
        <p:nvSpPr>
          <p:cNvPr id="8" name="Rectangle 7"/>
          <p:cNvSpPr/>
          <p:nvPr/>
        </p:nvSpPr>
        <p:spPr>
          <a:xfrm>
            <a:off x="539552" y="91479"/>
            <a:ext cx="8208912" cy="457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smtClean="0">
                <a:latin typeface="Times New Roman" pitchFamily="18" charset="0"/>
                <a:cs typeface="Times New Roman" pitchFamily="18" charset="0"/>
              </a:rPr>
              <a:t>BÀI 5: NHÂN GIỐNG VÔ TÍNH CÂY TRỒNG</a:t>
            </a:r>
            <a:endParaRPr lang="en-US" sz="2400" b="1" dirty="0">
              <a:latin typeface="Times New Roman" pitchFamily="18" charset="0"/>
              <a:cs typeface="Times New Roman" pitchFamily="18" charset="0"/>
            </a:endParaRPr>
          </a:p>
        </p:txBody>
      </p:sp>
      <p:sp>
        <p:nvSpPr>
          <p:cNvPr id="9" name="Content Placeholder 2"/>
          <p:cNvSpPr txBox="1">
            <a:spLocks/>
          </p:cNvSpPr>
          <p:nvPr/>
        </p:nvSpPr>
        <p:spPr>
          <a:xfrm>
            <a:off x="355664" y="1766113"/>
            <a:ext cx="4949427"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b="1" dirty="0">
                <a:latin typeface="Times New Roman" pitchFamily="18" charset="0"/>
                <a:cs typeface="Times New Roman" pitchFamily="18" charset="0"/>
              </a:rPr>
              <a:t>- </a:t>
            </a:r>
            <a:r>
              <a:rPr lang="en-US" sz="2400" dirty="0" err="1">
                <a:latin typeface="Times New Roman" pitchFamily="18" charset="0"/>
                <a:cs typeface="Times New Roman" pitchFamily="18" charset="0"/>
              </a:rPr>
              <a:t>Dùng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bộ</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phận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sinh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dưỡng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cùa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cây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mắt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ghép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chồi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ghép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ghép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ghép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cây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khác</a:t>
            </a:r>
            <a:r>
              <a:rPr lang="en-US" sz="2400" dirty="0">
                <a:latin typeface="Times New Roman" pitchFamily="18" charset="0"/>
                <a:cs typeface="Times New Roman" pitchFamily="18" charset="0"/>
              </a:rPr>
              <a:t>. </a:t>
            </a:r>
          </a:p>
        </p:txBody>
      </p:sp>
      <p:sp>
        <p:nvSpPr>
          <p:cNvPr id="2" name="AutoShape 2" descr="Công nghệ 7 Bài 11: Sản xuất và bảo quản giống cây trồ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Title 1"/>
          <p:cNvSpPr txBox="1">
            <a:spLocks/>
          </p:cNvSpPr>
          <p:nvPr/>
        </p:nvSpPr>
        <p:spPr>
          <a:xfrm>
            <a:off x="326864" y="969205"/>
            <a:ext cx="8229600" cy="796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b="1" dirty="0" smtClean="0">
                <a:solidFill>
                  <a:srgbClr val="0070C0"/>
                </a:solidFill>
                <a:latin typeface="Times New Roman" pitchFamily="18" charset="0"/>
                <a:cs typeface="Times New Roman" pitchFamily="18" charset="0"/>
              </a:rPr>
              <a:t>2. </a:t>
            </a:r>
            <a:r>
              <a:rPr lang="en-GB" sz="2400" b="1" dirty="0" err="1" smtClean="0">
                <a:solidFill>
                  <a:srgbClr val="0070C0"/>
                </a:solidFill>
                <a:latin typeface="Times New Roman" pitchFamily="18" charset="0"/>
                <a:cs typeface="Times New Roman" pitchFamily="18" charset="0"/>
              </a:rPr>
              <a:t>Ghép</a:t>
            </a:r>
            <a:endParaRPr lang="en-GB" sz="2400" b="1" dirty="0">
              <a:solidFill>
                <a:srgbClr val="0070C0"/>
              </a:solidFill>
              <a:latin typeface="Times New Roman" pitchFamily="18" charset="0"/>
              <a:cs typeface="Times New Roman" pitchFamily="18" charset="0"/>
            </a:endParaRPr>
          </a:p>
        </p:txBody>
      </p:sp>
      <p:sp>
        <p:nvSpPr>
          <p:cNvPr id="5" name="AutoShape 5" descr="Khơi Dậy Kỹ Năng Sáng Tạo Giúp Con Tự Tin Khám Phá Thế Giớ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6315" y="3573016"/>
            <a:ext cx="1035325" cy="6021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itle 1"/>
          <p:cNvSpPr txBox="1">
            <a:spLocks/>
          </p:cNvSpPr>
          <p:nvPr/>
        </p:nvSpPr>
        <p:spPr>
          <a:xfrm>
            <a:off x="1360174" y="3356993"/>
            <a:ext cx="3944918" cy="129614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just">
              <a:lnSpc>
                <a:spcPct val="170000"/>
              </a:lnSpc>
            </a:pPr>
            <a:r>
              <a:rPr lang="en-GB" sz="2400" b="1" dirty="0" err="1" smtClean="0">
                <a:solidFill>
                  <a:srgbClr val="FF00FF"/>
                </a:solidFill>
                <a:latin typeface="Times New Roman" pitchFamily="18" charset="0"/>
                <a:cs typeface="Times New Roman" pitchFamily="18" charset="0"/>
              </a:rPr>
              <a:t>Kĩ</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thuật</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ghép</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thường</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dùng</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cho</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loại</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cây</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nào</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Nêu</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ví</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dụ</a:t>
            </a:r>
            <a:r>
              <a:rPr lang="en-GB" sz="2400" b="1" dirty="0" smtClean="0">
                <a:solidFill>
                  <a:srgbClr val="FF00FF"/>
                </a:solidFill>
                <a:latin typeface="Times New Roman" pitchFamily="18" charset="0"/>
                <a:cs typeface="Times New Roman" pitchFamily="18" charset="0"/>
              </a:rPr>
              <a:t>.</a:t>
            </a:r>
            <a:endParaRPr lang="en-GB" sz="2400" b="1" dirty="0">
              <a:solidFill>
                <a:srgbClr val="FF00FF"/>
              </a:solidFill>
              <a:latin typeface="Times New Roman" pitchFamily="18" charset="0"/>
              <a:cs typeface="Times New Roman" pitchFamily="18" charset="0"/>
            </a:endParaRPr>
          </a:p>
        </p:txBody>
      </p:sp>
      <p:pic>
        <p:nvPicPr>
          <p:cNvPr id="4098" name="Picture 2" descr="Các phương pháp và kỹ thuật ghép cây trồng hiệu quả nhất 2022 - Hoa Cảnh  Quang Vỹ"/>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52445" y="969205"/>
            <a:ext cx="3600400" cy="2603811"/>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4" descr="Cách ghép cây bưởi sử dụng phương pháp Ghép chồ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52445" y="3789040"/>
            <a:ext cx="3605843"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679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8"/>
                                        </p:tgtEl>
                                        <p:attrNameLst>
                                          <p:attrName>style.visibility</p:attrName>
                                        </p:attrNameLst>
                                      </p:cBhvr>
                                      <p:to>
                                        <p:strVal val="visible"/>
                                      </p:to>
                                    </p:set>
                                    <p:anim calcmode="lin" valueType="num">
                                      <p:cBhvr additive="base">
                                        <p:cTn id="13" dur="500" fill="hold"/>
                                        <p:tgtEl>
                                          <p:spTgt spid="4098"/>
                                        </p:tgtEl>
                                        <p:attrNameLst>
                                          <p:attrName>ppt_x</p:attrName>
                                        </p:attrNameLst>
                                      </p:cBhvr>
                                      <p:tavLst>
                                        <p:tav tm="0">
                                          <p:val>
                                            <p:strVal val="#ppt_x"/>
                                          </p:val>
                                        </p:tav>
                                        <p:tav tm="100000">
                                          <p:val>
                                            <p:strVal val="#ppt_x"/>
                                          </p:val>
                                        </p:tav>
                                      </p:tavLst>
                                    </p:anim>
                                    <p:anim calcmode="lin" valueType="num">
                                      <p:cBhvr additive="base">
                                        <p:cTn id="14" dur="500" fill="hold"/>
                                        <p:tgtEl>
                                          <p:spTgt spid="4098"/>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101"/>
                                        </p:tgtEl>
                                        <p:attrNameLst>
                                          <p:attrName>style.visibility</p:attrName>
                                        </p:attrNameLst>
                                      </p:cBhvr>
                                      <p:to>
                                        <p:strVal val="visible"/>
                                      </p:to>
                                    </p:set>
                                    <p:anim calcmode="lin" valueType="num">
                                      <p:cBhvr additive="base">
                                        <p:cTn id="17" dur="500" fill="hold"/>
                                        <p:tgtEl>
                                          <p:spTgt spid="4101"/>
                                        </p:tgtEl>
                                        <p:attrNameLst>
                                          <p:attrName>ppt_x</p:attrName>
                                        </p:attrNameLst>
                                      </p:cBhvr>
                                      <p:tavLst>
                                        <p:tav tm="0">
                                          <p:val>
                                            <p:strVal val="#ppt_x"/>
                                          </p:val>
                                        </p:tav>
                                        <p:tav tm="100000">
                                          <p:val>
                                            <p:strVal val="#ppt_x"/>
                                          </p:val>
                                        </p:tav>
                                      </p:tavLst>
                                    </p:anim>
                                    <p:anim calcmode="lin" valueType="num">
                                      <p:cBhvr additive="base">
                                        <p:cTn id="18" dur="500" fill="hold"/>
                                        <p:tgtEl>
                                          <p:spTgt spid="410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 calcmode="lin" valueType="num">
                                      <p:cBhvr additive="base">
                                        <p:cTn id="2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078"/>
                                        </p:tgtEl>
                                        <p:attrNameLst>
                                          <p:attrName>style.visibility</p:attrName>
                                        </p:attrNameLst>
                                      </p:cBhvr>
                                      <p:to>
                                        <p:strVal val="visible"/>
                                      </p:to>
                                    </p:set>
                                    <p:anim calcmode="lin" valueType="num">
                                      <p:cBhvr additive="base">
                                        <p:cTn id="29" dur="500" fill="hold"/>
                                        <p:tgtEl>
                                          <p:spTgt spid="3078"/>
                                        </p:tgtEl>
                                        <p:attrNameLst>
                                          <p:attrName>ppt_x</p:attrName>
                                        </p:attrNameLst>
                                      </p:cBhvr>
                                      <p:tavLst>
                                        <p:tav tm="0">
                                          <p:val>
                                            <p:strVal val="#ppt_x"/>
                                          </p:val>
                                        </p:tav>
                                        <p:tav tm="100000">
                                          <p:val>
                                            <p:strVal val="#ppt_x"/>
                                          </p:val>
                                        </p:tav>
                                      </p:tavLst>
                                    </p:anim>
                                    <p:anim calcmode="lin" valueType="num">
                                      <p:cBhvr additive="base">
                                        <p:cTn id="30" dur="500" fill="hold"/>
                                        <p:tgtEl>
                                          <p:spTgt spid="307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85720" y="404664"/>
            <a:ext cx="8229600" cy="796908"/>
          </a:xfrm>
        </p:spPr>
        <p:txBody>
          <a:bodyPr>
            <a:normAutofit/>
          </a:bodyPr>
          <a:lstStyle/>
          <a:p>
            <a:pPr algn="l"/>
            <a:r>
              <a:rPr lang="en-GB" sz="2400" b="1" dirty="0" smtClean="0">
                <a:solidFill>
                  <a:srgbClr val="FF0000"/>
                </a:solidFill>
                <a:latin typeface="Times New Roman" pitchFamily="18" charset="0"/>
                <a:cs typeface="Times New Roman" pitchFamily="18" charset="0"/>
              </a:rPr>
              <a:t>II. </a:t>
            </a:r>
            <a:r>
              <a:rPr lang="en-GB" sz="2400" b="1" dirty="0" err="1" smtClean="0">
                <a:solidFill>
                  <a:srgbClr val="FF0000"/>
                </a:solidFill>
                <a:latin typeface="Times New Roman" pitchFamily="18" charset="0"/>
                <a:cs typeface="Times New Roman" pitchFamily="18" charset="0"/>
              </a:rPr>
              <a:t>Các</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phương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pháp</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nhân</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giống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vô</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tính</a:t>
            </a:r>
            <a:endParaRPr lang="en-GB" sz="2400" b="1" dirty="0">
              <a:solidFill>
                <a:srgbClr val="FF0000"/>
              </a:solidFill>
              <a:latin typeface="Times New Roman" pitchFamily="18" charset="0"/>
              <a:cs typeface="Times New Roman" pitchFamily="18" charset="0"/>
            </a:endParaRPr>
          </a:p>
        </p:txBody>
      </p:sp>
      <p:sp>
        <p:nvSpPr>
          <p:cNvPr id="8" name="Rectangle 7"/>
          <p:cNvSpPr/>
          <p:nvPr/>
        </p:nvSpPr>
        <p:spPr>
          <a:xfrm>
            <a:off x="539552" y="91479"/>
            <a:ext cx="8208912" cy="457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smtClean="0">
                <a:latin typeface="Times New Roman" pitchFamily="18" charset="0"/>
                <a:cs typeface="Times New Roman" pitchFamily="18" charset="0"/>
              </a:rPr>
              <a:t>BÀI 5: NHÂN GIỐNG VÔ TÍNH CÂY TRỒNG</a:t>
            </a:r>
            <a:endParaRPr lang="en-US" sz="2400" b="1" dirty="0">
              <a:latin typeface="Times New Roman" pitchFamily="18" charset="0"/>
              <a:cs typeface="Times New Roman" pitchFamily="18" charset="0"/>
            </a:endParaRPr>
          </a:p>
        </p:txBody>
      </p:sp>
      <p:sp>
        <p:nvSpPr>
          <p:cNvPr id="9" name="Content Placeholder 2"/>
          <p:cNvSpPr txBox="1">
            <a:spLocks/>
          </p:cNvSpPr>
          <p:nvPr/>
        </p:nvSpPr>
        <p:spPr>
          <a:xfrm>
            <a:off x="355664" y="1766113"/>
            <a:ext cx="4949427"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Chọn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khoẻ</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mạnh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trên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cây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Lấy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dao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tách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vỏ</a:t>
            </a:r>
            <a:r>
              <a:rPr lang="en-US" sz="2400" dirty="0">
                <a:latin typeface="Times New Roman" pitchFamily="18" charset="0"/>
                <a:cs typeface="Times New Roman" pitchFamily="18" charset="0"/>
              </a:rPr>
              <a:t> ở </a:t>
            </a:r>
            <a:r>
              <a:rPr lang="en-US" sz="2400" dirty="0" err="1">
                <a:latin typeface="Times New Roman" pitchFamily="18" charset="0"/>
                <a:cs typeface="Times New Roman" pitchFamily="18" charset="0"/>
              </a:rPr>
              <a:t>vị</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trí</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cần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chiết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dùng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thuốc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rễ</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hỗn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thích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hợp</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vào</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vừa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tách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vỏ</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bọc</a:t>
            </a:r>
            <a:r>
              <a:rPr lang="en-US" sz="2400" dirty="0">
                <a:latin typeface="Times New Roman" pitchFamily="18" charset="0"/>
                <a:cs typeface="Times New Roman" pitchFamily="18" charset="0"/>
              </a:rPr>
              <a:t> nylon </a:t>
            </a:r>
            <a:r>
              <a:rPr lang="en-US" sz="2400" dirty="0" err="1">
                <a:latin typeface="Times New Roman" pitchFamily="18" charset="0"/>
                <a:cs typeface="Times New Roman" pitchFamily="18" charset="0"/>
              </a:rPr>
              <a:t>ra</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ngoài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và</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dùng</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dây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buộc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chặt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hai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đầu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Sau</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một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thời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gian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đoạn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cành</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được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bó</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đất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đã</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mọc</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rễ</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thi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cắt</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khỏi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cây</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mẹ</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rồi</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đem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trồng</a:t>
            </a:r>
            <a:r>
              <a:rPr lang="en-US" sz="2400" dirty="0">
                <a:latin typeface="Times New Roman" pitchFamily="18" charset="0"/>
                <a:cs typeface="Times New Roman" pitchFamily="18" charset="0"/>
              </a:rPr>
              <a:t>.</a:t>
            </a:r>
          </a:p>
        </p:txBody>
      </p:sp>
      <p:sp>
        <p:nvSpPr>
          <p:cNvPr id="2" name="AutoShape 2" descr="Công nghệ 7 Bài 11: Sản xuất và bảo quản giống cây trồ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Title 1"/>
          <p:cNvSpPr txBox="1">
            <a:spLocks/>
          </p:cNvSpPr>
          <p:nvPr/>
        </p:nvSpPr>
        <p:spPr>
          <a:xfrm>
            <a:off x="326864" y="969205"/>
            <a:ext cx="8229600" cy="796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b="1" dirty="0" smtClean="0">
                <a:solidFill>
                  <a:srgbClr val="0070C0"/>
                </a:solidFill>
                <a:latin typeface="Times New Roman" pitchFamily="18" charset="0"/>
                <a:cs typeface="Times New Roman" pitchFamily="18" charset="0"/>
              </a:rPr>
              <a:t>3. </a:t>
            </a:r>
            <a:r>
              <a:rPr lang="en-GB" sz="2400" b="1" dirty="0" err="1" smtClean="0">
                <a:solidFill>
                  <a:srgbClr val="0070C0"/>
                </a:solidFill>
                <a:latin typeface="Times New Roman" pitchFamily="18" charset="0"/>
                <a:cs typeface="Times New Roman" pitchFamily="18" charset="0"/>
              </a:rPr>
              <a:t>Chiết</a:t>
            </a:r>
            <a:r>
              <a:rPr lang="en-GB" sz="2400" b="1" dirty="0" smtClean="0">
                <a:solidFill>
                  <a:srgbClr val="0070C0"/>
                </a:solidFill>
                <a:latin typeface="Times New Roman" pitchFamily="18" charset="0"/>
                <a:cs typeface="Times New Roman" pitchFamily="18" charset="0"/>
              </a:rPr>
              <a:t> </a:t>
            </a:r>
            <a:r>
              <a:rPr lang="en-GB" sz="2400" b="1" dirty="0" err="1" smtClean="0">
                <a:solidFill>
                  <a:srgbClr val="0070C0"/>
                </a:solidFill>
                <a:latin typeface="Times New Roman" pitchFamily="18" charset="0"/>
                <a:cs typeface="Times New Roman" pitchFamily="18" charset="0"/>
              </a:rPr>
              <a:t>cành</a:t>
            </a:r>
            <a:endParaRPr lang="en-GB" sz="2400" b="1" dirty="0">
              <a:solidFill>
                <a:srgbClr val="0070C0"/>
              </a:solidFill>
              <a:latin typeface="Times New Roman" pitchFamily="18" charset="0"/>
              <a:cs typeface="Times New Roman" pitchFamily="18" charset="0"/>
            </a:endParaRPr>
          </a:p>
        </p:txBody>
      </p:sp>
      <p:sp>
        <p:nvSpPr>
          <p:cNvPr id="5" name="AutoShape 5" descr="Khơi Dậy Kỹ Năng Sáng Tạo Giúp Con Tự Tin Khám Phá Thế Giớ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078"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7512" y="5307600"/>
            <a:ext cx="1035325" cy="929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itle 1"/>
          <p:cNvSpPr txBox="1">
            <a:spLocks/>
          </p:cNvSpPr>
          <p:nvPr/>
        </p:nvSpPr>
        <p:spPr>
          <a:xfrm>
            <a:off x="1360174" y="5111299"/>
            <a:ext cx="6308170" cy="129614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170000"/>
              </a:lnSpc>
            </a:pPr>
            <a:r>
              <a:rPr lang="en-GB" sz="2400" b="1" dirty="0" err="1">
                <a:solidFill>
                  <a:srgbClr val="FF00FF"/>
                </a:solidFill>
                <a:latin typeface="Times New Roman" pitchFamily="18" charset="0"/>
                <a:cs typeface="Times New Roman" pitchFamily="18" charset="0"/>
              </a:rPr>
              <a:t>Kể</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tên</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một</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số</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loại</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cây</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được</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nhân</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giống</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bằng</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kĩ</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thuật</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chiết</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cành</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phổ</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biến</a:t>
            </a:r>
            <a:r>
              <a:rPr lang="en-GB" sz="2400" b="1" dirty="0">
                <a:solidFill>
                  <a:srgbClr val="FF00FF"/>
                </a:solidFill>
                <a:latin typeface="Times New Roman" pitchFamily="18" charset="0"/>
                <a:cs typeface="Times New Roman" pitchFamily="18" charset="0"/>
              </a:rPr>
              <a:t> ở </a:t>
            </a:r>
            <a:r>
              <a:rPr lang="en-GB" sz="2400" b="1" dirty="0" err="1">
                <a:solidFill>
                  <a:srgbClr val="FF00FF"/>
                </a:solidFill>
                <a:latin typeface="Times New Roman" pitchFamily="18" charset="0"/>
                <a:cs typeface="Times New Roman" pitchFamily="18" charset="0"/>
              </a:rPr>
              <a:t>địa</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phương</a:t>
            </a:r>
            <a:r>
              <a:rPr lang="en-GB" sz="2400" b="1" dirty="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em</a:t>
            </a:r>
            <a:r>
              <a:rPr lang="en-GB" sz="2400" b="1" dirty="0">
                <a:solidFill>
                  <a:srgbClr val="FF00FF"/>
                </a:solidFill>
                <a:latin typeface="Times New Roman" pitchFamily="18" charset="0"/>
                <a:cs typeface="Times New Roman" pitchFamily="18" charset="0"/>
              </a:rPr>
              <a:t>?</a:t>
            </a:r>
          </a:p>
        </p:txBody>
      </p:sp>
      <p:sp>
        <p:nvSpPr>
          <p:cNvPr id="3" name="AutoShape 4" descr="Cách ghép cây bưởi sử dụng phương pháp Ghép chồ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2" descr="Hướng dẫn kỹ thuật chiết cành cây cơ bả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0734" y="2943716"/>
            <a:ext cx="3315762" cy="2357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utoShape 5" descr="Kỹ thuật nhân giống cây ăn quả bằng phương pháp chiết cành - Báo Nam Định  điện tử"/>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0734" y="769938"/>
            <a:ext cx="3423265" cy="2155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261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126"/>
                                        </p:tgtEl>
                                        <p:attrNameLst>
                                          <p:attrName>style.visibility</p:attrName>
                                        </p:attrNameLst>
                                      </p:cBhvr>
                                      <p:to>
                                        <p:strVal val="visible"/>
                                      </p:to>
                                    </p:set>
                                    <p:anim calcmode="lin" valueType="num">
                                      <p:cBhvr additive="base">
                                        <p:cTn id="13" dur="500" fill="hold"/>
                                        <p:tgtEl>
                                          <p:spTgt spid="5126"/>
                                        </p:tgtEl>
                                        <p:attrNameLst>
                                          <p:attrName>ppt_x</p:attrName>
                                        </p:attrNameLst>
                                      </p:cBhvr>
                                      <p:tavLst>
                                        <p:tav tm="0">
                                          <p:val>
                                            <p:strVal val="#ppt_x"/>
                                          </p:val>
                                        </p:tav>
                                        <p:tav tm="100000">
                                          <p:val>
                                            <p:strVal val="#ppt_x"/>
                                          </p:val>
                                        </p:tav>
                                      </p:tavLst>
                                    </p:anim>
                                    <p:anim calcmode="lin" valueType="num">
                                      <p:cBhvr additive="base">
                                        <p:cTn id="14" dur="500" fill="hold"/>
                                        <p:tgtEl>
                                          <p:spTgt spid="5126"/>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5123"/>
                                        </p:tgtEl>
                                        <p:attrNameLst>
                                          <p:attrName>style.visibility</p:attrName>
                                        </p:attrNameLst>
                                      </p:cBhvr>
                                      <p:to>
                                        <p:strVal val="visible"/>
                                      </p:to>
                                    </p:set>
                                    <p:anim calcmode="lin" valueType="num">
                                      <p:cBhvr additive="base">
                                        <p:cTn id="17" dur="500" fill="hold"/>
                                        <p:tgtEl>
                                          <p:spTgt spid="5123"/>
                                        </p:tgtEl>
                                        <p:attrNameLst>
                                          <p:attrName>ppt_x</p:attrName>
                                        </p:attrNameLst>
                                      </p:cBhvr>
                                      <p:tavLst>
                                        <p:tav tm="0">
                                          <p:val>
                                            <p:strVal val="#ppt_x"/>
                                          </p:val>
                                        </p:tav>
                                        <p:tav tm="100000">
                                          <p:val>
                                            <p:strVal val="#ppt_x"/>
                                          </p:val>
                                        </p:tav>
                                      </p:tavLst>
                                    </p:anim>
                                    <p:anim calcmode="lin" valueType="num">
                                      <p:cBhvr additive="base">
                                        <p:cTn id="18" dur="500" fill="hold"/>
                                        <p:tgtEl>
                                          <p:spTgt spid="5123"/>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anim calcmode="lin" valueType="num">
                                      <p:cBhvr additive="base">
                                        <p:cTn id="2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3078"/>
                                        </p:tgtEl>
                                        <p:attrNameLst>
                                          <p:attrName>style.visibility</p:attrName>
                                        </p:attrNameLst>
                                      </p:cBhvr>
                                      <p:to>
                                        <p:strVal val="visible"/>
                                      </p:to>
                                    </p:set>
                                    <p:anim calcmode="lin" valueType="num">
                                      <p:cBhvr additive="base">
                                        <p:cTn id="29" dur="500" fill="hold"/>
                                        <p:tgtEl>
                                          <p:spTgt spid="3078"/>
                                        </p:tgtEl>
                                        <p:attrNameLst>
                                          <p:attrName>ppt_x</p:attrName>
                                        </p:attrNameLst>
                                      </p:cBhvr>
                                      <p:tavLst>
                                        <p:tav tm="0">
                                          <p:val>
                                            <p:strVal val="#ppt_x"/>
                                          </p:val>
                                        </p:tav>
                                        <p:tav tm="100000">
                                          <p:val>
                                            <p:strVal val="#ppt_x"/>
                                          </p:val>
                                        </p:tav>
                                      </p:tavLst>
                                    </p:anim>
                                    <p:anim calcmode="lin" valueType="num">
                                      <p:cBhvr additive="base">
                                        <p:cTn id="30" dur="500" fill="hold"/>
                                        <p:tgtEl>
                                          <p:spTgt spid="307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85720" y="404664"/>
            <a:ext cx="8229600" cy="796908"/>
          </a:xfrm>
        </p:spPr>
        <p:txBody>
          <a:bodyPr>
            <a:normAutofit/>
          </a:bodyPr>
          <a:lstStyle/>
          <a:p>
            <a:pPr algn="l"/>
            <a:r>
              <a:rPr lang="en-GB" sz="2400" b="1" dirty="0" smtClean="0">
                <a:solidFill>
                  <a:srgbClr val="FF0000"/>
                </a:solidFill>
                <a:latin typeface="Times New Roman" pitchFamily="18" charset="0"/>
                <a:cs typeface="Times New Roman" pitchFamily="18" charset="0"/>
              </a:rPr>
              <a:t>II. </a:t>
            </a:r>
            <a:r>
              <a:rPr lang="en-GB" sz="2400" b="1" dirty="0" err="1" smtClean="0">
                <a:solidFill>
                  <a:srgbClr val="FF0000"/>
                </a:solidFill>
                <a:latin typeface="Times New Roman" pitchFamily="18" charset="0"/>
                <a:cs typeface="Times New Roman" pitchFamily="18" charset="0"/>
              </a:rPr>
              <a:t>Các</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phương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pháp</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nhân</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giống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vô</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tính</a:t>
            </a:r>
            <a:endParaRPr lang="en-GB" sz="2400" b="1" dirty="0">
              <a:solidFill>
                <a:srgbClr val="FF0000"/>
              </a:solidFill>
              <a:latin typeface="Times New Roman" pitchFamily="18" charset="0"/>
              <a:cs typeface="Times New Roman" pitchFamily="18" charset="0"/>
            </a:endParaRPr>
          </a:p>
        </p:txBody>
      </p:sp>
      <p:sp>
        <p:nvSpPr>
          <p:cNvPr id="8" name="Rectangle 7"/>
          <p:cNvSpPr/>
          <p:nvPr/>
        </p:nvSpPr>
        <p:spPr>
          <a:xfrm>
            <a:off x="539552" y="91479"/>
            <a:ext cx="8208912" cy="457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smtClean="0">
                <a:latin typeface="Times New Roman" pitchFamily="18" charset="0"/>
                <a:cs typeface="Times New Roman" pitchFamily="18" charset="0"/>
              </a:rPr>
              <a:t>BÀI 5: NHÂN GIỐNG VÔ TÍNH CÂY TRỒNG</a:t>
            </a:r>
            <a:endParaRPr lang="en-US" sz="2400" b="1" dirty="0">
              <a:latin typeface="Times New Roman" pitchFamily="18" charset="0"/>
              <a:cs typeface="Times New Roman" pitchFamily="18" charset="0"/>
            </a:endParaRPr>
          </a:p>
        </p:txBody>
      </p:sp>
      <p:sp>
        <p:nvSpPr>
          <p:cNvPr id="9" name="Content Placeholder 2"/>
          <p:cNvSpPr txBox="1">
            <a:spLocks/>
          </p:cNvSpPr>
          <p:nvPr/>
        </p:nvSpPr>
        <p:spPr>
          <a:xfrm>
            <a:off x="355664" y="1766113"/>
            <a:ext cx="4949427"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Tx/>
              <a:buChar char="-"/>
            </a:pPr>
            <a:r>
              <a:rPr lang="en-US" sz="2400" dirty="0" err="1" smtClean="0">
                <a:latin typeface="Times New Roman" pitchFamily="18" charset="0"/>
                <a:cs typeface="Times New Roman" pitchFamily="18" charset="0"/>
              </a:rPr>
              <a:t>Nhân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giống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cây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bằng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nuôi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cấy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mô</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bào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một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thực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trong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kiện</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nghiêm</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ngặt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của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nghiệm</a:t>
            </a:r>
            <a:r>
              <a:rPr lang="en-US" sz="2400" dirty="0" smtClean="0">
                <a:latin typeface="Times New Roman" pitchFamily="18" charset="0"/>
                <a:cs typeface="Times New Roman" pitchFamily="18" charset="0"/>
              </a:rPr>
              <a:t>.</a:t>
            </a:r>
          </a:p>
          <a:p>
            <a:pPr algn="just">
              <a:buFontTx/>
              <a:buChar char="-"/>
            </a:pP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thể</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nhanh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chóng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ra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một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lượng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lớn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cây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giống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đều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sạch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bệnh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vụ</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xuất</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2" name="AutoShape 2" descr="Công nghệ 7 Bài 11: Sản xuất và bảo quản giống cây trồ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Title 1"/>
          <p:cNvSpPr txBox="1">
            <a:spLocks/>
          </p:cNvSpPr>
          <p:nvPr/>
        </p:nvSpPr>
        <p:spPr>
          <a:xfrm>
            <a:off x="326864" y="969205"/>
            <a:ext cx="8229600" cy="79690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400" b="1" dirty="0" smtClean="0">
                <a:solidFill>
                  <a:srgbClr val="0070C0"/>
                </a:solidFill>
                <a:latin typeface="Times New Roman" pitchFamily="18" charset="0"/>
                <a:cs typeface="Times New Roman" pitchFamily="18" charset="0"/>
              </a:rPr>
              <a:t>4. </a:t>
            </a:r>
            <a:r>
              <a:rPr lang="en-GB" sz="2400" b="1" dirty="0" err="1" smtClean="0">
                <a:solidFill>
                  <a:srgbClr val="0070C0"/>
                </a:solidFill>
                <a:latin typeface="Times New Roman" pitchFamily="18" charset="0"/>
                <a:cs typeface="Times New Roman" pitchFamily="18" charset="0"/>
              </a:rPr>
              <a:t>Nuôi</a:t>
            </a:r>
            <a:r>
              <a:rPr lang="en-GB" sz="2400" b="1" dirty="0" smtClean="0">
                <a:solidFill>
                  <a:srgbClr val="0070C0"/>
                </a:solidFill>
                <a:latin typeface="Times New Roman" pitchFamily="18" charset="0"/>
                <a:cs typeface="Times New Roman" pitchFamily="18" charset="0"/>
              </a:rPr>
              <a:t> </a:t>
            </a:r>
            <a:r>
              <a:rPr lang="en-GB" sz="2400" b="1" dirty="0" err="1" smtClean="0">
                <a:solidFill>
                  <a:srgbClr val="0070C0"/>
                </a:solidFill>
                <a:latin typeface="Times New Roman" pitchFamily="18" charset="0"/>
                <a:cs typeface="Times New Roman" pitchFamily="18" charset="0"/>
              </a:rPr>
              <a:t>cấy</a:t>
            </a:r>
            <a:r>
              <a:rPr lang="en-GB" sz="2400" b="1" dirty="0" smtClean="0">
                <a:solidFill>
                  <a:srgbClr val="0070C0"/>
                </a:solidFill>
                <a:latin typeface="Times New Roman" pitchFamily="18" charset="0"/>
                <a:cs typeface="Times New Roman" pitchFamily="18" charset="0"/>
              </a:rPr>
              <a:t> </a:t>
            </a:r>
            <a:r>
              <a:rPr lang="en-GB" sz="2400" b="1" dirty="0" err="1" smtClean="0">
                <a:solidFill>
                  <a:srgbClr val="0070C0"/>
                </a:solidFill>
                <a:latin typeface="Times New Roman" pitchFamily="18" charset="0"/>
                <a:cs typeface="Times New Roman" pitchFamily="18" charset="0"/>
              </a:rPr>
              <a:t>mô</a:t>
            </a:r>
            <a:r>
              <a:rPr lang="en-GB" sz="2400" b="1" dirty="0" smtClean="0">
                <a:solidFill>
                  <a:srgbClr val="0070C0"/>
                </a:solidFill>
                <a:latin typeface="Times New Roman" pitchFamily="18" charset="0"/>
                <a:cs typeface="Times New Roman" pitchFamily="18" charset="0"/>
              </a:rPr>
              <a:t> </a:t>
            </a:r>
            <a:r>
              <a:rPr lang="en-GB" sz="2400" b="1" dirty="0" err="1" smtClean="0">
                <a:solidFill>
                  <a:srgbClr val="0070C0"/>
                </a:solidFill>
                <a:latin typeface="Times New Roman" pitchFamily="18" charset="0"/>
                <a:cs typeface="Times New Roman" pitchFamily="18" charset="0"/>
              </a:rPr>
              <a:t>tế</a:t>
            </a:r>
            <a:r>
              <a:rPr lang="en-GB" sz="2400" b="1" dirty="0" smtClean="0">
                <a:solidFill>
                  <a:srgbClr val="0070C0"/>
                </a:solidFill>
                <a:latin typeface="Times New Roman" pitchFamily="18" charset="0"/>
                <a:cs typeface="Times New Roman" pitchFamily="18" charset="0"/>
              </a:rPr>
              <a:t> </a:t>
            </a:r>
            <a:r>
              <a:rPr lang="en-GB" sz="2400" b="1" dirty="0" err="1" smtClean="0">
                <a:solidFill>
                  <a:srgbClr val="0070C0"/>
                </a:solidFill>
                <a:latin typeface="Times New Roman" pitchFamily="18" charset="0"/>
                <a:cs typeface="Times New Roman" pitchFamily="18" charset="0"/>
              </a:rPr>
              <a:t>bào</a:t>
            </a:r>
            <a:endParaRPr lang="en-GB" sz="2400" b="1" dirty="0">
              <a:solidFill>
                <a:srgbClr val="0070C0"/>
              </a:solidFill>
              <a:latin typeface="Times New Roman" pitchFamily="18" charset="0"/>
              <a:cs typeface="Times New Roman" pitchFamily="18" charset="0"/>
            </a:endParaRPr>
          </a:p>
        </p:txBody>
      </p:sp>
      <p:sp>
        <p:nvSpPr>
          <p:cNvPr id="5" name="AutoShape 5" descr="Khơi Dậy Kỹ Năng Sáng Tạo Giúp Con Tự Tin Khám Phá Thế Giớ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Cách ghép cây bưởi sử dụng phương pháp Ghép chồ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2" descr="Hướng dẫn kỹ thuật chiết cành cây cơ bả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5" descr="Kỹ thuật nhân giống cây ăn quả bằng phương pháp chiết cành - Báo Nam Định  điện tử"/>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5865" y="3789040"/>
            <a:ext cx="3820683" cy="286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25865" y="1124744"/>
            <a:ext cx="3818135" cy="2801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551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85720" y="404664"/>
            <a:ext cx="8229600" cy="796908"/>
          </a:xfrm>
        </p:spPr>
        <p:txBody>
          <a:bodyPr>
            <a:normAutofit/>
          </a:bodyPr>
          <a:lstStyle/>
          <a:p>
            <a:pPr algn="l"/>
            <a:r>
              <a:rPr lang="en-GB" sz="2400" b="1" dirty="0" smtClean="0">
                <a:solidFill>
                  <a:srgbClr val="FF0000"/>
                </a:solidFill>
                <a:latin typeface="Times New Roman" pitchFamily="18" charset="0"/>
                <a:cs typeface="Times New Roman" pitchFamily="18" charset="0"/>
              </a:rPr>
              <a:t>III. </a:t>
            </a:r>
            <a:r>
              <a:rPr lang="en-GB" sz="2400" b="1" dirty="0" err="1" smtClean="0">
                <a:solidFill>
                  <a:srgbClr val="FF0000"/>
                </a:solidFill>
                <a:latin typeface="Times New Roman" pitchFamily="18" charset="0"/>
                <a:cs typeface="Times New Roman" pitchFamily="18" charset="0"/>
              </a:rPr>
              <a:t>Nhân</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giống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bằng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phương</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pháp</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giâm</a:t>
            </a:r>
            <a:r>
              <a:rPr lang="en-GB" sz="2400" b="1" dirty="0" smtClean="0">
                <a:solidFill>
                  <a:srgbClr val="FF0000"/>
                </a:solidFill>
                <a:latin typeface="Times New Roman" pitchFamily="18" charset="0"/>
                <a:cs typeface="Times New Roman" pitchFamily="18" charset="0"/>
              </a:rPr>
              <a:t> </a:t>
            </a:r>
            <a:r>
              <a:rPr lang="en-GB" sz="2400" b="1" dirty="0" err="1" smtClean="0">
                <a:solidFill>
                  <a:srgbClr val="FF0000"/>
                </a:solidFill>
                <a:latin typeface="Times New Roman" pitchFamily="18" charset="0"/>
                <a:cs typeface="Times New Roman" pitchFamily="18" charset="0"/>
              </a:rPr>
              <a:t>cành</a:t>
            </a:r>
            <a:endParaRPr lang="en-GB" sz="2400" b="1" dirty="0">
              <a:solidFill>
                <a:srgbClr val="FF0000"/>
              </a:solidFill>
              <a:latin typeface="Times New Roman" pitchFamily="18" charset="0"/>
              <a:cs typeface="Times New Roman" pitchFamily="18" charset="0"/>
            </a:endParaRPr>
          </a:p>
        </p:txBody>
      </p:sp>
      <p:sp>
        <p:nvSpPr>
          <p:cNvPr id="8" name="Rectangle 7"/>
          <p:cNvSpPr/>
          <p:nvPr/>
        </p:nvSpPr>
        <p:spPr>
          <a:xfrm>
            <a:off x="539552" y="91479"/>
            <a:ext cx="8208912" cy="457201"/>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400" b="1" dirty="0" smtClean="0">
                <a:latin typeface="Times New Roman" pitchFamily="18" charset="0"/>
                <a:cs typeface="Times New Roman" pitchFamily="18" charset="0"/>
              </a:rPr>
              <a:t>BÀI 5: NHÂN GIỐNG VÔ TÍNH CÂY TRỒNG</a:t>
            </a:r>
            <a:endParaRPr lang="en-US" sz="2400" b="1" dirty="0">
              <a:latin typeface="Times New Roman" pitchFamily="18" charset="0"/>
              <a:cs typeface="Times New Roman" pitchFamily="18" charset="0"/>
            </a:endParaRPr>
          </a:p>
        </p:txBody>
      </p:sp>
      <p:sp>
        <p:nvSpPr>
          <p:cNvPr id="9" name="Content Placeholder 2"/>
          <p:cNvSpPr txBox="1">
            <a:spLocks/>
          </p:cNvSpPr>
          <p:nvPr/>
        </p:nvSpPr>
        <p:spPr>
          <a:xfrm>
            <a:off x="83082" y="1894651"/>
            <a:ext cx="5090034"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b="1" i="1" dirty="0" err="1">
                <a:solidFill>
                  <a:srgbClr val="FF0000"/>
                </a:solidFill>
                <a:latin typeface="Times New Roman" pitchFamily="18" charset="0"/>
                <a:cs typeface="Times New Roman" pitchFamily="18" charset="0"/>
              </a:rPr>
              <a:t>Bước</a:t>
            </a:r>
            <a:r>
              <a:rPr lang="en-US" sz="2000" b="1" i="1" dirty="0">
                <a:solidFill>
                  <a:srgbClr val="FF0000"/>
                </a:solidFill>
                <a:latin typeface="Times New Roman" pitchFamily="18" charset="0"/>
                <a:cs typeface="Times New Roman" pitchFamily="18" charset="0"/>
              </a:rPr>
              <a:t> 2.</a:t>
            </a:r>
            <a:r>
              <a:rPr lang="en-US" sz="2000" b="1" dirty="0">
                <a:solidFill>
                  <a:srgbClr val="FF0000"/>
                </a:solidFill>
                <a:latin typeface="Times New Roman" pitchFamily="18" charset="0"/>
                <a:cs typeface="Times New Roman" pitchFamily="18" charset="0"/>
              </a:rPr>
              <a:t> </a:t>
            </a:r>
            <a:r>
              <a:rPr lang="en-US" sz="2000" b="1" dirty="0" err="1">
                <a:latin typeface="Times New Roman" pitchFamily="18" charset="0"/>
                <a:cs typeface="Times New Roman" pitchFamily="18" charset="0"/>
              </a:rPr>
              <a:t>Cắt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Dùng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dao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cắt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vát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từng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đoạn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khoảng</a:t>
            </a:r>
            <a:r>
              <a:rPr lang="en-US" sz="2000" b="1" dirty="0">
                <a:latin typeface="Times New Roman" pitchFamily="18" charset="0"/>
                <a:cs typeface="Times New Roman" pitchFamily="18" charset="0"/>
              </a:rPr>
              <a:t> 5 - 10 cm, </a:t>
            </a:r>
            <a:r>
              <a:rPr lang="en-US" sz="2000" b="1" dirty="0" err="1">
                <a:latin typeface="Times New Roman" pitchFamily="18" charset="0"/>
                <a:cs typeface="Times New Roman" pitchFamily="18" charset="0"/>
              </a:rPr>
              <a:t>có</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từ</a:t>
            </a:r>
            <a:r>
              <a:rPr lang="en-US" sz="2000" b="1" dirty="0">
                <a:latin typeface="Times New Roman" pitchFamily="18" charset="0"/>
                <a:cs typeface="Times New Roman" pitchFamily="18" charset="0"/>
              </a:rPr>
              <a:t> 2 </a:t>
            </a:r>
            <a:r>
              <a:rPr lang="en-US" sz="2000" b="1" dirty="0" err="1">
                <a:latin typeface="Times New Roman" pitchFamily="18" charset="0"/>
                <a:cs typeface="Times New Roman" pitchFamily="18" charset="0"/>
              </a:rPr>
              <a:t>đến</a:t>
            </a:r>
            <a:r>
              <a:rPr lang="en-US" sz="2000" b="1" dirty="0">
                <a:latin typeface="Times New Roman" pitchFamily="18" charset="0"/>
                <a:cs typeface="Times New Roman" pitchFamily="18" charset="0"/>
              </a:rPr>
              <a:t> 4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Cắt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bớt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phiến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lá</a:t>
            </a:r>
            <a:r>
              <a:rPr lang="en-US" sz="2000" b="1" dirty="0">
                <a:latin typeface="Times New Roman" pitchFamily="18" charset="0"/>
                <a:cs typeface="Times New Roman" pitchFamily="18" charset="0"/>
              </a:rPr>
              <a:t>.</a:t>
            </a:r>
          </a:p>
          <a:p>
            <a:pPr algn="just">
              <a:buFontTx/>
              <a:buChar char="-"/>
            </a:pPr>
            <a:endParaRPr lang="en-US" sz="2000" b="1" dirty="0">
              <a:latin typeface="Times New Roman" pitchFamily="18" charset="0"/>
              <a:cs typeface="Times New Roman" pitchFamily="18" charset="0"/>
            </a:endParaRPr>
          </a:p>
        </p:txBody>
      </p:sp>
      <p:sp>
        <p:nvSpPr>
          <p:cNvPr id="2" name="AutoShape 2" descr="Công nghệ 7 Bài 11: Sản xuất và bảo quản giống cây trồ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 name="Title 1"/>
          <p:cNvSpPr txBox="1">
            <a:spLocks/>
          </p:cNvSpPr>
          <p:nvPr/>
        </p:nvSpPr>
        <p:spPr>
          <a:xfrm>
            <a:off x="85421" y="1223003"/>
            <a:ext cx="5688632" cy="79690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000" b="1" i="1" dirty="0" err="1">
                <a:solidFill>
                  <a:srgbClr val="FF0000"/>
                </a:solidFill>
                <a:latin typeface="Times New Roman" pitchFamily="18" charset="0"/>
                <a:cs typeface="Times New Roman" pitchFamily="18" charset="0"/>
              </a:rPr>
              <a:t>Bước</a:t>
            </a:r>
            <a:r>
              <a:rPr lang="en-US" sz="2000" b="1" i="1" dirty="0">
                <a:solidFill>
                  <a:srgbClr val="FF0000"/>
                </a:solidFill>
                <a:latin typeface="Times New Roman" pitchFamily="18" charset="0"/>
                <a:cs typeface="Times New Roman" pitchFamily="18" charset="0"/>
              </a:rPr>
              <a:t> 1.</a:t>
            </a:r>
            <a:r>
              <a:rPr lang="en-US" sz="2000" b="1" dirty="0">
                <a:solidFill>
                  <a:srgbClr val="FF0000"/>
                </a:solidFill>
                <a:latin typeface="Times New Roman" pitchFamily="18" charset="0"/>
                <a:cs typeface="Times New Roman" pitchFamily="18" charset="0"/>
              </a:rPr>
              <a:t> </a:t>
            </a:r>
            <a:r>
              <a:rPr lang="en-US" sz="2000" b="1" dirty="0" err="1">
                <a:latin typeface="Times New Roman" pitchFamily="18" charset="0"/>
                <a:cs typeface="Times New Roman" pitchFamily="18" charset="0"/>
              </a:rPr>
              <a:t>Chọn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Chọn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bánh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tẻ</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không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quá</a:t>
            </a:r>
            <a:r>
              <a:rPr lang="en-US" sz="2000" b="1" dirty="0">
                <a:latin typeface="Times New Roman" pitchFamily="18" charset="0"/>
                <a:cs typeface="Times New Roman" pitchFamily="18" charset="0"/>
              </a:rPr>
              <a:t> non hay </a:t>
            </a:r>
            <a:r>
              <a:rPr lang="en-US" sz="2000" b="1" dirty="0" err="1">
                <a:latin typeface="Times New Roman" pitchFamily="18" charset="0"/>
                <a:cs typeface="Times New Roman" pitchFamily="18" charset="0"/>
              </a:rPr>
              <a:t>quá</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già</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khoẻ</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mạnh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không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bị</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sâu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bệnh</a:t>
            </a:r>
            <a:r>
              <a:rPr lang="en-US" sz="2000" b="1" dirty="0">
                <a:latin typeface="Times New Roman" pitchFamily="18" charset="0"/>
                <a:cs typeface="Times New Roman" pitchFamily="18" charset="0"/>
              </a:rPr>
              <a:t>.</a:t>
            </a:r>
          </a:p>
          <a:p>
            <a:pPr algn="l"/>
            <a:endParaRPr lang="en-GB" sz="2000" b="1" dirty="0">
              <a:solidFill>
                <a:srgbClr val="0070C0"/>
              </a:solidFill>
              <a:latin typeface="Times New Roman" pitchFamily="18" charset="0"/>
              <a:cs typeface="Times New Roman" pitchFamily="18" charset="0"/>
            </a:endParaRPr>
          </a:p>
        </p:txBody>
      </p:sp>
      <p:sp>
        <p:nvSpPr>
          <p:cNvPr id="5" name="AutoShape 5" descr="Khơi Dậy Kỹ Năng Sáng Tạo Giúp Con Tự Tin Khám Phá Thế Giới"/>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Cách ghép cây bưởi sử dụng phương pháp Ghép chồi"/>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2" descr="Hướng dẫn kỹ thuật chiết cành cây cơ bản"/>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5" descr="Kỹ thuật nhân giống cây ăn quả bằng phương pháp chiết cành - Báo Nam Định  điện tử"/>
          <p:cNvSpPr>
            <a:spLocks noChangeAspect="1" noChangeArrowheads="1"/>
          </p:cNvSpPr>
          <p:nvPr/>
        </p:nvSpPr>
        <p:spPr bwMode="auto">
          <a:xfrm>
            <a:off x="765175" y="4651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237" y="1219014"/>
            <a:ext cx="3635896" cy="4658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loud Callout 9"/>
          <p:cNvSpPr/>
          <p:nvPr/>
        </p:nvSpPr>
        <p:spPr>
          <a:xfrm>
            <a:off x="1619672" y="-356207"/>
            <a:ext cx="4176464" cy="2252290"/>
          </a:xfrm>
          <a:prstGeom prst="cloudCallout">
            <a:avLst>
              <a:gd name="adj1" fmla="val 63744"/>
              <a:gd name="adj2" fmla="val 2523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400" b="1" dirty="0" err="1" smtClean="0">
                <a:solidFill>
                  <a:srgbClr val="FF0000"/>
                </a:solidFill>
                <a:latin typeface="Times New Roman" pitchFamily="18" charset="0"/>
                <a:cs typeface="Times New Roman" pitchFamily="18" charset="0"/>
              </a:rPr>
              <a:t>Quan</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sát</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hình</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ảnh</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nêu</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quy</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trình</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nhân</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giống</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bằng</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phương</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pháp</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giâm</a:t>
            </a:r>
            <a:r>
              <a:rPr lang="en-US" sz="2400" b="1" dirty="0" smtClean="0">
                <a:solidFill>
                  <a:srgbClr val="FF0000"/>
                </a:solidFill>
                <a:latin typeface="Times New Roman" pitchFamily="18" charset="0"/>
                <a:cs typeface="Times New Roman" pitchFamily="18" charset="0"/>
              </a:rPr>
              <a:t> </a:t>
            </a:r>
            <a:r>
              <a:rPr lang="en-US" sz="2400" b="1" dirty="0" err="1" smtClean="0">
                <a:solidFill>
                  <a:srgbClr val="FF0000"/>
                </a:solidFill>
                <a:latin typeface="Times New Roman" pitchFamily="18" charset="0"/>
                <a:cs typeface="Times New Roman" pitchFamily="18" charset="0"/>
              </a:rPr>
              <a:t>cành</a:t>
            </a:r>
            <a:endParaRPr lang="en-US" sz="2400" b="1" dirty="0">
              <a:solidFill>
                <a:srgbClr val="FF0000"/>
              </a:solidFill>
              <a:latin typeface="Times New Roman" pitchFamily="18" charset="0"/>
              <a:cs typeface="Times New Roman" pitchFamily="18" charset="0"/>
            </a:endParaRPr>
          </a:p>
        </p:txBody>
      </p:sp>
      <p:sp>
        <p:nvSpPr>
          <p:cNvPr id="15" name="Content Placeholder 2"/>
          <p:cNvSpPr txBox="1">
            <a:spLocks/>
          </p:cNvSpPr>
          <p:nvPr/>
        </p:nvSpPr>
        <p:spPr>
          <a:xfrm>
            <a:off x="67632" y="2892900"/>
            <a:ext cx="5152440"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b="1" i="1" dirty="0" err="1">
                <a:solidFill>
                  <a:srgbClr val="FF0000"/>
                </a:solidFill>
                <a:latin typeface="Times New Roman" pitchFamily="18" charset="0"/>
                <a:cs typeface="Times New Roman" pitchFamily="18" charset="0"/>
              </a:rPr>
              <a:t>Bước</a:t>
            </a:r>
            <a:r>
              <a:rPr lang="en-US" sz="2000" b="1" i="1" dirty="0">
                <a:solidFill>
                  <a:srgbClr val="FF0000"/>
                </a:solidFill>
                <a:latin typeface="Times New Roman" pitchFamily="18" charset="0"/>
                <a:cs typeface="Times New Roman" pitchFamily="18" charset="0"/>
              </a:rPr>
              <a:t> 3.</a:t>
            </a:r>
            <a:r>
              <a:rPr lang="en-US" sz="2000" b="1" dirty="0">
                <a:solidFill>
                  <a:srgbClr val="FF0000"/>
                </a:solidFill>
                <a:latin typeface="Times New Roman" pitchFamily="18" charset="0"/>
                <a:cs typeface="Times New Roman" pitchFamily="18" charset="0"/>
              </a:rPr>
              <a:t> </a:t>
            </a:r>
            <a:r>
              <a:rPr lang="en-US" sz="2000" b="1" dirty="0" err="1">
                <a:latin typeface="Times New Roman" pitchFamily="18" charset="0"/>
                <a:cs typeface="Times New Roman" pitchFamily="18" charset="0"/>
              </a:rPr>
              <a:t>Xử</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lí</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Nhúng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gốc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sâu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khoảng</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1-2 </a:t>
            </a:r>
            <a:r>
              <a:rPr lang="en-US" sz="2000" b="1" dirty="0">
                <a:latin typeface="Times New Roman" pitchFamily="18" charset="0"/>
                <a:cs typeface="Times New Roman" pitchFamily="18" charset="0"/>
              </a:rPr>
              <a:t>cm </a:t>
            </a:r>
            <a:r>
              <a:rPr lang="en-US" sz="2000" b="1" dirty="0" err="1">
                <a:latin typeface="Times New Roman" pitchFamily="18" charset="0"/>
                <a:cs typeface="Times New Roman" pitchFamily="18" charset="0"/>
              </a:rPr>
              <a:t>vào</a:t>
            </a:r>
            <a:r>
              <a:rPr lang="en-US" sz="2000" b="1" dirty="0">
                <a:latin typeface="Times New Roman" pitchFamily="18" charset="0"/>
                <a:cs typeface="Times New Roman" pitchFamily="18" charset="0"/>
              </a:rPr>
              <a:t> dung </a:t>
            </a:r>
            <a:r>
              <a:rPr lang="en-US" sz="2000" b="1" dirty="0" err="1">
                <a:latin typeface="Times New Roman" pitchFamily="18" charset="0"/>
                <a:cs typeface="Times New Roman" pitchFamily="18" charset="0"/>
              </a:rPr>
              <a:t>dịch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thuốc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kích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thích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rễ</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trong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khoảng</a:t>
            </a:r>
            <a:r>
              <a:rPr lang="en-US" sz="2000" b="1" dirty="0">
                <a:latin typeface="Times New Roman" pitchFamily="18" charset="0"/>
                <a:cs typeface="Times New Roman" pitchFamily="18" charset="0"/>
              </a:rPr>
              <a:t> 5-10 </a:t>
            </a:r>
            <a:r>
              <a:rPr lang="en-US" sz="2000" b="1" dirty="0" err="1">
                <a:latin typeface="Times New Roman" pitchFamily="18" charset="0"/>
                <a:cs typeface="Times New Roman" pitchFamily="18" charset="0"/>
              </a:rPr>
              <a:t>giây</a:t>
            </a:r>
            <a:r>
              <a:rPr lang="en-US" sz="2000" b="1" dirty="0">
                <a:latin typeface="Times New Roman" pitchFamily="18" charset="0"/>
                <a:cs typeface="Times New Roman" pitchFamily="18" charset="0"/>
              </a:rPr>
              <a:t>.</a:t>
            </a:r>
          </a:p>
          <a:p>
            <a:pPr algn="just">
              <a:buFontTx/>
              <a:buChar char="-"/>
            </a:pPr>
            <a:endParaRPr lang="en-US" sz="2000" b="1" dirty="0">
              <a:latin typeface="Times New Roman" pitchFamily="18" charset="0"/>
              <a:cs typeface="Times New Roman" pitchFamily="18" charset="0"/>
            </a:endParaRPr>
          </a:p>
        </p:txBody>
      </p:sp>
      <p:sp>
        <p:nvSpPr>
          <p:cNvPr id="16" name="Content Placeholder 2"/>
          <p:cNvSpPr txBox="1">
            <a:spLocks/>
          </p:cNvSpPr>
          <p:nvPr/>
        </p:nvSpPr>
        <p:spPr>
          <a:xfrm>
            <a:off x="131189" y="5071016"/>
            <a:ext cx="5041927"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b="1" i="1" dirty="0" err="1">
                <a:solidFill>
                  <a:srgbClr val="FF0000"/>
                </a:solidFill>
                <a:latin typeface="Times New Roman" pitchFamily="18" charset="0"/>
                <a:cs typeface="Times New Roman" pitchFamily="18" charset="0"/>
              </a:rPr>
              <a:t>Bước</a:t>
            </a:r>
            <a:r>
              <a:rPr lang="en-US" sz="2000" b="1" i="1" dirty="0">
                <a:solidFill>
                  <a:srgbClr val="FF0000"/>
                </a:solidFill>
                <a:latin typeface="Times New Roman" pitchFamily="18" charset="0"/>
                <a:cs typeface="Times New Roman" pitchFamily="18" charset="0"/>
              </a:rPr>
              <a:t> 5.</a:t>
            </a:r>
            <a:r>
              <a:rPr lang="en-US" sz="2000" b="1" dirty="0">
                <a:solidFill>
                  <a:srgbClr val="FF0000"/>
                </a:solidFill>
                <a:latin typeface="Times New Roman" pitchFamily="18" charset="0"/>
                <a:cs typeface="Times New Roman" pitchFamily="18" charset="0"/>
              </a:rPr>
              <a:t> </a:t>
            </a:r>
            <a:r>
              <a:rPr lang="en-US" sz="2000" b="1" dirty="0" err="1">
                <a:latin typeface="Times New Roman" pitchFamily="18" charset="0"/>
                <a:cs typeface="Times New Roman" pitchFamily="18" charset="0"/>
              </a:rPr>
              <a:t>Chăm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sóc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Tưới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nước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giữ</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ẩm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Sau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từ</a:t>
            </a:r>
            <a:r>
              <a:rPr lang="en-US" sz="2000" b="1" dirty="0">
                <a:latin typeface="Times New Roman" pitchFamily="18" charset="0"/>
                <a:cs typeface="Times New Roman" pitchFamily="18" charset="0"/>
              </a:rPr>
              <a:t> 10 </a:t>
            </a:r>
            <a:r>
              <a:rPr lang="en-US" sz="2000" b="1" dirty="0" err="1">
                <a:latin typeface="Times New Roman" pitchFamily="18" charset="0"/>
                <a:cs typeface="Times New Roman" pitchFamily="18" charset="0"/>
              </a:rPr>
              <a:t>đến</a:t>
            </a:r>
            <a:r>
              <a:rPr lang="en-US" sz="2000" b="1" dirty="0">
                <a:latin typeface="Times New Roman" pitchFamily="18" charset="0"/>
                <a:cs typeface="Times New Roman" pitchFamily="18" charset="0"/>
              </a:rPr>
              <a:t> 15 </a:t>
            </a:r>
            <a:r>
              <a:rPr lang="en-US" sz="2000" b="1" dirty="0" err="1">
                <a:latin typeface="Times New Roman" pitchFamily="18" charset="0"/>
                <a:cs typeface="Times New Roman" pitchFamily="18" charset="0"/>
              </a:rPr>
              <a:t>ngày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kiẻm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thấy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rễ</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nhiều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rễ</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dài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chuyển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từ</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màu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trắng</a:t>
            </a:r>
            <a:r>
              <a:rPr lang="en-US" sz="2000" b="1" dirty="0">
                <a:latin typeface="Times New Roman" pitchFamily="18" charset="0"/>
                <a:cs typeface="Times New Roman" pitchFamily="18" charset="0"/>
              </a:rPr>
              <a:t> sang </a:t>
            </a:r>
            <a:r>
              <a:rPr lang="en-US" sz="2000" b="1" dirty="0" err="1">
                <a:latin typeface="Times New Roman" pitchFamily="18" charset="0"/>
                <a:cs typeface="Times New Roman" pitchFamily="18" charset="0"/>
              </a:rPr>
              <a:t>màu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thì</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chuyển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ra</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vườn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ươm</a:t>
            </a:r>
            <a:r>
              <a:rPr lang="en-US" sz="2000" b="1" dirty="0">
                <a:latin typeface="Times New Roman" pitchFamily="18" charset="0"/>
                <a:cs typeface="Times New Roman" pitchFamily="18" charset="0"/>
              </a:rPr>
              <a:t>.</a:t>
            </a:r>
          </a:p>
        </p:txBody>
      </p:sp>
      <p:sp>
        <p:nvSpPr>
          <p:cNvPr id="17" name="Content Placeholder 2"/>
          <p:cNvSpPr txBox="1">
            <a:spLocks/>
          </p:cNvSpPr>
          <p:nvPr/>
        </p:nvSpPr>
        <p:spPr>
          <a:xfrm>
            <a:off x="126629" y="3861048"/>
            <a:ext cx="5046487" cy="16125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en-US" sz="2000" b="1" i="1" dirty="0" err="1">
                <a:solidFill>
                  <a:srgbClr val="FF0000"/>
                </a:solidFill>
                <a:latin typeface="Times New Roman" pitchFamily="18" charset="0"/>
                <a:cs typeface="Times New Roman" pitchFamily="18" charset="0"/>
              </a:rPr>
              <a:t>Bước</a:t>
            </a:r>
            <a:r>
              <a:rPr lang="en-US" sz="2000" b="1" i="1" dirty="0">
                <a:solidFill>
                  <a:srgbClr val="FF0000"/>
                </a:solidFill>
                <a:latin typeface="Times New Roman" pitchFamily="18" charset="0"/>
                <a:cs typeface="Times New Roman" pitchFamily="18" charset="0"/>
              </a:rPr>
              <a:t> 4.</a:t>
            </a:r>
            <a:r>
              <a:rPr lang="en-US" sz="2000" b="1" dirty="0">
                <a:solidFill>
                  <a:srgbClr val="FF0000"/>
                </a:solidFill>
                <a:latin typeface="Times New Roman" pitchFamily="18" charset="0"/>
                <a:cs typeface="Times New Roman" pitchFamily="18" charset="0"/>
              </a:rPr>
              <a:t> </a:t>
            </a:r>
            <a:r>
              <a:rPr lang="en-US" sz="2000" b="1" dirty="0" err="1">
                <a:latin typeface="Times New Roman" pitchFamily="18" charset="0"/>
                <a:cs typeface="Times New Roman" pitchFamily="18" charset="0"/>
              </a:rPr>
              <a:t>Cắm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cắm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cành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giâm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hơi</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chếch</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vào</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khay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đất</a:t>
            </a:r>
            <a:r>
              <a:rPr lang="en-US" sz="2000" b="1" dirty="0">
                <a:latin typeface="Times New Roman" pitchFamily="18" charset="0"/>
                <a:cs typeface="Times New Roman" pitchFamily="18" charset="0"/>
              </a:rPr>
              <a:t> hay </a:t>
            </a:r>
            <a:r>
              <a:rPr lang="en-US" sz="2000" b="1" dirty="0" err="1">
                <a:latin typeface="Times New Roman" pitchFamily="18" charset="0"/>
                <a:cs typeface="Times New Roman" pitchFamily="18" charset="0"/>
              </a:rPr>
              <a:t>luống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đất</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ẩm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sâu</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khoảng</a:t>
            </a:r>
            <a:r>
              <a:rPr lang="en-US" sz="2000" b="1" dirty="0">
                <a:latin typeface="Times New Roman" pitchFamily="18" charset="0"/>
                <a:cs typeface="Times New Roman" pitchFamily="18" charset="0"/>
              </a:rPr>
              <a:t> 3-5 cm, </a:t>
            </a:r>
            <a:r>
              <a:rPr lang="en-US" sz="2000" b="1" dirty="0" err="1">
                <a:latin typeface="Times New Roman" pitchFamily="18" charset="0"/>
                <a:cs typeface="Times New Roman" pitchFamily="18" charset="0"/>
              </a:rPr>
              <a:t>khoảng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cách</a:t>
            </a:r>
            <a:r>
              <a:rPr lang="en-US" sz="2000" b="1" dirty="0">
                <a:latin typeface="Times New Roman" pitchFamily="18" charset="0"/>
                <a:cs typeface="Times New Roman" pitchFamily="18" charset="0"/>
              </a:rPr>
              <a:t> 5 cm X 5 cm </a:t>
            </a:r>
            <a:r>
              <a:rPr lang="en-US" sz="2000" b="1" dirty="0" err="1">
                <a:latin typeface="Times New Roman" pitchFamily="18" charset="0"/>
                <a:cs typeface="Times New Roman" pitchFamily="18" charset="0"/>
              </a:rPr>
              <a:t>hoậc</a:t>
            </a:r>
            <a:r>
              <a:rPr lang="en-US" sz="2000" b="1" dirty="0">
                <a:latin typeface="Times New Roman" pitchFamily="18" charset="0"/>
                <a:cs typeface="Times New Roman" pitchFamily="18" charset="0"/>
              </a:rPr>
              <a:t> 10 cm X 10 cm.</a:t>
            </a:r>
          </a:p>
          <a:p>
            <a:pPr algn="just">
              <a:buFontTx/>
              <a:buChar char="-"/>
            </a:pPr>
            <a:endParaRPr lang="en-US"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57227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par>
                                <p:cTn id="15" presetID="10" presetClass="exit" presetSubtype="0" fill="hold" grpId="1" nodeType="withEffect">
                                  <p:stCondLst>
                                    <p:cond delay="0"/>
                                  </p:stCondLst>
                                  <p:childTnLst>
                                    <p:animEffect transition="out" filter="fade">
                                      <p:cBhvr>
                                        <p:cTn id="16" dur="500"/>
                                        <p:tgtEl>
                                          <p:spTgt spid="10"/>
                                        </p:tgtEl>
                                      </p:cBhvr>
                                    </p:animEffect>
                                    <p:set>
                                      <p:cBhvr>
                                        <p:cTn id="17" dur="1" fill="hold">
                                          <p:stCondLst>
                                            <p:cond delay="499"/>
                                          </p:stCondLst>
                                        </p:cTn>
                                        <p:tgtEl>
                                          <p:spTgt spid="1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9">
                                            <p:txEl>
                                              <p:pRg st="0" end="0"/>
                                            </p:txEl>
                                          </p:spTgt>
                                        </p:tgtEl>
                                        <p:attrNameLst>
                                          <p:attrName>style.visibility</p:attrName>
                                        </p:attrNameLst>
                                      </p:cBhvr>
                                      <p:to>
                                        <p:strVal val="visible"/>
                                      </p:to>
                                    </p:set>
                                    <p:anim calcmode="lin" valueType="num">
                                      <p:cBhvr additive="base">
                                        <p:cTn id="22"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5">
                                            <p:txEl>
                                              <p:pRg st="0" end="0"/>
                                            </p:txEl>
                                          </p:spTgt>
                                        </p:tgtEl>
                                        <p:attrNameLst>
                                          <p:attrName>style.visibility</p:attrName>
                                        </p:attrNameLst>
                                      </p:cBhvr>
                                      <p:to>
                                        <p:strVal val="visible"/>
                                      </p:to>
                                    </p:set>
                                    <p:anim calcmode="lin" valueType="num">
                                      <p:cBhvr additive="base">
                                        <p:cTn id="28" dur="50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1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17">
                                            <p:txEl>
                                              <p:pRg st="0" end="0"/>
                                            </p:txEl>
                                          </p:spTgt>
                                        </p:tgtEl>
                                        <p:attrNameLst>
                                          <p:attrName>style.visibility</p:attrName>
                                        </p:attrNameLst>
                                      </p:cBhvr>
                                      <p:to>
                                        <p:strVal val="visible"/>
                                      </p:to>
                                    </p:set>
                                    <p:anim calcmode="lin" valueType="num">
                                      <p:cBhvr additive="base">
                                        <p:cTn id="34"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16">
                                            <p:txEl>
                                              <p:pRg st="0" end="0"/>
                                            </p:txEl>
                                          </p:spTgt>
                                        </p:tgtEl>
                                        <p:attrNameLst>
                                          <p:attrName>style.visibility</p:attrName>
                                        </p:attrNameLst>
                                      </p:cBhvr>
                                      <p:to>
                                        <p:strVal val="visible"/>
                                      </p:to>
                                    </p:set>
                                    <p:anim calcmode="lin" valueType="num">
                                      <p:cBhvr additive="base">
                                        <p:cTn id="40"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 grpId="0" animBg="1"/>
      <p:bldP spid="10"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11" descr="20%"/>
          <p:cNvSpPr>
            <a:spLocks noChangeArrowheads="1"/>
          </p:cNvSpPr>
          <p:nvPr/>
        </p:nvSpPr>
        <p:spPr bwMode="auto">
          <a:xfrm>
            <a:off x="0" y="533400"/>
            <a:ext cx="5076056" cy="6324600"/>
          </a:xfrm>
          <a:prstGeom prst="foldedCorner">
            <a:avLst>
              <a:gd name="adj" fmla="val 12500"/>
            </a:avLst>
          </a:prstGeom>
          <a:blipFill dpi="0" rotWithShape="0">
            <a:blip r:embed="rId2"/>
            <a:srcRect/>
            <a:tile tx="0" ty="0" sx="100000" sy="100000" flip="none" algn="tl"/>
          </a:blipFill>
          <a:ln w="57150">
            <a:solidFill>
              <a:srgbClr val="006600"/>
            </a:solidFill>
            <a:round/>
            <a:headEnd/>
            <a:tailEnd/>
          </a:ln>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FontTx/>
              <a:buNone/>
            </a:pPr>
            <a:endParaRPr lang="en-US" altLang="en-US" sz="1800">
              <a:latin typeface="Times New Roman" panose="02020603050405020304" pitchFamily="18" charset="0"/>
            </a:endParaRPr>
          </a:p>
        </p:txBody>
      </p:sp>
      <p:sp>
        <p:nvSpPr>
          <p:cNvPr id="15" name="TextBox 14"/>
          <p:cNvSpPr txBox="1"/>
          <p:nvPr/>
        </p:nvSpPr>
        <p:spPr>
          <a:xfrm>
            <a:off x="513584" y="7937"/>
            <a:ext cx="7298775" cy="400110"/>
          </a:xfrm>
          <a:prstGeom prst="rect">
            <a:avLst/>
          </a:prstGeom>
          <a:noFill/>
        </p:spPr>
        <p:txBody>
          <a:bodyPr wrap="square" rtlCol="0">
            <a:spAutoFit/>
          </a:bodyPr>
          <a:lstStyle/>
          <a:p>
            <a:r>
              <a:rPr lang="en-GB" sz="2000" b="1" dirty="0" smtClean="0">
                <a:solidFill>
                  <a:srgbClr val="FF00FF"/>
                </a:solidFill>
                <a:latin typeface="Times New Roman" pitchFamily="18" charset="0"/>
                <a:cs typeface="Times New Roman" pitchFamily="18" charset="0"/>
              </a:rPr>
              <a:t>CÁC PHƯƠNG PHÁP NHÂN GIỐNG VÔ TÍNH CÂY TRỒNG</a:t>
            </a:r>
            <a:endParaRPr lang="en-GB" sz="2000" b="1" dirty="0">
              <a:solidFill>
                <a:srgbClr val="FF00FF"/>
              </a:solidFill>
              <a:latin typeface="Times New Roman" pitchFamily="18" charset="0"/>
              <a:cs typeface="Times New Roman" pitchFamily="18" charset="0"/>
            </a:endParaRPr>
          </a:p>
        </p:txBody>
      </p:sp>
      <p:sp>
        <p:nvSpPr>
          <p:cNvPr id="10" name="Rectangle 9"/>
          <p:cNvSpPr/>
          <p:nvPr/>
        </p:nvSpPr>
        <p:spPr>
          <a:xfrm>
            <a:off x="61348" y="692696"/>
            <a:ext cx="5184576" cy="1938992"/>
          </a:xfrm>
          <a:prstGeom prst="rect">
            <a:avLst/>
          </a:prstGeom>
        </p:spPr>
        <p:txBody>
          <a:bodyPr wrap="square">
            <a:spAutoFit/>
          </a:bodyPr>
          <a:lstStyle/>
          <a:p>
            <a:pPr marL="457200" indent="-457200">
              <a:spcBef>
                <a:spcPct val="50000"/>
              </a:spcBef>
              <a:buAutoNum type="alphaLcPeriod"/>
            </a:pPr>
            <a:r>
              <a:rPr lang="en-US" sz="2000" b="1" dirty="0" err="1" smtClean="0">
                <a:solidFill>
                  <a:srgbClr val="0000FF"/>
                </a:solidFill>
                <a:latin typeface="Times New Roman" pitchFamily="18" charset="0"/>
                <a:cs typeface="Times New Roman" pitchFamily="18" charset="0"/>
              </a:rPr>
              <a:t>Giâm</a:t>
            </a:r>
            <a:r>
              <a:rPr lang="en-US" sz="2000" b="1" dirty="0" smtClean="0">
                <a:solidFill>
                  <a:srgbClr val="0000FF"/>
                </a:solidFill>
                <a:latin typeface="Times New Roman" pitchFamily="18" charset="0"/>
                <a:cs typeface="Times New Roman" pitchFamily="18" charset="0"/>
              </a:rPr>
              <a:t> </a:t>
            </a:r>
            <a:r>
              <a:rPr lang="en-US" sz="2000" b="1" dirty="0" err="1" smtClean="0">
                <a:solidFill>
                  <a:srgbClr val="0000FF"/>
                </a:solidFill>
                <a:latin typeface="Times New Roman" pitchFamily="18" charset="0"/>
                <a:cs typeface="Times New Roman" pitchFamily="18" charset="0"/>
              </a:rPr>
              <a:t>cành</a:t>
            </a:r>
            <a:r>
              <a:rPr lang="en-US" sz="2000" b="1" dirty="0" smtClean="0">
                <a:solidFill>
                  <a:srgbClr val="0000FF"/>
                </a:solidFill>
                <a:latin typeface="Times New Roman" pitchFamily="18" charset="0"/>
                <a:cs typeface="Times New Roman" pitchFamily="18" charset="0"/>
              </a:rPr>
              <a:t>:</a:t>
            </a:r>
            <a:r>
              <a:rPr lang="en-US" sz="2000" dirty="0" smtClean="0">
                <a:solidFill>
                  <a:srgbClr val="0000FF"/>
                </a:solidFill>
                <a:latin typeface="Times New Roman" pitchFamily="18" charset="0"/>
                <a:cs typeface="Times New Roman" pitchFamily="18" charset="0"/>
              </a:rPr>
              <a:t> </a:t>
            </a:r>
          </a:p>
          <a:p>
            <a:pPr>
              <a:spcBef>
                <a:spcPct val="50000"/>
              </a:spcBef>
            </a:pPr>
            <a:r>
              <a:rPr lang="en-US" sz="2000" b="1" dirty="0" err="1" smtClean="0">
                <a:latin typeface="Times New Roman" pitchFamily="18" charset="0"/>
                <a:cs typeface="Times New Roman" pitchFamily="18" charset="0"/>
              </a:rPr>
              <a:t>C</a:t>
            </a:r>
            <a:r>
              <a:rPr lang="en-US" sz="2000" dirty="0" err="1" smtClean="0">
                <a:latin typeface="Times New Roman" pitchFamily="18" charset="0"/>
                <a:cs typeface="Times New Roman" pitchFamily="18" charset="0"/>
              </a:rPr>
              <a:t>ắt</a:t>
            </a:r>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đoạn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bánh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tẻ</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nhúng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phần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gốc</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vào</a:t>
            </a:r>
            <a:r>
              <a:rPr lang="en-US" sz="2000" dirty="0">
                <a:latin typeface="Times New Roman" pitchFamily="18" charset="0"/>
                <a:cs typeface="Times New Roman" pitchFamily="18" charset="0"/>
              </a:rPr>
              <a:t> dung </a:t>
            </a:r>
            <a:r>
              <a:rPr lang="en-US" sz="2000" dirty="0" err="1">
                <a:latin typeface="Times New Roman" pitchFamily="18" charset="0"/>
                <a:cs typeface="Times New Roman" pitchFamily="18" charset="0"/>
              </a:rPr>
              <a:t>dịch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kích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thích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rễ</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sau</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đó</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cắm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xuống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đất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ẩm</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rễ</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phát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triển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thành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cây</a:t>
            </a:r>
            <a:r>
              <a:rPr lang="en-US" sz="2000" dirty="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mới</a:t>
            </a:r>
            <a:endParaRPr lang="en-US" sz="2000" dirty="0" smtClean="0">
              <a:latin typeface="Times New Roman" pitchFamily="18" charset="0"/>
              <a:cs typeface="Times New Roman" pitchFamily="18" charset="0"/>
            </a:endParaRPr>
          </a:p>
          <a:p>
            <a:pPr>
              <a:spcBef>
                <a:spcPct val="50000"/>
              </a:spcBef>
            </a:pPr>
            <a:r>
              <a:rPr lang="en-US" sz="2000" dirty="0" err="1" smtClean="0">
                <a:latin typeface="Times New Roman" pitchFamily="18" charset="0"/>
                <a:cs typeface="Times New Roman" pitchFamily="18" charset="0"/>
              </a:rPr>
              <a:t>Ví</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dụ</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cây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hoa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hồng</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cây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mai</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cây</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thanh</a:t>
            </a:r>
            <a:r>
              <a:rPr lang="en-US" sz="2000" dirty="0" smtClean="0">
                <a:latin typeface="Times New Roman" pitchFamily="18" charset="0"/>
                <a:cs typeface="Times New Roman" pitchFamily="18" charset="0"/>
              </a:rPr>
              <a:t> long…</a:t>
            </a:r>
            <a:endParaRPr lang="en-US" sz="2000" dirty="0">
              <a:latin typeface="Times New Roman" pitchFamily="18" charset="0"/>
              <a:cs typeface="Times New Roman" pitchFamily="18" charset="0"/>
            </a:endParaRPr>
          </a:p>
        </p:txBody>
      </p:sp>
      <p:pic>
        <p:nvPicPr>
          <p:cNvPr id="11" name="Picture 11" descr="Book-09"/>
          <p:cNvPicPr>
            <a:picLocks noChangeAspect="1" noChangeArrowheads="1" noCrop="1"/>
          </p:cNvPicPr>
          <p:nvPr/>
        </p:nvPicPr>
        <p:blipFill>
          <a:blip r:embed="rId3"/>
          <a:srcRect/>
          <a:stretch>
            <a:fillRect/>
          </a:stretch>
        </p:blipFill>
        <p:spPr bwMode="auto">
          <a:xfrm>
            <a:off x="2461428" y="3232652"/>
            <a:ext cx="378220" cy="370342"/>
          </a:xfrm>
          <a:prstGeom prst="rect">
            <a:avLst/>
          </a:prstGeom>
          <a:noFill/>
        </p:spPr>
      </p:pic>
      <p:sp>
        <p:nvSpPr>
          <p:cNvPr id="18" name="Rectangle 17"/>
          <p:cNvSpPr/>
          <p:nvPr/>
        </p:nvSpPr>
        <p:spPr>
          <a:xfrm>
            <a:off x="89756" y="2524834"/>
            <a:ext cx="4896544" cy="400110"/>
          </a:xfrm>
          <a:prstGeom prst="rect">
            <a:avLst/>
          </a:prstGeom>
        </p:spPr>
        <p:txBody>
          <a:bodyPr wrap="square">
            <a:spAutoFit/>
          </a:bodyPr>
          <a:lstStyle/>
          <a:p>
            <a:pPr>
              <a:spcBef>
                <a:spcPct val="50000"/>
              </a:spcBef>
            </a:pPr>
            <a:r>
              <a:rPr lang="en-US" sz="2000" b="1" dirty="0">
                <a:solidFill>
                  <a:srgbClr val="0000FF"/>
                </a:solidFill>
                <a:latin typeface="Times New Roman" pitchFamily="18" charset="0"/>
              </a:rPr>
              <a:t>b</a:t>
            </a:r>
            <a:r>
              <a:rPr lang="en-US" sz="2000" b="1" dirty="0" smtClean="0">
                <a:solidFill>
                  <a:srgbClr val="0000FF"/>
                </a:solidFill>
                <a:latin typeface="Times New Roman" pitchFamily="18" charset="0"/>
              </a:rPr>
              <a:t>.    </a:t>
            </a:r>
            <a:r>
              <a:rPr lang="en-US" sz="2000" b="1" dirty="0" err="1" smtClean="0">
                <a:solidFill>
                  <a:srgbClr val="0000FF"/>
                </a:solidFill>
                <a:latin typeface="Times New Roman" pitchFamily="18" charset="0"/>
              </a:rPr>
              <a:t>Ghép</a:t>
            </a:r>
            <a:r>
              <a:rPr lang="en-US" sz="2000" b="1" dirty="0" smtClean="0">
                <a:solidFill>
                  <a:srgbClr val="0000FF"/>
                </a:solidFill>
                <a:latin typeface="Times New Roman" pitchFamily="18" charset="0"/>
              </a:rPr>
              <a:t> </a:t>
            </a:r>
            <a:r>
              <a:rPr lang="en-US" sz="2000" b="1" dirty="0" err="1" smtClean="0">
                <a:solidFill>
                  <a:srgbClr val="0000FF"/>
                </a:solidFill>
                <a:latin typeface="Times New Roman" pitchFamily="18" charset="0"/>
              </a:rPr>
              <a:t>mắt</a:t>
            </a:r>
            <a:r>
              <a:rPr lang="en-US" sz="2000" b="1" dirty="0" smtClean="0">
                <a:solidFill>
                  <a:srgbClr val="0000FF"/>
                </a:solidFill>
                <a:latin typeface="Times New Roman" pitchFamily="18" charset="0"/>
              </a:rPr>
              <a:t> (</a:t>
            </a:r>
            <a:r>
              <a:rPr lang="en-US" sz="2000" b="1" dirty="0" err="1" smtClean="0">
                <a:solidFill>
                  <a:srgbClr val="0000FF"/>
                </a:solidFill>
                <a:latin typeface="Times New Roman" pitchFamily="18" charset="0"/>
              </a:rPr>
              <a:t>cành</a:t>
            </a:r>
            <a:r>
              <a:rPr lang="en-US" sz="2000" b="1" dirty="0" smtClean="0">
                <a:solidFill>
                  <a:srgbClr val="0000FF"/>
                </a:solidFill>
                <a:latin typeface="Times New Roman" pitchFamily="18" charset="0"/>
              </a:rPr>
              <a:t>):</a:t>
            </a:r>
            <a:endParaRPr lang="en-US" sz="2000" dirty="0" smtClean="0">
              <a:latin typeface="Times New Roman" pitchFamily="18" charset="0"/>
            </a:endParaRPr>
          </a:p>
        </p:txBody>
      </p:sp>
      <p:sp>
        <p:nvSpPr>
          <p:cNvPr id="22" name="Rectangle 21"/>
          <p:cNvSpPr/>
          <p:nvPr/>
        </p:nvSpPr>
        <p:spPr>
          <a:xfrm>
            <a:off x="89756" y="2805359"/>
            <a:ext cx="4644008" cy="1477328"/>
          </a:xfrm>
          <a:prstGeom prst="rect">
            <a:avLst/>
          </a:prstGeom>
        </p:spPr>
        <p:txBody>
          <a:bodyPr wrap="square">
            <a:spAutoFit/>
          </a:bodyPr>
          <a:lstStyle/>
          <a:p>
            <a:pPr>
              <a:spcBef>
                <a:spcPct val="50000"/>
              </a:spcBef>
            </a:pPr>
            <a:r>
              <a:rPr lang="en-US" sz="2000" dirty="0" err="1" smtClean="0">
                <a:latin typeface="Times New Roman" pitchFamily="18" charset="0"/>
                <a:cs typeface="Times New Roman" pitchFamily="18" charset="0"/>
              </a:rPr>
              <a:t>Dùng</a:t>
            </a:r>
            <a:r>
              <a:rPr lang="en-US" sz="2000" dirty="0" smtClean="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bộ</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phận</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sinh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dưỡng</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cùa</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cây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mắt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ghép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chồi</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ghép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cành</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ghép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ghép</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vào</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một</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cây</a:t>
            </a:r>
            <a:r>
              <a:rPr lang="en-US" sz="2000" dirty="0">
                <a:latin typeface="Times New Roman" pitchFamily="18" charset="0"/>
                <a:cs typeface="Times New Roman" pitchFamily="18" charset="0"/>
              </a:rPr>
              <a:t> </a:t>
            </a:r>
            <a:r>
              <a:rPr lang="en-US" sz="2000" dirty="0" err="1">
                <a:latin typeface="Times New Roman" pitchFamily="18" charset="0"/>
                <a:cs typeface="Times New Roman" pitchFamily="18" charset="0"/>
              </a:rPr>
              <a:t>khác</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spcBef>
                <a:spcPct val="50000"/>
              </a:spcBef>
            </a:pPr>
            <a:r>
              <a:rPr lang="en-US" sz="2000" dirty="0" err="1" smtClean="0">
                <a:latin typeface="Times New Roman" pitchFamily="18" charset="0"/>
              </a:rPr>
              <a:t>Ví</a:t>
            </a:r>
            <a:r>
              <a:rPr lang="en-US" sz="2000" dirty="0" smtClean="0">
                <a:latin typeface="Times New Roman" pitchFamily="18" charset="0"/>
              </a:rPr>
              <a:t> </a:t>
            </a:r>
            <a:r>
              <a:rPr lang="en-US" sz="2000" dirty="0" err="1" smtClean="0">
                <a:latin typeface="Times New Roman" pitchFamily="18" charset="0"/>
              </a:rPr>
              <a:t>dụ</a:t>
            </a:r>
            <a:r>
              <a:rPr lang="en-US" sz="2000" dirty="0" smtClean="0">
                <a:latin typeface="Times New Roman" pitchFamily="18" charset="0"/>
              </a:rPr>
              <a:t>:  </a:t>
            </a:r>
            <a:r>
              <a:rPr lang="en-US" sz="2000" dirty="0" err="1" smtClean="0">
                <a:latin typeface="Times New Roman" pitchFamily="18" charset="0"/>
              </a:rPr>
              <a:t>cây</a:t>
            </a:r>
            <a:r>
              <a:rPr lang="en-US" sz="2000" dirty="0" smtClean="0">
                <a:latin typeface="Times New Roman" pitchFamily="18" charset="0"/>
              </a:rPr>
              <a:t> </a:t>
            </a:r>
            <a:r>
              <a:rPr lang="en-US" sz="2000" dirty="0" err="1" smtClean="0">
                <a:latin typeface="Times New Roman" pitchFamily="18" charset="0"/>
              </a:rPr>
              <a:t>xoài</a:t>
            </a:r>
            <a:r>
              <a:rPr lang="en-US" sz="2000" dirty="0" smtClean="0">
                <a:latin typeface="Times New Roman" pitchFamily="18" charset="0"/>
              </a:rPr>
              <a:t>, </a:t>
            </a:r>
            <a:r>
              <a:rPr lang="en-US" sz="2000" dirty="0" err="1" smtClean="0">
                <a:latin typeface="Times New Roman" pitchFamily="18" charset="0"/>
              </a:rPr>
              <a:t>cây</a:t>
            </a:r>
            <a:r>
              <a:rPr lang="en-US" sz="2000" dirty="0" smtClean="0">
                <a:latin typeface="Times New Roman" pitchFamily="18" charset="0"/>
              </a:rPr>
              <a:t> </a:t>
            </a:r>
            <a:r>
              <a:rPr lang="en-US" sz="2000" dirty="0" err="1" smtClean="0">
                <a:latin typeface="Times New Roman" pitchFamily="18" charset="0"/>
              </a:rPr>
              <a:t>lá</a:t>
            </a:r>
            <a:r>
              <a:rPr lang="en-US" sz="2000" dirty="0" smtClean="0">
                <a:latin typeface="Times New Roman" pitchFamily="18" charset="0"/>
              </a:rPr>
              <a:t> </a:t>
            </a:r>
            <a:r>
              <a:rPr lang="en-US" sz="2000" dirty="0" err="1" smtClean="0">
                <a:latin typeface="Times New Roman" pitchFamily="18" charset="0"/>
              </a:rPr>
              <a:t>màu</a:t>
            </a:r>
            <a:r>
              <a:rPr lang="en-US" sz="2000" dirty="0" smtClean="0">
                <a:latin typeface="Times New Roman" pitchFamily="18" charset="0"/>
              </a:rPr>
              <a:t>…</a:t>
            </a:r>
          </a:p>
        </p:txBody>
      </p:sp>
      <p:sp>
        <p:nvSpPr>
          <p:cNvPr id="3" name="AutoShape 6" descr="Ghép cành là gì? Trong phương pháp ghép chồi, ghép cành, vì sao phải cắt bỏ  hết lá của cành ghép và phải cột chặt mắt ghép và cành ghép vào gốc"/>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6" name="Rectangle 15"/>
          <p:cNvSpPr/>
          <p:nvPr/>
        </p:nvSpPr>
        <p:spPr>
          <a:xfrm>
            <a:off x="192771" y="4282687"/>
            <a:ext cx="4608512" cy="400110"/>
          </a:xfrm>
          <a:prstGeom prst="rect">
            <a:avLst/>
          </a:prstGeom>
        </p:spPr>
        <p:txBody>
          <a:bodyPr wrap="square">
            <a:spAutoFit/>
          </a:bodyPr>
          <a:lstStyle/>
          <a:p>
            <a:pPr>
              <a:spcBef>
                <a:spcPct val="50000"/>
              </a:spcBef>
            </a:pPr>
            <a:r>
              <a:rPr lang="en-US" sz="2000" b="1" dirty="0">
                <a:solidFill>
                  <a:srgbClr val="0000FF"/>
                </a:solidFill>
                <a:latin typeface="Times New Roman" pitchFamily="18" charset="0"/>
              </a:rPr>
              <a:t>c</a:t>
            </a:r>
            <a:r>
              <a:rPr lang="en-US" sz="2000" b="1" dirty="0" smtClean="0">
                <a:solidFill>
                  <a:srgbClr val="0000FF"/>
                </a:solidFill>
                <a:latin typeface="Times New Roman" pitchFamily="18" charset="0"/>
              </a:rPr>
              <a:t>.    </a:t>
            </a:r>
            <a:r>
              <a:rPr lang="en-US" sz="2000" b="1" dirty="0" err="1" smtClean="0">
                <a:solidFill>
                  <a:srgbClr val="0000FF"/>
                </a:solidFill>
                <a:latin typeface="Times New Roman" pitchFamily="18" charset="0"/>
              </a:rPr>
              <a:t>Chiết</a:t>
            </a:r>
            <a:r>
              <a:rPr lang="en-US" sz="2000" b="1" dirty="0" smtClean="0">
                <a:solidFill>
                  <a:srgbClr val="0000FF"/>
                </a:solidFill>
                <a:latin typeface="Times New Roman" pitchFamily="18" charset="0"/>
              </a:rPr>
              <a:t> </a:t>
            </a:r>
            <a:r>
              <a:rPr lang="en-US" sz="2000" b="1" dirty="0" err="1" smtClean="0">
                <a:solidFill>
                  <a:srgbClr val="0000FF"/>
                </a:solidFill>
                <a:latin typeface="Times New Roman" pitchFamily="18" charset="0"/>
              </a:rPr>
              <a:t>cành</a:t>
            </a:r>
            <a:r>
              <a:rPr lang="en-US" sz="2000" b="1" dirty="0" smtClean="0">
                <a:solidFill>
                  <a:srgbClr val="0000FF"/>
                </a:solidFill>
                <a:latin typeface="Times New Roman" pitchFamily="18" charset="0"/>
              </a:rPr>
              <a:t>:</a:t>
            </a:r>
            <a:endParaRPr lang="en-US" sz="2000" dirty="0">
              <a:latin typeface="Times New Roman" pitchFamily="18" charset="0"/>
            </a:endParaRPr>
          </a:p>
        </p:txBody>
      </p:sp>
      <p:sp>
        <p:nvSpPr>
          <p:cNvPr id="23" name="Rectangle 22"/>
          <p:cNvSpPr/>
          <p:nvPr/>
        </p:nvSpPr>
        <p:spPr>
          <a:xfrm>
            <a:off x="162604" y="4830090"/>
            <a:ext cx="4752528" cy="1477328"/>
          </a:xfrm>
          <a:prstGeom prst="rect">
            <a:avLst/>
          </a:prstGeom>
        </p:spPr>
        <p:txBody>
          <a:bodyPr wrap="square">
            <a:spAutoFit/>
          </a:bodyPr>
          <a:lstStyle/>
          <a:p>
            <a:pPr>
              <a:spcBef>
                <a:spcPct val="50000"/>
              </a:spcBef>
            </a:pPr>
            <a:r>
              <a:rPr lang="en-US" sz="2000" b="1" dirty="0">
                <a:solidFill>
                  <a:srgbClr val="0000FF"/>
                </a:solidFill>
                <a:latin typeface="Times New Roman" pitchFamily="18" charset="0"/>
              </a:rPr>
              <a:t> </a:t>
            </a:r>
            <a:r>
              <a:rPr lang="en-US" sz="2000" dirty="0" err="1" smtClean="0">
                <a:latin typeface="Times New Roman" pitchFamily="18" charset="0"/>
              </a:rPr>
              <a:t>Bóc</a:t>
            </a:r>
            <a:r>
              <a:rPr lang="en-US" sz="2000" dirty="0" smtClean="0">
                <a:latin typeface="Times New Roman" pitchFamily="18" charset="0"/>
              </a:rPr>
              <a:t> </a:t>
            </a:r>
            <a:r>
              <a:rPr lang="en-US" sz="2000" dirty="0" err="1" smtClean="0">
                <a:latin typeface="Times New Roman" pitchFamily="18" charset="0"/>
              </a:rPr>
              <a:t>khoanh</a:t>
            </a:r>
            <a:r>
              <a:rPr lang="en-US" sz="2000" dirty="0" smtClean="0">
                <a:latin typeface="Times New Roman" pitchFamily="18" charset="0"/>
              </a:rPr>
              <a:t> </a:t>
            </a:r>
            <a:r>
              <a:rPr lang="en-US" sz="2000" dirty="0" err="1" smtClean="0">
                <a:latin typeface="Times New Roman" pitchFamily="18" charset="0"/>
              </a:rPr>
              <a:t>vỏ</a:t>
            </a:r>
            <a:r>
              <a:rPr lang="en-US" sz="2000" dirty="0" smtClean="0">
                <a:latin typeface="Times New Roman" pitchFamily="18" charset="0"/>
              </a:rPr>
              <a:t> </a:t>
            </a:r>
            <a:r>
              <a:rPr lang="en-US" sz="2000" dirty="0" err="1" smtClean="0">
                <a:latin typeface="Times New Roman" pitchFamily="18" charset="0"/>
              </a:rPr>
              <a:t>của</a:t>
            </a:r>
            <a:r>
              <a:rPr lang="en-US" sz="2000" dirty="0" smtClean="0">
                <a:latin typeface="Times New Roman" pitchFamily="18" charset="0"/>
              </a:rPr>
              <a:t> </a:t>
            </a:r>
            <a:r>
              <a:rPr lang="en-US" sz="2000" dirty="0" err="1" smtClean="0">
                <a:latin typeface="Times New Roman" pitchFamily="18" charset="0"/>
              </a:rPr>
              <a:t>cành</a:t>
            </a:r>
            <a:r>
              <a:rPr lang="en-US" sz="2000" dirty="0" smtClean="0">
                <a:latin typeface="Times New Roman" pitchFamily="18" charset="0"/>
              </a:rPr>
              <a:t>, </a:t>
            </a:r>
            <a:r>
              <a:rPr lang="en-US" sz="2000" dirty="0" err="1" smtClean="0">
                <a:latin typeface="Times New Roman" pitchFamily="18" charset="0"/>
              </a:rPr>
              <a:t>sau</a:t>
            </a:r>
            <a:r>
              <a:rPr lang="en-US" sz="2000" dirty="0" smtClean="0">
                <a:latin typeface="Times New Roman" pitchFamily="18" charset="0"/>
              </a:rPr>
              <a:t> </a:t>
            </a:r>
            <a:r>
              <a:rPr lang="en-US" sz="2000" dirty="0" err="1" smtClean="0">
                <a:latin typeface="Times New Roman" pitchFamily="18" charset="0"/>
              </a:rPr>
              <a:t>đó</a:t>
            </a:r>
            <a:r>
              <a:rPr lang="en-US" sz="2000" dirty="0" smtClean="0">
                <a:latin typeface="Times New Roman" pitchFamily="18" charset="0"/>
              </a:rPr>
              <a:t> </a:t>
            </a:r>
            <a:r>
              <a:rPr lang="en-US" sz="2000" dirty="0" err="1" smtClean="0">
                <a:latin typeface="Times New Roman" pitchFamily="18" charset="0"/>
              </a:rPr>
              <a:t>bó</a:t>
            </a:r>
            <a:r>
              <a:rPr lang="en-US" sz="2000" dirty="0" smtClean="0">
                <a:latin typeface="Times New Roman" pitchFamily="18" charset="0"/>
              </a:rPr>
              <a:t> </a:t>
            </a:r>
            <a:r>
              <a:rPr lang="en-US" sz="2000" dirty="0" err="1" smtClean="0">
                <a:latin typeface="Times New Roman" pitchFamily="18" charset="0"/>
              </a:rPr>
              <a:t>đất</a:t>
            </a:r>
            <a:r>
              <a:rPr lang="en-US" sz="2000" dirty="0" smtClean="0">
                <a:latin typeface="Times New Roman" pitchFamily="18" charset="0"/>
              </a:rPr>
              <a:t>. </a:t>
            </a:r>
            <a:r>
              <a:rPr lang="en-US" sz="2000" dirty="0" err="1" smtClean="0">
                <a:latin typeface="Times New Roman" pitchFamily="18" charset="0"/>
              </a:rPr>
              <a:t>Khi</a:t>
            </a:r>
            <a:r>
              <a:rPr lang="en-US" sz="2000" dirty="0" smtClean="0">
                <a:latin typeface="Times New Roman" pitchFamily="18" charset="0"/>
              </a:rPr>
              <a:t> </a:t>
            </a:r>
            <a:r>
              <a:rPr lang="en-US" sz="2000" dirty="0" err="1" smtClean="0">
                <a:latin typeface="Times New Roman" pitchFamily="18" charset="0"/>
              </a:rPr>
              <a:t>cành</a:t>
            </a:r>
            <a:r>
              <a:rPr lang="en-US" sz="2000" dirty="0" smtClean="0">
                <a:latin typeface="Times New Roman" pitchFamily="18" charset="0"/>
              </a:rPr>
              <a:t> </a:t>
            </a:r>
            <a:r>
              <a:rPr lang="en-US" sz="2000" dirty="0" err="1" smtClean="0">
                <a:latin typeface="Times New Roman" pitchFamily="18" charset="0"/>
              </a:rPr>
              <a:t>ra</a:t>
            </a:r>
            <a:r>
              <a:rPr lang="en-US" sz="2000" dirty="0" smtClean="0">
                <a:latin typeface="Times New Roman" pitchFamily="18" charset="0"/>
              </a:rPr>
              <a:t> </a:t>
            </a:r>
            <a:r>
              <a:rPr lang="en-US" sz="2000" dirty="0" err="1" smtClean="0">
                <a:latin typeface="Times New Roman" pitchFamily="18" charset="0"/>
              </a:rPr>
              <a:t>rễ</a:t>
            </a:r>
            <a:r>
              <a:rPr lang="en-US" sz="2000" dirty="0" smtClean="0">
                <a:latin typeface="Times New Roman" pitchFamily="18" charset="0"/>
              </a:rPr>
              <a:t> </a:t>
            </a:r>
            <a:r>
              <a:rPr lang="en-US" sz="2000" dirty="0" err="1" smtClean="0">
                <a:latin typeface="Times New Roman" pitchFamily="18" charset="0"/>
              </a:rPr>
              <a:t>cắt</a:t>
            </a:r>
            <a:r>
              <a:rPr lang="en-US" sz="2000" dirty="0" smtClean="0">
                <a:latin typeface="Times New Roman" pitchFamily="18" charset="0"/>
              </a:rPr>
              <a:t> </a:t>
            </a:r>
            <a:r>
              <a:rPr lang="en-US" sz="2000" dirty="0" err="1" smtClean="0">
                <a:latin typeface="Times New Roman" pitchFamily="18" charset="0"/>
              </a:rPr>
              <a:t>khỏi</a:t>
            </a:r>
            <a:r>
              <a:rPr lang="en-US" sz="2000" dirty="0" smtClean="0">
                <a:latin typeface="Times New Roman" pitchFamily="18" charset="0"/>
              </a:rPr>
              <a:t> </a:t>
            </a:r>
            <a:r>
              <a:rPr lang="en-US" sz="2000" dirty="0" err="1" smtClean="0">
                <a:latin typeface="Times New Roman" pitchFamily="18" charset="0"/>
              </a:rPr>
              <a:t>cây</a:t>
            </a:r>
            <a:r>
              <a:rPr lang="en-US" sz="2000" dirty="0" smtClean="0">
                <a:latin typeface="Times New Roman" pitchFamily="18" charset="0"/>
              </a:rPr>
              <a:t> </a:t>
            </a:r>
            <a:r>
              <a:rPr lang="en-US" sz="2000" dirty="0" err="1" smtClean="0">
                <a:latin typeface="Times New Roman" pitchFamily="18" charset="0"/>
              </a:rPr>
              <a:t>mẹ</a:t>
            </a:r>
            <a:r>
              <a:rPr lang="en-US" sz="2000" dirty="0" smtClean="0">
                <a:latin typeface="Times New Roman" pitchFamily="18" charset="0"/>
              </a:rPr>
              <a:t>, </a:t>
            </a:r>
            <a:r>
              <a:rPr lang="en-US" sz="2000" dirty="0" err="1" smtClean="0">
                <a:latin typeface="Times New Roman" pitchFamily="18" charset="0"/>
              </a:rPr>
              <a:t>đem</a:t>
            </a:r>
            <a:r>
              <a:rPr lang="en-US" sz="2000" dirty="0" smtClean="0">
                <a:latin typeface="Times New Roman" pitchFamily="18" charset="0"/>
              </a:rPr>
              <a:t> </a:t>
            </a:r>
            <a:r>
              <a:rPr lang="en-US" sz="2000" dirty="0" err="1" smtClean="0">
                <a:latin typeface="Times New Roman" pitchFamily="18" charset="0"/>
              </a:rPr>
              <a:t>trồng</a:t>
            </a:r>
            <a:r>
              <a:rPr lang="en-US" sz="2000" dirty="0" smtClean="0">
                <a:latin typeface="Times New Roman" pitchFamily="18" charset="0"/>
              </a:rPr>
              <a:t> </a:t>
            </a:r>
            <a:r>
              <a:rPr lang="en-US" sz="2000" dirty="0" err="1" smtClean="0">
                <a:latin typeface="Times New Roman" pitchFamily="18" charset="0"/>
              </a:rPr>
              <a:t>xuống</a:t>
            </a:r>
            <a:r>
              <a:rPr lang="en-US" sz="2000" dirty="0" smtClean="0">
                <a:latin typeface="Times New Roman" pitchFamily="18" charset="0"/>
              </a:rPr>
              <a:t> </a:t>
            </a:r>
            <a:r>
              <a:rPr lang="en-US" sz="2000" dirty="0" err="1" smtClean="0">
                <a:latin typeface="Times New Roman" pitchFamily="18" charset="0"/>
              </a:rPr>
              <a:t>đất</a:t>
            </a:r>
            <a:r>
              <a:rPr lang="en-US" sz="2000" dirty="0" smtClean="0">
                <a:latin typeface="Times New Roman" pitchFamily="18" charset="0"/>
              </a:rPr>
              <a:t>. </a:t>
            </a:r>
          </a:p>
          <a:p>
            <a:pPr>
              <a:spcBef>
                <a:spcPct val="50000"/>
              </a:spcBef>
            </a:pPr>
            <a:r>
              <a:rPr lang="en-US" sz="2000" dirty="0" err="1" smtClean="0">
                <a:latin typeface="Times New Roman" pitchFamily="18" charset="0"/>
              </a:rPr>
              <a:t>Ví</a:t>
            </a:r>
            <a:r>
              <a:rPr lang="en-US" sz="2000" dirty="0" smtClean="0">
                <a:latin typeface="Times New Roman" pitchFamily="18" charset="0"/>
              </a:rPr>
              <a:t> </a:t>
            </a:r>
            <a:r>
              <a:rPr lang="en-US" sz="2000" dirty="0" err="1" smtClean="0">
                <a:latin typeface="Times New Roman" pitchFamily="18" charset="0"/>
              </a:rPr>
              <a:t>dụ</a:t>
            </a:r>
            <a:r>
              <a:rPr lang="en-US" sz="2000" dirty="0" smtClean="0">
                <a:latin typeface="Times New Roman" pitchFamily="18" charset="0"/>
              </a:rPr>
              <a:t>: </a:t>
            </a:r>
            <a:r>
              <a:rPr lang="en-US" sz="2000" dirty="0" err="1" smtClean="0">
                <a:latin typeface="Times New Roman" pitchFamily="18" charset="0"/>
              </a:rPr>
              <a:t>cây</a:t>
            </a:r>
            <a:r>
              <a:rPr lang="en-US" sz="2000" dirty="0" smtClean="0">
                <a:latin typeface="Times New Roman" pitchFamily="18" charset="0"/>
              </a:rPr>
              <a:t> </a:t>
            </a:r>
            <a:r>
              <a:rPr lang="en-US" sz="2000" dirty="0" err="1" smtClean="0">
                <a:latin typeface="Times New Roman" pitchFamily="18" charset="0"/>
              </a:rPr>
              <a:t>bưởi</a:t>
            </a:r>
            <a:r>
              <a:rPr lang="en-US" sz="2000" dirty="0" smtClean="0">
                <a:latin typeface="Times New Roman" pitchFamily="18" charset="0"/>
              </a:rPr>
              <a:t>, </a:t>
            </a:r>
            <a:r>
              <a:rPr lang="en-US" sz="2000" dirty="0" err="1" smtClean="0">
                <a:latin typeface="Times New Roman" pitchFamily="18" charset="0"/>
              </a:rPr>
              <a:t>chanh</a:t>
            </a:r>
            <a:r>
              <a:rPr lang="en-US" sz="2000" dirty="0" smtClean="0">
                <a:latin typeface="Times New Roman" pitchFamily="18" charset="0"/>
              </a:rPr>
              <a:t>…</a:t>
            </a:r>
            <a:endParaRPr lang="en-US" sz="2000" dirty="0">
              <a:latin typeface="Times New Roman" pitchFamily="18" charset="0"/>
            </a:endParaRPr>
          </a:p>
        </p:txBody>
      </p:sp>
      <p:pic>
        <p:nvPicPr>
          <p:cNvPr id="18434" name="Picture 2" descr="cách chiết cành chanh tứ quý ra rễ đạt 99,8%. - YouTub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20072" y="4682797"/>
            <a:ext cx="3672408" cy="1626523"/>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p:cNvSpPr txBox="1"/>
          <p:nvPr/>
        </p:nvSpPr>
        <p:spPr>
          <a:xfrm>
            <a:off x="5534324" y="6237312"/>
            <a:ext cx="3286148" cy="461665"/>
          </a:xfrm>
          <a:prstGeom prst="rect">
            <a:avLst/>
          </a:prstGeom>
          <a:noFill/>
        </p:spPr>
        <p:txBody>
          <a:bodyPr wrap="square" rtlCol="0">
            <a:spAutoFit/>
          </a:bodyPr>
          <a:lstStyle/>
          <a:p>
            <a:r>
              <a:rPr lang="en-GB" sz="2400" b="1" dirty="0">
                <a:solidFill>
                  <a:srgbClr val="FF00FF"/>
                </a:solidFill>
                <a:latin typeface="Times New Roman" pitchFamily="18" charset="0"/>
                <a:cs typeface="Times New Roman" pitchFamily="18" charset="0"/>
              </a:rPr>
              <a:t> </a:t>
            </a:r>
            <a:r>
              <a:rPr lang="en-GB" sz="2400" b="1" dirty="0" smtClean="0">
                <a:solidFill>
                  <a:srgbClr val="FF00FF"/>
                </a:solidFill>
                <a:latin typeface="Times New Roman" pitchFamily="18" charset="0"/>
                <a:cs typeface="Times New Roman" pitchFamily="18" charset="0"/>
              </a:rPr>
              <a:t>          </a:t>
            </a:r>
            <a:r>
              <a:rPr lang="en-GB" sz="2400" b="1" dirty="0" err="1">
                <a:solidFill>
                  <a:srgbClr val="FF00FF"/>
                </a:solidFill>
                <a:latin typeface="Times New Roman" pitchFamily="18" charset="0"/>
                <a:cs typeface="Times New Roman" pitchFamily="18" charset="0"/>
              </a:rPr>
              <a:t>C</a:t>
            </a:r>
            <a:r>
              <a:rPr lang="en-GB" sz="2400" b="1" dirty="0" err="1" smtClean="0">
                <a:solidFill>
                  <a:srgbClr val="FF00FF"/>
                </a:solidFill>
                <a:latin typeface="Times New Roman" pitchFamily="18" charset="0"/>
                <a:cs typeface="Times New Roman" pitchFamily="18" charset="0"/>
              </a:rPr>
              <a:t>ây</a:t>
            </a:r>
            <a:r>
              <a:rPr lang="en-GB" sz="2400" b="1" dirty="0" smtClean="0">
                <a:solidFill>
                  <a:srgbClr val="FF00FF"/>
                </a:solidFill>
                <a:latin typeface="Times New Roman" pitchFamily="18" charset="0"/>
                <a:cs typeface="Times New Roman" pitchFamily="18" charset="0"/>
              </a:rPr>
              <a:t> </a:t>
            </a:r>
            <a:r>
              <a:rPr lang="en-GB" sz="2400" b="1" dirty="0" err="1" smtClean="0">
                <a:solidFill>
                  <a:srgbClr val="FF00FF"/>
                </a:solidFill>
                <a:latin typeface="Times New Roman" pitchFamily="18" charset="0"/>
                <a:cs typeface="Times New Roman" pitchFamily="18" charset="0"/>
              </a:rPr>
              <a:t>chanh</a:t>
            </a:r>
            <a:endParaRPr lang="en-GB" sz="2400" b="1" dirty="0">
              <a:solidFill>
                <a:srgbClr val="FF00FF"/>
              </a:solidFill>
              <a:latin typeface="Times New Roman" pitchFamily="18" charset="0"/>
              <a:cs typeface="Times New Roman" pitchFamily="18" charset="0"/>
            </a:endParaRPr>
          </a:p>
        </p:txBody>
      </p:sp>
      <p:sp>
        <p:nvSpPr>
          <p:cNvPr id="27" name="TextBox 26"/>
          <p:cNvSpPr txBox="1"/>
          <p:nvPr/>
        </p:nvSpPr>
        <p:spPr>
          <a:xfrm>
            <a:off x="6406804" y="4165600"/>
            <a:ext cx="2125636" cy="461665"/>
          </a:xfrm>
          <a:prstGeom prst="rect">
            <a:avLst/>
          </a:prstGeom>
          <a:noFill/>
        </p:spPr>
        <p:txBody>
          <a:bodyPr wrap="square" rtlCol="0">
            <a:spAutoFit/>
          </a:bodyPr>
          <a:lstStyle/>
          <a:p>
            <a:r>
              <a:rPr lang="en-GB" sz="2400" b="1" dirty="0" err="1" smtClean="0">
                <a:solidFill>
                  <a:srgbClr val="0000FF"/>
                </a:solidFill>
                <a:latin typeface="Times New Roman" pitchFamily="18" charset="0"/>
                <a:cs typeface="Times New Roman" pitchFamily="18" charset="0"/>
              </a:rPr>
              <a:t>Cây</a:t>
            </a:r>
            <a:r>
              <a:rPr lang="en-GB" sz="2400" b="1" dirty="0" smtClean="0">
                <a:solidFill>
                  <a:srgbClr val="0000FF"/>
                </a:solidFill>
                <a:latin typeface="Times New Roman" pitchFamily="18" charset="0"/>
                <a:cs typeface="Times New Roman" pitchFamily="18" charset="0"/>
              </a:rPr>
              <a:t> </a:t>
            </a:r>
            <a:r>
              <a:rPr lang="en-GB" sz="2400" b="1" dirty="0" err="1" smtClean="0">
                <a:solidFill>
                  <a:srgbClr val="0000FF"/>
                </a:solidFill>
                <a:latin typeface="Times New Roman" pitchFamily="18" charset="0"/>
                <a:cs typeface="Times New Roman" pitchFamily="18" charset="0"/>
              </a:rPr>
              <a:t>xoài</a:t>
            </a:r>
            <a:endParaRPr lang="en-GB" sz="2400" b="1" dirty="0">
              <a:solidFill>
                <a:srgbClr val="0000FF"/>
              </a:solidFill>
              <a:latin typeface="Times New Roman" pitchFamily="18" charset="0"/>
              <a:cs typeface="Times New Roman" pitchFamily="18" charset="0"/>
            </a:endParaRPr>
          </a:p>
        </p:txBody>
      </p:sp>
      <p:pic>
        <p:nvPicPr>
          <p:cNvPr id="28" name="Picture 11" descr="Book-09"/>
          <p:cNvPicPr>
            <a:picLocks noChangeAspect="1" noChangeArrowheads="1" noCrop="1"/>
          </p:cNvPicPr>
          <p:nvPr/>
        </p:nvPicPr>
        <p:blipFill>
          <a:blip r:embed="rId3"/>
          <a:srcRect/>
          <a:stretch>
            <a:fillRect/>
          </a:stretch>
        </p:blipFill>
        <p:spPr bwMode="auto">
          <a:xfrm>
            <a:off x="1691680" y="5013176"/>
            <a:ext cx="378220" cy="370342"/>
          </a:xfrm>
          <a:prstGeom prst="rect">
            <a:avLst/>
          </a:prstGeom>
          <a:noFill/>
        </p:spPr>
      </p:pic>
      <p:pic>
        <p:nvPicPr>
          <p:cNvPr id="819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45924" y="2546285"/>
            <a:ext cx="3790572"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96028" y="511579"/>
            <a:ext cx="3740468"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6031436" y="2122442"/>
            <a:ext cx="2789036" cy="461665"/>
          </a:xfrm>
          <a:prstGeom prst="rect">
            <a:avLst/>
          </a:prstGeom>
          <a:noFill/>
        </p:spPr>
        <p:txBody>
          <a:bodyPr wrap="square" rtlCol="0">
            <a:spAutoFit/>
          </a:bodyPr>
          <a:lstStyle/>
          <a:p>
            <a:r>
              <a:rPr lang="en-GB" sz="2400" b="1" dirty="0" err="1" smtClean="0">
                <a:solidFill>
                  <a:srgbClr val="FFC000"/>
                </a:solidFill>
                <a:latin typeface="Times New Roman" pitchFamily="18" charset="0"/>
                <a:cs typeface="Times New Roman" pitchFamily="18" charset="0"/>
              </a:rPr>
              <a:t>Cây</a:t>
            </a:r>
            <a:r>
              <a:rPr lang="en-GB" sz="2400" b="1" dirty="0" smtClean="0">
                <a:solidFill>
                  <a:srgbClr val="FFC000"/>
                </a:solidFill>
                <a:latin typeface="Times New Roman" pitchFamily="18" charset="0"/>
                <a:cs typeface="Times New Roman" pitchFamily="18" charset="0"/>
              </a:rPr>
              <a:t> </a:t>
            </a:r>
            <a:r>
              <a:rPr lang="en-GB" sz="2400" b="1" dirty="0" err="1" smtClean="0">
                <a:solidFill>
                  <a:srgbClr val="FFC000"/>
                </a:solidFill>
                <a:latin typeface="Times New Roman" pitchFamily="18" charset="0"/>
                <a:cs typeface="Times New Roman" pitchFamily="18" charset="0"/>
              </a:rPr>
              <a:t>thanh</a:t>
            </a:r>
            <a:r>
              <a:rPr lang="en-GB" sz="2400" b="1" dirty="0" smtClean="0">
                <a:solidFill>
                  <a:srgbClr val="FFC000"/>
                </a:solidFill>
                <a:latin typeface="Times New Roman" pitchFamily="18" charset="0"/>
                <a:cs typeface="Times New Roman" pitchFamily="18" charset="0"/>
              </a:rPr>
              <a:t> long</a:t>
            </a:r>
            <a:endParaRPr lang="en-GB" sz="2400" b="1" dirty="0">
              <a:solidFill>
                <a:srgbClr val="FFC000"/>
              </a:solidFill>
              <a:latin typeface="Times New Roman" pitchFamily="18" charset="0"/>
              <a:cs typeface="Times New Roman" pitchFamily="18" charset="0"/>
            </a:endParaRPr>
          </a:p>
        </p:txBody>
      </p:sp>
    </p:spTree>
    <p:extLst>
      <p:ext uri="{BB962C8B-B14F-4D97-AF65-F5344CB8AC3E}">
        <p14:creationId xmlns:p14="http://schemas.microsoft.com/office/powerpoint/2010/main" val="2184283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pic>
        <p:nvPicPr>
          <p:cNvPr id="5" name="Picture 11" descr="Book-09"/>
          <p:cNvPicPr>
            <a:picLocks noChangeAspect="1" noChangeArrowheads="1" noCrop="1"/>
          </p:cNvPicPr>
          <p:nvPr/>
        </p:nvPicPr>
        <p:blipFill>
          <a:blip r:embed="rId4"/>
          <a:srcRect/>
          <a:stretch>
            <a:fillRect/>
          </a:stretch>
        </p:blipFill>
        <p:spPr bwMode="auto">
          <a:xfrm>
            <a:off x="35496" y="-2403648"/>
            <a:ext cx="809642" cy="388843"/>
          </a:xfrm>
          <a:prstGeom prst="rect">
            <a:avLst/>
          </a:prstGeom>
          <a:noFill/>
        </p:spPr>
      </p:pic>
      <p:sp>
        <p:nvSpPr>
          <p:cNvPr id="11" name="Rectangle 10"/>
          <p:cNvSpPr/>
          <p:nvPr/>
        </p:nvSpPr>
        <p:spPr>
          <a:xfrm>
            <a:off x="890854" y="563499"/>
            <a:ext cx="7929618" cy="928694"/>
          </a:xfrm>
          <a:prstGeom prst="rect">
            <a:avLst/>
          </a:prstGeom>
          <a:solidFill>
            <a:srgbClr val="FFFF00"/>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GB" sz="3200" dirty="0" err="1" smtClean="0">
                <a:solidFill>
                  <a:schemeClr val="tx1"/>
                </a:solidFill>
                <a:latin typeface="Times New Roman" pitchFamily="18" charset="0"/>
                <a:cs typeface="Times New Roman" pitchFamily="18" charset="0"/>
              </a:rPr>
              <a:t>Câu</a:t>
            </a:r>
            <a:r>
              <a:rPr lang="en-GB" sz="3200" dirty="0" smtClean="0">
                <a:solidFill>
                  <a:schemeClr val="tx1"/>
                </a:solidFill>
                <a:latin typeface="Times New Roman" pitchFamily="18" charset="0"/>
                <a:cs typeface="Times New Roman" pitchFamily="18" charset="0"/>
              </a:rPr>
              <a:t> 1. </a:t>
            </a:r>
            <a:r>
              <a:rPr lang="en-GB" sz="3200" dirty="0" err="1" smtClean="0">
                <a:solidFill>
                  <a:schemeClr val="tx1"/>
                </a:solidFill>
                <a:latin typeface="Times New Roman" pitchFamily="18" charset="0"/>
                <a:cs typeface="Times New Roman" pitchFamily="18" charset="0"/>
              </a:rPr>
              <a:t>Loại</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cây</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nào</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thường</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sử</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dụng</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phương</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pháp</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sản</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xuất</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giống</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cây</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trồng</a:t>
            </a:r>
            <a:r>
              <a:rPr lang="en-GB" sz="3200" dirty="0" smtClean="0">
                <a:solidFill>
                  <a:schemeClr val="tx1"/>
                </a:solidFill>
                <a:latin typeface="Times New Roman" pitchFamily="18" charset="0"/>
                <a:cs typeface="Times New Roman" pitchFamily="18" charset="0"/>
              </a:rPr>
              <a:t>?</a:t>
            </a:r>
            <a:endParaRPr lang="en-GB" sz="3200" dirty="0">
              <a:solidFill>
                <a:schemeClr val="tx1"/>
              </a:solidFill>
              <a:latin typeface="Times New Roman" pitchFamily="18" charset="0"/>
              <a:cs typeface="Times New Roman" pitchFamily="18" charset="0"/>
            </a:endParaRPr>
          </a:p>
        </p:txBody>
      </p:sp>
      <p:sp>
        <p:nvSpPr>
          <p:cNvPr id="12" name="TextBox 11"/>
          <p:cNvSpPr txBox="1"/>
          <p:nvPr/>
        </p:nvSpPr>
        <p:spPr>
          <a:xfrm>
            <a:off x="928662" y="1492193"/>
            <a:ext cx="7643866" cy="954107"/>
          </a:xfrm>
          <a:prstGeom prst="rect">
            <a:avLst/>
          </a:prstGeom>
          <a:noFill/>
        </p:spPr>
        <p:txBody>
          <a:bodyPr wrap="square" rtlCol="0">
            <a:spAutoFit/>
          </a:bodyPr>
          <a:lstStyle/>
          <a:p>
            <a:pPr marL="342900" indent="-342900">
              <a:buAutoNum type="alphaLcPeriod"/>
            </a:pPr>
            <a:r>
              <a:rPr lang="en-GB" sz="2800" dirty="0" err="1" smtClean="0">
                <a:latin typeface="Times New Roman" pitchFamily="18" charset="0"/>
                <a:cs typeface="Times New Roman" pitchFamily="18" charset="0"/>
              </a:rPr>
              <a:t>Cây</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hoa</a:t>
            </a:r>
            <a:r>
              <a:rPr lang="en-GB" sz="2800" dirty="0" smtClean="0">
                <a:latin typeface="Times New Roman" pitchFamily="18" charset="0"/>
                <a:cs typeface="Times New Roman" pitchFamily="18" charset="0"/>
              </a:rPr>
              <a:t>				b. </a:t>
            </a:r>
            <a:r>
              <a:rPr lang="en-GB" sz="2800" dirty="0" err="1" smtClean="0">
                <a:latin typeface="Times New Roman" pitchFamily="18" charset="0"/>
                <a:cs typeface="Times New Roman" pitchFamily="18" charset="0"/>
              </a:rPr>
              <a:t>Cây</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lấy</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gỗ</a:t>
            </a:r>
            <a:endParaRPr lang="en-GB" sz="2800" dirty="0" smtClean="0">
              <a:latin typeface="Times New Roman" pitchFamily="18" charset="0"/>
              <a:cs typeface="Times New Roman" pitchFamily="18" charset="0"/>
            </a:endParaRPr>
          </a:p>
          <a:p>
            <a:pPr marL="342900" indent="-342900"/>
            <a:r>
              <a:rPr lang="en-GB" sz="2800" dirty="0" smtClean="0">
                <a:latin typeface="Times New Roman" pitchFamily="18" charset="0"/>
                <a:cs typeface="Times New Roman" pitchFamily="18" charset="0"/>
              </a:rPr>
              <a:t>c. </a:t>
            </a:r>
            <a:r>
              <a:rPr lang="en-GB" sz="2800" dirty="0" err="1" smtClean="0">
                <a:latin typeface="Times New Roman" pitchFamily="18" charset="0"/>
                <a:cs typeface="Times New Roman" pitchFamily="18" charset="0"/>
              </a:rPr>
              <a:t>Các</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cây</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ngũ</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cốc</a:t>
            </a:r>
            <a:r>
              <a:rPr lang="en-GB" sz="2800" dirty="0" smtClean="0">
                <a:latin typeface="Times New Roman" pitchFamily="18" charset="0"/>
                <a:cs typeface="Times New Roman" pitchFamily="18" charset="0"/>
              </a:rPr>
              <a:t>		          d. </a:t>
            </a:r>
            <a:r>
              <a:rPr lang="en-GB" sz="2800" dirty="0" err="1" smtClean="0">
                <a:latin typeface="Times New Roman" pitchFamily="18" charset="0"/>
                <a:cs typeface="Times New Roman" pitchFamily="18" charset="0"/>
              </a:rPr>
              <a:t>Cây</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xanh</a:t>
            </a:r>
            <a:endParaRPr lang="en-GB" sz="2800" dirty="0">
              <a:latin typeface="Times New Roman" pitchFamily="18" charset="0"/>
              <a:cs typeface="Times New Roman" pitchFamily="18" charset="0"/>
            </a:endParaRPr>
          </a:p>
        </p:txBody>
      </p:sp>
      <p:sp>
        <p:nvSpPr>
          <p:cNvPr id="13" name="Rectangle 12"/>
          <p:cNvSpPr/>
          <p:nvPr/>
        </p:nvSpPr>
        <p:spPr>
          <a:xfrm>
            <a:off x="857224" y="2428297"/>
            <a:ext cx="7786742" cy="928694"/>
          </a:xfrm>
          <a:prstGeom prst="rect">
            <a:avLst/>
          </a:prstGeom>
          <a:solidFill>
            <a:srgbClr val="92D050"/>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GB" sz="2800" dirty="0" err="1" smtClean="0">
                <a:solidFill>
                  <a:schemeClr val="tx1"/>
                </a:solidFill>
                <a:latin typeface="Times New Roman" pitchFamily="18" charset="0"/>
                <a:cs typeface="Times New Roman" pitchFamily="18" charset="0"/>
              </a:rPr>
              <a:t>Câu</a:t>
            </a:r>
            <a:r>
              <a:rPr lang="en-GB" sz="2800" dirty="0" smtClean="0">
                <a:solidFill>
                  <a:schemeClr val="tx1"/>
                </a:solidFill>
                <a:latin typeface="Times New Roman" pitchFamily="18" charset="0"/>
                <a:cs typeface="Times New Roman" pitchFamily="18" charset="0"/>
              </a:rPr>
              <a:t> 2. </a:t>
            </a:r>
            <a:r>
              <a:rPr lang="en-GB" sz="2800" dirty="0" err="1" smtClean="0">
                <a:solidFill>
                  <a:schemeClr val="tx1"/>
                </a:solidFill>
                <a:latin typeface="Times New Roman" pitchFamily="18" charset="0"/>
                <a:cs typeface="Times New Roman" pitchFamily="18" charset="0"/>
              </a:rPr>
              <a:t>Biện</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pháp</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nào</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dưới</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đây</a:t>
            </a:r>
            <a:r>
              <a:rPr lang="en-GB" sz="2800" dirty="0" smtClean="0">
                <a:solidFill>
                  <a:schemeClr val="tx1"/>
                </a:solidFill>
                <a:latin typeface="Times New Roman" pitchFamily="18" charset="0"/>
                <a:cs typeface="Times New Roman" pitchFamily="18" charset="0"/>
              </a:rPr>
              <a:t> </a:t>
            </a:r>
            <a:r>
              <a:rPr lang="en-GB" sz="2800" b="1" dirty="0" err="1" smtClean="0">
                <a:solidFill>
                  <a:srgbClr val="FF0000"/>
                </a:solidFill>
                <a:latin typeface="Times New Roman" pitchFamily="18" charset="0"/>
                <a:cs typeface="Times New Roman" pitchFamily="18" charset="0"/>
              </a:rPr>
              <a:t>không</a:t>
            </a:r>
            <a:r>
              <a:rPr lang="en-GB" sz="2800" b="1" dirty="0" smtClean="0">
                <a:solidFill>
                  <a:srgbClr val="FF0000"/>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phải</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sản</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xuất</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giống</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cây</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trồng</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bằng</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nhân</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giống</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vô</a:t>
            </a:r>
            <a:r>
              <a:rPr lang="en-GB" sz="2800" dirty="0" smtClean="0">
                <a:solidFill>
                  <a:schemeClr val="tx1"/>
                </a:solidFill>
                <a:latin typeface="Times New Roman" pitchFamily="18" charset="0"/>
                <a:cs typeface="Times New Roman" pitchFamily="18" charset="0"/>
              </a:rPr>
              <a:t> </a:t>
            </a:r>
            <a:r>
              <a:rPr lang="en-GB" sz="2800" dirty="0" err="1" smtClean="0">
                <a:solidFill>
                  <a:schemeClr val="tx1"/>
                </a:solidFill>
                <a:latin typeface="Times New Roman" pitchFamily="18" charset="0"/>
                <a:cs typeface="Times New Roman" pitchFamily="18" charset="0"/>
              </a:rPr>
              <a:t>tính</a:t>
            </a:r>
            <a:r>
              <a:rPr lang="en-GB" sz="2800" dirty="0" smtClean="0">
                <a:solidFill>
                  <a:schemeClr val="tx1"/>
                </a:solidFill>
                <a:latin typeface="Times New Roman" pitchFamily="18" charset="0"/>
                <a:cs typeface="Times New Roman" pitchFamily="18" charset="0"/>
              </a:rPr>
              <a:t>?</a:t>
            </a:r>
            <a:endParaRPr lang="en-GB" sz="2800" dirty="0">
              <a:solidFill>
                <a:schemeClr val="tx1"/>
              </a:solidFill>
              <a:latin typeface="Times New Roman" pitchFamily="18" charset="0"/>
              <a:cs typeface="Times New Roman" pitchFamily="18" charset="0"/>
            </a:endParaRPr>
          </a:p>
        </p:txBody>
      </p:sp>
      <p:sp>
        <p:nvSpPr>
          <p:cNvPr id="14" name="TextBox 13"/>
          <p:cNvSpPr txBox="1"/>
          <p:nvPr/>
        </p:nvSpPr>
        <p:spPr>
          <a:xfrm>
            <a:off x="827584" y="3338988"/>
            <a:ext cx="8072494" cy="954107"/>
          </a:xfrm>
          <a:prstGeom prst="rect">
            <a:avLst/>
          </a:prstGeom>
          <a:noFill/>
        </p:spPr>
        <p:txBody>
          <a:bodyPr wrap="square" rtlCol="0">
            <a:spAutoFit/>
          </a:bodyPr>
          <a:lstStyle/>
          <a:p>
            <a:r>
              <a:rPr lang="en-GB" sz="2800" dirty="0" smtClean="0">
                <a:latin typeface="Times New Roman" pitchFamily="18" charset="0"/>
                <a:cs typeface="Times New Roman" pitchFamily="18" charset="0"/>
              </a:rPr>
              <a:t>a. </a:t>
            </a:r>
            <a:r>
              <a:rPr lang="en-GB" sz="2800" dirty="0" err="1" smtClean="0">
                <a:latin typeface="Times New Roman" pitchFamily="18" charset="0"/>
                <a:cs typeface="Times New Roman" pitchFamily="18" charset="0"/>
              </a:rPr>
              <a:t>Giâm</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cành</a:t>
            </a:r>
            <a:r>
              <a:rPr lang="en-GB" sz="2800" dirty="0" smtClean="0">
                <a:latin typeface="Times New Roman" pitchFamily="18" charset="0"/>
                <a:cs typeface="Times New Roman" pitchFamily="18" charset="0"/>
              </a:rPr>
              <a:t>			b. </a:t>
            </a:r>
            <a:r>
              <a:rPr lang="en-GB" sz="2800" dirty="0" err="1" smtClean="0">
                <a:latin typeface="Times New Roman" pitchFamily="18" charset="0"/>
                <a:cs typeface="Times New Roman" pitchFamily="18" charset="0"/>
              </a:rPr>
              <a:t>Ghép</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mắt</a:t>
            </a:r>
            <a:endParaRPr lang="en-GB" sz="2800" dirty="0" smtClean="0">
              <a:latin typeface="Times New Roman" pitchFamily="18" charset="0"/>
              <a:cs typeface="Times New Roman" pitchFamily="18" charset="0"/>
            </a:endParaRPr>
          </a:p>
          <a:p>
            <a:pPr marL="514350" indent="-514350"/>
            <a:r>
              <a:rPr lang="en-GB" sz="2800" dirty="0" smtClean="0">
                <a:latin typeface="Times New Roman" pitchFamily="18" charset="0"/>
                <a:cs typeface="Times New Roman" pitchFamily="18" charset="0"/>
              </a:rPr>
              <a:t>c. </a:t>
            </a:r>
            <a:r>
              <a:rPr lang="en-GB" sz="2800" dirty="0" err="1" smtClean="0">
                <a:latin typeface="Times New Roman" pitchFamily="18" charset="0"/>
                <a:cs typeface="Times New Roman" pitchFamily="18" charset="0"/>
              </a:rPr>
              <a:t>Chiết</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cành</a:t>
            </a:r>
            <a:r>
              <a:rPr lang="en-GB" sz="2800" dirty="0" smtClean="0">
                <a:latin typeface="Times New Roman" pitchFamily="18" charset="0"/>
                <a:cs typeface="Times New Roman" pitchFamily="18" charset="0"/>
              </a:rPr>
              <a:t>			d. </a:t>
            </a:r>
            <a:r>
              <a:rPr lang="en-GB" sz="2800" dirty="0" err="1" smtClean="0">
                <a:latin typeface="Times New Roman" pitchFamily="18" charset="0"/>
                <a:cs typeface="Times New Roman" pitchFamily="18" charset="0"/>
              </a:rPr>
              <a:t>Gieo</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trồng</a:t>
            </a:r>
            <a:r>
              <a:rPr lang="en-GB" sz="2800" dirty="0" smtClean="0">
                <a:latin typeface="Times New Roman" pitchFamily="18" charset="0"/>
                <a:cs typeface="Times New Roman" pitchFamily="18" charset="0"/>
              </a:rPr>
              <a:t> </a:t>
            </a:r>
            <a:r>
              <a:rPr lang="en-GB" sz="2800" dirty="0" err="1" smtClean="0">
                <a:latin typeface="Times New Roman" pitchFamily="18" charset="0"/>
                <a:cs typeface="Times New Roman" pitchFamily="18" charset="0"/>
              </a:rPr>
              <a:t>hạt</a:t>
            </a:r>
            <a:endParaRPr lang="en-GB" sz="2800" dirty="0">
              <a:latin typeface="Times New Roman" pitchFamily="18" charset="0"/>
              <a:cs typeface="Times New Roman" pitchFamily="18" charset="0"/>
            </a:endParaRPr>
          </a:p>
        </p:txBody>
      </p:sp>
      <p:sp>
        <p:nvSpPr>
          <p:cNvPr id="15" name="Title 1"/>
          <p:cNvSpPr txBox="1">
            <a:spLocks/>
          </p:cNvSpPr>
          <p:nvPr/>
        </p:nvSpPr>
        <p:spPr>
          <a:xfrm>
            <a:off x="3100627" y="44625"/>
            <a:ext cx="2697088" cy="504055"/>
          </a:xfrm>
          <a:prstGeom prst="rect">
            <a:avLst/>
          </a:prstGeom>
          <a:solidFill>
            <a:srgbClr val="FF00FF"/>
          </a:solidFill>
        </p:spPr>
        <p:style>
          <a:lnRef idx="2">
            <a:schemeClr val="accent5"/>
          </a:lnRef>
          <a:fillRef idx="1">
            <a:schemeClr val="lt1"/>
          </a:fillRef>
          <a:effectRef idx="0">
            <a:schemeClr val="accent5"/>
          </a:effectRef>
          <a:fontRef idx="minor">
            <a:schemeClr val="dk1"/>
          </a:fontRef>
        </p:style>
        <p:txBody>
          <a:bodyPr/>
          <a:lstStyle>
            <a:lvl1pPr algn="ctr" rtl="0" eaLnBrk="0" fontAlgn="base" hangingPunct="0">
              <a:spcBef>
                <a:spcPct val="0"/>
              </a:spcBef>
              <a:spcAft>
                <a:spcPct val="0"/>
              </a:spcAft>
              <a:defRPr sz="4400" kern="1200">
                <a:solidFill>
                  <a:schemeClr val="dk1"/>
                </a:solidFill>
                <a:latin typeface="+mn-lt"/>
                <a:ea typeface="+mn-ea"/>
                <a:cs typeface="+mn-cs"/>
              </a:defRPr>
            </a:lvl1pPr>
            <a:lvl2pPr algn="ctr" rtl="0" eaLnBrk="0" fontAlgn="base" hangingPunct="0">
              <a:spcBef>
                <a:spcPct val="0"/>
              </a:spcBef>
              <a:spcAft>
                <a:spcPct val="0"/>
              </a:spcAft>
              <a:defRPr sz="4400">
                <a:solidFill>
                  <a:schemeClr val="dk1"/>
                </a:solidFill>
                <a:latin typeface="+mn-lt"/>
                <a:ea typeface="+mn-ea"/>
                <a:cs typeface="+mn-cs"/>
              </a:defRPr>
            </a:lvl2pPr>
            <a:lvl3pPr algn="ctr" rtl="0" eaLnBrk="0" fontAlgn="base" hangingPunct="0">
              <a:spcBef>
                <a:spcPct val="0"/>
              </a:spcBef>
              <a:spcAft>
                <a:spcPct val="0"/>
              </a:spcAft>
              <a:defRPr sz="4400">
                <a:solidFill>
                  <a:schemeClr val="dk1"/>
                </a:solidFill>
                <a:latin typeface="+mn-lt"/>
                <a:ea typeface="+mn-ea"/>
                <a:cs typeface="+mn-cs"/>
              </a:defRPr>
            </a:lvl3pPr>
            <a:lvl4pPr algn="ctr" rtl="0" eaLnBrk="0" fontAlgn="base" hangingPunct="0">
              <a:spcBef>
                <a:spcPct val="0"/>
              </a:spcBef>
              <a:spcAft>
                <a:spcPct val="0"/>
              </a:spcAft>
              <a:defRPr sz="4400">
                <a:solidFill>
                  <a:schemeClr val="dk1"/>
                </a:solidFill>
                <a:latin typeface="+mn-lt"/>
                <a:ea typeface="+mn-ea"/>
                <a:cs typeface="+mn-cs"/>
              </a:defRPr>
            </a:lvl4pPr>
            <a:lvl5pPr algn="ctr" rtl="0" eaLnBrk="0" fontAlgn="base" hangingPunct="0">
              <a:spcBef>
                <a:spcPct val="0"/>
              </a:spcBef>
              <a:spcAft>
                <a:spcPct val="0"/>
              </a:spcAft>
              <a:defRPr sz="4400">
                <a:solidFill>
                  <a:schemeClr val="dk1"/>
                </a:solidFill>
                <a:latin typeface="+mn-lt"/>
                <a:ea typeface="+mn-ea"/>
                <a:cs typeface="+mn-cs"/>
              </a:defRPr>
            </a:lvl5pPr>
            <a:lvl6pPr marL="457200" algn="ctr" rtl="0" fontAlgn="base">
              <a:spcBef>
                <a:spcPct val="0"/>
              </a:spcBef>
              <a:spcAft>
                <a:spcPct val="0"/>
              </a:spcAft>
              <a:defRPr sz="4400">
                <a:solidFill>
                  <a:schemeClr val="dk1"/>
                </a:solidFill>
                <a:latin typeface="+mn-lt"/>
                <a:ea typeface="+mn-ea"/>
                <a:cs typeface="+mn-cs"/>
              </a:defRPr>
            </a:lvl6pPr>
            <a:lvl7pPr marL="914400" algn="ctr" rtl="0" fontAlgn="base">
              <a:spcBef>
                <a:spcPct val="0"/>
              </a:spcBef>
              <a:spcAft>
                <a:spcPct val="0"/>
              </a:spcAft>
              <a:defRPr sz="4400">
                <a:solidFill>
                  <a:schemeClr val="dk1"/>
                </a:solidFill>
                <a:latin typeface="+mn-lt"/>
                <a:ea typeface="+mn-ea"/>
                <a:cs typeface="+mn-cs"/>
              </a:defRPr>
            </a:lvl7pPr>
            <a:lvl8pPr marL="1371600" algn="ctr" rtl="0" fontAlgn="base">
              <a:spcBef>
                <a:spcPct val="0"/>
              </a:spcBef>
              <a:spcAft>
                <a:spcPct val="0"/>
              </a:spcAft>
              <a:defRPr sz="4400">
                <a:solidFill>
                  <a:schemeClr val="dk1"/>
                </a:solidFill>
                <a:latin typeface="+mn-lt"/>
                <a:ea typeface="+mn-ea"/>
                <a:cs typeface="+mn-cs"/>
              </a:defRPr>
            </a:lvl8pPr>
            <a:lvl9pPr marL="1828800" algn="ctr" rtl="0" fontAlgn="base">
              <a:spcBef>
                <a:spcPct val="0"/>
              </a:spcBef>
              <a:spcAft>
                <a:spcPct val="0"/>
              </a:spcAft>
              <a:defRPr sz="4400">
                <a:solidFill>
                  <a:schemeClr val="dk1"/>
                </a:solidFill>
                <a:latin typeface="+mn-lt"/>
                <a:ea typeface="+mn-ea"/>
                <a:cs typeface="+mn-cs"/>
              </a:defRPr>
            </a:lvl9pPr>
          </a:lstStyle>
          <a:p>
            <a:pPr>
              <a:defRPr/>
            </a:pPr>
            <a:r>
              <a:rPr lang="en-US" sz="2800" b="1" dirty="0" err="1" smtClean="0">
                <a:solidFill>
                  <a:schemeClr val="bg1"/>
                </a:solidFill>
                <a:latin typeface="Times New Roman" pitchFamily="18" charset="0"/>
                <a:cs typeface="Times New Roman" pitchFamily="18" charset="0"/>
              </a:rPr>
              <a:t>Củng</a:t>
            </a:r>
            <a:r>
              <a:rPr lang="en-US" sz="2800" b="1" dirty="0" smtClean="0">
                <a:solidFill>
                  <a:schemeClr val="bg1"/>
                </a:solidFill>
                <a:latin typeface="Times New Roman" pitchFamily="18" charset="0"/>
                <a:cs typeface="Times New Roman" pitchFamily="18" charset="0"/>
              </a:rPr>
              <a:t> </a:t>
            </a:r>
            <a:r>
              <a:rPr lang="en-US" sz="2800" b="1" dirty="0" err="1" smtClean="0">
                <a:solidFill>
                  <a:schemeClr val="bg1"/>
                </a:solidFill>
                <a:latin typeface="Times New Roman" pitchFamily="18" charset="0"/>
                <a:cs typeface="Times New Roman" pitchFamily="18" charset="0"/>
              </a:rPr>
              <a:t>cố</a:t>
            </a:r>
            <a:endParaRPr lang="en-US" sz="2800" b="1" dirty="0">
              <a:solidFill>
                <a:schemeClr val="bg1"/>
              </a:solidFill>
              <a:latin typeface="Times New Roman" pitchFamily="18" charset="0"/>
              <a:cs typeface="Times New Roman" pitchFamily="18" charset="0"/>
            </a:endParaRPr>
          </a:p>
        </p:txBody>
      </p:sp>
      <p:sp>
        <p:nvSpPr>
          <p:cNvPr id="16" name="Oval 15"/>
          <p:cNvSpPr/>
          <p:nvPr/>
        </p:nvSpPr>
        <p:spPr>
          <a:xfrm>
            <a:off x="755576" y="1603325"/>
            <a:ext cx="533400" cy="457522"/>
          </a:xfrm>
          <a:prstGeom prst="ellipse">
            <a:avLst/>
          </a:prstGeom>
          <a:noFill/>
          <a:ln w="952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2400"/>
          </a:p>
        </p:txBody>
      </p:sp>
      <p:sp>
        <p:nvSpPr>
          <p:cNvPr id="17" name="Oval 16"/>
          <p:cNvSpPr/>
          <p:nvPr/>
        </p:nvSpPr>
        <p:spPr>
          <a:xfrm>
            <a:off x="5264182" y="3830110"/>
            <a:ext cx="533400" cy="457522"/>
          </a:xfrm>
          <a:prstGeom prst="ellipse">
            <a:avLst/>
          </a:prstGeom>
          <a:noFill/>
          <a:ln w="952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sz="2400"/>
          </a:p>
        </p:txBody>
      </p:sp>
      <p:sp>
        <p:nvSpPr>
          <p:cNvPr id="18" name="Rectangle 17"/>
          <p:cNvSpPr/>
          <p:nvPr/>
        </p:nvSpPr>
        <p:spPr>
          <a:xfrm>
            <a:off x="905292" y="4293095"/>
            <a:ext cx="7929618" cy="928694"/>
          </a:xfrm>
          <a:prstGeom prst="rect">
            <a:avLst/>
          </a:prstGeom>
          <a:solidFill>
            <a:srgbClr val="FFFF00"/>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GB" sz="3200" dirty="0" err="1" smtClean="0">
                <a:solidFill>
                  <a:schemeClr val="tx1"/>
                </a:solidFill>
                <a:latin typeface="Times New Roman" pitchFamily="18" charset="0"/>
                <a:cs typeface="Times New Roman" pitchFamily="18" charset="0"/>
              </a:rPr>
              <a:t>Câu</a:t>
            </a:r>
            <a:r>
              <a:rPr lang="en-GB" sz="3200" dirty="0" smtClean="0">
                <a:solidFill>
                  <a:schemeClr val="tx1"/>
                </a:solidFill>
                <a:latin typeface="Times New Roman" pitchFamily="18" charset="0"/>
                <a:cs typeface="Times New Roman" pitchFamily="18" charset="0"/>
              </a:rPr>
              <a:t> 3. So </a:t>
            </a:r>
            <a:r>
              <a:rPr lang="en-GB" sz="3200" dirty="0" err="1" smtClean="0">
                <a:solidFill>
                  <a:schemeClr val="tx1"/>
                </a:solidFill>
                <a:latin typeface="Times New Roman" pitchFamily="18" charset="0"/>
                <a:cs typeface="Times New Roman" pitchFamily="18" charset="0"/>
              </a:rPr>
              <a:t>sánh</a:t>
            </a:r>
            <a:r>
              <a:rPr lang="en-GB" sz="3200" dirty="0" smtClean="0">
                <a:solidFill>
                  <a:schemeClr val="tx1"/>
                </a:solidFill>
                <a:latin typeface="Times New Roman" pitchFamily="18" charset="0"/>
                <a:cs typeface="Times New Roman" pitchFamily="18" charset="0"/>
              </a:rPr>
              <a:t> 3 </a:t>
            </a:r>
            <a:r>
              <a:rPr lang="en-GB" sz="3200" dirty="0" err="1" smtClean="0">
                <a:solidFill>
                  <a:schemeClr val="tx1"/>
                </a:solidFill>
                <a:latin typeface="Times New Roman" pitchFamily="18" charset="0"/>
                <a:cs typeface="Times New Roman" pitchFamily="18" charset="0"/>
              </a:rPr>
              <a:t>phương</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pháp</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nhân</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giống</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vô</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tính</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giâm</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cành</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chiết</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cành</a:t>
            </a:r>
            <a:r>
              <a:rPr lang="en-GB" sz="3200" dirty="0" smtClean="0">
                <a:solidFill>
                  <a:schemeClr val="tx1"/>
                </a:solidFill>
                <a:latin typeface="Times New Roman" pitchFamily="18" charset="0"/>
                <a:cs typeface="Times New Roman" pitchFamily="18" charset="0"/>
              </a:rPr>
              <a:t>, </a:t>
            </a:r>
            <a:r>
              <a:rPr lang="en-GB" sz="3200" dirty="0" err="1" smtClean="0">
                <a:solidFill>
                  <a:schemeClr val="tx1"/>
                </a:solidFill>
                <a:latin typeface="Times New Roman" pitchFamily="18" charset="0"/>
                <a:cs typeface="Times New Roman" pitchFamily="18" charset="0"/>
              </a:rPr>
              <a:t>ghép</a:t>
            </a:r>
            <a:r>
              <a:rPr lang="en-GB" sz="3200" dirty="0" smtClean="0">
                <a:solidFill>
                  <a:schemeClr val="tx1"/>
                </a:solidFill>
                <a:latin typeface="Times New Roman" pitchFamily="18" charset="0"/>
                <a:cs typeface="Times New Roman" pitchFamily="18" charset="0"/>
              </a:rPr>
              <a:t>?</a:t>
            </a:r>
            <a:endParaRPr lang="en-GB" sz="3200" dirty="0">
              <a:solidFill>
                <a:schemeClr val="tx1"/>
              </a:solidFill>
              <a:latin typeface="Times New Roman" pitchFamily="18" charset="0"/>
              <a:cs typeface="Times New Roman" pitchFamily="18" charset="0"/>
            </a:endParaRPr>
          </a:p>
        </p:txBody>
      </p:sp>
      <p:sp>
        <p:nvSpPr>
          <p:cNvPr id="19" name="TextBox 18"/>
          <p:cNvSpPr txBox="1"/>
          <p:nvPr/>
        </p:nvSpPr>
        <p:spPr>
          <a:xfrm>
            <a:off x="845138" y="5157192"/>
            <a:ext cx="9487502" cy="1815882"/>
          </a:xfrm>
          <a:prstGeom prst="rect">
            <a:avLst/>
          </a:prstGeom>
          <a:noFill/>
        </p:spPr>
        <p:txBody>
          <a:bodyPr wrap="square" rtlCol="0">
            <a:spAutoFit/>
          </a:bodyPr>
          <a:lstStyle/>
          <a:p>
            <a:r>
              <a:rPr lang="vi-VN" sz="2800" dirty="0">
                <a:latin typeface="+mj-lt"/>
              </a:rPr>
              <a:t>Giống nhau : Cả 3 đều dùng để nhân giống cây trồng</a:t>
            </a:r>
          </a:p>
          <a:p>
            <a:r>
              <a:rPr lang="vi-VN" sz="2800" dirty="0">
                <a:latin typeface="+mj-lt"/>
              </a:rPr>
              <a:t>Khác </a:t>
            </a:r>
            <a:r>
              <a:rPr lang="vi-VN" sz="2800" dirty="0" smtClean="0">
                <a:latin typeface="+mj-lt"/>
              </a:rPr>
              <a:t>nhau:</a:t>
            </a:r>
            <a:r>
              <a:rPr lang="en-US" sz="2800" dirty="0" smtClean="0">
                <a:latin typeface="+mj-lt"/>
              </a:rPr>
              <a:t>  </a:t>
            </a:r>
            <a:r>
              <a:rPr lang="vi-VN" sz="2800" dirty="0" smtClean="0">
                <a:latin typeface="+mj-lt"/>
              </a:rPr>
              <a:t>Giâm </a:t>
            </a:r>
            <a:r>
              <a:rPr lang="vi-VN" sz="2800" dirty="0">
                <a:latin typeface="+mj-lt"/>
              </a:rPr>
              <a:t>cành : Cắt một đoạn cánh bành tẻ</a:t>
            </a:r>
          </a:p>
          <a:p>
            <a:r>
              <a:rPr lang="en-US" sz="2800" dirty="0" smtClean="0">
                <a:latin typeface="+mj-lt"/>
              </a:rPr>
              <a:t>                      </a:t>
            </a:r>
            <a:r>
              <a:rPr lang="vi-VN" sz="2800" dirty="0" smtClean="0">
                <a:latin typeface="+mj-lt"/>
              </a:rPr>
              <a:t>Ghép </a:t>
            </a:r>
            <a:r>
              <a:rPr lang="vi-VN" sz="2800" dirty="0">
                <a:latin typeface="+mj-lt"/>
              </a:rPr>
              <a:t>cành : Dùng một bộ phận sinh dưỡng</a:t>
            </a:r>
          </a:p>
          <a:p>
            <a:r>
              <a:rPr lang="en-US" sz="2800" dirty="0" smtClean="0">
                <a:latin typeface="+mj-lt"/>
              </a:rPr>
              <a:t>                      </a:t>
            </a:r>
            <a:r>
              <a:rPr lang="vi-VN" sz="2800" dirty="0" smtClean="0">
                <a:latin typeface="+mj-lt"/>
              </a:rPr>
              <a:t>Chiết </a:t>
            </a:r>
            <a:r>
              <a:rPr lang="vi-VN" sz="2800" dirty="0">
                <a:latin typeface="+mj-lt"/>
              </a:rPr>
              <a:t>cành : Tách một đoạn vỏ của cây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ppt_x"/>
                                          </p:val>
                                        </p:tav>
                                        <p:tav tm="100000">
                                          <p:val>
                                            <p:strVal val="#ppt_x"/>
                                          </p:val>
                                        </p:tav>
                                      </p:tavLst>
                                    </p:anim>
                                    <p:anim calcmode="lin" valueType="num">
                                      <p:cBhvr additive="base">
                                        <p:cTn id="2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500" fill="hold"/>
                                        <p:tgtEl>
                                          <p:spTgt spid="18"/>
                                        </p:tgtEl>
                                        <p:attrNameLst>
                                          <p:attrName>ppt_x</p:attrName>
                                        </p:attrNameLst>
                                      </p:cBhvr>
                                      <p:tavLst>
                                        <p:tav tm="0">
                                          <p:val>
                                            <p:strVal val="#ppt_x"/>
                                          </p:val>
                                        </p:tav>
                                        <p:tav tm="100000">
                                          <p:val>
                                            <p:strVal val="#ppt_x"/>
                                          </p:val>
                                        </p:tav>
                                      </p:tavLst>
                                    </p:anim>
                                    <p:anim calcmode="lin" valueType="num">
                                      <p:cBhvr additive="base">
                                        <p:cTn id="3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6" grpId="0" animBg="1"/>
      <p:bldP spid="17" grpId="0" animBg="1"/>
      <p:bldP spid="18" grpId="0" animBg="1"/>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14348" y="269776"/>
            <a:ext cx="8229600" cy="1143000"/>
          </a:xfrm>
        </p:spPr>
        <p:txBody>
          <a:bodyPr>
            <a:normAutofit/>
          </a:bodyPr>
          <a:lstStyle/>
          <a:p>
            <a:r>
              <a:rPr lang="en-GB" sz="4000" b="1" dirty="0" smtClean="0">
                <a:solidFill>
                  <a:srgbClr val="FF0000"/>
                </a:solidFill>
                <a:latin typeface="Times New Roman" pitchFamily="18" charset="0"/>
                <a:cs typeface="Times New Roman" pitchFamily="18" charset="0"/>
              </a:rPr>
              <a:t>HƯỚNG DẪN HỌC TẬP</a:t>
            </a:r>
            <a:endParaRPr lang="en-GB" sz="4000" b="1" dirty="0">
              <a:solidFill>
                <a:srgbClr val="FF0000"/>
              </a:solidFill>
              <a:latin typeface="Times New Roman" pitchFamily="18" charset="0"/>
              <a:cs typeface="Times New Roman" pitchFamily="18" charset="0"/>
            </a:endParaRPr>
          </a:p>
        </p:txBody>
      </p:sp>
      <p:sp>
        <p:nvSpPr>
          <p:cNvPr id="4" name="TextBox 3"/>
          <p:cNvSpPr txBox="1"/>
          <p:nvPr/>
        </p:nvSpPr>
        <p:spPr>
          <a:xfrm>
            <a:off x="728578" y="1346572"/>
            <a:ext cx="8019886" cy="2246769"/>
          </a:xfrm>
          <a:prstGeom prst="rect">
            <a:avLst/>
          </a:prstGeom>
          <a:noFill/>
        </p:spPr>
        <p:txBody>
          <a:bodyPr wrap="square" rtlCol="0">
            <a:spAutoFit/>
          </a:bodyPr>
          <a:lstStyle/>
          <a:p>
            <a:r>
              <a:rPr lang="en-GB" sz="2800" b="1" dirty="0" smtClean="0">
                <a:latin typeface="Times New Roman" pitchFamily="18" charset="0"/>
                <a:cs typeface="Times New Roman" pitchFamily="18" charset="0"/>
              </a:rPr>
              <a:t>*</a:t>
            </a:r>
            <a:r>
              <a:rPr lang="en-GB" sz="2800" b="1" dirty="0" err="1" smtClean="0">
                <a:latin typeface="Times New Roman" pitchFamily="18" charset="0"/>
                <a:cs typeface="Times New Roman" pitchFamily="18" charset="0"/>
              </a:rPr>
              <a:t>Đối</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với</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bài</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học</a:t>
            </a:r>
            <a:r>
              <a:rPr lang="en-GB" sz="2800" b="1" dirty="0" smtClean="0">
                <a:latin typeface="Times New Roman" pitchFamily="18" charset="0"/>
                <a:cs typeface="Times New Roman" pitchFamily="18" charset="0"/>
              </a:rPr>
              <a:t> ở </a:t>
            </a:r>
            <a:r>
              <a:rPr lang="en-GB" sz="2800" b="1" dirty="0" err="1" smtClean="0">
                <a:latin typeface="Times New Roman" pitchFamily="18" charset="0"/>
                <a:cs typeface="Times New Roman" pitchFamily="18" charset="0"/>
              </a:rPr>
              <a:t>tiết</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học</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này</a:t>
            </a:r>
            <a:r>
              <a:rPr lang="en-GB" sz="2800" b="1" dirty="0" smtClean="0">
                <a:latin typeface="Times New Roman" pitchFamily="18" charset="0"/>
                <a:cs typeface="Times New Roman" pitchFamily="18" charset="0"/>
              </a:rPr>
              <a:t>:</a:t>
            </a:r>
          </a:p>
          <a:p>
            <a:pPr marL="514350" indent="-514350"/>
            <a:r>
              <a:rPr lang="en-GB" sz="2800" dirty="0" smtClean="0">
                <a:latin typeface="Times New Roman" pitchFamily="18" charset="0"/>
                <a:cs typeface="Times New Roman" pitchFamily="18" charset="0"/>
              </a:rPr>
              <a:t>	</a:t>
            </a:r>
            <a:r>
              <a:rPr lang="en-GB" sz="2800" b="1" dirty="0" smtClean="0">
                <a:solidFill>
                  <a:srgbClr val="0000FF"/>
                </a:solidFill>
                <a:latin typeface="Times New Roman" pitchFamily="18" charset="0"/>
                <a:cs typeface="Times New Roman" pitchFamily="18" charset="0"/>
              </a:rPr>
              <a:t>- </a:t>
            </a:r>
            <a:r>
              <a:rPr lang="en-GB" sz="2800" b="1" dirty="0" err="1" smtClean="0">
                <a:solidFill>
                  <a:srgbClr val="0000FF"/>
                </a:solidFill>
                <a:latin typeface="Times New Roman" pitchFamily="18" charset="0"/>
                <a:cs typeface="Times New Roman" pitchFamily="18" charset="0"/>
              </a:rPr>
              <a:t>Học</a:t>
            </a:r>
            <a:r>
              <a:rPr lang="en-GB" sz="2800" b="1" dirty="0" smtClean="0">
                <a:solidFill>
                  <a:srgbClr val="0000FF"/>
                </a:solidFill>
                <a:latin typeface="Times New Roman" pitchFamily="18" charset="0"/>
                <a:cs typeface="Times New Roman" pitchFamily="18" charset="0"/>
              </a:rPr>
              <a:t> </a:t>
            </a:r>
            <a:r>
              <a:rPr lang="en-GB" sz="2800" b="1" dirty="0" err="1" smtClean="0">
                <a:solidFill>
                  <a:srgbClr val="0000FF"/>
                </a:solidFill>
                <a:latin typeface="Times New Roman" pitchFamily="18" charset="0"/>
                <a:cs typeface="Times New Roman" pitchFamily="18" charset="0"/>
              </a:rPr>
              <a:t>bài</a:t>
            </a:r>
            <a:r>
              <a:rPr lang="en-GB" sz="2800" b="1" dirty="0" smtClean="0">
                <a:solidFill>
                  <a:srgbClr val="0000FF"/>
                </a:solidFill>
                <a:latin typeface="Times New Roman" pitchFamily="18" charset="0"/>
                <a:cs typeface="Times New Roman" pitchFamily="18" charset="0"/>
              </a:rPr>
              <a:t>.</a:t>
            </a:r>
          </a:p>
          <a:p>
            <a:pPr marL="514350" indent="-514350"/>
            <a:r>
              <a:rPr lang="en-GB" sz="2800" b="1" dirty="0" smtClean="0">
                <a:solidFill>
                  <a:srgbClr val="0000FF"/>
                </a:solidFill>
                <a:latin typeface="Times New Roman" pitchFamily="18" charset="0"/>
                <a:cs typeface="Times New Roman" pitchFamily="18" charset="0"/>
              </a:rPr>
              <a:t>	- </a:t>
            </a:r>
            <a:r>
              <a:rPr lang="en-US" sz="2800" b="1" dirty="0" err="1">
                <a:solidFill>
                  <a:srgbClr val="0000FF"/>
                </a:solidFill>
                <a:latin typeface="Times New Roman" pitchFamily="18" charset="0"/>
                <a:cs typeface="Times New Roman" pitchFamily="18" charset="0"/>
              </a:rPr>
              <a:t>Thực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hiện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nhân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giống</a:t>
            </a:r>
            <a:r>
              <a:rPr lang="en-US" sz="2800" b="1" dirty="0">
                <a:solidFill>
                  <a:srgbClr val="0000FF"/>
                </a:solidFill>
                <a:latin typeface="Times New Roman" pitchFamily="18" charset="0"/>
                <a:cs typeface="Times New Roman" pitchFamily="18" charset="0"/>
              </a:rPr>
              <a:t> 1 </a:t>
            </a:r>
            <a:r>
              <a:rPr lang="en-US" sz="2800" b="1" dirty="0" err="1">
                <a:solidFill>
                  <a:srgbClr val="0000FF"/>
                </a:solidFill>
                <a:latin typeface="Times New Roman" pitchFamily="18" charset="0"/>
                <a:cs typeface="Times New Roman" pitchFamily="18" charset="0"/>
              </a:rPr>
              <a:t>loại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cây</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trồng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cụ</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thể</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bằng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phương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pháp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giâm</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cành</a:t>
            </a:r>
            <a:r>
              <a:rPr lang="en-US" sz="2800" b="1" dirty="0" smtClean="0">
                <a:solidFill>
                  <a:srgbClr val="0000FF"/>
                </a:solidFill>
                <a:latin typeface="Times New Roman" pitchFamily="18" charset="0"/>
                <a:cs typeface="Times New Roman" pitchFamily="18" charset="0"/>
              </a:rPr>
              <a:t>.</a:t>
            </a:r>
          </a:p>
          <a:p>
            <a:pPr marL="514350" indent="-514350"/>
            <a:r>
              <a:rPr lang="en-US" sz="2800" b="1" dirty="0">
                <a:solidFill>
                  <a:srgbClr val="0000FF"/>
                </a:solidFill>
                <a:latin typeface="Times New Roman" pitchFamily="18" charset="0"/>
                <a:cs typeface="Times New Roman" pitchFamily="18" charset="0"/>
              </a:rPr>
              <a:t> </a:t>
            </a:r>
            <a:r>
              <a:rPr lang="en-US" sz="2800" b="1" dirty="0" smtClean="0">
                <a:solidFill>
                  <a:srgbClr val="0000FF"/>
                </a:solidFill>
                <a:latin typeface="Times New Roman" pitchFamily="18" charset="0"/>
                <a:cs typeface="Times New Roman" pitchFamily="18" charset="0"/>
              </a:rPr>
              <a:t>    - </a:t>
            </a:r>
            <a:r>
              <a:rPr lang="en-US" sz="2800" b="1" dirty="0" err="1" smtClean="0">
                <a:solidFill>
                  <a:srgbClr val="0000FF"/>
                </a:solidFill>
                <a:latin typeface="Times New Roman" pitchFamily="18" charset="0"/>
                <a:cs typeface="Times New Roman" pitchFamily="18" charset="0"/>
              </a:rPr>
              <a:t>Chuẩn</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bị</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tiết</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sau</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thực</a:t>
            </a:r>
            <a:r>
              <a:rPr lang="en-US" sz="2800" b="1" dirty="0" smtClean="0">
                <a:solidFill>
                  <a:srgbClr val="0000FF"/>
                </a:solidFill>
                <a:latin typeface="Times New Roman" pitchFamily="18" charset="0"/>
                <a:cs typeface="Times New Roman" pitchFamily="18" charset="0"/>
              </a:rPr>
              <a:t> </a:t>
            </a:r>
            <a:r>
              <a:rPr lang="en-US" sz="2800" b="1" dirty="0" err="1" smtClean="0">
                <a:solidFill>
                  <a:srgbClr val="0000FF"/>
                </a:solidFill>
                <a:latin typeface="Times New Roman" pitchFamily="18" charset="0"/>
                <a:cs typeface="Times New Roman" pitchFamily="18" charset="0"/>
              </a:rPr>
              <a:t>hành</a:t>
            </a:r>
            <a:r>
              <a:rPr lang="en-US" sz="2800" b="1" dirty="0" smtClean="0">
                <a:solidFill>
                  <a:srgbClr val="0000FF"/>
                </a:solidFill>
                <a:latin typeface="Times New Roman" pitchFamily="18" charset="0"/>
                <a:cs typeface="Times New Roman" pitchFamily="18" charset="0"/>
              </a:rPr>
              <a:t>.</a:t>
            </a:r>
            <a:endParaRPr lang="en-GB" sz="2800" b="1" dirty="0">
              <a:solidFill>
                <a:srgbClr val="0000FF"/>
              </a:solidFill>
              <a:latin typeface="Times New Roman" pitchFamily="18" charset="0"/>
              <a:cs typeface="Times New Roman" pitchFamily="18" charset="0"/>
            </a:endParaRPr>
          </a:p>
        </p:txBody>
      </p:sp>
      <p:sp>
        <p:nvSpPr>
          <p:cNvPr id="5" name="TextBox 4"/>
          <p:cNvSpPr txBox="1"/>
          <p:nvPr/>
        </p:nvSpPr>
        <p:spPr>
          <a:xfrm>
            <a:off x="780257" y="3593341"/>
            <a:ext cx="7896199" cy="2677656"/>
          </a:xfrm>
          <a:prstGeom prst="rect">
            <a:avLst/>
          </a:prstGeom>
          <a:noFill/>
        </p:spPr>
        <p:txBody>
          <a:bodyPr wrap="square" rtlCol="0">
            <a:spAutoFit/>
          </a:bodyPr>
          <a:lstStyle/>
          <a:p>
            <a:r>
              <a:rPr lang="en-GB" sz="2800" b="1" dirty="0" smtClean="0">
                <a:latin typeface="Times New Roman" pitchFamily="18" charset="0"/>
                <a:cs typeface="Times New Roman" pitchFamily="18" charset="0"/>
              </a:rPr>
              <a:t>*</a:t>
            </a:r>
            <a:r>
              <a:rPr lang="en-GB" sz="2800" b="1" dirty="0" err="1" smtClean="0">
                <a:latin typeface="Times New Roman" pitchFamily="18" charset="0"/>
                <a:cs typeface="Times New Roman" pitchFamily="18" charset="0"/>
              </a:rPr>
              <a:t>Đối</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với</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bài</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học</a:t>
            </a:r>
            <a:r>
              <a:rPr lang="en-GB" sz="2800" b="1" dirty="0" smtClean="0">
                <a:latin typeface="Times New Roman" pitchFamily="18" charset="0"/>
                <a:cs typeface="Times New Roman" pitchFamily="18" charset="0"/>
              </a:rPr>
              <a:t> ở </a:t>
            </a:r>
            <a:r>
              <a:rPr lang="en-GB" sz="2800" b="1" dirty="0" err="1" smtClean="0">
                <a:latin typeface="Times New Roman" pitchFamily="18" charset="0"/>
                <a:cs typeface="Times New Roman" pitchFamily="18" charset="0"/>
              </a:rPr>
              <a:t>tiết</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học</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tiếp</a:t>
            </a:r>
            <a:r>
              <a:rPr lang="en-GB" sz="2800" b="1" dirty="0" smtClean="0">
                <a:latin typeface="Times New Roman" pitchFamily="18" charset="0"/>
                <a:cs typeface="Times New Roman" pitchFamily="18" charset="0"/>
              </a:rPr>
              <a:t> </a:t>
            </a:r>
            <a:r>
              <a:rPr lang="en-GB" sz="2800" b="1" dirty="0" err="1" smtClean="0">
                <a:latin typeface="Times New Roman" pitchFamily="18" charset="0"/>
                <a:cs typeface="Times New Roman" pitchFamily="18" charset="0"/>
              </a:rPr>
              <a:t>theo</a:t>
            </a:r>
            <a:r>
              <a:rPr lang="en-GB" sz="2800" b="1" dirty="0" smtClean="0">
                <a:latin typeface="Times New Roman" pitchFamily="18" charset="0"/>
                <a:cs typeface="Times New Roman" pitchFamily="18" charset="0"/>
              </a:rPr>
              <a:t>:</a:t>
            </a:r>
          </a:p>
          <a:p>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Chuẩn</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bị</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cành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bánh</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tẻ</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một</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số</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loại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cây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phổ</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biến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ngót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khoai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hóng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râm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bụt</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mỗi</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loại</a:t>
            </a:r>
            <a:r>
              <a:rPr lang="en-US" sz="2800" dirty="0">
                <a:latin typeface="Times New Roman" pitchFamily="18" charset="0"/>
                <a:cs typeface="Times New Roman" pitchFamily="18" charset="0"/>
              </a:rPr>
              <a:t> 20 </a:t>
            </a:r>
            <a:r>
              <a:rPr lang="en-US" sz="2800" dirty="0" err="1">
                <a:latin typeface="Times New Roman" pitchFamily="18" charset="0"/>
                <a:cs typeface="Times New Roman" pitchFamily="18" charset="0"/>
              </a:rPr>
              <a:t>cành</a:t>
            </a:r>
            <a:r>
              <a:rPr lang="en-US" sz="2800" dirty="0">
                <a:latin typeface="Times New Roman" pitchFamily="18" charset="0"/>
                <a:cs typeface="Times New Roman" pitchFamily="18" charset="0"/>
              </a:rPr>
              <a:t>.</a:t>
            </a:r>
            <a:r>
              <a:rPr lang="en-GB" sz="2800" dirty="0" smtClean="0">
                <a:latin typeface="Times New Roman" pitchFamily="18" charset="0"/>
                <a:cs typeface="Times New Roman" pitchFamily="18" charset="0"/>
              </a:rPr>
              <a:t>  </a:t>
            </a:r>
          </a:p>
          <a:p>
            <a:r>
              <a:rPr lang="en-US" sz="2800" dirty="0" smtClean="0">
                <a:latin typeface="Times New Roman" pitchFamily="18" charset="0"/>
                <a:cs typeface="Times New Roman" pitchFamily="18" charset="0"/>
              </a:rPr>
              <a:t>- Dao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kéo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khay</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đất</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thuốc</a:t>
            </a:r>
            <a:r>
              <a:rPr lang="en-US" sz="2800" dirty="0" smtClean="0">
                <a:latin typeface="Times New Roman" pitchFamily="18" charset="0"/>
                <a:cs typeface="Times New Roman" pitchFamily="18" charset="0"/>
              </a:rPr>
              <a:t> </a:t>
            </a:r>
            <a:r>
              <a:rPr lang="en-US" sz="2800" dirty="0" err="1">
                <a:latin typeface="Times New Roman" pitchFamily="18" charset="0"/>
                <a:cs typeface="Times New Roman" pitchFamily="18" charset="0"/>
              </a:rPr>
              <a:t>kích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thích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rễ</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nước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sạch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lọ</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thuỷ</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tưới</a:t>
            </a:r>
            <a:r>
              <a:rPr lang="en-US" sz="2800" dirty="0">
                <a:latin typeface="Times New Roman" pitchFamily="18" charset="0"/>
                <a:cs typeface="Times New Roman" pitchFamily="18" charset="0"/>
              </a:rPr>
              <a:t> </a:t>
            </a:r>
            <a:r>
              <a:rPr lang="en-US" sz="2800" dirty="0" err="1" smtClean="0">
                <a:latin typeface="Times New Roman" pitchFamily="18" charset="0"/>
                <a:cs typeface="Times New Roman" pitchFamily="18" charset="0"/>
              </a:rPr>
              <a:t>nước</a:t>
            </a:r>
            <a:r>
              <a:rPr lang="en-US" sz="2800" dirty="0" smtClean="0">
                <a:latin typeface="Times New Roman" pitchFamily="18" charset="0"/>
                <a:cs typeface="Times New Roman" pitchFamily="18" charset="0"/>
              </a:rPr>
              <a:t>. </a:t>
            </a:r>
            <a:endParaRPr lang="en-GB" sz="2800" dirty="0">
              <a:latin typeface="Times New Roman" pitchFamily="18" charset="0"/>
              <a:cs typeface="Times New Roman" pitchFamily="18" charset="0"/>
            </a:endParaRPr>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8" descr="9"/>
          <p:cNvPicPr>
            <a:picLocks noChangeAspect="1" noChangeArrowheads="1"/>
          </p:cNvPicPr>
          <p:nvPr/>
        </p:nvPicPr>
        <p:blipFill>
          <a:blip r:embed="rId2"/>
          <a:srcRect/>
          <a:stretch>
            <a:fillRect/>
          </a:stretch>
        </p:blipFill>
        <p:spPr bwMode="auto">
          <a:xfrm>
            <a:off x="5072066" y="1500174"/>
            <a:ext cx="3276600" cy="3571900"/>
          </a:xfrm>
          <a:prstGeom prst="rect">
            <a:avLst/>
          </a:prstGeom>
          <a:noFill/>
        </p:spPr>
      </p:pic>
      <p:pic>
        <p:nvPicPr>
          <p:cNvPr id="1026" name="Picture 2" descr="C:\Users\user\Pictures\giam canh.jpg"/>
          <p:cNvPicPr>
            <a:picLocks noChangeAspect="1" noChangeArrowheads="1"/>
          </p:cNvPicPr>
          <p:nvPr/>
        </p:nvPicPr>
        <p:blipFill>
          <a:blip r:embed="rId3"/>
          <a:srcRect/>
          <a:stretch>
            <a:fillRect/>
          </a:stretch>
        </p:blipFill>
        <p:spPr bwMode="auto">
          <a:xfrm>
            <a:off x="285720" y="1500174"/>
            <a:ext cx="4071966" cy="3000396"/>
          </a:xfrm>
          <a:prstGeom prst="rect">
            <a:avLst/>
          </a:prstGeom>
          <a:noFill/>
        </p:spPr>
      </p:pic>
      <p:pic>
        <p:nvPicPr>
          <p:cNvPr id="1027" name="Picture 3" descr="C:\Users\user\Pictures\giam canh1.jpg"/>
          <p:cNvPicPr>
            <a:picLocks noChangeAspect="1" noChangeArrowheads="1"/>
          </p:cNvPicPr>
          <p:nvPr/>
        </p:nvPicPr>
        <p:blipFill>
          <a:blip r:embed="rId4"/>
          <a:srcRect/>
          <a:stretch>
            <a:fillRect/>
          </a:stretch>
        </p:blipFill>
        <p:spPr bwMode="auto">
          <a:xfrm>
            <a:off x="285720" y="4571984"/>
            <a:ext cx="4071966" cy="2286016"/>
          </a:xfrm>
          <a:prstGeom prst="rect">
            <a:avLst/>
          </a:prstGeom>
          <a:noFill/>
        </p:spPr>
      </p:pic>
      <p:sp>
        <p:nvSpPr>
          <p:cNvPr id="9" name="Rectangle 8"/>
          <p:cNvSpPr/>
          <p:nvPr/>
        </p:nvSpPr>
        <p:spPr>
          <a:xfrm>
            <a:off x="5429256" y="5429264"/>
            <a:ext cx="2714644"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smtClean="0">
                <a:solidFill>
                  <a:schemeClr val="tx1"/>
                </a:solidFill>
                <a:latin typeface="Times New Roman" pitchFamily="18" charset="0"/>
                <a:cs typeface="Times New Roman" pitchFamily="18" charset="0"/>
              </a:rPr>
              <a:t>Giâm cành</a:t>
            </a:r>
            <a:endParaRPr lang="en-GB" sz="320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449470520"/>
      </p:ext>
    </p:extLst>
  </p:cSld>
  <p:clrMapOvr>
    <a:masterClrMapping/>
  </p:clrMapOvr>
  <p:transition spd="med">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Pictures\gcxt.jpg"/>
          <p:cNvPicPr>
            <a:picLocks noChangeAspect="1" noChangeArrowheads="1"/>
          </p:cNvPicPr>
          <p:nvPr/>
        </p:nvPicPr>
        <p:blipFill>
          <a:blip r:embed="rId2"/>
          <a:srcRect/>
          <a:stretch>
            <a:fillRect/>
          </a:stretch>
        </p:blipFill>
        <p:spPr bwMode="auto">
          <a:xfrm>
            <a:off x="5143504" y="1714488"/>
            <a:ext cx="4000496" cy="2214578"/>
          </a:xfrm>
          <a:prstGeom prst="rect">
            <a:avLst/>
          </a:prstGeom>
          <a:noFill/>
        </p:spPr>
      </p:pic>
      <p:pic>
        <p:nvPicPr>
          <p:cNvPr id="2052" name="Picture 4" descr="C:\Users\user\Pictures\ghep canh mit.jpg"/>
          <p:cNvPicPr>
            <a:picLocks noChangeAspect="1" noChangeArrowheads="1"/>
          </p:cNvPicPr>
          <p:nvPr/>
        </p:nvPicPr>
        <p:blipFill>
          <a:blip r:embed="rId3"/>
          <a:srcRect/>
          <a:stretch>
            <a:fillRect/>
          </a:stretch>
        </p:blipFill>
        <p:spPr bwMode="auto">
          <a:xfrm>
            <a:off x="0" y="4429132"/>
            <a:ext cx="4090968" cy="2428868"/>
          </a:xfrm>
          <a:prstGeom prst="rect">
            <a:avLst/>
          </a:prstGeom>
          <a:noFill/>
        </p:spPr>
      </p:pic>
      <p:pic>
        <p:nvPicPr>
          <p:cNvPr id="2053" name="Picture 5" descr="C:\Users\user\Pictures\gcnc.jpg"/>
          <p:cNvPicPr>
            <a:picLocks noChangeAspect="1" noChangeArrowheads="1"/>
          </p:cNvPicPr>
          <p:nvPr/>
        </p:nvPicPr>
        <p:blipFill>
          <a:blip r:embed="rId4"/>
          <a:srcRect/>
          <a:stretch>
            <a:fillRect/>
          </a:stretch>
        </p:blipFill>
        <p:spPr bwMode="auto">
          <a:xfrm>
            <a:off x="5143504" y="4071942"/>
            <a:ext cx="4000496" cy="2786058"/>
          </a:xfrm>
          <a:prstGeom prst="rect">
            <a:avLst/>
          </a:prstGeom>
          <a:noFill/>
        </p:spPr>
      </p:pic>
      <p:sp>
        <p:nvSpPr>
          <p:cNvPr id="8" name="Rectangle 7"/>
          <p:cNvSpPr/>
          <p:nvPr/>
        </p:nvSpPr>
        <p:spPr>
          <a:xfrm>
            <a:off x="4071934" y="2428868"/>
            <a:ext cx="1000132" cy="33575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smtClean="0">
                <a:solidFill>
                  <a:schemeClr val="tx1"/>
                </a:solidFill>
                <a:latin typeface="Times New Roman" pitchFamily="18" charset="0"/>
                <a:cs typeface="Times New Roman" pitchFamily="18" charset="0"/>
              </a:rPr>
              <a:t>Ghép cành</a:t>
            </a:r>
            <a:endParaRPr lang="en-GB" sz="2800">
              <a:solidFill>
                <a:schemeClr val="tx1"/>
              </a:solidFill>
              <a:latin typeface="Times New Roman" pitchFamily="18" charset="0"/>
              <a:cs typeface="Times New Roman" pitchFamily="18" charset="0"/>
            </a:endParaRPr>
          </a:p>
        </p:txBody>
      </p:sp>
      <p:pic>
        <p:nvPicPr>
          <p:cNvPr id="2054" name="Picture 6" descr="C:\Users\user\Pictures\gccx.jpg"/>
          <p:cNvPicPr>
            <a:picLocks noChangeAspect="1" noChangeArrowheads="1"/>
          </p:cNvPicPr>
          <p:nvPr/>
        </p:nvPicPr>
        <p:blipFill>
          <a:blip r:embed="rId5"/>
          <a:srcRect/>
          <a:stretch>
            <a:fillRect/>
          </a:stretch>
        </p:blipFill>
        <p:spPr bwMode="auto">
          <a:xfrm>
            <a:off x="0" y="1643050"/>
            <a:ext cx="3929058" cy="2643206"/>
          </a:xfrm>
          <a:prstGeom prst="rect">
            <a:avLst/>
          </a:prstGeom>
          <a:noFill/>
        </p:spPr>
      </p:pic>
    </p:spTree>
    <p:extLst>
      <p:ext uri="{BB962C8B-B14F-4D97-AF65-F5344CB8AC3E}">
        <p14:creationId xmlns:p14="http://schemas.microsoft.com/office/powerpoint/2010/main" val="589422639"/>
      </p:ext>
    </p:extLst>
  </p:cSld>
  <p:clrMapOvr>
    <a:masterClrMapping/>
  </p:clrMapOvr>
  <p:transition spd="med">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28596" y="6000768"/>
            <a:ext cx="2428892" cy="5715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smtClean="0">
                <a:latin typeface="Times New Roman" pitchFamily="18" charset="0"/>
                <a:cs typeface="Times New Roman" pitchFamily="18" charset="0"/>
              </a:rPr>
              <a:t>Chiết cành </a:t>
            </a:r>
            <a:endParaRPr lang="en-GB" sz="2400">
              <a:latin typeface="Times New Roman" pitchFamily="18" charset="0"/>
              <a:cs typeface="Times New Roman" pitchFamily="18" charset="0"/>
            </a:endParaRPr>
          </a:p>
        </p:txBody>
      </p:sp>
      <p:pic>
        <p:nvPicPr>
          <p:cNvPr id="11" name="Picture 2" descr="C:\Users\user\Pictures\chiet anh.jpg"/>
          <p:cNvPicPr>
            <a:picLocks noChangeAspect="1" noChangeArrowheads="1"/>
          </p:cNvPicPr>
          <p:nvPr/>
        </p:nvPicPr>
        <p:blipFill>
          <a:blip r:embed="rId2"/>
          <a:srcRect/>
          <a:stretch>
            <a:fillRect/>
          </a:stretch>
        </p:blipFill>
        <p:spPr bwMode="auto">
          <a:xfrm>
            <a:off x="0" y="1571612"/>
            <a:ext cx="7884368" cy="4143404"/>
          </a:xfrm>
          <a:prstGeom prst="rect">
            <a:avLst/>
          </a:prstGeom>
          <a:noFill/>
        </p:spPr>
      </p:pic>
    </p:spTree>
    <p:extLst>
      <p:ext uri="{BB962C8B-B14F-4D97-AF65-F5344CB8AC3E}">
        <p14:creationId xmlns:p14="http://schemas.microsoft.com/office/powerpoint/2010/main" val="416745577"/>
      </p:ext>
    </p:extLst>
  </p:cSld>
  <p:clrMapOvr>
    <a:masterClrMapping/>
  </p:clrMapOvr>
  <p:transition spd="med">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user\Pictures\mo hinh.jpg"/>
          <p:cNvPicPr>
            <a:picLocks noChangeAspect="1" noChangeArrowheads="1"/>
          </p:cNvPicPr>
          <p:nvPr/>
        </p:nvPicPr>
        <p:blipFill>
          <a:blip r:embed="rId2"/>
          <a:srcRect/>
          <a:stretch>
            <a:fillRect/>
          </a:stretch>
        </p:blipFill>
        <p:spPr bwMode="auto">
          <a:xfrm>
            <a:off x="1907704" y="1196752"/>
            <a:ext cx="5286412" cy="1847850"/>
          </a:xfrm>
          <a:prstGeom prst="rect">
            <a:avLst/>
          </a:prstGeom>
          <a:noFill/>
        </p:spPr>
      </p:pic>
      <p:pic>
        <p:nvPicPr>
          <p:cNvPr id="6" name="Picture 4" descr="C:\Users\user\Pictures\nhan giong.jpg"/>
          <p:cNvPicPr>
            <a:picLocks noChangeAspect="1" noChangeArrowheads="1"/>
          </p:cNvPicPr>
          <p:nvPr/>
        </p:nvPicPr>
        <p:blipFill>
          <a:blip r:embed="rId3"/>
          <a:srcRect/>
          <a:stretch>
            <a:fillRect/>
          </a:stretch>
        </p:blipFill>
        <p:spPr bwMode="auto">
          <a:xfrm>
            <a:off x="1763688" y="3500438"/>
            <a:ext cx="2928958" cy="2286016"/>
          </a:xfrm>
          <a:prstGeom prst="rect">
            <a:avLst/>
          </a:prstGeom>
          <a:noFill/>
        </p:spPr>
      </p:pic>
      <p:pic>
        <p:nvPicPr>
          <p:cNvPr id="7" name="Picture 25" descr="larger_dae1348204306[1]"/>
          <p:cNvPicPr>
            <a:picLocks noChangeAspect="1" noChangeArrowheads="1"/>
          </p:cNvPicPr>
          <p:nvPr/>
        </p:nvPicPr>
        <p:blipFill>
          <a:blip r:embed="rId4"/>
          <a:srcRect/>
          <a:stretch>
            <a:fillRect/>
          </a:stretch>
        </p:blipFill>
        <p:spPr bwMode="auto">
          <a:xfrm>
            <a:off x="5214942" y="3500438"/>
            <a:ext cx="2104762" cy="3143248"/>
          </a:xfrm>
          <a:prstGeom prst="rect">
            <a:avLst/>
          </a:prstGeom>
          <a:noFill/>
          <a:ln w="9525">
            <a:noFill/>
            <a:miter lim="800000"/>
            <a:headEnd/>
            <a:tailEnd/>
          </a:ln>
        </p:spPr>
      </p:pic>
      <p:sp>
        <p:nvSpPr>
          <p:cNvPr id="8" name="Rectangle 7"/>
          <p:cNvSpPr/>
          <p:nvPr/>
        </p:nvSpPr>
        <p:spPr>
          <a:xfrm>
            <a:off x="4143372" y="5929330"/>
            <a:ext cx="2143140" cy="7143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err="1" smtClean="0">
                <a:latin typeface="Times New Roman" pitchFamily="18" charset="0"/>
                <a:cs typeface="Times New Roman" pitchFamily="18" charset="0"/>
              </a:rPr>
              <a:t>Nuôi</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cấy</a:t>
            </a:r>
            <a:r>
              <a:rPr lang="en-GB" sz="2400" dirty="0" smtClean="0">
                <a:latin typeface="Times New Roman" pitchFamily="18" charset="0"/>
                <a:cs typeface="Times New Roman" pitchFamily="18" charset="0"/>
              </a:rPr>
              <a:t> </a:t>
            </a:r>
            <a:r>
              <a:rPr lang="en-GB" sz="2400" dirty="0" err="1" smtClean="0">
                <a:latin typeface="Times New Roman" pitchFamily="18" charset="0"/>
                <a:cs typeface="Times New Roman" pitchFamily="18" charset="0"/>
              </a:rPr>
              <a:t>mô</a:t>
            </a: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2626902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560" y="1919092"/>
            <a:ext cx="8136904" cy="3323987"/>
          </a:xfrm>
          <a:prstGeom prst="rect">
            <a:avLst/>
          </a:prstGeom>
          <a:noFill/>
        </p:spPr>
        <p:txBody>
          <a:bodyPr wrap="square" rtlCol="0">
            <a:spAutoFit/>
          </a:bodyPr>
          <a:lstStyle/>
          <a:p>
            <a:r>
              <a:rPr lang="vi-VN" sz="1400" dirty="0">
                <a:latin typeface="Times New Roman" panose="02020603050405020304" pitchFamily="18" charset="0"/>
                <a:cs typeface="Times New Roman" panose="02020603050405020304" pitchFamily="18" charset="0"/>
              </a:rPr>
              <a:t>PHÊ DUYỆT CỦA TỔ CHUYÊN MÔN           </a:t>
            </a:r>
            <a:r>
              <a:rPr lang="vi-VN"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a:t>
            </a:r>
            <a:r>
              <a:rPr lang="vi-VN" sz="1400" dirty="0" smtClean="0">
                <a:latin typeface="Times New Roman" panose="02020603050405020304" pitchFamily="18" charset="0"/>
                <a:cs typeface="Times New Roman" panose="02020603050405020304" pitchFamily="18" charset="0"/>
              </a:rPr>
              <a:t>Tịnh </a:t>
            </a:r>
            <a:r>
              <a:rPr lang="vi-VN" sz="1400" dirty="0">
                <a:latin typeface="Times New Roman" panose="02020603050405020304" pitchFamily="18" charset="0"/>
                <a:cs typeface="Times New Roman" panose="02020603050405020304" pitchFamily="18" charset="0"/>
              </a:rPr>
              <a:t>Khê, ngày </a:t>
            </a:r>
            <a:r>
              <a:rPr lang="en-US" sz="1400" dirty="0" smtClean="0">
                <a:latin typeface="Times New Roman" panose="02020603050405020304" pitchFamily="18" charset="0"/>
                <a:cs typeface="Times New Roman" panose="02020603050405020304" pitchFamily="18" charset="0"/>
              </a:rPr>
              <a:t>22</a:t>
            </a:r>
            <a:r>
              <a:rPr lang="vi-VN" sz="1400" dirty="0" smtClean="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tháng  </a:t>
            </a:r>
            <a:r>
              <a:rPr lang="en-US" sz="1400" dirty="0" smtClean="0">
                <a:latin typeface="Times New Roman" panose="02020603050405020304" pitchFamily="18" charset="0"/>
                <a:cs typeface="Times New Roman" panose="02020603050405020304" pitchFamily="18" charset="0"/>
              </a:rPr>
              <a:t>11</a:t>
            </a:r>
            <a:r>
              <a:rPr lang="vi-VN" sz="1400" dirty="0" smtClean="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năm </a:t>
            </a:r>
            <a:r>
              <a:rPr lang="vi-VN" sz="1400" dirty="0" smtClean="0">
                <a:latin typeface="Times New Roman" panose="02020603050405020304" pitchFamily="18" charset="0"/>
                <a:cs typeface="Times New Roman" panose="02020603050405020304" pitchFamily="18" charset="0"/>
              </a:rPr>
              <a:t>202</a:t>
            </a:r>
            <a:r>
              <a:rPr lang="en-US" sz="1400" smtClean="0">
                <a:latin typeface="Times New Roman" panose="02020603050405020304" pitchFamily="18" charset="0"/>
                <a:cs typeface="Times New Roman" panose="02020603050405020304" pitchFamily="18" charset="0"/>
              </a:rPr>
              <a:t>5</a:t>
            </a:r>
            <a:endParaRPr lang="vi-VN" sz="1400" dirty="0">
              <a:latin typeface="Times New Roman" panose="02020603050405020304" pitchFamily="18" charset="0"/>
              <a:cs typeface="Times New Roman" panose="02020603050405020304" pitchFamily="18" charset="0"/>
            </a:endParaRPr>
          </a:p>
          <a:p>
            <a:r>
              <a:rPr lang="vi-VN" sz="1400" dirty="0">
                <a:latin typeface="Times New Roman" panose="02020603050405020304" pitchFamily="18" charset="0"/>
                <a:cs typeface="Times New Roman" panose="02020603050405020304" pitchFamily="18" charset="0"/>
              </a:rPr>
              <a:t>                                                                                                                          Giáo viên bộ môn </a:t>
            </a: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r>
              <a:rPr lang="en-US" sz="1400" dirty="0">
                <a:latin typeface="Times New Roman" panose="02020603050405020304" pitchFamily="18" charset="0"/>
                <a:cs typeface="Times New Roman" panose="02020603050405020304" pitchFamily="18" charset="0"/>
              </a:rPr>
              <a:t>                  </a:t>
            </a:r>
            <a:r>
              <a:rPr lang="vi-VN" sz="1400" dirty="0">
                <a:latin typeface="Times New Roman" panose="02020603050405020304" pitchFamily="18" charset="0"/>
                <a:cs typeface="Times New Roman" panose="02020603050405020304" pitchFamily="18" charset="0"/>
              </a:rPr>
              <a:t>Phạm Tô Ninh </a:t>
            </a: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Phạm</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Thị</a:t>
            </a:r>
            <a:r>
              <a:rPr lang="en-US" sz="1400" dirty="0">
                <a:latin typeface="Times New Roman" panose="02020603050405020304" pitchFamily="18" charset="0"/>
                <a:cs typeface="Times New Roman" panose="02020603050405020304" pitchFamily="18" charset="0"/>
              </a:rPr>
              <a:t> </a:t>
            </a:r>
            <a:r>
              <a:rPr lang="en-US" sz="1400" dirty="0" err="1">
                <a:latin typeface="Times New Roman" panose="02020603050405020304" pitchFamily="18" charset="0"/>
                <a:cs typeface="Times New Roman" panose="02020603050405020304" pitchFamily="18" charset="0"/>
              </a:rPr>
              <a:t>Thương</a:t>
            </a:r>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latin typeface="Times New Roman" panose="02020603050405020304" pitchFamily="18" charset="0"/>
              <a:cs typeface="Times New Roman" panose="02020603050405020304" pitchFamily="18" charset="0"/>
            </a:endParaRPr>
          </a:p>
          <a:p>
            <a:endParaRPr lang="vi-VN" sz="1400" dirty="0"/>
          </a:p>
          <a:p>
            <a:endParaRPr lang="en-US" sz="1400" dirty="0"/>
          </a:p>
        </p:txBody>
      </p:sp>
    </p:spTree>
    <p:extLst>
      <p:ext uri="{BB962C8B-B14F-4D97-AF65-F5344CB8AC3E}">
        <p14:creationId xmlns:p14="http://schemas.microsoft.com/office/powerpoint/2010/main" val="3267565725"/>
      </p:ext>
    </p:extLst>
  </p:cSld>
  <p:clrMapOvr>
    <a:masterClrMapping/>
  </p:clrMapOvr>
  <p:transition advTm="1000">
    <p:pull/>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5609604"/>
      </p:ext>
    </p:extLst>
  </p:cSld>
  <p:clrMapOvr>
    <a:masterClrMapping/>
  </p:clrMapOvr>
  <p:transition advTm="1000">
    <p:pull/>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2356</TotalTime>
  <Words>1053</Words>
  <Application>Microsoft Office PowerPoint</Application>
  <PresentationFormat>On-screen Show (4:3)</PresentationFormat>
  <Paragraphs>99</Paragraphs>
  <Slides>19</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Times New Roman</vt:lpstr>
      <vt:lpstr>Office Theme</vt:lpstr>
      <vt:lpstr>PowerPoint Presentation</vt:lpstr>
      <vt:lpstr>PowerPoint Presentation</vt:lpstr>
      <vt:lpstr>Bài 5  NHÂN GIỐNG VÔ TÍNH CÂY TRỒNG</vt:lpstr>
      <vt:lpstr>PowerPoint Presentation</vt:lpstr>
      <vt:lpstr>I. Khái niệm</vt:lpstr>
      <vt:lpstr>II. Các phương pháp nhân giống vô tính</vt:lpstr>
      <vt:lpstr>II. Các phương pháp nhân giống vô tính</vt:lpstr>
      <vt:lpstr>II. Các phương pháp nhân giống vô tính</vt:lpstr>
      <vt:lpstr>II. Các phương pháp nhân giống vô tính</vt:lpstr>
      <vt:lpstr>III. Nhân giống bằng phương pháp giâm cành</vt:lpstr>
      <vt:lpstr>PowerPoint Presentation</vt:lpstr>
      <vt:lpstr>PowerPoint Presentation</vt:lpstr>
      <vt:lpstr>HƯỚNG DẪN HỌC TẬP</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DELL</cp:lastModifiedBy>
  <cp:revision>231</cp:revision>
  <dcterms:created xsi:type="dcterms:W3CDTF">2015-11-02T15:22:46Z</dcterms:created>
  <dcterms:modified xsi:type="dcterms:W3CDTF">2026-05-28T14:27:34Z</dcterms:modified>
</cp:coreProperties>
</file>