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23"/>
  </p:notesMasterIdLst>
  <p:sldIdLst>
    <p:sldId id="290" r:id="rId2"/>
    <p:sldId id="345" r:id="rId3"/>
    <p:sldId id="365" r:id="rId4"/>
    <p:sldId id="367" r:id="rId5"/>
    <p:sldId id="326" r:id="rId6"/>
    <p:sldId id="369" r:id="rId7"/>
    <p:sldId id="266" r:id="rId8"/>
    <p:sldId id="267" r:id="rId9"/>
    <p:sldId id="268" r:id="rId10"/>
    <p:sldId id="370" r:id="rId11"/>
    <p:sldId id="375" r:id="rId12"/>
    <p:sldId id="335" r:id="rId13"/>
    <p:sldId id="371" r:id="rId14"/>
    <p:sldId id="364" r:id="rId15"/>
    <p:sldId id="372" r:id="rId16"/>
    <p:sldId id="276" r:id="rId17"/>
    <p:sldId id="373" r:id="rId18"/>
    <p:sldId id="258" r:id="rId19"/>
    <p:sldId id="346" r:id="rId20"/>
    <p:sldId id="376" r:id="rId21"/>
    <p:sldId id="3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7" d="100"/>
          <a:sy n="87" d="100"/>
        </p:scale>
        <p:origin x="43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376D5-9842-4469-8DDF-2586B3E46552}"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801BAC-2EE0-437A-A262-901E4C885E31}" type="slidenum">
              <a:rPr lang="en-US" smtClean="0"/>
              <a:t>‹#›</a:t>
            </a:fld>
            <a:endParaRPr lang="en-US"/>
          </a:p>
        </p:txBody>
      </p:sp>
    </p:spTree>
    <p:extLst>
      <p:ext uri="{BB962C8B-B14F-4D97-AF65-F5344CB8AC3E}">
        <p14:creationId xmlns:p14="http://schemas.microsoft.com/office/powerpoint/2010/main" val="2329251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C0F53B06-B03B-4FA9-BDB8-5770D57864E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B529C7-6FC3-4B8B-88B4-B6377F4A92D8}" type="slidenum">
              <a:rPr lang="en-US" altLang="en-US"/>
              <a:pPr eaLnBrk="1" hangingPunct="1"/>
              <a:t>1</a:t>
            </a:fld>
            <a:endParaRPr lang="en-US" altLang="en-US"/>
          </a:p>
        </p:txBody>
      </p:sp>
      <p:sp>
        <p:nvSpPr>
          <p:cNvPr id="14339" name="Rectangle 2">
            <a:extLst>
              <a:ext uri="{FF2B5EF4-FFF2-40B4-BE49-F238E27FC236}">
                <a16:creationId xmlns:a16="http://schemas.microsoft.com/office/drawing/2014/main" id="{7AFB432D-23F7-4456-A480-2D39EBAD8DE2}"/>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2B9FD592-68F7-462F-9549-A2F20CCF8B7E}"/>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3620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1871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3476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155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0829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6370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999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19352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5/28/2026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677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7613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215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568800"/>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5/28/2026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524550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SB_Background04">
            <a:extLst>
              <a:ext uri="{FF2B5EF4-FFF2-40B4-BE49-F238E27FC236}">
                <a16:creationId xmlns:a16="http://schemas.microsoft.com/office/drawing/2014/main" id="{94B59161-E80D-4154-8211-C0CEDDDD3E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710" y="-22390"/>
            <a:ext cx="12178748" cy="6858000"/>
          </a:xfrm>
          <a:prstGeom prst="rect">
            <a:avLst/>
          </a:prstGeom>
          <a:noFill/>
          <a:ln w="57150" cmpd="thinThick">
            <a:solidFill>
              <a:srgbClr val="0D04C4"/>
            </a:solidFill>
            <a:miter lim="800000"/>
            <a:headEnd/>
            <a:tailEnd/>
          </a:ln>
        </p:spPr>
      </p:pic>
      <p:sp>
        <p:nvSpPr>
          <p:cNvPr id="3078" name="Rectangle 10">
            <a:extLst>
              <a:ext uri="{FF2B5EF4-FFF2-40B4-BE49-F238E27FC236}">
                <a16:creationId xmlns:a16="http://schemas.microsoft.com/office/drawing/2014/main" id="{507A36D0-B6D8-4ED1-8709-84B747BA1FB4}"/>
              </a:ext>
            </a:extLst>
          </p:cNvPr>
          <p:cNvSpPr>
            <a:spLocks noChangeArrowheads="1"/>
          </p:cNvSpPr>
          <p:nvPr/>
        </p:nvSpPr>
        <p:spPr bwMode="auto">
          <a:xfrm>
            <a:off x="131920" y="-152400"/>
            <a:ext cx="12060080" cy="6934200"/>
          </a:xfrm>
          <a:prstGeom prst="rect">
            <a:avLst/>
          </a:prstGeom>
          <a:noFill/>
          <a:ln w="76200" cmpd="tri" algn="ctr">
            <a:pattFill prst="solidDmnd">
              <a:fgClr>
                <a:srgbClr val="993366"/>
              </a:fgClr>
              <a:bgClr>
                <a:srgbClr val="FFFFFF"/>
              </a:bgClr>
            </a:pattFill>
            <a:miter lim="800000"/>
            <a:headEnd/>
            <a:tailEnd/>
          </a:ln>
          <a:effectLst>
            <a:prstShdw prst="shdw17" dist="17961" dir="13500000">
              <a:srgbClr val="5C1F3D"/>
            </a:prstShdw>
          </a:effectLst>
        </p:spPr>
        <p:txBody>
          <a:bodyPr wrap="none" anchor="ctr"/>
          <a:lstStyle/>
          <a:p>
            <a:pPr eaLnBrk="0" hangingPunct="0">
              <a:defRPr/>
            </a:pPr>
            <a:endParaRPr lang="en-US" sz="2200">
              <a:effectLst>
                <a:outerShdw blurRad="38100" dist="38100" dir="2700000" algn="tl">
                  <a:srgbClr val="000000">
                    <a:alpha val="43137"/>
                  </a:srgbClr>
                </a:outerShdw>
              </a:effectLst>
            </a:endParaRPr>
          </a:p>
        </p:txBody>
      </p:sp>
      <p:grpSp>
        <p:nvGrpSpPr>
          <p:cNvPr id="4" name="Group 23">
            <a:extLst>
              <a:ext uri="{FF2B5EF4-FFF2-40B4-BE49-F238E27FC236}">
                <a16:creationId xmlns:a16="http://schemas.microsoft.com/office/drawing/2014/main" id="{5CCBD089-5F35-44DC-97CB-D213C4FCAE07}"/>
              </a:ext>
            </a:extLst>
          </p:cNvPr>
          <p:cNvGrpSpPr>
            <a:grpSpLocks/>
          </p:cNvGrpSpPr>
          <p:nvPr/>
        </p:nvGrpSpPr>
        <p:grpSpPr bwMode="auto">
          <a:xfrm>
            <a:off x="6882795" y="4020367"/>
            <a:ext cx="1246188" cy="1371600"/>
            <a:chOff x="2844800" y="1422399"/>
            <a:chExt cx="2235200" cy="2235200"/>
          </a:xfrm>
        </p:grpSpPr>
        <p:sp>
          <p:nvSpPr>
            <p:cNvPr id="3" name=" 3">
              <a:extLst>
                <a:ext uri="{FF2B5EF4-FFF2-40B4-BE49-F238E27FC236}">
                  <a16:creationId xmlns:a16="http://schemas.microsoft.com/office/drawing/2014/main" id="{D09AA5B0-8AFE-4647-A379-4FB51F202ABE}"/>
                </a:ext>
              </a:extLst>
            </p:cNvPr>
            <p:cNvSpPr/>
            <p:nvPr/>
          </p:nvSpPr>
          <p:spPr>
            <a:xfrm>
              <a:off x="2844800" y="1422399"/>
              <a:ext cx="2235200" cy="2235200"/>
            </a:xfrm>
            <a:prstGeom prst="gear9">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6" name=" 4">
              <a:extLst>
                <a:ext uri="{FF2B5EF4-FFF2-40B4-BE49-F238E27FC236}">
                  <a16:creationId xmlns:a16="http://schemas.microsoft.com/office/drawing/2014/main" id="{AB756DCD-8F0E-432C-A8B2-6859D9A7EE92}"/>
                </a:ext>
              </a:extLst>
            </p:cNvPr>
            <p:cNvSpPr/>
            <p:nvPr/>
          </p:nvSpPr>
          <p:spPr>
            <a:xfrm>
              <a:off x="3294687" y="1944980"/>
              <a:ext cx="1335426" cy="1151232"/>
            </a:xfrm>
            <a:prstGeom prst="rect">
              <a:avLst/>
            </a:prstGeom>
          </p:spPr>
          <p:style>
            <a:lnRef idx="0">
              <a:scrgbClr r="0" g="0" b="0"/>
            </a:lnRef>
            <a:fillRef idx="0">
              <a:scrgbClr r="0" g="0" b="0"/>
            </a:fillRef>
            <a:effectRef idx="0">
              <a:scrgbClr r="0" g="0" b="0"/>
            </a:effectRef>
            <a:fontRef idx="minor">
              <a:schemeClr val="lt1"/>
            </a:fontRef>
          </p:style>
          <p:txBody>
            <a:bodyPr lIns="40640" tIns="40640" rIns="40640" bIns="40640" spcCol="1270" anchor="ctr"/>
            <a:lstStyle/>
            <a:p>
              <a:pPr algn="ctr" defTabSz="1422400">
                <a:lnSpc>
                  <a:spcPct val="90000"/>
                </a:lnSpc>
                <a:spcAft>
                  <a:spcPct val="35000"/>
                </a:spcAft>
                <a:defRPr/>
              </a:pPr>
              <a:endParaRPr lang="vi-VN" sz="3200"/>
            </a:p>
          </p:txBody>
        </p:sp>
      </p:grpSp>
      <p:grpSp>
        <p:nvGrpSpPr>
          <p:cNvPr id="2" name="Group 20">
            <a:extLst>
              <a:ext uri="{FF2B5EF4-FFF2-40B4-BE49-F238E27FC236}">
                <a16:creationId xmlns:a16="http://schemas.microsoft.com/office/drawing/2014/main" id="{04556E9F-2E13-415E-B576-E4BAE67848D7}"/>
              </a:ext>
            </a:extLst>
          </p:cNvPr>
          <p:cNvGrpSpPr/>
          <p:nvPr/>
        </p:nvGrpSpPr>
        <p:grpSpPr>
          <a:xfrm>
            <a:off x="4879343" y="3406610"/>
            <a:ext cx="1494695" cy="1606695"/>
            <a:chOff x="2844800" y="1828800"/>
            <a:chExt cx="2235200" cy="2235200"/>
          </a:xfrm>
          <a:solidFill>
            <a:srgbClr val="FF0000"/>
          </a:solidFill>
          <a:scene3d>
            <a:camera prst="orthographicFront">
              <a:rot lat="0" lon="0" rev="0"/>
            </a:camera>
            <a:lightRig rig="balanced" dir="t">
              <a:rot lat="0" lon="0" rev="8700000"/>
            </a:lightRig>
          </a:scene3d>
        </p:grpSpPr>
        <p:sp>
          <p:nvSpPr>
            <p:cNvPr id="22" name=" 3">
              <a:extLst>
                <a:ext uri="{FF2B5EF4-FFF2-40B4-BE49-F238E27FC236}">
                  <a16:creationId xmlns:a16="http://schemas.microsoft.com/office/drawing/2014/main" id="{25D8A8C6-2EF6-4E76-A4CB-C75A15384495}"/>
                </a:ext>
              </a:extLst>
            </p:cNvPr>
            <p:cNvSpPr/>
            <p:nvPr/>
          </p:nvSpPr>
          <p:spPr>
            <a:xfrm>
              <a:off x="2844800" y="1828800"/>
              <a:ext cx="2235200" cy="2235200"/>
            </a:xfrm>
            <a:prstGeom prst="gear9">
              <a:avLst/>
            </a:prstGeom>
            <a:grpFill/>
            <a:ln>
              <a:noFill/>
            </a:ln>
            <a:effectLst>
              <a:outerShdw blurRad="44450" dist="27940" dir="5400000" algn="ctr">
                <a:srgbClr val="000000">
                  <a:alpha val="32000"/>
                </a:srgbClr>
              </a:outerShdw>
            </a:effectLst>
            <a:scene3d>
              <a:camera prst="orthographicFront">
                <a:rot lat="0" lon="0" rev="0"/>
              </a:camera>
              <a:lightRig rig="threePt" dir="t">
                <a:rot lat="0" lon="0" rev="1200000"/>
              </a:lightRig>
            </a:scene3d>
            <a:sp3d>
              <a:bevelT w="190500" h="38100"/>
            </a:sp3d>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3" name=" 4">
              <a:extLst>
                <a:ext uri="{FF2B5EF4-FFF2-40B4-BE49-F238E27FC236}">
                  <a16:creationId xmlns:a16="http://schemas.microsoft.com/office/drawing/2014/main" id="{DF1C8D78-3183-43B3-942D-4AD9A66A2945}"/>
                </a:ext>
              </a:extLst>
            </p:cNvPr>
            <p:cNvSpPr/>
            <p:nvPr/>
          </p:nvSpPr>
          <p:spPr>
            <a:xfrm>
              <a:off x="3294173" y="2352387"/>
              <a:ext cx="1336454" cy="1148937"/>
            </a:xfrm>
            <a:prstGeom prst="rect">
              <a:avLst/>
            </a:prstGeom>
            <a:grpFill/>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40640" tIns="40640" rIns="40640" bIns="40640" spcCol="1270" anchor="ctr"/>
            <a:lstStyle/>
            <a:p>
              <a:pPr algn="ctr" defTabSz="1422400">
                <a:lnSpc>
                  <a:spcPct val="90000"/>
                </a:lnSpc>
                <a:spcAft>
                  <a:spcPct val="35000"/>
                </a:spcAft>
                <a:defRPr/>
              </a:pPr>
              <a:endParaRPr lang="vi-VN" sz="3200"/>
            </a:p>
          </p:txBody>
        </p:sp>
      </p:grpSp>
      <p:grpSp>
        <p:nvGrpSpPr>
          <p:cNvPr id="7" name="Group 23">
            <a:extLst>
              <a:ext uri="{FF2B5EF4-FFF2-40B4-BE49-F238E27FC236}">
                <a16:creationId xmlns:a16="http://schemas.microsoft.com/office/drawing/2014/main" id="{36675D43-ABA6-4337-9BBE-6A8C713D86E6}"/>
              </a:ext>
            </a:extLst>
          </p:cNvPr>
          <p:cNvGrpSpPr>
            <a:grpSpLocks/>
          </p:cNvGrpSpPr>
          <p:nvPr/>
        </p:nvGrpSpPr>
        <p:grpSpPr bwMode="auto">
          <a:xfrm>
            <a:off x="4254767" y="5111685"/>
            <a:ext cx="1304925" cy="1524000"/>
            <a:chOff x="2844800" y="1422399"/>
            <a:chExt cx="2235200" cy="2235200"/>
          </a:xfrm>
        </p:grpSpPr>
        <p:sp>
          <p:nvSpPr>
            <p:cNvPr id="25" name=" 3">
              <a:extLst>
                <a:ext uri="{FF2B5EF4-FFF2-40B4-BE49-F238E27FC236}">
                  <a16:creationId xmlns:a16="http://schemas.microsoft.com/office/drawing/2014/main" id="{D0BA4D04-F36F-49FD-B234-89113D92A617}"/>
                </a:ext>
              </a:extLst>
            </p:cNvPr>
            <p:cNvSpPr/>
            <p:nvPr/>
          </p:nvSpPr>
          <p:spPr>
            <a:xfrm>
              <a:off x="2844800" y="1422399"/>
              <a:ext cx="2235200" cy="2235200"/>
            </a:xfrm>
            <a:prstGeom prst="gear9">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6" name=" 4">
              <a:extLst>
                <a:ext uri="{FF2B5EF4-FFF2-40B4-BE49-F238E27FC236}">
                  <a16:creationId xmlns:a16="http://schemas.microsoft.com/office/drawing/2014/main" id="{5771136A-A014-49EB-A032-75BA6972CD69}"/>
                </a:ext>
              </a:extLst>
            </p:cNvPr>
            <p:cNvSpPr/>
            <p:nvPr/>
          </p:nvSpPr>
          <p:spPr>
            <a:xfrm>
              <a:off x="3293471" y="1946275"/>
              <a:ext cx="1337857" cy="1147868"/>
            </a:xfrm>
            <a:prstGeom prst="rect">
              <a:avLst/>
            </a:prstGeom>
          </p:spPr>
          <p:style>
            <a:lnRef idx="0">
              <a:scrgbClr r="0" g="0" b="0"/>
            </a:lnRef>
            <a:fillRef idx="0">
              <a:scrgbClr r="0" g="0" b="0"/>
            </a:fillRef>
            <a:effectRef idx="0">
              <a:scrgbClr r="0" g="0" b="0"/>
            </a:effectRef>
            <a:fontRef idx="minor">
              <a:schemeClr val="lt1"/>
            </a:fontRef>
          </p:style>
          <p:txBody>
            <a:bodyPr lIns="40640" tIns="40640" rIns="40640" bIns="40640" spcCol="1270" anchor="ctr"/>
            <a:lstStyle/>
            <a:p>
              <a:pPr algn="ctr" defTabSz="1422400">
                <a:lnSpc>
                  <a:spcPct val="90000"/>
                </a:lnSpc>
                <a:spcAft>
                  <a:spcPct val="35000"/>
                </a:spcAft>
                <a:defRPr/>
              </a:pPr>
              <a:endParaRPr lang="vi-VN" sz="3200"/>
            </a:p>
          </p:txBody>
        </p:sp>
      </p:grpSp>
      <p:grpSp>
        <p:nvGrpSpPr>
          <p:cNvPr id="5" name="Group 26">
            <a:extLst>
              <a:ext uri="{FF2B5EF4-FFF2-40B4-BE49-F238E27FC236}">
                <a16:creationId xmlns:a16="http://schemas.microsoft.com/office/drawing/2014/main" id="{80EF31BA-B657-4856-B5A3-BE6A6935FF62}"/>
              </a:ext>
            </a:extLst>
          </p:cNvPr>
          <p:cNvGrpSpPr/>
          <p:nvPr/>
        </p:nvGrpSpPr>
        <p:grpSpPr>
          <a:xfrm>
            <a:off x="5930591" y="5047480"/>
            <a:ext cx="1495198" cy="1642440"/>
            <a:chOff x="2032000" y="1015999"/>
            <a:chExt cx="2235200" cy="2235200"/>
          </a:xfrm>
          <a:solidFill>
            <a:srgbClr val="FFFF00"/>
          </a:solidFill>
          <a:scene3d>
            <a:camera prst="orthographicFront">
              <a:rot lat="0" lon="0" rev="0"/>
            </a:camera>
            <a:lightRig rig="balanced" dir="t">
              <a:rot lat="0" lon="0" rev="8700000"/>
            </a:lightRig>
          </a:scene3d>
        </p:grpSpPr>
        <p:sp>
          <p:nvSpPr>
            <p:cNvPr id="28" name=" 3">
              <a:extLst>
                <a:ext uri="{FF2B5EF4-FFF2-40B4-BE49-F238E27FC236}">
                  <a16:creationId xmlns:a16="http://schemas.microsoft.com/office/drawing/2014/main" id="{14E98219-85F9-4C47-AE4A-E3B6CD8AF579}"/>
                </a:ext>
              </a:extLst>
            </p:cNvPr>
            <p:cNvSpPr/>
            <p:nvPr/>
          </p:nvSpPr>
          <p:spPr>
            <a:xfrm>
              <a:off x="2032000" y="1015999"/>
              <a:ext cx="2235200" cy="2235200"/>
            </a:xfrm>
            <a:prstGeom prst="gear9">
              <a:avLst/>
            </a:prstGeom>
            <a:grpFill/>
            <a:ln>
              <a:noFill/>
            </a:ln>
            <a:effectLst>
              <a:outerShdw blurRad="44450" dist="27940" dir="5400000" algn="ctr">
                <a:srgbClr val="000000">
                  <a:alpha val="32000"/>
                </a:srgbClr>
              </a:outerShdw>
            </a:effectLst>
            <a:scene3d>
              <a:camera prst="orthographicFront">
                <a:rot lat="0" lon="0" rev="0"/>
              </a:camera>
              <a:lightRig rig="threePt" dir="t">
                <a:rot lat="0" lon="0" rev="1200000"/>
              </a:lightRig>
            </a:scene3d>
            <a:sp3d>
              <a:bevelT w="190500" h="38100"/>
            </a:sp3d>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9" name=" 4">
              <a:extLst>
                <a:ext uri="{FF2B5EF4-FFF2-40B4-BE49-F238E27FC236}">
                  <a16:creationId xmlns:a16="http://schemas.microsoft.com/office/drawing/2014/main" id="{C3422DB0-9AF1-4A31-9CED-6798F16B107A}"/>
                </a:ext>
              </a:extLst>
            </p:cNvPr>
            <p:cNvSpPr/>
            <p:nvPr/>
          </p:nvSpPr>
          <p:spPr>
            <a:xfrm>
              <a:off x="2481373" y="1539586"/>
              <a:ext cx="1336454" cy="1148937"/>
            </a:xfrm>
            <a:prstGeom prst="rect">
              <a:avLst/>
            </a:prstGeom>
            <a:grpFill/>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40640" tIns="40640" rIns="40640" bIns="40640" spcCol="1270" anchor="ctr"/>
            <a:lstStyle/>
            <a:p>
              <a:pPr algn="ctr" defTabSz="1422400">
                <a:lnSpc>
                  <a:spcPct val="90000"/>
                </a:lnSpc>
                <a:spcAft>
                  <a:spcPct val="35000"/>
                </a:spcAft>
                <a:defRPr/>
              </a:pPr>
              <a:endParaRPr lang="vi-VN" sz="3200"/>
            </a:p>
          </p:txBody>
        </p:sp>
      </p:grpSp>
      <p:pic>
        <p:nvPicPr>
          <p:cNvPr id="3097" name="Picture 25" descr="Firewrk8">
            <a:extLst>
              <a:ext uri="{FF2B5EF4-FFF2-40B4-BE49-F238E27FC236}">
                <a16:creationId xmlns:a16="http://schemas.microsoft.com/office/drawing/2014/main" id="{176CA7E1-18F2-49F4-AAA0-E41775A00E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7570" y="5333980"/>
            <a:ext cx="12954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660066"/>
                </a:solidFill>
                <a:miter lim="800000"/>
                <a:headEnd/>
                <a:tailEnd/>
              </a14:hiddenLine>
            </a:ext>
          </a:extLst>
        </p:spPr>
      </p:pic>
      <p:sp>
        <p:nvSpPr>
          <p:cNvPr id="3102" name="Oval 30">
            <a:extLst>
              <a:ext uri="{FF2B5EF4-FFF2-40B4-BE49-F238E27FC236}">
                <a16:creationId xmlns:a16="http://schemas.microsoft.com/office/drawing/2014/main" id="{C872591E-49B7-4D25-8385-D2E61E1F32C2}"/>
              </a:ext>
            </a:extLst>
          </p:cNvPr>
          <p:cNvSpPr>
            <a:spLocks noChangeArrowheads="1"/>
          </p:cNvSpPr>
          <p:nvPr/>
        </p:nvSpPr>
        <p:spPr bwMode="auto">
          <a:xfrm>
            <a:off x="684751" y="127867"/>
            <a:ext cx="1734308" cy="1833217"/>
          </a:xfrm>
          <a:prstGeom prst="ellipse">
            <a:avLst/>
          </a:prstGeom>
          <a:gradFill rotWithShape="1">
            <a:gsLst>
              <a:gs pos="0">
                <a:srgbClr val="66FFCC"/>
              </a:gs>
              <a:gs pos="50000">
                <a:srgbClr val="FFFFFF"/>
              </a:gs>
              <a:gs pos="100000">
                <a:srgbClr val="66FFCC"/>
              </a:gs>
            </a:gsLst>
            <a:lin ang="5400000" scaled="1"/>
          </a:gradFill>
          <a:ln w="9525">
            <a:solidFill>
              <a:srgbClr val="000000"/>
            </a:solidFill>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cs typeface="Arial" panose="020B0604020202020204" pitchFamily="34" charset="0"/>
            </a:endParaRPr>
          </a:p>
        </p:txBody>
      </p:sp>
      <p:sp>
        <p:nvSpPr>
          <p:cNvPr id="3110" name="Text Box 38">
            <a:extLst>
              <a:ext uri="{FF2B5EF4-FFF2-40B4-BE49-F238E27FC236}">
                <a16:creationId xmlns:a16="http://schemas.microsoft.com/office/drawing/2014/main" id="{5F4F1B52-5F68-4D2E-9D7E-7FB497B26A71}"/>
              </a:ext>
            </a:extLst>
          </p:cNvPr>
          <p:cNvSpPr txBox="1">
            <a:spLocks noChangeArrowheads="1"/>
          </p:cNvSpPr>
          <p:nvPr/>
        </p:nvSpPr>
        <p:spPr bwMode="auto">
          <a:xfrm>
            <a:off x="887896" y="1309839"/>
            <a:ext cx="15311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dirty="0">
                <a:solidFill>
                  <a:srgbClr val="FF0066"/>
                </a:solidFill>
                <a:latin typeface="Verdana" panose="020B0604030504040204" pitchFamily="34" charset="0"/>
                <a:cs typeface="Arial" panose="020B0604020202020204" pitchFamily="34" charset="0"/>
              </a:rPr>
              <a:t>QUẢNG NGÃI</a:t>
            </a:r>
            <a:endParaRPr lang="en-US" altLang="en-US" sz="1400" b="1" dirty="0">
              <a:cs typeface="Arial" panose="020B0604020202020204" pitchFamily="34" charset="0"/>
            </a:endParaRPr>
          </a:p>
        </p:txBody>
      </p:sp>
      <p:sp>
        <p:nvSpPr>
          <p:cNvPr id="2068" name="AutoShape 43">
            <a:hlinkClick r:id="" action="ppaction://hlinkshowjump?jump=previousslide" highlightClick="1"/>
            <a:extLst>
              <a:ext uri="{FF2B5EF4-FFF2-40B4-BE49-F238E27FC236}">
                <a16:creationId xmlns:a16="http://schemas.microsoft.com/office/drawing/2014/main" id="{5FAB2839-8CE0-4FDC-8A3A-09F456E0594C}"/>
              </a:ext>
            </a:extLst>
          </p:cNvPr>
          <p:cNvSpPr>
            <a:spLocks noChangeArrowheads="1"/>
          </p:cNvSpPr>
          <p:nvPr/>
        </p:nvSpPr>
        <p:spPr bwMode="auto">
          <a:xfrm>
            <a:off x="7848601" y="990600"/>
            <a:ext cx="79375" cy="76200"/>
          </a:xfrm>
          <a:prstGeom prst="actionButtonBackPrevious">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1" name="TextBox 30">
            <a:extLst>
              <a:ext uri="{FF2B5EF4-FFF2-40B4-BE49-F238E27FC236}">
                <a16:creationId xmlns:a16="http://schemas.microsoft.com/office/drawing/2014/main" id="{522DA0B6-806E-4802-82C0-007CED7A8D68}"/>
              </a:ext>
            </a:extLst>
          </p:cNvPr>
          <p:cNvSpPr txBox="1"/>
          <p:nvPr/>
        </p:nvSpPr>
        <p:spPr>
          <a:xfrm>
            <a:off x="3108033" y="4648297"/>
            <a:ext cx="836763"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en-US" sz="4400" b="1" dirty="0">
                <a:solidFill>
                  <a:srgbClr val="00C200"/>
                </a:solidFill>
                <a:latin typeface="Times New Roman" pitchFamily="18" charset="0"/>
                <a:cs typeface="Arial" charset="0"/>
              </a:rPr>
              <a:t>C</a:t>
            </a:r>
            <a:endParaRPr lang="vi-VN" sz="4400" b="1" dirty="0">
              <a:solidFill>
                <a:srgbClr val="00C200"/>
              </a:solidFill>
              <a:latin typeface="Times New Roman" pitchFamily="18" charset="0"/>
              <a:cs typeface="Arial" charset="0"/>
            </a:endParaRPr>
          </a:p>
        </p:txBody>
      </p:sp>
      <p:sp>
        <p:nvSpPr>
          <p:cNvPr id="32" name="TextBox 31">
            <a:extLst>
              <a:ext uri="{FF2B5EF4-FFF2-40B4-BE49-F238E27FC236}">
                <a16:creationId xmlns:a16="http://schemas.microsoft.com/office/drawing/2014/main" id="{5CDC46F0-C14D-4829-A659-51B9A4B74A97}"/>
              </a:ext>
            </a:extLst>
          </p:cNvPr>
          <p:cNvSpPr txBox="1"/>
          <p:nvPr/>
        </p:nvSpPr>
        <p:spPr>
          <a:xfrm>
            <a:off x="4031644" y="4651987"/>
            <a:ext cx="568574"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sz="4400" b="1" dirty="0">
                <a:solidFill>
                  <a:srgbClr val="FF0000"/>
                </a:solidFill>
                <a:latin typeface="Times New Roman" pitchFamily="18" charset="0"/>
                <a:cs typeface="Arial" charset="0"/>
              </a:rPr>
              <a:t>Ô</a:t>
            </a:r>
            <a:endParaRPr lang="vi-VN" sz="4400" b="1" dirty="0">
              <a:solidFill>
                <a:srgbClr val="FF0000"/>
              </a:solidFill>
              <a:latin typeface="Times New Roman" pitchFamily="18" charset="0"/>
              <a:cs typeface="Arial" charset="0"/>
            </a:endParaRPr>
          </a:p>
        </p:txBody>
      </p:sp>
      <p:sp>
        <p:nvSpPr>
          <p:cNvPr id="33" name="TextBox 32">
            <a:extLst>
              <a:ext uri="{FF2B5EF4-FFF2-40B4-BE49-F238E27FC236}">
                <a16:creationId xmlns:a16="http://schemas.microsoft.com/office/drawing/2014/main" id="{B9260756-7F45-42A5-AE28-DB02A9C84846}"/>
              </a:ext>
            </a:extLst>
          </p:cNvPr>
          <p:cNvSpPr txBox="1"/>
          <p:nvPr/>
        </p:nvSpPr>
        <p:spPr>
          <a:xfrm>
            <a:off x="4760506" y="4682468"/>
            <a:ext cx="568574"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sz="4400" b="1" dirty="0">
                <a:solidFill>
                  <a:srgbClr val="24602E"/>
                </a:solidFill>
                <a:latin typeface="Times New Roman" pitchFamily="18" charset="0"/>
                <a:cs typeface="Arial" charset="0"/>
              </a:rPr>
              <a:t>N</a:t>
            </a:r>
            <a:endParaRPr lang="vi-VN" sz="4400" b="1" dirty="0">
              <a:solidFill>
                <a:srgbClr val="24602E"/>
              </a:solidFill>
              <a:latin typeface="Times New Roman" pitchFamily="18" charset="0"/>
              <a:cs typeface="Arial" charset="0"/>
            </a:endParaRPr>
          </a:p>
        </p:txBody>
      </p:sp>
      <p:sp>
        <p:nvSpPr>
          <p:cNvPr id="34" name="TextBox 33">
            <a:extLst>
              <a:ext uri="{FF2B5EF4-FFF2-40B4-BE49-F238E27FC236}">
                <a16:creationId xmlns:a16="http://schemas.microsoft.com/office/drawing/2014/main" id="{3438A6E6-F38F-468F-9E5E-6671690C0A28}"/>
              </a:ext>
            </a:extLst>
          </p:cNvPr>
          <p:cNvSpPr txBox="1"/>
          <p:nvPr/>
        </p:nvSpPr>
        <p:spPr>
          <a:xfrm>
            <a:off x="5483445" y="4682468"/>
            <a:ext cx="567784"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sz="4400" b="1">
                <a:solidFill>
                  <a:srgbClr val="5B34DA"/>
                </a:solidFill>
                <a:latin typeface="Times New Roman" pitchFamily="18" charset="0"/>
                <a:cs typeface="Arial" charset="0"/>
              </a:rPr>
              <a:t>G</a:t>
            </a:r>
            <a:endParaRPr lang="vi-VN" sz="4400" b="1">
              <a:solidFill>
                <a:srgbClr val="5B34DA"/>
              </a:solidFill>
              <a:latin typeface="Times New Roman" pitchFamily="18" charset="0"/>
              <a:cs typeface="Arial" charset="0"/>
            </a:endParaRPr>
          </a:p>
        </p:txBody>
      </p:sp>
      <p:grpSp>
        <p:nvGrpSpPr>
          <p:cNvPr id="36" name="TextBox 35">
            <a:extLst>
              <a:ext uri="{FF2B5EF4-FFF2-40B4-BE49-F238E27FC236}">
                <a16:creationId xmlns:a16="http://schemas.microsoft.com/office/drawing/2014/main" id="{67D8781F-4C31-40A2-9856-EDD970BB6066}"/>
              </a:ext>
            </a:extLst>
          </p:cNvPr>
          <p:cNvGrpSpPr>
            <a:grpSpLocks/>
          </p:cNvGrpSpPr>
          <p:nvPr/>
        </p:nvGrpSpPr>
        <p:grpSpPr bwMode="auto">
          <a:xfrm rot="10800000">
            <a:off x="8956827" y="4028474"/>
            <a:ext cx="1139825" cy="1690688"/>
            <a:chOff x="3456" y="644"/>
            <a:chExt cx="718" cy="1065"/>
          </a:xfrm>
        </p:grpSpPr>
        <p:pic>
          <p:nvPicPr>
            <p:cNvPr id="2096" name="TextBox 35">
              <a:extLst>
                <a:ext uri="{FF2B5EF4-FFF2-40B4-BE49-F238E27FC236}">
                  <a16:creationId xmlns:a16="http://schemas.microsoft.com/office/drawing/2014/main" id="{A77CD52A-464A-41D3-B453-F476789321D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6" y="644"/>
              <a:ext cx="718" cy="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7" name="Text Box 64">
              <a:extLst>
                <a:ext uri="{FF2B5EF4-FFF2-40B4-BE49-F238E27FC236}">
                  <a16:creationId xmlns:a16="http://schemas.microsoft.com/office/drawing/2014/main" id="{FC9D3547-FFE6-4BE2-B8AC-C4C7FB3DC721}"/>
                </a:ext>
              </a:extLst>
            </p:cNvPr>
            <p:cNvSpPr txBox="1">
              <a:spLocks noChangeArrowheads="1"/>
            </p:cNvSpPr>
            <p:nvPr/>
          </p:nvSpPr>
          <p:spPr bwMode="auto">
            <a:xfrm>
              <a:off x="3598" y="798"/>
              <a:ext cx="375"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400" b="1" dirty="0">
                  <a:solidFill>
                    <a:srgbClr val="0066FF"/>
                  </a:solidFill>
                  <a:latin typeface="Times New Roman" panose="02020603050405020304" pitchFamily="18" charset="0"/>
                  <a:cs typeface="Arial" panose="020B0604020202020204" pitchFamily="34" charset="0"/>
                </a:rPr>
                <a:t>8</a:t>
              </a:r>
            </a:p>
            <a:p>
              <a:pPr algn="ctr" eaLnBrk="1" hangingPunct="1"/>
              <a:endParaRPr lang="vi-VN" altLang="en-US" sz="4400" b="1" dirty="0">
                <a:solidFill>
                  <a:srgbClr val="0066FF"/>
                </a:solidFill>
                <a:latin typeface="Times New Roman" panose="02020603050405020304" pitchFamily="18" charset="0"/>
                <a:cs typeface="Arial" panose="020B0604020202020204" pitchFamily="34" charset="0"/>
              </a:endParaRPr>
            </a:p>
          </p:txBody>
        </p:sp>
      </p:grpSp>
      <p:sp>
        <p:nvSpPr>
          <p:cNvPr id="8" name="TextBox 30">
            <a:extLst>
              <a:ext uri="{FF2B5EF4-FFF2-40B4-BE49-F238E27FC236}">
                <a16:creationId xmlns:a16="http://schemas.microsoft.com/office/drawing/2014/main" id="{49D918B4-CE6A-40D7-867A-D9E60252132A}"/>
              </a:ext>
            </a:extLst>
          </p:cNvPr>
          <p:cNvSpPr txBox="1"/>
          <p:nvPr/>
        </p:nvSpPr>
        <p:spPr>
          <a:xfrm>
            <a:off x="6442523" y="4651494"/>
            <a:ext cx="572296"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r>
              <a:rPr lang="en-US" sz="4400" b="1" dirty="0">
                <a:solidFill>
                  <a:srgbClr val="00C200"/>
                </a:solidFill>
                <a:latin typeface="Times New Roman" pitchFamily="18" charset="0"/>
                <a:cs typeface="Arial" charset="0"/>
              </a:rPr>
              <a:t>N</a:t>
            </a:r>
            <a:endParaRPr lang="vi-VN" sz="4400" b="1" dirty="0">
              <a:solidFill>
                <a:srgbClr val="00C200"/>
              </a:solidFill>
              <a:latin typeface="Times New Roman" pitchFamily="18" charset="0"/>
              <a:cs typeface="Arial" charset="0"/>
            </a:endParaRPr>
          </a:p>
        </p:txBody>
      </p:sp>
      <p:sp>
        <p:nvSpPr>
          <p:cNvPr id="9" name="TextBox 31">
            <a:extLst>
              <a:ext uri="{FF2B5EF4-FFF2-40B4-BE49-F238E27FC236}">
                <a16:creationId xmlns:a16="http://schemas.microsoft.com/office/drawing/2014/main" id="{26C581A4-0F35-4546-8976-3468C41DB371}"/>
              </a:ext>
            </a:extLst>
          </p:cNvPr>
          <p:cNvSpPr txBox="1"/>
          <p:nvPr/>
        </p:nvSpPr>
        <p:spPr>
          <a:xfrm>
            <a:off x="7027479" y="4653372"/>
            <a:ext cx="568575"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sz="4400" b="1">
                <a:solidFill>
                  <a:srgbClr val="FF0000"/>
                </a:solidFill>
                <a:latin typeface="Times New Roman" pitchFamily="18" charset="0"/>
                <a:cs typeface="Arial" charset="0"/>
              </a:rPr>
              <a:t>G</a:t>
            </a:r>
            <a:endParaRPr lang="vi-VN" sz="4400" b="1">
              <a:solidFill>
                <a:srgbClr val="FF0000"/>
              </a:solidFill>
              <a:latin typeface="Times New Roman" pitchFamily="18" charset="0"/>
              <a:cs typeface="Arial" charset="0"/>
            </a:endParaRPr>
          </a:p>
        </p:txBody>
      </p:sp>
      <p:sp>
        <p:nvSpPr>
          <p:cNvPr id="10" name="TextBox 32">
            <a:extLst>
              <a:ext uri="{FF2B5EF4-FFF2-40B4-BE49-F238E27FC236}">
                <a16:creationId xmlns:a16="http://schemas.microsoft.com/office/drawing/2014/main" id="{EA8AE778-C60E-41CF-9B01-BD158D1AA356}"/>
              </a:ext>
            </a:extLst>
          </p:cNvPr>
          <p:cNvSpPr txBox="1"/>
          <p:nvPr/>
        </p:nvSpPr>
        <p:spPr>
          <a:xfrm>
            <a:off x="7772197" y="4628585"/>
            <a:ext cx="568575"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sz="4400" b="1" dirty="0">
                <a:solidFill>
                  <a:srgbClr val="24602E"/>
                </a:solidFill>
                <a:latin typeface="Times New Roman" pitchFamily="18" charset="0"/>
                <a:cs typeface="Arial" charset="0"/>
              </a:rPr>
              <a:t>H</a:t>
            </a:r>
            <a:endParaRPr lang="vi-VN" sz="4400" b="1" dirty="0">
              <a:solidFill>
                <a:srgbClr val="24602E"/>
              </a:solidFill>
              <a:latin typeface="Times New Roman" pitchFamily="18" charset="0"/>
              <a:cs typeface="Arial" charset="0"/>
            </a:endParaRPr>
          </a:p>
        </p:txBody>
      </p:sp>
      <p:sp>
        <p:nvSpPr>
          <p:cNvPr id="11" name="TextBox 33">
            <a:extLst>
              <a:ext uri="{FF2B5EF4-FFF2-40B4-BE49-F238E27FC236}">
                <a16:creationId xmlns:a16="http://schemas.microsoft.com/office/drawing/2014/main" id="{0DBD15BE-D1C4-4F32-A717-2F0CC67ABD84}"/>
              </a:ext>
            </a:extLst>
          </p:cNvPr>
          <p:cNvSpPr txBox="1"/>
          <p:nvPr/>
        </p:nvSpPr>
        <p:spPr>
          <a:xfrm>
            <a:off x="8439211" y="4648297"/>
            <a:ext cx="567784" cy="769441"/>
          </a:xfrm>
          <a:prstGeom prst="rect">
            <a:avLst/>
          </a:prstGeom>
          <a:effectLst>
            <a:glow rad="228600">
              <a:schemeClr val="accent2">
                <a:satMod val="175000"/>
                <a:alpha val="40000"/>
              </a:schemeClr>
            </a:glow>
            <a:outerShdw blurRad="40000" dist="20000" dir="5400000" rotWithShape="0">
              <a:srgbClr val="000000">
                <a:alpha val="38000"/>
              </a:srgbClr>
            </a:outerShdw>
          </a:effectLst>
        </p:spPr>
        <p:style>
          <a:lnRef idx="1">
            <a:schemeClr val="accent2"/>
          </a:lnRef>
          <a:fillRef idx="2">
            <a:schemeClr val="accent2"/>
          </a:fillRef>
          <a:effectRef idx="1">
            <a:schemeClr val="accent2"/>
          </a:effectRef>
          <a:fontRef idx="minor">
            <a:schemeClr val="dk1"/>
          </a:fontRef>
        </p:style>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defRPr/>
            </a:pPr>
            <a:r>
              <a:rPr lang="en-US" sz="4400" b="1">
                <a:solidFill>
                  <a:srgbClr val="5B34DA"/>
                </a:solidFill>
                <a:latin typeface="Times New Roman" pitchFamily="18" charset="0"/>
                <a:cs typeface="Arial" charset="0"/>
              </a:rPr>
              <a:t>Ê</a:t>
            </a:r>
            <a:endParaRPr lang="vi-VN" sz="4400" b="1">
              <a:solidFill>
                <a:srgbClr val="5B34DA"/>
              </a:solidFill>
              <a:latin typeface="Times New Roman" pitchFamily="18" charset="0"/>
              <a:cs typeface="Arial" charset="0"/>
            </a:endParaRPr>
          </a:p>
        </p:txBody>
      </p:sp>
      <p:pic>
        <p:nvPicPr>
          <p:cNvPr id="2056" name="Picture 20" descr="Logo-BG&amp;DDT">
            <a:extLst>
              <a:ext uri="{FF2B5EF4-FFF2-40B4-BE49-F238E27FC236}">
                <a16:creationId xmlns:a16="http://schemas.microsoft.com/office/drawing/2014/main" id="{25FF1F85-7C5D-45C4-8478-A6F947D017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1966" y="595254"/>
            <a:ext cx="857801" cy="684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09" name="Picture 37" descr="TORCH">
            <a:extLst>
              <a:ext uri="{FF2B5EF4-FFF2-40B4-BE49-F238E27FC236}">
                <a16:creationId xmlns:a16="http://schemas.microsoft.com/office/drawing/2014/main" id="{58DF5147-5198-42FC-9EDF-355F57AF2AB6}"/>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393542" y="46037"/>
            <a:ext cx="3746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428CC118-FC29-4C7E-A9DA-0287B09FC1C3}"/>
              </a:ext>
            </a:extLst>
          </p:cNvPr>
          <p:cNvSpPr txBox="1"/>
          <p:nvPr/>
        </p:nvSpPr>
        <p:spPr>
          <a:xfrm>
            <a:off x="2121681" y="1942226"/>
            <a:ext cx="9214963" cy="701731"/>
          </a:xfrm>
          <a:prstGeom prst="rect">
            <a:avLst/>
          </a:prstGeom>
          <a:noFill/>
          <a:scene3d>
            <a:camera prst="orthographicFront"/>
            <a:lightRig rig="threePt" dir="t"/>
          </a:scene3d>
          <a:sp3d>
            <a:bevelT/>
          </a:sp3d>
        </p:spPr>
        <p:txBody>
          <a:bodyPr wrap="square" rtlCol="0">
            <a:spAutoFit/>
          </a:bodyPr>
          <a:lstStyle/>
          <a:p>
            <a:pPr algn="ctr">
              <a:lnSpc>
                <a:spcPct val="90000"/>
              </a:lnSpc>
              <a:buFontTx/>
              <a:buNone/>
            </a:pPr>
            <a:r>
              <a:rPr lang="en-US" sz="4400" b="1" dirty="0">
                <a:solidFill>
                  <a:srgbClr val="C00000"/>
                </a:solidFill>
                <a:latin typeface="Times New Roman" pitchFamily="18" charset="0"/>
              </a:rPr>
              <a:t>BÀI 11: TAI NẠN ĐIỆN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5000" fill="hold"/>
                                        <p:tgtEl>
                                          <p:spTgt spid="2"/>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5000" fill="hold"/>
                                        <p:tgtEl>
                                          <p:spTgt spid="5"/>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5000" fill="hold"/>
                                        <p:tgtEl>
                                          <p:spTgt spid="7"/>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5000" fill="hold"/>
                                        <p:tgtEl>
                                          <p:spTgt spid="4"/>
                                        </p:tgtEl>
                                        <p:attrNameLst>
                                          <p:attrName>r</p:attrName>
                                        </p:attrNameLst>
                                      </p:cBhvr>
                                    </p:animRot>
                                  </p:childTnLst>
                                </p:cTn>
                              </p:par>
                              <p:par>
                                <p:cTn id="13" presetID="49" presetClass="entr" presetSubtype="0" repeatCount="indefinite" decel="100000" fill="hold" nodeType="withEffect">
                                  <p:stCondLst>
                                    <p:cond delay="500"/>
                                  </p:stCondLst>
                                  <p:childTnLst>
                                    <p:set>
                                      <p:cBhvr>
                                        <p:cTn id="14" dur="1" fill="hold">
                                          <p:stCondLst>
                                            <p:cond delay="0"/>
                                          </p:stCondLst>
                                        </p:cTn>
                                        <p:tgtEl>
                                          <p:spTgt spid="3097"/>
                                        </p:tgtEl>
                                        <p:attrNameLst>
                                          <p:attrName>style.visibility</p:attrName>
                                        </p:attrNameLst>
                                      </p:cBhvr>
                                      <p:to>
                                        <p:strVal val="visible"/>
                                      </p:to>
                                    </p:set>
                                    <p:anim calcmode="lin" valueType="num">
                                      <p:cBhvr>
                                        <p:cTn id="15" dur="3000" fill="hold"/>
                                        <p:tgtEl>
                                          <p:spTgt spid="3097"/>
                                        </p:tgtEl>
                                        <p:attrNameLst>
                                          <p:attrName>ppt_w</p:attrName>
                                        </p:attrNameLst>
                                      </p:cBhvr>
                                      <p:tavLst>
                                        <p:tav tm="0">
                                          <p:val>
                                            <p:fltVal val="0"/>
                                          </p:val>
                                        </p:tav>
                                        <p:tav tm="100000">
                                          <p:val>
                                            <p:strVal val="#ppt_w"/>
                                          </p:val>
                                        </p:tav>
                                      </p:tavLst>
                                    </p:anim>
                                    <p:anim calcmode="lin" valueType="num">
                                      <p:cBhvr>
                                        <p:cTn id="16" dur="3000" fill="hold"/>
                                        <p:tgtEl>
                                          <p:spTgt spid="3097"/>
                                        </p:tgtEl>
                                        <p:attrNameLst>
                                          <p:attrName>ppt_h</p:attrName>
                                        </p:attrNameLst>
                                      </p:cBhvr>
                                      <p:tavLst>
                                        <p:tav tm="0">
                                          <p:val>
                                            <p:fltVal val="0"/>
                                          </p:val>
                                        </p:tav>
                                        <p:tav tm="100000">
                                          <p:val>
                                            <p:strVal val="#ppt_h"/>
                                          </p:val>
                                        </p:tav>
                                      </p:tavLst>
                                    </p:anim>
                                    <p:anim calcmode="lin" valueType="num">
                                      <p:cBhvr>
                                        <p:cTn id="17" dur="3000" fill="hold"/>
                                        <p:tgtEl>
                                          <p:spTgt spid="3097"/>
                                        </p:tgtEl>
                                        <p:attrNameLst>
                                          <p:attrName>style.rotation</p:attrName>
                                        </p:attrNameLst>
                                      </p:cBhvr>
                                      <p:tavLst>
                                        <p:tav tm="0">
                                          <p:val>
                                            <p:fltVal val="360"/>
                                          </p:val>
                                        </p:tav>
                                        <p:tav tm="100000">
                                          <p:val>
                                            <p:fltVal val="0"/>
                                          </p:val>
                                        </p:tav>
                                      </p:tavLst>
                                    </p:anim>
                                    <p:animEffect transition="in" filter="fade">
                                      <p:cBhvr>
                                        <p:cTn id="18" dur="3000"/>
                                        <p:tgtEl>
                                          <p:spTgt spid="3097"/>
                                        </p:tgtEl>
                                      </p:cBhvr>
                                    </p:animEffect>
                                  </p:childTnLst>
                                </p:cTn>
                              </p:par>
                              <p:par>
                                <p:cTn id="19" presetID="13" presetClass="exit" presetSubtype="16" repeatCount="indefinite" fill="hold" nodeType="withEffect">
                                  <p:stCondLst>
                                    <p:cond delay="500"/>
                                  </p:stCondLst>
                                  <p:endCondLst>
                                    <p:cond evt="onNext" delay="0">
                                      <p:tgtEl>
                                        <p:sldTgt/>
                                      </p:tgtEl>
                                    </p:cond>
                                  </p:endCondLst>
                                  <p:childTnLst>
                                    <p:animEffect transition="out" filter="plus(in)">
                                      <p:cBhvr>
                                        <p:cTn id="20" dur="2000"/>
                                        <p:tgtEl>
                                          <p:spTgt spid="3109"/>
                                        </p:tgtEl>
                                      </p:cBhvr>
                                    </p:animEffect>
                                    <p:set>
                                      <p:cBhvr>
                                        <p:cTn id="21" dur="1" fill="hold">
                                          <p:stCondLst>
                                            <p:cond delay="1999"/>
                                          </p:stCondLst>
                                        </p:cTn>
                                        <p:tgtEl>
                                          <p:spTgt spid="3109"/>
                                        </p:tgtEl>
                                        <p:attrNameLst>
                                          <p:attrName>style.visibility</p:attrName>
                                        </p:attrNameLst>
                                      </p:cBhvr>
                                      <p:to>
                                        <p:strVal val="hidden"/>
                                      </p:to>
                                    </p:set>
                                  </p:childTnLst>
                                </p:cTn>
                              </p:par>
                              <p:par>
                                <p:cTn id="22" presetID="8" presetClass="emph" presetSubtype="0" repeatCount="indefinite" fill="hold" grpId="0" nodeType="withEffect">
                                  <p:stCondLst>
                                    <p:cond delay="500"/>
                                  </p:stCondLst>
                                  <p:endCondLst>
                                    <p:cond evt="onNext" delay="0">
                                      <p:tgtEl>
                                        <p:sldTgt/>
                                      </p:tgtEl>
                                    </p:cond>
                                  </p:endCondLst>
                                  <p:childTnLst>
                                    <p:animRot by="-21600000">
                                      <p:cBhvr>
                                        <p:cTn id="23" dur="5000" fill="hold"/>
                                        <p:tgtEl>
                                          <p:spTgt spid="3102"/>
                                        </p:tgtEl>
                                        <p:attrNameLst>
                                          <p:attrName>r</p:attrName>
                                        </p:attrNameLst>
                                      </p:cBhvr>
                                    </p:animRot>
                                  </p:childTnLst>
                                </p:cTn>
                              </p:par>
                              <p:par>
                                <p:cTn id="24" presetID="10" presetClass="entr" presetSubtype="0" repeatCount="indefinite" fill="hold" grpId="0" nodeType="withEffect">
                                  <p:stCondLst>
                                    <p:cond delay="500"/>
                                  </p:stCondLst>
                                  <p:endCondLst>
                                    <p:cond evt="onNext" delay="0">
                                      <p:tgtEl>
                                        <p:sldTgt/>
                                      </p:tgtEl>
                                    </p:cond>
                                  </p:endCondLst>
                                  <p:childTnLst>
                                    <p:set>
                                      <p:cBhvr>
                                        <p:cTn id="25" dur="1" fill="hold">
                                          <p:stCondLst>
                                            <p:cond delay="0"/>
                                          </p:stCondLst>
                                        </p:cTn>
                                        <p:tgtEl>
                                          <p:spTgt spid="3110"/>
                                        </p:tgtEl>
                                        <p:attrNameLst>
                                          <p:attrName>style.visibility</p:attrName>
                                        </p:attrNameLst>
                                      </p:cBhvr>
                                      <p:to>
                                        <p:strVal val="visible"/>
                                      </p:to>
                                    </p:set>
                                    <p:animEffect transition="in" filter="fade">
                                      <p:cBhvr>
                                        <p:cTn id="26" dur="2000"/>
                                        <p:tgtEl>
                                          <p:spTgt spid="3110"/>
                                        </p:tgtEl>
                                      </p:cBhvr>
                                    </p:animEffect>
                                  </p:childTnLst>
                                </p:cTn>
                              </p:par>
                              <p:par>
                                <p:cTn id="27" presetID="64" presetClass="path" presetSubtype="0" repeatCount="indefinite" accel="50000" decel="50000" autoRev="1" fill="hold" nodeType="withEffect">
                                  <p:stCondLst>
                                    <p:cond delay="0"/>
                                  </p:stCondLst>
                                  <p:childTnLst>
                                    <p:animMotion origin="layout" path="M -0.00429 0.17338 L -2.70833E-6 -0.1132 " pathEditMode="relative" rAng="0" ptsTypes="AA">
                                      <p:cBhvr>
                                        <p:cTn id="28" dur="5000" spd="-100000" fill="hold"/>
                                        <p:tgtEl>
                                          <p:spTgt spid="31"/>
                                        </p:tgtEl>
                                        <p:attrNameLst>
                                          <p:attrName>ppt_x</p:attrName>
                                          <p:attrName>ppt_y</p:attrName>
                                        </p:attrNameLst>
                                      </p:cBhvr>
                                      <p:rCtr x="208" y="-14329"/>
                                    </p:animMotion>
                                  </p:childTnLst>
                                </p:cTn>
                              </p:par>
                              <p:par>
                                <p:cTn id="29" presetID="64" presetClass="path" presetSubtype="0" repeatCount="indefinite" accel="50000" decel="50000" autoRev="1" fill="hold" nodeType="withEffect">
                                  <p:stCondLst>
                                    <p:cond delay="0"/>
                                  </p:stCondLst>
                                  <p:childTnLst>
                                    <p:animMotion origin="layout" path="M -0.00417 -0.18218 L -0.00091 -0.08472 " pathEditMode="relative" rAng="0" ptsTypes="AA">
                                      <p:cBhvr>
                                        <p:cTn id="30" dur="5000" spd="-100000" fill="hold"/>
                                        <p:tgtEl>
                                          <p:spTgt spid="32"/>
                                        </p:tgtEl>
                                        <p:attrNameLst>
                                          <p:attrName>ppt_x</p:attrName>
                                          <p:attrName>ppt_y</p:attrName>
                                        </p:attrNameLst>
                                      </p:cBhvr>
                                      <p:rCtr x="156" y="4861"/>
                                    </p:animMotion>
                                  </p:childTnLst>
                                </p:cTn>
                              </p:par>
                              <p:par>
                                <p:cTn id="31" presetID="64" presetClass="path" presetSubtype="0" repeatCount="indefinite" accel="50000" decel="50000" autoRev="1" fill="hold" nodeType="withEffect">
                                  <p:stCondLst>
                                    <p:cond delay="0"/>
                                  </p:stCondLst>
                                  <p:childTnLst>
                                    <p:animMotion origin="layout" path="M -0.00065 0.10417 L -0.00065 -0.13681 " pathEditMode="relative" rAng="0" ptsTypes="AA">
                                      <p:cBhvr>
                                        <p:cTn id="32" dur="5000" spd="-100000" fill="hold"/>
                                        <p:tgtEl>
                                          <p:spTgt spid="33"/>
                                        </p:tgtEl>
                                        <p:attrNameLst>
                                          <p:attrName>ppt_x</p:attrName>
                                          <p:attrName>ppt_y</p:attrName>
                                        </p:attrNameLst>
                                      </p:cBhvr>
                                      <p:rCtr x="0" y="-12060"/>
                                    </p:animMotion>
                                  </p:childTnLst>
                                </p:cTn>
                              </p:par>
                              <p:par>
                                <p:cTn id="33" presetID="64" presetClass="path" presetSubtype="0" repeatCount="indefinite" accel="50000" decel="50000" autoRev="1" fill="hold" nodeType="withEffect">
                                  <p:stCondLst>
                                    <p:cond delay="0"/>
                                  </p:stCondLst>
                                  <p:childTnLst>
                                    <p:animMotion origin="layout" path="M -0.00013 0.125 L 3.125E-6 -0.09514 " pathEditMode="relative" rAng="0" ptsTypes="AA">
                                      <p:cBhvr>
                                        <p:cTn id="34" dur="5000" fill="hold"/>
                                        <p:tgtEl>
                                          <p:spTgt spid="34"/>
                                        </p:tgtEl>
                                        <p:attrNameLst>
                                          <p:attrName>ppt_x</p:attrName>
                                          <p:attrName>ppt_y</p:attrName>
                                        </p:attrNameLst>
                                      </p:cBhvr>
                                      <p:rCtr x="0" y="-11019"/>
                                    </p:animMotion>
                                  </p:childTnLst>
                                </p:cTn>
                              </p:par>
                              <p:par>
                                <p:cTn id="35" presetID="64" presetClass="path" presetSubtype="0" repeatCount="indefinite" accel="50000" decel="50000" autoRev="1" fill="hold" nodeType="withEffect">
                                  <p:stCondLst>
                                    <p:cond delay="0"/>
                                  </p:stCondLst>
                                  <p:childTnLst>
                                    <p:animMotion origin="layout" path="M 0.00065 -0.09931 L 0.00065 0.05833 " pathEditMode="relative" rAng="0" ptsTypes="AA">
                                      <p:cBhvr>
                                        <p:cTn id="36" dur="5000" fill="hold"/>
                                        <p:tgtEl>
                                          <p:spTgt spid="36"/>
                                        </p:tgtEl>
                                        <p:attrNameLst>
                                          <p:attrName>ppt_x</p:attrName>
                                          <p:attrName>ppt_y</p:attrName>
                                        </p:attrNameLst>
                                      </p:cBhvr>
                                      <p:rCtr x="0" y="7870"/>
                                    </p:animMotion>
                                  </p:childTnLst>
                                </p:cTn>
                              </p:par>
                              <p:par>
                                <p:cTn id="37" presetID="64" presetClass="path" presetSubtype="0" repeatCount="indefinite" accel="50000" decel="50000" autoRev="1" fill="hold" nodeType="withEffect">
                                  <p:stCondLst>
                                    <p:cond delay="0"/>
                                  </p:stCondLst>
                                  <p:childTnLst>
                                    <p:animMotion origin="layout" path="M -0.00156 0.08333 L -2.91667E-6 -0.1132 " pathEditMode="relative" rAng="0" ptsTypes="AA">
                                      <p:cBhvr>
                                        <p:cTn id="38" dur="5000" spd="-100000" fill="hold"/>
                                        <p:tgtEl>
                                          <p:spTgt spid="8"/>
                                        </p:tgtEl>
                                        <p:attrNameLst>
                                          <p:attrName>ppt_x</p:attrName>
                                          <p:attrName>ppt_y</p:attrName>
                                        </p:attrNameLst>
                                      </p:cBhvr>
                                      <p:rCtr x="78" y="-9838"/>
                                    </p:animMotion>
                                  </p:childTnLst>
                                </p:cTn>
                              </p:par>
                              <p:par>
                                <p:cTn id="39" presetID="64" presetClass="path" presetSubtype="0" repeatCount="indefinite" accel="50000" decel="50000" autoRev="1" fill="hold" nodeType="withEffect">
                                  <p:stCondLst>
                                    <p:cond delay="0"/>
                                  </p:stCondLst>
                                  <p:childTnLst>
                                    <p:animMotion origin="layout" path="M -0.00404 -0.17106 L -0.00091 -0.08472 " pathEditMode="relative" rAng="0" ptsTypes="AA">
                                      <p:cBhvr>
                                        <p:cTn id="40" dur="5000" spd="-100000" fill="hold"/>
                                        <p:tgtEl>
                                          <p:spTgt spid="9"/>
                                        </p:tgtEl>
                                        <p:attrNameLst>
                                          <p:attrName>ppt_x</p:attrName>
                                          <p:attrName>ppt_y</p:attrName>
                                        </p:attrNameLst>
                                      </p:cBhvr>
                                      <p:rCtr x="156" y="4306"/>
                                    </p:animMotion>
                                  </p:childTnLst>
                                </p:cTn>
                              </p:par>
                              <p:par>
                                <p:cTn id="41" presetID="64" presetClass="path" presetSubtype="0" repeatCount="indefinite" accel="50000" decel="50000" autoRev="1" fill="hold" nodeType="withEffect">
                                  <p:stCondLst>
                                    <p:cond delay="0"/>
                                  </p:stCondLst>
                                  <p:childTnLst>
                                    <p:animMotion origin="layout" path="M -0.00065 0.10417 L -0.00065 -0.13681 " pathEditMode="relative" rAng="0" ptsTypes="AA">
                                      <p:cBhvr>
                                        <p:cTn id="42" dur="5000" spd="-100000" fill="hold"/>
                                        <p:tgtEl>
                                          <p:spTgt spid="10"/>
                                        </p:tgtEl>
                                        <p:attrNameLst>
                                          <p:attrName>ppt_x</p:attrName>
                                          <p:attrName>ppt_y</p:attrName>
                                        </p:attrNameLst>
                                      </p:cBhvr>
                                      <p:rCtr x="0" y="-12060"/>
                                    </p:animMotion>
                                  </p:childTnLst>
                                </p:cTn>
                              </p:par>
                              <p:par>
                                <p:cTn id="43" presetID="64" presetClass="path" presetSubtype="0" repeatCount="indefinite" accel="50000" decel="50000" autoRev="1" fill="hold" nodeType="withEffect">
                                  <p:stCondLst>
                                    <p:cond delay="0"/>
                                  </p:stCondLst>
                                  <p:childTnLst>
                                    <p:animMotion origin="layout" path="M -0.00013 0.125 L -4.79167E-6 -0.09514 " pathEditMode="relative" rAng="0" ptsTypes="AA">
                                      <p:cBhvr>
                                        <p:cTn id="44" dur="5000" fill="hold"/>
                                        <p:tgtEl>
                                          <p:spTgt spid="11"/>
                                        </p:tgtEl>
                                        <p:attrNameLst>
                                          <p:attrName>ppt_x</p:attrName>
                                          <p:attrName>ppt_y</p:attrName>
                                        </p:attrNameLst>
                                      </p:cBhvr>
                                      <p:rCtr x="0" y="-11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 grpId="0" animBg="1"/>
      <p:bldP spid="31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5673012" y="71562"/>
            <a:ext cx="6391767" cy="5939622"/>
          </a:xfrm>
          <a:prstGeom prst="cloudCallout">
            <a:avLst>
              <a:gd name="adj1" fmla="val -84528"/>
              <a:gd name="adj2" fmla="val 58805"/>
            </a:avLst>
          </a:prstGeom>
          <a:solidFill>
            <a:schemeClr val="bg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solidFill>
                  <a:srgbClr val="002060"/>
                </a:solidFill>
                <a:latin typeface="Times New Roman" panose="02020603050405020304" pitchFamily="18" charset="0"/>
                <a:cs typeface="Times New Roman" panose="02020603050405020304" pitchFamily="18" charset="0"/>
              </a:rPr>
              <a:t>Tình</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huống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trong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Hình</a:t>
            </a:r>
            <a:r>
              <a:rPr lang="en-US" sz="2800" b="1" dirty="0">
                <a:solidFill>
                  <a:srgbClr val="002060"/>
                </a:solidFill>
                <a:latin typeface="Times New Roman" panose="02020603050405020304" pitchFamily="18" charset="0"/>
                <a:cs typeface="Times New Roman" panose="02020603050405020304" pitchFamily="18" charset="0"/>
              </a:rPr>
              <a:t> 11.1 </a:t>
            </a:r>
            <a:r>
              <a:rPr lang="en-US" sz="2800" b="1" dirty="0" err="1">
                <a:solidFill>
                  <a:srgbClr val="002060"/>
                </a:solidFill>
                <a:latin typeface="Times New Roman" panose="02020603050405020304" pitchFamily="18" charset="0"/>
                <a:cs typeface="Times New Roman" panose="02020603050405020304" pitchFamily="18" charset="0"/>
              </a:rPr>
              <a:t>có</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thể</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gây</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ra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nguy</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hiểm</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gì</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với</a:t>
            </a:r>
            <a:r>
              <a:rPr lang="en-US" sz="2800" b="1" dirty="0">
                <a:solidFill>
                  <a:srgbClr val="002060"/>
                </a:solidFill>
                <a:latin typeface="Times New Roman" panose="02020603050405020304" pitchFamily="18" charset="0"/>
                <a:cs typeface="Times New Roman" panose="02020603050405020304" pitchFamily="18" charset="0"/>
              </a:rPr>
              <a:t> con </a:t>
            </a:r>
            <a:r>
              <a:rPr lang="en-US" sz="2800" b="1" dirty="0" err="1">
                <a:solidFill>
                  <a:srgbClr val="002060"/>
                </a:solidFill>
                <a:latin typeface="Times New Roman" panose="02020603050405020304" pitchFamily="18" charset="0"/>
                <a:cs typeface="Times New Roman" panose="02020603050405020304" pitchFamily="18" charset="0"/>
              </a:rPr>
              <a:t>người</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Kể</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tên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một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số</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nguyên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nhân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gây</a:t>
            </a:r>
            <a:r>
              <a:rPr lang="en-US" sz="2800" b="1" dirty="0">
                <a:solidFill>
                  <a:srgbClr val="002060"/>
                </a:solidFill>
                <a:latin typeface="Times New Roman" panose="02020603050405020304" pitchFamily="18" charset="0"/>
                <a:cs typeface="Times New Roman" panose="02020603050405020304" pitchFamily="18" charset="0"/>
              </a:rPr>
              <a:t> tai </a:t>
            </a:r>
            <a:r>
              <a:rPr lang="en-US" sz="2800" b="1" dirty="0" err="1">
                <a:solidFill>
                  <a:srgbClr val="002060"/>
                </a:solidFill>
                <a:latin typeface="Times New Roman" panose="02020603050405020304" pitchFamily="18" charset="0"/>
                <a:cs typeface="Times New Roman" panose="02020603050405020304" pitchFamily="18" charset="0"/>
              </a:rPr>
              <a:t>nạn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điện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mà</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em</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biết</a:t>
            </a:r>
            <a:r>
              <a:rPr lang="en-US" sz="2800" b="1" dirty="0">
                <a:solidFill>
                  <a:srgbClr val="002060"/>
                </a:solidFill>
                <a:latin typeface="Times New Roman" panose="02020603050405020304" pitchFamily="18" charset="0"/>
                <a:cs typeface="Times New Roman" panose="02020603050405020304" pitchFamily="18" charset="0"/>
              </a:rPr>
              <a:t>.</a:t>
            </a:r>
          </a:p>
          <a:p>
            <a:r>
              <a:rPr lang="en-US" sz="2800" b="1" dirty="0">
                <a:solidFill>
                  <a:srgbClr val="002060"/>
                </a:solidFill>
                <a:latin typeface="Times New Roman" panose="02020603050405020304" pitchFamily="18" charset="0"/>
                <a:cs typeface="Times New Roman" panose="02020603050405020304" pitchFamily="18" charset="0"/>
              </a:rPr>
              <a:t>.</a:t>
            </a:r>
          </a:p>
        </p:txBody>
      </p:sp>
      <p:pic>
        <p:nvPicPr>
          <p:cNvPr id="3" name="Picture 2"/>
          <p:cNvPicPr>
            <a:picLocks noChangeAspect="1"/>
          </p:cNvPicPr>
          <p:nvPr/>
        </p:nvPicPr>
        <p:blipFill>
          <a:blip r:embed="rId2"/>
          <a:stretch>
            <a:fillRect/>
          </a:stretch>
        </p:blipFill>
        <p:spPr>
          <a:xfrm>
            <a:off x="614088" y="272562"/>
            <a:ext cx="4986612" cy="5618284"/>
          </a:xfrm>
          <a:prstGeom prst="rect">
            <a:avLst/>
          </a:prstGeom>
        </p:spPr>
      </p:pic>
    </p:spTree>
    <p:extLst>
      <p:ext uri="{BB962C8B-B14F-4D97-AF65-F5344CB8AC3E}">
        <p14:creationId xmlns:p14="http://schemas.microsoft.com/office/powerpoint/2010/main" val="131205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4088" y="272562"/>
            <a:ext cx="4986612" cy="5618284"/>
          </a:xfrm>
          <a:prstGeom prst="rect">
            <a:avLst/>
          </a:prstGeom>
        </p:spPr>
      </p:pic>
      <p:sp>
        <p:nvSpPr>
          <p:cNvPr id="4" name="Rectangle 3"/>
          <p:cNvSpPr/>
          <p:nvPr/>
        </p:nvSpPr>
        <p:spPr>
          <a:xfrm>
            <a:off x="6096000" y="924952"/>
            <a:ext cx="5099540" cy="4524315"/>
          </a:xfrm>
          <a:prstGeom prst="rect">
            <a:avLst/>
          </a:prstGeom>
          <a:solidFill>
            <a:schemeClr val="bg2"/>
          </a:solidFill>
        </p:spPr>
        <p:txBody>
          <a:bodyPr wrap="square">
            <a:spAutoFit/>
          </a:bodyPr>
          <a:lstStyle/>
          <a:p>
            <a:r>
              <a:rPr lang="vi-VN" sz="3600" dirty="0">
                <a:solidFill>
                  <a:srgbClr val="002060"/>
                </a:solidFill>
                <a:latin typeface="Times New Roman" panose="02020603050405020304" pitchFamily="18" charset="0"/>
                <a:cs typeface="Times New Roman" panose="02020603050405020304" pitchFamily="18" charset="0"/>
              </a:rPr>
              <a:t>Tình huống trong hình có thể gây ra giật điện dẫn tới thương nặng hoặc tử vong cho con người</a:t>
            </a:r>
          </a:p>
          <a:p>
            <a:r>
              <a:rPr lang="vi-VN" sz="3600" dirty="0">
                <a:solidFill>
                  <a:srgbClr val="002060"/>
                </a:solidFill>
                <a:latin typeface="Times New Roman" panose="02020603050405020304" pitchFamily="18" charset="0"/>
                <a:cs typeface="Times New Roman" panose="02020603050405020304" pitchFamily="18" charset="0"/>
              </a:rPr>
              <a:t>Một số nguyên nhân gây tai nạn điện: tiếp xúc trực tiếp với điện, dây điện bị rò rỉ, ...</a:t>
            </a:r>
          </a:p>
        </p:txBody>
      </p:sp>
    </p:spTree>
    <p:extLst>
      <p:ext uri="{BB962C8B-B14F-4D97-AF65-F5344CB8AC3E}">
        <p14:creationId xmlns:p14="http://schemas.microsoft.com/office/powerpoint/2010/main" val="298916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circle(in)">
                                      <p:cBhvr>
                                        <p:cTn id="14" dur="2000"/>
                                        <p:tgtEl>
                                          <p:spTgt spid="4">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85437" y="872589"/>
            <a:ext cx="5336932" cy="1384995"/>
          </a:xfrm>
          <a:prstGeom prst="rect">
            <a:avLst/>
          </a:prstGeom>
          <a:solidFill>
            <a:schemeClr val="bg2"/>
          </a:solidFill>
        </p:spPr>
        <p:txBody>
          <a:bodyPr wrap="square">
            <a:spAutoFit/>
          </a:bodyPr>
          <a:lstStyle/>
          <a:p>
            <a:r>
              <a:rPr lang="vi-VN" sz="2800" b="1" dirty="0">
                <a:latin typeface="Times New Roman" panose="02020603050405020304" pitchFamily="18" charset="0"/>
                <a:cs typeface="Times New Roman" panose="02020603050405020304" pitchFamily="18" charset="0"/>
              </a:rPr>
              <a:t>Người trong Hình 11.2 chạm vào vỏ máy giặt bị rò điện có bị điện giật không? Vì sao?</a:t>
            </a:r>
            <a:endParaRPr lang="en-US" sz="2800" b="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52502" y="292389"/>
            <a:ext cx="5547841" cy="6407349"/>
          </a:xfrm>
          <a:prstGeom prst="rect">
            <a:avLst/>
          </a:prstGeom>
        </p:spPr>
      </p:pic>
      <p:sp>
        <p:nvSpPr>
          <p:cNvPr id="2" name="Rectangle 1"/>
          <p:cNvSpPr/>
          <p:nvPr/>
        </p:nvSpPr>
        <p:spPr>
          <a:xfrm>
            <a:off x="6327531" y="2477143"/>
            <a:ext cx="4847492" cy="1384995"/>
          </a:xfrm>
          <a:prstGeom prst="rect">
            <a:avLst/>
          </a:prstGeom>
        </p:spPr>
        <p:txBody>
          <a:bodyPr wrap="square">
            <a:spAutoFit/>
          </a:bodyPr>
          <a:lstStyle/>
          <a:p>
            <a:r>
              <a:rPr lang="vi-VN" sz="2800" dirty="0">
                <a:latin typeface="Times New Roman" panose="02020603050405020304" pitchFamily="18" charset="0"/>
                <a:cs typeface="Times New Roman" panose="02020603050405020304" pitchFamily="18" charset="0"/>
              </a:rPr>
              <a:t>Người trong hình bị giật điện bởi </a:t>
            </a:r>
            <a:r>
              <a:rPr lang="en-US" sz="2800" dirty="0" err="1">
                <a:latin typeface="Times New Roman" panose="02020603050405020304" pitchFamily="18" charset="0"/>
                <a:cs typeface="Times New Roman" panose="02020603050405020304" pitchFamily="18" charset="0"/>
              </a:rPr>
              <a:t>vì</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chạm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phải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vỏ</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máy</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giặt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rò</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điện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82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182869" y="1849415"/>
            <a:ext cx="11582400" cy="3416320"/>
          </a:xfrm>
          <a:prstGeom prst="rect">
            <a:avLst/>
          </a:prstGeom>
          <a:solidFill>
            <a:schemeClr val="bg2"/>
          </a:solidFill>
        </p:spPr>
        <p:txBody>
          <a:bodyPr wrap="square">
            <a:spAutoFit/>
          </a:bodyPr>
          <a:lstStyle/>
          <a:p>
            <a:r>
              <a:rPr lang="en-US" sz="3600" b="1" dirty="0">
                <a:latin typeface="Times New Roman" panose="02020603050405020304" pitchFamily="18" charset="0"/>
                <a:cs typeface="Times New Roman" panose="02020603050405020304" pitchFamily="18" charset="0"/>
              </a:rPr>
              <a:t>I. </a:t>
            </a:r>
            <a:r>
              <a:rPr lang="en-US" sz="3600" b="1" dirty="0" err="1">
                <a:latin typeface="Times New Roman" panose="02020603050405020304" pitchFamily="18" charset="0"/>
                <a:cs typeface="Times New Roman" panose="02020603050405020304" pitchFamily="18" charset="0"/>
              </a:rPr>
              <a:t>Khái</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quát</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về</a:t>
            </a:r>
            <a:r>
              <a:rPr lang="en-US" sz="3600" b="1" dirty="0">
                <a:latin typeface="Times New Roman" panose="02020603050405020304" pitchFamily="18" charset="0"/>
                <a:cs typeface="Times New Roman" panose="02020603050405020304" pitchFamily="18" charset="0"/>
              </a:rPr>
              <a:t> tai </a:t>
            </a:r>
            <a:r>
              <a:rPr lang="en-US" sz="3600" b="1" dirty="0" err="1">
                <a:latin typeface="Times New Roman" panose="02020603050405020304" pitchFamily="18" charset="0"/>
                <a:cs typeface="Times New Roman" panose="02020603050405020304" pitchFamily="18" charset="0"/>
              </a:rPr>
              <a:t>nạn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điện</a:t>
            </a:r>
            <a:endParaRPr lang="en-US" sz="3600" b="1"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-Tai </a:t>
            </a:r>
            <a:r>
              <a:rPr lang="en-US" sz="3600" dirty="0" err="1">
                <a:latin typeface="Times New Roman" panose="02020603050405020304" pitchFamily="18" charset="0"/>
                <a:cs typeface="Times New Roman" panose="02020603050405020304" pitchFamily="18" charset="0"/>
              </a:rPr>
              <a:t>nạn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điện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a:t>
            </a:r>
            <a:r>
              <a:rPr lang="en-US" sz="3600" dirty="0">
                <a:latin typeface="Times New Roman" panose="02020603050405020304" pitchFamily="18" charset="0"/>
                <a:cs typeface="Times New Roman" panose="02020603050405020304" pitchFamily="18" charset="0"/>
              </a:rPr>
              <a:t> tai </a:t>
            </a:r>
            <a:r>
              <a:rPr lang="en-US" sz="3600" dirty="0" err="1">
                <a:latin typeface="Times New Roman" panose="02020603050405020304" pitchFamily="18" charset="0"/>
                <a:cs typeface="Times New Roman" panose="02020603050405020304" pitchFamily="18" charset="0"/>
              </a:rPr>
              <a:t>nạn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xảy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ra</a:t>
            </a:r>
            <a:r>
              <a:rPr lang="en-US" sz="3600" dirty="0">
                <a:latin typeface="Times New Roman" panose="02020603050405020304" pitchFamily="18" charset="0"/>
                <a:cs typeface="Times New Roman" panose="02020603050405020304" pitchFamily="18" charset="0"/>
              </a:rPr>
              <a:t> do </a:t>
            </a:r>
            <a:r>
              <a:rPr lang="en-US" sz="3600" dirty="0" err="1">
                <a:latin typeface="Times New Roman" panose="02020603050405020304" pitchFamily="18" charset="0"/>
                <a:cs typeface="Times New Roman" panose="02020603050405020304" pitchFamily="18" charset="0"/>
              </a:rPr>
              <a:t>tác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động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dòng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điện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gây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nguy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hiểm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đến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sức</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khỏe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tính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mạng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của</a:t>
            </a:r>
            <a:r>
              <a:rPr lang="en-US" sz="3600" dirty="0">
                <a:latin typeface="Times New Roman" panose="02020603050405020304" pitchFamily="18" charset="0"/>
                <a:cs typeface="Times New Roman" panose="02020603050405020304" pitchFamily="18" charset="0"/>
              </a:rPr>
              <a:t> con </a:t>
            </a:r>
            <a:r>
              <a:rPr lang="en-US" sz="3600" dirty="0" err="1">
                <a:latin typeface="Times New Roman" panose="02020603050405020304" pitchFamily="18" charset="0"/>
                <a:cs typeface="Times New Roman" panose="02020603050405020304" pitchFamily="18" charset="0"/>
              </a:rPr>
              <a:t>người</a:t>
            </a:r>
            <a:r>
              <a:rPr lang="en-US" sz="3600"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 Tai </a:t>
            </a:r>
            <a:r>
              <a:rPr lang="en-US" sz="3600" dirty="0" err="1">
                <a:latin typeface="Times New Roman" panose="02020603050405020304" pitchFamily="18" charset="0"/>
                <a:cs typeface="Times New Roman" panose="02020603050405020304" pitchFamily="18" charset="0"/>
              </a:rPr>
              <a:t>nạn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điện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làm</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cho</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cơ</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thể</a:t>
            </a:r>
            <a:r>
              <a:rPr lang="en-US" sz="3600" dirty="0">
                <a:latin typeface="Times New Roman" panose="02020603050405020304" pitchFamily="18" charset="0"/>
                <a:cs typeface="Times New Roman" panose="02020603050405020304" pitchFamily="18" charset="0"/>
              </a:rPr>
              <a:t> con </a:t>
            </a:r>
            <a:r>
              <a:rPr lang="en-US" sz="3600" dirty="0" err="1">
                <a:latin typeface="Times New Roman" panose="02020603050405020304" pitchFamily="18" charset="0"/>
                <a:cs typeface="Times New Roman" panose="02020603050405020304" pitchFamily="18" charset="0"/>
              </a:rPr>
              <a:t>người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bị</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tổn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thương</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bắp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thịt</a:t>
            </a:r>
            <a:r>
              <a:rPr lang="en-US" sz="3600" dirty="0">
                <a:latin typeface="Times New Roman" panose="02020603050405020304" pitchFamily="18" charset="0"/>
                <a:cs typeface="Times New Roman" panose="02020603050405020304" pitchFamily="18" charset="0"/>
              </a:rPr>
              <a:t> co </a:t>
            </a:r>
            <a:r>
              <a:rPr lang="en-US" sz="3600" dirty="0" err="1">
                <a:latin typeface="Times New Roman" panose="02020603050405020304" pitchFamily="18" charset="0"/>
                <a:cs typeface="Times New Roman" panose="02020603050405020304" pitchFamily="18" charset="0"/>
              </a:rPr>
              <a:t>quắp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gây</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tê</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liệt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tuần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hoàn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máu</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và</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hô</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hấp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dẫn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đến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tử</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vong</a:t>
            </a:r>
            <a:r>
              <a:rPr lang="en-US" sz="3600" dirty="0">
                <a:latin typeface="Times New Roman" panose="02020603050405020304" pitchFamily="18" charset="0"/>
                <a:cs typeface="Times New Roman" panose="02020603050405020304" pitchFamily="18" charset="0"/>
              </a:rPr>
              <a:t> </a:t>
            </a:r>
          </a:p>
        </p:txBody>
      </p:sp>
      <p:sp>
        <p:nvSpPr>
          <p:cNvPr id="2" name="Rectangle 1">
            <a:extLst>
              <a:ext uri="{FF2B5EF4-FFF2-40B4-BE49-F238E27FC236}">
                <a16:creationId xmlns:a16="http://schemas.microsoft.com/office/drawing/2014/main" id="{16A83D1B-58EE-F11B-0908-63A7877D9180}"/>
              </a:ext>
            </a:extLst>
          </p:cNvPr>
          <p:cNvSpPr/>
          <p:nvPr/>
        </p:nvSpPr>
        <p:spPr>
          <a:xfrm>
            <a:off x="4429760" y="351738"/>
            <a:ext cx="6086425" cy="707886"/>
          </a:xfrm>
          <a:prstGeom prst="rect">
            <a:avLst/>
          </a:prstGeom>
        </p:spPr>
        <p:txBody>
          <a:bodyPr wrap="square">
            <a:spAutoFit/>
          </a:bodyPr>
          <a:lstStyle/>
          <a:p>
            <a:r>
              <a:rPr lang="en-US" sz="4000" b="1" dirty="0">
                <a:solidFill>
                  <a:srgbClr val="FF0000"/>
                </a:solidFill>
                <a:latin typeface="Times New Roman" panose="02020603050405020304" pitchFamily="18" charset="0"/>
                <a:cs typeface="Times New Roman" panose="02020603050405020304" pitchFamily="18" charset="0"/>
              </a:rPr>
              <a:t>BÀI 11. TAI NẠN ĐIỆN</a:t>
            </a:r>
            <a:endParaRPr lang="en-US" sz="4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813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000"/>
                                        <p:tgtEl>
                                          <p:spTgt spid="4">
                                            <p:txEl>
                                              <p:pRg st="1" end="1"/>
                                            </p:txEl>
                                          </p:spTgt>
                                        </p:tgtEl>
                                      </p:cBhvr>
                                    </p:animEffect>
                                    <p:anim calcmode="lin" valueType="num">
                                      <p:cBhvr>
                                        <p:cTn id="1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6040"/>
            <a:ext cx="7188129" cy="6275980"/>
          </a:xfrm>
          <a:prstGeom prst="rect">
            <a:avLst/>
          </a:prstGeom>
        </p:spPr>
      </p:pic>
      <p:sp>
        <p:nvSpPr>
          <p:cNvPr id="5" name="Rectangle 4"/>
          <p:cNvSpPr/>
          <p:nvPr/>
        </p:nvSpPr>
        <p:spPr>
          <a:xfrm>
            <a:off x="7188130" y="267224"/>
            <a:ext cx="4637524" cy="2954655"/>
          </a:xfrm>
          <a:prstGeom prst="rect">
            <a:avLst/>
          </a:prstGeom>
          <a:solidFill>
            <a:schemeClr val="bg2"/>
          </a:solidFill>
        </p:spPr>
        <p:txBody>
          <a:bodyPr wrap="square">
            <a:spAutoFit/>
          </a:bodyPr>
          <a:lstStyle/>
          <a:p>
            <a:r>
              <a:rPr lang="en-US" sz="2800" b="1" dirty="0">
                <a:latin typeface="Times New Roman" panose="02020603050405020304" pitchFamily="18" charset="0"/>
                <a:cs typeface="Times New Roman" panose="02020603050405020304" pitchFamily="18" charset="0"/>
              </a:rPr>
              <a:t>1.Quan </a:t>
            </a:r>
            <a:r>
              <a:rPr lang="en-US" sz="2800" b="1" dirty="0" err="1">
                <a:latin typeface="Times New Roman" panose="02020603050405020304" pitchFamily="18" charset="0"/>
                <a:cs typeface="Times New Roman" panose="02020603050405020304" pitchFamily="18" charset="0"/>
              </a:rPr>
              <a:t>sát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Hình</a:t>
            </a:r>
            <a:r>
              <a:rPr lang="en-US" sz="2800" b="1" dirty="0">
                <a:latin typeface="Times New Roman" panose="02020603050405020304" pitchFamily="18" charset="0"/>
                <a:cs typeface="Times New Roman" panose="02020603050405020304" pitchFamily="18" charset="0"/>
              </a:rPr>
              <a:t> 11.3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biết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nguyên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nhân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gây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ra</a:t>
            </a:r>
            <a:r>
              <a:rPr lang="en-US" sz="2800" b="1" dirty="0">
                <a:latin typeface="Times New Roman" panose="02020603050405020304" pitchFamily="18" charset="0"/>
                <a:cs typeface="Times New Roman" panose="02020603050405020304" pitchFamily="18" charset="0"/>
              </a:rPr>
              <a:t> tai </a:t>
            </a:r>
            <a:r>
              <a:rPr lang="en-US" sz="2800" b="1" dirty="0" err="1">
                <a:latin typeface="Times New Roman" panose="02020603050405020304" pitchFamily="18" charset="0"/>
                <a:cs typeface="Times New Roman" panose="02020603050405020304" pitchFamily="18" charset="0"/>
              </a:rPr>
              <a:t>nạn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điện</a:t>
            </a:r>
            <a:r>
              <a:rPr lang="en-US" sz="2800" b="1" dirty="0">
                <a:latin typeface="Times New Roman" panose="02020603050405020304" pitchFamily="18" charset="0"/>
                <a:cs typeface="Times New Roman" panose="02020603050405020304" pitchFamily="18" charset="0"/>
              </a:rPr>
              <a:t>.</a:t>
            </a:r>
          </a:p>
          <a:p>
            <a:r>
              <a:rPr lang="en-US" sz="2800" b="1" i="1"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Vì</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sao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đến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gần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đường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dây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cao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hoặc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trạm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biến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a:t>
            </a:r>
          </a:p>
          <a:p>
            <a:endParaRPr lang="en-US" dirty="0"/>
          </a:p>
        </p:txBody>
      </p:sp>
      <p:sp>
        <p:nvSpPr>
          <p:cNvPr id="2" name="Rectangle 1"/>
          <p:cNvSpPr/>
          <p:nvPr/>
        </p:nvSpPr>
        <p:spPr>
          <a:xfrm>
            <a:off x="7188129" y="3121005"/>
            <a:ext cx="5003871" cy="3046988"/>
          </a:xfrm>
          <a:prstGeom prst="rect">
            <a:avLst/>
          </a:prstGeom>
          <a:solidFill>
            <a:schemeClr val="bg2"/>
          </a:solidFill>
        </p:spPr>
        <p:txBody>
          <a:bodyPr wrap="square">
            <a:spAutoFit/>
          </a:bodyPr>
          <a:lstStyle/>
          <a:p>
            <a:r>
              <a:rPr lang="vi-VN" sz="2400" dirty="0">
                <a:solidFill>
                  <a:srgbClr val="002060"/>
                </a:solidFill>
                <a:latin typeface="Times New Roman" panose="02020603050405020304" pitchFamily="18" charset="0"/>
                <a:cs typeface="Times New Roman" panose="02020603050405020304" pitchFamily="18" charset="0"/>
              </a:rPr>
              <a:t>1.- Xe t</a:t>
            </a:r>
            <a:r>
              <a:rPr lang="en-US" sz="2400" dirty="0">
                <a:solidFill>
                  <a:srgbClr val="002060"/>
                </a:solidFill>
                <a:latin typeface="Times New Roman" panose="02020603050405020304" pitchFamily="18" charset="0"/>
                <a:cs typeface="Times New Roman" panose="02020603050405020304" pitchFamily="18" charset="0"/>
              </a:rPr>
              <a:t>ô</a:t>
            </a:r>
            <a:r>
              <a:rPr lang="vi-VN" sz="2400" dirty="0">
                <a:solidFill>
                  <a:srgbClr val="002060"/>
                </a:solidFill>
                <a:latin typeface="Times New Roman" panose="02020603050405020304" pitchFamily="18" charset="0"/>
                <a:cs typeface="Times New Roman" panose="02020603050405020304" pitchFamily="18" charset="0"/>
              </a:rPr>
              <a:t> để sai vị trí/độ cao nên đã bị chạm vào điện cao áp</a:t>
            </a:r>
          </a:p>
          <a:p>
            <a:r>
              <a:rPr lang="vi-VN" sz="2400" dirty="0">
                <a:solidFill>
                  <a:srgbClr val="002060"/>
                </a:solidFill>
                <a:latin typeface="Times New Roman" panose="02020603050405020304" pitchFamily="18" charset="0"/>
                <a:cs typeface="Times New Roman" panose="02020603050405020304" pitchFamily="18" charset="0"/>
              </a:rPr>
              <a:t>- Dây điện bị đứt và đất khu vực đó bị nhiễm điện</a:t>
            </a:r>
          </a:p>
          <a:p>
            <a:r>
              <a:rPr lang="vi-VN" sz="2400" dirty="0">
                <a:solidFill>
                  <a:srgbClr val="002060"/>
                </a:solidFill>
                <a:latin typeface="Times New Roman" panose="02020603050405020304" pitchFamily="18" charset="0"/>
                <a:cs typeface="Times New Roman" panose="02020603050405020304" pitchFamily="18" charset="0"/>
              </a:rPr>
              <a:t>- Chạm trực tiếp vào nguồn điện do dây điện bị hở/nứt</a:t>
            </a:r>
          </a:p>
          <a:p>
            <a:r>
              <a:rPr lang="vi-VN" sz="2400" dirty="0">
                <a:solidFill>
                  <a:srgbClr val="002060"/>
                </a:solidFill>
                <a:latin typeface="Times New Roman" panose="02020603050405020304" pitchFamily="18" charset="0"/>
                <a:cs typeface="Times New Roman" panose="02020603050405020304" pitchFamily="18" charset="0"/>
              </a:rPr>
              <a:t>2. Không nên, vì đây là hành vi vi phạm hàng lang an toàn lưới điện.</a:t>
            </a:r>
          </a:p>
        </p:txBody>
      </p:sp>
    </p:spTree>
    <p:extLst>
      <p:ext uri="{BB962C8B-B14F-4D97-AF65-F5344CB8AC3E}">
        <p14:creationId xmlns:p14="http://schemas.microsoft.com/office/powerpoint/2010/main" val="341640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arn(inVertical)">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3505200"/>
            <a:ext cx="2590800" cy="707886"/>
          </a:xfrm>
          <a:prstGeom prst="rect">
            <a:avLst/>
          </a:prstGeom>
          <a:solidFill>
            <a:schemeClr val="accent5">
              <a:lumMod val="40000"/>
              <a:lumOff val="60000"/>
            </a:schemeClr>
          </a:solidFill>
        </p:spPr>
        <p:txBody>
          <a:bodyPr wrap="square" rtlCol="0">
            <a:spAutoFit/>
          </a:bodyPr>
          <a:lstStyle/>
          <a:p>
            <a:pPr algn="ctr"/>
            <a:r>
              <a:rPr lang="en-US" sz="2000" b="1" dirty="0" err="1">
                <a:solidFill>
                  <a:srgbClr val="002060"/>
                </a:solidFill>
                <a:latin typeface="Times New Roman" pitchFamily="18" charset="0"/>
                <a:cs typeface="Times New Roman" pitchFamily="18" charset="0"/>
              </a:rPr>
              <a:t>Sửa</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chữa</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điện</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không</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cắt</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nguồn</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điện</a:t>
            </a:r>
            <a:endParaRPr lang="en-US" sz="2000" b="1" dirty="0">
              <a:solidFill>
                <a:srgbClr val="002060"/>
              </a:solidFill>
              <a:latin typeface="Times New Roman" pitchFamily="18" charset="0"/>
              <a:cs typeface="Times New Roman" pitchFamily="18" charset="0"/>
            </a:endParaRPr>
          </a:p>
        </p:txBody>
      </p:sp>
      <p:pic>
        <p:nvPicPr>
          <p:cNvPr id="4" name="Picture 14" descr="IMG_0115"/>
          <p:cNvPicPr>
            <a:picLocks noChangeAspect="1" noChangeArrowheads="1"/>
          </p:cNvPicPr>
          <p:nvPr/>
        </p:nvPicPr>
        <p:blipFill>
          <a:blip r:embed="rId2">
            <a:lum bright="10000"/>
          </a:blip>
          <a:srcRect/>
          <a:stretch>
            <a:fillRect/>
          </a:stretch>
        </p:blipFill>
        <p:spPr bwMode="auto">
          <a:xfrm>
            <a:off x="1676400" y="609600"/>
            <a:ext cx="4191000" cy="1447800"/>
          </a:xfrm>
          <a:prstGeom prst="rect">
            <a:avLst/>
          </a:prstGeom>
          <a:noFill/>
          <a:ln w="9525">
            <a:solidFill>
              <a:srgbClr val="0000FF"/>
            </a:solidFill>
            <a:miter lim="800000"/>
            <a:headEnd/>
            <a:tailEnd/>
          </a:ln>
        </p:spPr>
      </p:pic>
      <p:pic>
        <p:nvPicPr>
          <p:cNvPr id="2050" name="Picture 2" descr="C:\Users\Windows 10\Music\Screenshot 2021-12-15 055436.jpg"/>
          <p:cNvPicPr>
            <a:picLocks noChangeAspect="1" noChangeArrowheads="1"/>
          </p:cNvPicPr>
          <p:nvPr/>
        </p:nvPicPr>
        <p:blipFill>
          <a:blip r:embed="rId3"/>
          <a:srcRect/>
          <a:stretch>
            <a:fillRect/>
          </a:stretch>
        </p:blipFill>
        <p:spPr bwMode="auto">
          <a:xfrm>
            <a:off x="1676400" y="2057400"/>
            <a:ext cx="4191000" cy="1447800"/>
          </a:xfrm>
          <a:prstGeom prst="rect">
            <a:avLst/>
          </a:prstGeom>
          <a:noFill/>
        </p:spPr>
      </p:pic>
      <p:sp>
        <p:nvSpPr>
          <p:cNvPr id="9" name="TextBox 8"/>
          <p:cNvSpPr txBox="1"/>
          <p:nvPr/>
        </p:nvSpPr>
        <p:spPr>
          <a:xfrm>
            <a:off x="6629400" y="3429000"/>
            <a:ext cx="2590800" cy="707886"/>
          </a:xfrm>
          <a:prstGeom prst="rect">
            <a:avLst/>
          </a:prstGeom>
          <a:solidFill>
            <a:schemeClr val="accent5">
              <a:lumMod val="40000"/>
              <a:lumOff val="60000"/>
            </a:schemeClr>
          </a:solidFill>
        </p:spPr>
        <p:txBody>
          <a:bodyPr wrap="square" rtlCol="0">
            <a:spAutoFit/>
          </a:bodyPr>
          <a:lstStyle/>
          <a:p>
            <a:pPr algn="ctr"/>
            <a:r>
              <a:rPr lang="en-US" sz="2000" b="1" dirty="0" err="1">
                <a:solidFill>
                  <a:srgbClr val="002060"/>
                </a:solidFill>
                <a:latin typeface="Times New Roman" pitchFamily="18" charset="0"/>
                <a:cs typeface="Times New Roman" pitchFamily="18" charset="0"/>
              </a:rPr>
              <a:t>Sử</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dụng</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đồ</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dùng</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điện</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bị</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rò</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điện</a:t>
            </a:r>
            <a:endParaRPr lang="en-US" sz="2000" b="1" dirty="0">
              <a:solidFill>
                <a:srgbClr val="002060"/>
              </a:solidFill>
              <a:latin typeface="Times New Roman" pitchFamily="18" charset="0"/>
              <a:cs typeface="Times New Roman" pitchFamily="18" charset="0"/>
            </a:endParaRPr>
          </a:p>
        </p:txBody>
      </p:sp>
      <p:pic>
        <p:nvPicPr>
          <p:cNvPr id="10" name="Picture 2" descr="C:\Users\Windows 10\Music\Screenshot 2021-12-15 213542.jpg"/>
          <p:cNvPicPr>
            <a:picLocks noChangeAspect="1" noChangeArrowheads="1"/>
          </p:cNvPicPr>
          <p:nvPr/>
        </p:nvPicPr>
        <p:blipFill>
          <a:blip r:embed="rId4"/>
          <a:srcRect/>
          <a:stretch>
            <a:fillRect/>
          </a:stretch>
        </p:blipFill>
        <p:spPr bwMode="auto">
          <a:xfrm>
            <a:off x="5867401" y="2057400"/>
            <a:ext cx="3962399" cy="1447800"/>
          </a:xfrm>
          <a:prstGeom prst="rect">
            <a:avLst/>
          </a:prstGeom>
          <a:noFill/>
        </p:spPr>
      </p:pic>
      <p:pic>
        <p:nvPicPr>
          <p:cNvPr id="11" name="Picture 9" descr="IMG_0117"/>
          <p:cNvPicPr>
            <a:picLocks noChangeAspect="1" noChangeArrowheads="1"/>
          </p:cNvPicPr>
          <p:nvPr/>
        </p:nvPicPr>
        <p:blipFill>
          <a:blip r:embed="rId5">
            <a:lum bright="10000"/>
          </a:blip>
          <a:srcRect/>
          <a:stretch>
            <a:fillRect/>
          </a:stretch>
        </p:blipFill>
        <p:spPr bwMode="auto">
          <a:xfrm>
            <a:off x="5867400" y="609600"/>
            <a:ext cx="3962400" cy="1447801"/>
          </a:xfrm>
          <a:prstGeom prst="rect">
            <a:avLst/>
          </a:prstGeom>
          <a:noFill/>
          <a:ln w="9525">
            <a:solidFill>
              <a:srgbClr val="0000FF"/>
            </a:solidFill>
            <a:miter lim="800000"/>
            <a:headEnd/>
            <a:tailEnd/>
          </a:ln>
        </p:spPr>
      </p:pic>
      <p:pic>
        <p:nvPicPr>
          <p:cNvPr id="14" name="Picture 7" descr="IMG_0111"/>
          <p:cNvPicPr>
            <a:picLocks noChangeAspect="1" noChangeArrowheads="1"/>
          </p:cNvPicPr>
          <p:nvPr/>
        </p:nvPicPr>
        <p:blipFill>
          <a:blip r:embed="rId6">
            <a:lum bright="10000" contrast="40000"/>
          </a:blip>
          <a:srcRect t="12122" b="21211"/>
          <a:stretch>
            <a:fillRect/>
          </a:stretch>
        </p:blipFill>
        <p:spPr bwMode="auto">
          <a:xfrm rot="5400000">
            <a:off x="2471737" y="4005264"/>
            <a:ext cx="2057399" cy="2428875"/>
          </a:xfrm>
          <a:prstGeom prst="rect">
            <a:avLst/>
          </a:prstGeom>
          <a:noFill/>
          <a:ln w="9525">
            <a:solidFill>
              <a:srgbClr val="0000FF"/>
            </a:solidFill>
            <a:miter lim="800000"/>
            <a:headEnd/>
            <a:tailEnd/>
          </a:ln>
        </p:spPr>
      </p:pic>
      <p:pic>
        <p:nvPicPr>
          <p:cNvPr id="15" name="Picture 14"/>
          <p:cNvPicPr>
            <a:picLocks noChangeAspect="1"/>
          </p:cNvPicPr>
          <p:nvPr/>
        </p:nvPicPr>
        <p:blipFill>
          <a:blip r:embed="rId7"/>
          <a:srcRect/>
          <a:stretch>
            <a:fillRect/>
          </a:stretch>
        </p:blipFill>
        <p:spPr bwMode="auto">
          <a:xfrm rot="5400000">
            <a:off x="4800598" y="4114800"/>
            <a:ext cx="2057400" cy="2209801"/>
          </a:xfrm>
          <a:prstGeom prst="rect">
            <a:avLst/>
          </a:prstGeom>
          <a:noFill/>
          <a:ln w="9525">
            <a:noFill/>
            <a:miter lim="800000"/>
            <a:headEnd/>
            <a:tailEnd/>
          </a:ln>
        </p:spPr>
      </p:pic>
      <p:pic>
        <p:nvPicPr>
          <p:cNvPr id="16" name="Picture 2" descr="C:\Users\Windows 10\Music\Screenshot 2021-12-15 053852.jpg"/>
          <p:cNvPicPr>
            <a:picLocks noChangeAspect="1" noChangeArrowheads="1"/>
          </p:cNvPicPr>
          <p:nvPr/>
        </p:nvPicPr>
        <p:blipFill>
          <a:blip r:embed="rId8"/>
          <a:srcRect/>
          <a:stretch>
            <a:fillRect/>
          </a:stretch>
        </p:blipFill>
        <p:spPr bwMode="auto">
          <a:xfrm rot="5400000">
            <a:off x="7124700" y="4000500"/>
            <a:ext cx="2057400" cy="2438400"/>
          </a:xfrm>
          <a:prstGeom prst="rect">
            <a:avLst/>
          </a:prstGeom>
          <a:noFill/>
        </p:spPr>
      </p:pic>
      <p:sp>
        <p:nvSpPr>
          <p:cNvPr id="17" name="TextBox 16"/>
          <p:cNvSpPr txBox="1"/>
          <p:nvPr/>
        </p:nvSpPr>
        <p:spPr>
          <a:xfrm>
            <a:off x="2514600" y="6305490"/>
            <a:ext cx="6934200" cy="400110"/>
          </a:xfrm>
          <a:prstGeom prst="rect">
            <a:avLst/>
          </a:prstGeom>
          <a:solidFill>
            <a:schemeClr val="accent5">
              <a:lumMod val="40000"/>
              <a:lumOff val="60000"/>
            </a:schemeClr>
          </a:solidFill>
        </p:spPr>
        <p:txBody>
          <a:bodyPr wrap="square" rtlCol="0">
            <a:spAutoFit/>
          </a:bodyPr>
          <a:lstStyle/>
          <a:p>
            <a:pPr algn="ctr"/>
            <a:r>
              <a:rPr lang="en-US" sz="2000" b="1" dirty="0" err="1">
                <a:solidFill>
                  <a:srgbClr val="002060"/>
                </a:solidFill>
                <a:latin typeface="Times New Roman" pitchFamily="18" charset="0"/>
                <a:cs typeface="Times New Roman" pitchFamily="18" charset="0"/>
              </a:rPr>
              <a:t>Chạm</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vào</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dây</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dẫn</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điện</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trần</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hoặc</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dây</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bị</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hở</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cách</a:t>
            </a:r>
            <a:r>
              <a:rPr lang="en-US" sz="2000" b="1" dirty="0">
                <a:solidFill>
                  <a:srgbClr val="002060"/>
                </a:solidFill>
                <a:latin typeface="Times New Roman" pitchFamily="18" charset="0"/>
                <a:cs typeface="Times New Roman" pitchFamily="18" charset="0"/>
              </a:rPr>
              <a:t> </a:t>
            </a:r>
            <a:r>
              <a:rPr lang="en-US" sz="2000" b="1" dirty="0" err="1">
                <a:solidFill>
                  <a:srgbClr val="002060"/>
                </a:solidFill>
                <a:latin typeface="Times New Roman" pitchFamily="18" charset="0"/>
                <a:cs typeface="Times New Roman" pitchFamily="18" charset="0"/>
              </a:rPr>
              <a:t>điện</a:t>
            </a:r>
            <a:endParaRPr lang="en-US" sz="2000" b="1" dirty="0">
              <a:solidFill>
                <a:srgbClr val="002060"/>
              </a:solidFill>
              <a:latin typeface="Times New Roman" pitchFamily="18" charset="0"/>
              <a:cs typeface="Times New Roman" pitchFamily="18" charset="0"/>
            </a:endParaRPr>
          </a:p>
        </p:txBody>
      </p:sp>
      <p:sp>
        <p:nvSpPr>
          <p:cNvPr id="18" name="TextBox 17"/>
          <p:cNvSpPr txBox="1"/>
          <p:nvPr/>
        </p:nvSpPr>
        <p:spPr>
          <a:xfrm>
            <a:off x="1828800" y="71736"/>
            <a:ext cx="6858000" cy="584775"/>
          </a:xfrm>
          <a:prstGeom prst="rect">
            <a:avLst/>
          </a:prstGeom>
          <a:noFill/>
        </p:spPr>
        <p:txBody>
          <a:bodyPr wrap="square" rtlCol="0">
            <a:spAutoFit/>
          </a:bodyPr>
          <a:lstStyle/>
          <a:p>
            <a:r>
              <a:rPr lang="en-US" sz="3200" b="1" dirty="0">
                <a:solidFill>
                  <a:schemeClr val="tx2">
                    <a:lumMod val="50000"/>
                  </a:schemeClr>
                </a:solidFill>
                <a:latin typeface="Times New Roman" pitchFamily="18" charset="0"/>
                <a:cs typeface="Times New Roman" pitchFamily="18" charset="0"/>
              </a:rPr>
              <a:t>1. </a:t>
            </a:r>
            <a:r>
              <a:rPr lang="en-US" sz="3200" b="1" dirty="0" err="1">
                <a:solidFill>
                  <a:schemeClr val="tx2">
                    <a:lumMod val="50000"/>
                  </a:schemeClr>
                </a:solidFill>
                <a:latin typeface="Times New Roman" pitchFamily="18" charset="0"/>
                <a:cs typeface="Times New Roman" pitchFamily="18" charset="0"/>
              </a:rPr>
              <a:t>Chạm</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trực</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tiếp</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vào</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vật</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mang</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điện</a:t>
            </a:r>
            <a:endParaRPr lang="en-US" sz="3200" b="1" dirty="0">
              <a:solidFill>
                <a:schemeClr val="tx2">
                  <a:lumMod val="50000"/>
                </a:schemeClr>
              </a:solidFill>
              <a:latin typeface="Times New Roman" pitchFamily="18" charset="0"/>
              <a:cs typeface="Times New Roman" pitchFamily="18" charset="0"/>
            </a:endParaRPr>
          </a:p>
        </p:txBody>
      </p:sp>
      <p:sp>
        <p:nvSpPr>
          <p:cNvPr id="19" name="Oval 12"/>
          <p:cNvSpPr>
            <a:spLocks noChangeArrowheads="1"/>
          </p:cNvSpPr>
          <p:nvPr/>
        </p:nvSpPr>
        <p:spPr bwMode="auto">
          <a:xfrm>
            <a:off x="2819400" y="762000"/>
            <a:ext cx="838200" cy="5334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20" name="Oval 12"/>
          <p:cNvSpPr>
            <a:spLocks noChangeArrowheads="1"/>
          </p:cNvSpPr>
          <p:nvPr/>
        </p:nvSpPr>
        <p:spPr bwMode="auto">
          <a:xfrm>
            <a:off x="7315200" y="1219200"/>
            <a:ext cx="685800" cy="6096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21" name="Oval 12"/>
          <p:cNvSpPr>
            <a:spLocks noChangeArrowheads="1"/>
          </p:cNvSpPr>
          <p:nvPr/>
        </p:nvSpPr>
        <p:spPr bwMode="auto">
          <a:xfrm>
            <a:off x="5562600" y="4648200"/>
            <a:ext cx="533400" cy="10668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22" name="Oval 12"/>
          <p:cNvSpPr>
            <a:spLocks noChangeArrowheads="1"/>
          </p:cNvSpPr>
          <p:nvPr/>
        </p:nvSpPr>
        <p:spPr bwMode="auto">
          <a:xfrm>
            <a:off x="7391400" y="2362200"/>
            <a:ext cx="685800" cy="9144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23" name="Oval 12"/>
          <p:cNvSpPr>
            <a:spLocks noChangeArrowheads="1"/>
          </p:cNvSpPr>
          <p:nvPr/>
        </p:nvSpPr>
        <p:spPr bwMode="auto">
          <a:xfrm>
            <a:off x="7239000" y="4953000"/>
            <a:ext cx="1066800" cy="12192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24" name="Oval 12"/>
          <p:cNvSpPr>
            <a:spLocks noChangeArrowheads="1"/>
          </p:cNvSpPr>
          <p:nvPr/>
        </p:nvSpPr>
        <p:spPr bwMode="auto">
          <a:xfrm>
            <a:off x="3200400" y="4953000"/>
            <a:ext cx="685800" cy="3810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25" name="Oval 12"/>
          <p:cNvSpPr>
            <a:spLocks noChangeArrowheads="1"/>
          </p:cNvSpPr>
          <p:nvPr/>
        </p:nvSpPr>
        <p:spPr bwMode="auto">
          <a:xfrm>
            <a:off x="3048000" y="2819400"/>
            <a:ext cx="990600" cy="5334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heckerboard(across)">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8"/>
                                        </p:tgtEl>
                                        <p:attrNameLst>
                                          <p:attrName>style.visibility</p:attrName>
                                        </p:attrNameLst>
                                      </p:cBhvr>
                                      <p:to>
                                        <p:strVal val="visible"/>
                                      </p:to>
                                    </p:set>
                                    <p:anim calcmode="discrete" valueType="clr">
                                      <p:cBhvr override="childStyle">
                                        <p:cTn id="2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8"/>
                                        </p:tgtEl>
                                        <p:attrNameLst>
                                          <p:attrName>fillcolor</p:attrName>
                                        </p:attrNameLst>
                                      </p:cBhvr>
                                      <p:tavLst>
                                        <p:tav tm="0">
                                          <p:val>
                                            <p:clrVal>
                                              <a:schemeClr val="accent2"/>
                                            </p:clrVal>
                                          </p:val>
                                        </p:tav>
                                        <p:tav tm="50000">
                                          <p:val>
                                            <p:clrVal>
                                              <a:schemeClr val="hlink"/>
                                            </p:clrVal>
                                          </p:val>
                                        </p:tav>
                                      </p:tavLst>
                                    </p:anim>
                                    <p:set>
                                      <p:cBhvr>
                                        <p:cTn id="24"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5" descr="h20"/>
          <p:cNvPicPr>
            <a:picLocks noChangeAspect="1" noChangeArrowheads="1"/>
          </p:cNvPicPr>
          <p:nvPr/>
        </p:nvPicPr>
        <p:blipFill>
          <a:blip r:embed="rId2">
            <a:lum bright="20000"/>
          </a:blip>
          <a:srcRect/>
          <a:stretch>
            <a:fillRect/>
          </a:stretch>
        </p:blipFill>
        <p:spPr>
          <a:xfrm>
            <a:off x="4953000" y="3136900"/>
            <a:ext cx="5410200" cy="2919412"/>
          </a:xfrm>
          <a:prstGeom prst="rect">
            <a:avLst/>
          </a:prstGeom>
          <a:noFill/>
          <a:ln>
            <a:solidFill>
              <a:srgbClr val="0000FF"/>
            </a:solidFill>
          </a:ln>
        </p:spPr>
      </p:pic>
      <p:sp>
        <p:nvSpPr>
          <p:cNvPr id="4" name="Oval 3"/>
          <p:cNvSpPr/>
          <p:nvPr/>
        </p:nvSpPr>
        <p:spPr>
          <a:xfrm rot="806048">
            <a:off x="6574933" y="3487169"/>
            <a:ext cx="609600" cy="18526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descr="luoidien.gif"/>
          <p:cNvPicPr>
            <a:picLocks noChangeAspect="1"/>
          </p:cNvPicPr>
          <p:nvPr/>
        </p:nvPicPr>
        <p:blipFill>
          <a:blip r:embed="rId3">
            <a:lum bright="10000"/>
          </a:blip>
          <a:srcRect/>
          <a:stretch>
            <a:fillRect/>
          </a:stretch>
        </p:blipFill>
        <p:spPr bwMode="auto">
          <a:xfrm>
            <a:off x="6096000" y="801688"/>
            <a:ext cx="5334000" cy="1897358"/>
          </a:xfrm>
          <a:prstGeom prst="rect">
            <a:avLst/>
          </a:prstGeom>
          <a:noFill/>
          <a:ln w="9525">
            <a:solidFill>
              <a:srgbClr val="0000FF"/>
            </a:solidFill>
            <a:miter lim="800000"/>
            <a:headEnd/>
            <a:tailEnd/>
          </a:ln>
        </p:spPr>
      </p:pic>
      <p:sp>
        <p:nvSpPr>
          <p:cNvPr id="6" name="Oval 5"/>
          <p:cNvSpPr/>
          <p:nvPr/>
        </p:nvSpPr>
        <p:spPr>
          <a:xfrm>
            <a:off x="8039100" y="1616796"/>
            <a:ext cx="990600" cy="6064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6"/>
          <p:cNvSpPr txBox="1"/>
          <p:nvPr/>
        </p:nvSpPr>
        <p:spPr>
          <a:xfrm>
            <a:off x="6296891" y="2652294"/>
            <a:ext cx="1066800" cy="461665"/>
          </a:xfrm>
          <a:prstGeom prst="rect">
            <a:avLst/>
          </a:prstGeom>
          <a:noFill/>
        </p:spPr>
        <p:txBody>
          <a:bodyPr wrap="square" rtlCol="0">
            <a:spAutoFit/>
          </a:bodyPr>
          <a:lstStyle/>
          <a:p>
            <a:r>
              <a:rPr lang="en-US" sz="2400" b="1" dirty="0">
                <a:latin typeface="Times New Roman" pitchFamily="18" charset="0"/>
                <a:cs typeface="Times New Roman" pitchFamily="18" charset="0"/>
              </a:rPr>
              <a:t>a.</a:t>
            </a:r>
          </a:p>
        </p:txBody>
      </p:sp>
      <p:sp>
        <p:nvSpPr>
          <p:cNvPr id="8" name="TextBox 7"/>
          <p:cNvSpPr txBox="1"/>
          <p:nvPr/>
        </p:nvSpPr>
        <p:spPr>
          <a:xfrm>
            <a:off x="5029200" y="6032501"/>
            <a:ext cx="1066800" cy="461665"/>
          </a:xfrm>
          <a:prstGeom prst="rect">
            <a:avLst/>
          </a:prstGeom>
          <a:noFill/>
        </p:spPr>
        <p:txBody>
          <a:bodyPr wrap="square" rtlCol="0">
            <a:spAutoFit/>
          </a:bodyPr>
          <a:lstStyle/>
          <a:p>
            <a:r>
              <a:rPr lang="en-US" sz="2400" b="1" dirty="0">
                <a:latin typeface="Times New Roman" pitchFamily="18" charset="0"/>
                <a:cs typeface="Times New Roman" pitchFamily="18" charset="0"/>
              </a:rPr>
              <a:t>b.</a:t>
            </a:r>
          </a:p>
        </p:txBody>
      </p:sp>
      <p:sp>
        <p:nvSpPr>
          <p:cNvPr id="9" name="TextBox 8"/>
          <p:cNvSpPr txBox="1"/>
          <p:nvPr/>
        </p:nvSpPr>
        <p:spPr>
          <a:xfrm>
            <a:off x="1828800" y="2393772"/>
            <a:ext cx="2209800" cy="1200329"/>
          </a:xfrm>
          <a:prstGeom prst="rect">
            <a:avLst/>
          </a:prstGeom>
          <a:noFill/>
        </p:spPr>
        <p:txBody>
          <a:bodyPr wrap="square" rtlCol="0">
            <a:spAutoFit/>
          </a:bodyPr>
          <a:lstStyle/>
          <a:p>
            <a:r>
              <a:rPr lang="en-US" sz="2400" b="1" dirty="0">
                <a:latin typeface="Times New Roman" pitchFamily="18" charset="0"/>
                <a:cs typeface="Times New Roman" pitchFamily="18" charset="0"/>
              </a:rPr>
              <a:t>Qua </a:t>
            </a:r>
            <a:r>
              <a:rPr lang="en-US" sz="2400" b="1" dirty="0" err="1">
                <a:latin typeface="Times New Roman" pitchFamily="18" charset="0"/>
                <a:cs typeface="Times New Roman" pitchFamily="18" charset="0"/>
              </a:rPr>
              <a:t>hình</a:t>
            </a:r>
            <a:r>
              <a:rPr lang="en-US" sz="2400" b="1" dirty="0">
                <a:latin typeface="Times New Roman" pitchFamily="18" charset="0"/>
                <a:cs typeface="Times New Roman" pitchFamily="18" charset="0"/>
              </a:rPr>
              <a:t> a, b </a:t>
            </a:r>
            <a:r>
              <a:rPr lang="en-US" sz="2400" b="1" dirty="0" err="1">
                <a:latin typeface="Times New Roman" pitchFamily="18" charset="0"/>
                <a:cs typeface="Times New Roman" pitchFamily="18" charset="0"/>
              </a:rPr>
              <a:t>chúng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thể</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hiện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điều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gì</a:t>
            </a:r>
            <a:r>
              <a:rPr lang="en-US" sz="2400" b="1" dirty="0">
                <a:latin typeface="Times New Roman" pitchFamily="18" charset="0"/>
                <a:cs typeface="Times New Roman" pitchFamily="18" charset="0"/>
              </a:rPr>
              <a:t>?</a:t>
            </a:r>
          </a:p>
        </p:txBody>
      </p:sp>
      <p:sp>
        <p:nvSpPr>
          <p:cNvPr id="10" name="TextBox 9"/>
          <p:cNvSpPr txBox="1"/>
          <p:nvPr/>
        </p:nvSpPr>
        <p:spPr>
          <a:xfrm>
            <a:off x="6629400" y="2629354"/>
            <a:ext cx="4800600" cy="461665"/>
          </a:xfrm>
          <a:prstGeom prst="rect">
            <a:avLst/>
          </a:prstGeom>
          <a:noFill/>
        </p:spPr>
        <p:txBody>
          <a:bodyPr wrap="square" rtlCol="0">
            <a:spAutoFit/>
          </a:bodyPr>
          <a:lstStyle/>
          <a:p>
            <a:r>
              <a:rPr lang="en-US" sz="2400" b="1" dirty="0" err="1">
                <a:latin typeface="Times New Roman" pitchFamily="18" charset="0"/>
                <a:cs typeface="Times New Roman" pitchFamily="18" charset="0"/>
              </a:rPr>
              <a:t>Nhà</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xây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gần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đường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điện</a:t>
            </a:r>
            <a:endParaRPr lang="en-US" sz="2400" b="1" dirty="0">
              <a:latin typeface="Times New Roman" pitchFamily="18" charset="0"/>
              <a:cs typeface="Times New Roman" pitchFamily="18" charset="0"/>
            </a:endParaRPr>
          </a:p>
        </p:txBody>
      </p:sp>
      <p:sp>
        <p:nvSpPr>
          <p:cNvPr id="11" name="TextBox 10"/>
          <p:cNvSpPr txBox="1"/>
          <p:nvPr/>
        </p:nvSpPr>
        <p:spPr>
          <a:xfrm>
            <a:off x="5410200" y="6028036"/>
            <a:ext cx="5257800" cy="830997"/>
          </a:xfrm>
          <a:prstGeom prst="rect">
            <a:avLst/>
          </a:prstGeom>
          <a:noFill/>
        </p:spPr>
        <p:txBody>
          <a:bodyPr wrap="square" rtlCol="0">
            <a:spAutoFit/>
          </a:bodyPr>
          <a:lstStyle/>
          <a:p>
            <a:pPr algn="ctr"/>
            <a:r>
              <a:rPr lang="en-US" sz="2400" b="1" dirty="0" err="1">
                <a:latin typeface="Times New Roman" pitchFamily="18" charset="0"/>
                <a:cs typeface="Times New Roman" pitchFamily="18" charset="0"/>
              </a:rPr>
              <a:t>Xây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nhà</a:t>
            </a:r>
            <a:r>
              <a:rPr lang="en-US" sz="2400" b="1" dirty="0">
                <a:latin typeface="Times New Roman" pitchFamily="18" charset="0"/>
                <a:cs typeface="Times New Roman" pitchFamily="18" charset="0"/>
              </a:rPr>
              <a:t> vi </a:t>
            </a:r>
            <a:r>
              <a:rPr lang="en-US" sz="2400" b="1" dirty="0" err="1">
                <a:latin typeface="Times New Roman" pitchFamily="18" charset="0"/>
                <a:cs typeface="Times New Roman" pitchFamily="18" charset="0"/>
              </a:rPr>
              <a:t>phạm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khoảng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cách</a:t>
            </a:r>
            <a:r>
              <a:rPr lang="en-US" sz="2400" b="1" dirty="0">
                <a:latin typeface="Times New Roman" pitchFamily="18" charset="0"/>
                <a:cs typeface="Times New Roman" pitchFamily="18" charset="0"/>
              </a:rPr>
              <a:t> an </a:t>
            </a:r>
            <a:r>
              <a:rPr lang="en-US" sz="2400" b="1" dirty="0" err="1">
                <a:latin typeface="Times New Roman" pitchFamily="18" charset="0"/>
                <a:cs typeface="Times New Roman" pitchFamily="18" charset="0"/>
              </a:rPr>
              <a:t>toàn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lưới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điện</a:t>
            </a:r>
            <a:endParaRPr lang="en-US" sz="2400" b="1" dirty="0">
              <a:latin typeface="Times New Roman" pitchFamily="18" charset="0"/>
              <a:cs typeface="Times New Roman" pitchFamily="18" charset="0"/>
            </a:endParaRPr>
          </a:p>
        </p:txBody>
      </p:sp>
      <p:sp>
        <p:nvSpPr>
          <p:cNvPr id="12" name="TextBox 11"/>
          <p:cNvSpPr txBox="1"/>
          <p:nvPr/>
        </p:nvSpPr>
        <p:spPr>
          <a:xfrm>
            <a:off x="910936" y="246997"/>
            <a:ext cx="10370127" cy="1077218"/>
          </a:xfrm>
          <a:prstGeom prst="rect">
            <a:avLst/>
          </a:prstGeom>
          <a:noFill/>
        </p:spPr>
        <p:txBody>
          <a:bodyPr wrap="square" rtlCol="0">
            <a:spAutoFit/>
          </a:bodyPr>
          <a:lstStyle/>
          <a:p>
            <a:r>
              <a:rPr lang="en-US" sz="3200" b="1" dirty="0">
                <a:solidFill>
                  <a:schemeClr val="tx2">
                    <a:lumMod val="50000"/>
                  </a:schemeClr>
                </a:solidFill>
                <a:latin typeface="Times New Roman" pitchFamily="18" charset="0"/>
                <a:cs typeface="Times New Roman" pitchFamily="18" charset="0"/>
              </a:rPr>
              <a:t>2. Vi </a:t>
            </a:r>
            <a:r>
              <a:rPr lang="en-US" sz="3200" b="1" dirty="0" err="1">
                <a:solidFill>
                  <a:schemeClr val="tx2">
                    <a:lumMod val="50000"/>
                  </a:schemeClr>
                </a:solidFill>
                <a:latin typeface="Times New Roman" pitchFamily="18" charset="0"/>
                <a:cs typeface="Times New Roman" pitchFamily="18" charset="0"/>
              </a:rPr>
              <a:t>phạm</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khoảng</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cách</a:t>
            </a:r>
            <a:r>
              <a:rPr lang="en-US" sz="3200" b="1" dirty="0">
                <a:solidFill>
                  <a:schemeClr val="tx2">
                    <a:lumMod val="50000"/>
                  </a:schemeClr>
                </a:solidFill>
                <a:latin typeface="Times New Roman" pitchFamily="18" charset="0"/>
                <a:cs typeface="Times New Roman" pitchFamily="18" charset="0"/>
              </a:rPr>
              <a:t> an </a:t>
            </a:r>
            <a:r>
              <a:rPr lang="en-US" sz="3200" b="1" dirty="0" err="1">
                <a:solidFill>
                  <a:schemeClr val="tx2">
                    <a:lumMod val="50000"/>
                  </a:schemeClr>
                </a:solidFill>
                <a:latin typeface="Times New Roman" pitchFamily="18" charset="0"/>
                <a:cs typeface="Times New Roman" pitchFamily="18" charset="0"/>
              </a:rPr>
              <a:t>toàn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đối</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với</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lưới</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điện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cao</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áp</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và</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trạm</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biến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áp</a:t>
            </a:r>
            <a:r>
              <a:rPr lang="en-US" sz="3200" b="1" dirty="0">
                <a:solidFill>
                  <a:schemeClr val="tx2">
                    <a:lumMod val="50000"/>
                  </a:schemeClr>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grpId="0" nodeType="clickEffect">
                                  <p:stCondLst>
                                    <p:cond delay="0"/>
                                  </p:stCondLst>
                                  <p:iterate type="lt">
                                    <p:tmPct val="50000"/>
                                  </p:iterate>
                                  <p:childTnLst>
                                    <p:set>
                                      <p:cBhvr>
                                        <p:cTn id="32" dur="1" fill="hold">
                                          <p:stCondLst>
                                            <p:cond delay="0"/>
                                          </p:stCondLst>
                                        </p:cTn>
                                        <p:tgtEl>
                                          <p:spTgt spid="9"/>
                                        </p:tgtEl>
                                        <p:attrNameLst>
                                          <p:attrName>style.visibility</p:attrName>
                                        </p:attrNameLst>
                                      </p:cBhvr>
                                      <p:to>
                                        <p:strVal val="visible"/>
                                      </p:to>
                                    </p:set>
                                    <p:anim calcmode="discrete" valueType="clr">
                                      <p:cBhvr override="childStyle">
                                        <p:cTn id="33"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9"/>
                                        </p:tgtEl>
                                        <p:attrNameLst>
                                          <p:attrName>fillcolor</p:attrName>
                                        </p:attrNameLst>
                                      </p:cBhvr>
                                      <p:tavLst>
                                        <p:tav tm="0">
                                          <p:val>
                                            <p:clrVal>
                                              <a:schemeClr val="accent2"/>
                                            </p:clrVal>
                                          </p:val>
                                        </p:tav>
                                        <p:tav tm="50000">
                                          <p:val>
                                            <p:clrVal>
                                              <a:schemeClr val="hlink"/>
                                            </p:clrVal>
                                          </p:val>
                                        </p:tav>
                                      </p:tavLst>
                                    </p:anim>
                                    <p:set>
                                      <p:cBhvr>
                                        <p:cTn id="35" dur="80"/>
                                        <p:tgtEl>
                                          <p:spTgt spid="9"/>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strips(downLeft)">
                                      <p:cBhvr>
                                        <p:cTn id="40" dur="500"/>
                                        <p:tgtEl>
                                          <p:spTgt spid="11"/>
                                        </p:tgtEl>
                                      </p:cBhvr>
                                    </p:animEffect>
                                  </p:childTnLst>
                                </p:cTn>
                              </p:par>
                              <p:par>
                                <p:cTn id="41" presetID="18" presetClass="entr" presetSubtype="12"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trips(down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12"/>
                                        </p:tgtEl>
                                        <p:attrNameLst>
                                          <p:attrName>style.visibility</p:attrName>
                                        </p:attrNameLst>
                                      </p:cBhvr>
                                      <p:to>
                                        <p:strVal val="visible"/>
                                      </p:to>
                                    </p:set>
                                    <p:anim calcmode="discrete" valueType="clr">
                                      <p:cBhvr override="childStyle">
                                        <p:cTn id="48"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2"/>
                                        </p:tgtEl>
                                        <p:attrNameLst>
                                          <p:attrName>fillcolor</p:attrName>
                                        </p:attrNameLst>
                                      </p:cBhvr>
                                      <p:tavLst>
                                        <p:tav tm="0">
                                          <p:val>
                                            <p:clrVal>
                                              <a:schemeClr val="accent2"/>
                                            </p:clrVal>
                                          </p:val>
                                        </p:tav>
                                        <p:tav tm="50000">
                                          <p:val>
                                            <p:clrVal>
                                              <a:schemeClr val="hlink"/>
                                            </p:clrVal>
                                          </p:val>
                                        </p:tav>
                                      </p:tavLst>
                                    </p:anim>
                                    <p:set>
                                      <p:cBhvr>
                                        <p:cTn id="50" dur="80"/>
                                        <p:tgtEl>
                                          <p:spTgt spid="12"/>
                                        </p:tgtEl>
                                        <p:attrNameLst>
                                          <p:attrName>fill.type</p:attrName>
                                        </p:attrNameLst>
                                      </p:cBhvr>
                                      <p:to>
                                        <p:strVal val="solid"/>
                                      </p:to>
                                    </p:set>
                                  </p:childTnLst>
                                </p:cTn>
                              </p:par>
                            </p:childTnLst>
                          </p:cTn>
                        </p:par>
                      </p:childTnLst>
                    </p:cTn>
                  </p:par>
                  <p:par>
                    <p:cTn id="51" fill="hold">
                      <p:stCondLst>
                        <p:cond delay="indefinite"/>
                      </p:stCondLst>
                      <p:childTnLst>
                        <p:par>
                          <p:cTn id="52" fill="hold">
                            <p:stCondLst>
                              <p:cond delay="0"/>
                            </p:stCondLst>
                            <p:childTnLst>
                              <p:par>
                                <p:cTn id="53" presetID="27" presetClass="entr" presetSubtype="0" fill="hold" grpId="1" nodeType="clickEffect">
                                  <p:stCondLst>
                                    <p:cond delay="0"/>
                                  </p:stCondLst>
                                  <p:iterate type="lt">
                                    <p:tmPct val="50000"/>
                                  </p:iterate>
                                  <p:childTnLst>
                                    <p:set>
                                      <p:cBhvr>
                                        <p:cTn id="54" dur="1" fill="hold">
                                          <p:stCondLst>
                                            <p:cond delay="0"/>
                                          </p:stCondLst>
                                        </p:cTn>
                                        <p:tgtEl>
                                          <p:spTgt spid="12"/>
                                        </p:tgtEl>
                                        <p:attrNameLst>
                                          <p:attrName>style.visibility</p:attrName>
                                        </p:attrNameLst>
                                      </p:cBhvr>
                                      <p:to>
                                        <p:strVal val="visible"/>
                                      </p:to>
                                    </p:set>
                                    <p:anim calcmode="discrete" valueType="clr">
                                      <p:cBhvr override="childStyle">
                                        <p:cTn id="55"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12"/>
                                        </p:tgtEl>
                                        <p:attrNameLst>
                                          <p:attrName>fillcolor</p:attrName>
                                        </p:attrNameLst>
                                      </p:cBhvr>
                                      <p:tavLst>
                                        <p:tav tm="0">
                                          <p:val>
                                            <p:clrVal>
                                              <a:schemeClr val="accent2"/>
                                            </p:clrVal>
                                          </p:val>
                                        </p:tav>
                                        <p:tav tm="50000">
                                          <p:val>
                                            <p:clrVal>
                                              <a:schemeClr val="hlink"/>
                                            </p:clrVal>
                                          </p:val>
                                        </p:tav>
                                      </p:tavLst>
                                    </p:anim>
                                    <p:set>
                                      <p:cBhvr>
                                        <p:cTn id="57" dur="80"/>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P spid="8" grpId="0"/>
      <p:bldP spid="9" grpId="0"/>
      <p:bldP spid="10" grpId="0"/>
      <p:bldP spid="11" grpId="0"/>
      <p:bldP spid="12" grpId="0"/>
      <p:bldP spid="1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752600"/>
            <a:ext cx="7543800"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C:\Users\Windows 10\Music\Screenshot 2021-12-15 223520.jpg"/>
          <p:cNvPicPr>
            <a:picLocks noChangeAspect="1" noChangeArrowheads="1"/>
          </p:cNvPicPr>
          <p:nvPr/>
        </p:nvPicPr>
        <p:blipFill>
          <a:blip r:embed="rId3"/>
          <a:srcRect/>
          <a:stretch>
            <a:fillRect/>
          </a:stretch>
        </p:blipFill>
        <p:spPr bwMode="auto">
          <a:xfrm>
            <a:off x="2362200" y="4038600"/>
            <a:ext cx="7543800" cy="2286000"/>
          </a:xfrm>
          <a:prstGeom prst="rect">
            <a:avLst/>
          </a:prstGeom>
          <a:noFill/>
        </p:spPr>
      </p:pic>
      <p:sp>
        <p:nvSpPr>
          <p:cNvPr id="5" name="Oval 12"/>
          <p:cNvSpPr>
            <a:spLocks noChangeArrowheads="1"/>
          </p:cNvSpPr>
          <p:nvPr/>
        </p:nvSpPr>
        <p:spPr bwMode="auto">
          <a:xfrm>
            <a:off x="9220200" y="5715000"/>
            <a:ext cx="685800" cy="9144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6" name="Oval 12"/>
          <p:cNvSpPr>
            <a:spLocks noChangeArrowheads="1"/>
          </p:cNvSpPr>
          <p:nvPr/>
        </p:nvSpPr>
        <p:spPr bwMode="auto">
          <a:xfrm>
            <a:off x="3429000" y="3581400"/>
            <a:ext cx="2971800" cy="381000"/>
          </a:xfrm>
          <a:prstGeom prst="ellipse">
            <a:avLst/>
          </a:prstGeom>
          <a:noFill/>
          <a:ln w="28575">
            <a:solidFill>
              <a:srgbClr val="FF0000"/>
            </a:solidFill>
            <a:round/>
            <a:headEnd/>
            <a:tailEnd/>
          </a:ln>
        </p:spPr>
        <p:txBody>
          <a:bodyPr wrap="none" anchor="ctr"/>
          <a:lstStyle/>
          <a:p>
            <a:pPr algn="ctr" eaLnBrk="1" hangingPunct="1"/>
            <a:endParaRPr lang="en-US" altLang="en-US">
              <a:latin typeface="Arial" charset="0"/>
              <a:cs typeface="Arial" charset="0"/>
            </a:endParaRPr>
          </a:p>
        </p:txBody>
      </p:sp>
      <p:sp>
        <p:nvSpPr>
          <p:cNvPr id="8" name="TextBox 7"/>
          <p:cNvSpPr txBox="1"/>
          <p:nvPr/>
        </p:nvSpPr>
        <p:spPr>
          <a:xfrm>
            <a:off x="3429000" y="6324601"/>
            <a:ext cx="5334000" cy="461665"/>
          </a:xfrm>
          <a:prstGeom prst="rect">
            <a:avLst/>
          </a:prstGeom>
          <a:solidFill>
            <a:schemeClr val="accent5">
              <a:lumMod val="40000"/>
              <a:lumOff val="60000"/>
            </a:schemeClr>
          </a:solidFill>
        </p:spPr>
        <p:txBody>
          <a:bodyPr wrap="square" rtlCol="0">
            <a:spAutoFit/>
          </a:bodyPr>
          <a:lstStyle/>
          <a:p>
            <a:pPr algn="ctr"/>
            <a:r>
              <a:rPr lang="en-US" sz="2400" b="1" dirty="0" err="1">
                <a:solidFill>
                  <a:srgbClr val="002060"/>
                </a:solidFill>
                <a:latin typeface="Times New Roman" pitchFamily="18" charset="0"/>
                <a:cs typeface="Times New Roman" pitchFamily="18" charset="0"/>
              </a:rPr>
              <a:t>Dây</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dẫn</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điện</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bị</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đứt</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rơi</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xuống</a:t>
            </a:r>
            <a:r>
              <a:rPr lang="en-US" sz="2400" b="1" dirty="0">
                <a:solidFill>
                  <a:srgbClr val="002060"/>
                </a:solidFill>
                <a:latin typeface="Times New Roman" pitchFamily="18" charset="0"/>
                <a:cs typeface="Times New Roman" pitchFamily="18" charset="0"/>
              </a:rPr>
              <a:t> </a:t>
            </a:r>
            <a:r>
              <a:rPr lang="en-US" sz="2400" b="1" dirty="0" err="1">
                <a:solidFill>
                  <a:srgbClr val="002060"/>
                </a:solidFill>
                <a:latin typeface="Times New Roman" pitchFamily="18" charset="0"/>
                <a:cs typeface="Times New Roman" pitchFamily="18" charset="0"/>
              </a:rPr>
              <a:t>đất</a:t>
            </a:r>
            <a:endParaRPr lang="en-US" sz="2400" b="1" dirty="0">
              <a:solidFill>
                <a:srgbClr val="002060"/>
              </a:solidFill>
              <a:latin typeface="Times New Roman" pitchFamily="18" charset="0"/>
              <a:cs typeface="Times New Roman" pitchFamily="18" charset="0"/>
            </a:endParaRPr>
          </a:p>
        </p:txBody>
      </p:sp>
      <p:sp>
        <p:nvSpPr>
          <p:cNvPr id="9" name="TextBox 8"/>
          <p:cNvSpPr txBox="1"/>
          <p:nvPr/>
        </p:nvSpPr>
        <p:spPr>
          <a:xfrm>
            <a:off x="1413164" y="607368"/>
            <a:ext cx="9884756" cy="584775"/>
          </a:xfrm>
          <a:prstGeom prst="rect">
            <a:avLst/>
          </a:prstGeom>
          <a:noFill/>
        </p:spPr>
        <p:txBody>
          <a:bodyPr wrap="square" rtlCol="0">
            <a:spAutoFit/>
          </a:bodyPr>
          <a:lstStyle/>
          <a:p>
            <a:r>
              <a:rPr lang="en-US" sz="3200" b="1" dirty="0">
                <a:solidFill>
                  <a:schemeClr val="tx2">
                    <a:lumMod val="50000"/>
                  </a:schemeClr>
                </a:solidFill>
                <a:latin typeface="Times New Roman" pitchFamily="18" charset="0"/>
                <a:cs typeface="Times New Roman" pitchFamily="18" charset="0"/>
              </a:rPr>
              <a:t>3. </a:t>
            </a:r>
            <a:r>
              <a:rPr lang="en-US" sz="3200" b="1" dirty="0" err="1">
                <a:solidFill>
                  <a:schemeClr val="tx2">
                    <a:lumMod val="50000"/>
                  </a:schemeClr>
                </a:solidFill>
                <a:latin typeface="Times New Roman" pitchFamily="18" charset="0"/>
                <a:cs typeface="Times New Roman" pitchFamily="18" charset="0"/>
              </a:rPr>
              <a:t>Đến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gần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vị</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trí</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dây</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dẫn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có</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điện</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bị</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đứt</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rơi</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xuống</a:t>
            </a:r>
            <a:r>
              <a:rPr lang="en-US" sz="3200" b="1" dirty="0">
                <a:solidFill>
                  <a:schemeClr val="tx2">
                    <a:lumMod val="50000"/>
                  </a:schemeClr>
                </a:solidFill>
                <a:latin typeface="Times New Roman" pitchFamily="18" charset="0"/>
                <a:cs typeface="Times New Roman" pitchFamily="18" charset="0"/>
              </a:rPr>
              <a:t> </a:t>
            </a:r>
            <a:r>
              <a:rPr lang="en-US" sz="3200" b="1" dirty="0" err="1">
                <a:solidFill>
                  <a:schemeClr val="tx2">
                    <a:lumMod val="50000"/>
                  </a:schemeClr>
                </a:solidFill>
                <a:latin typeface="Times New Roman" pitchFamily="18" charset="0"/>
                <a:cs typeface="Times New Roman" pitchFamily="18" charset="0"/>
              </a:rPr>
              <a:t>đất</a:t>
            </a:r>
            <a:r>
              <a:rPr lang="en-US" sz="3200" b="1" dirty="0">
                <a:solidFill>
                  <a:schemeClr val="tx2">
                    <a:lumMod val="50000"/>
                  </a:schemeClr>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9"/>
                                        </p:tgtEl>
                                        <p:attrNameLst>
                                          <p:attrName>style.visibility</p:attrName>
                                        </p:attrNameLst>
                                      </p:cBhvr>
                                      <p:to>
                                        <p:strVal val="visible"/>
                                      </p:to>
                                    </p:set>
                                    <p:anim calcmode="discrete" valueType="clr">
                                      <p:cBhvr override="childStyle">
                                        <p:cTn id="12"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9"/>
                                        </p:tgtEl>
                                        <p:attrNameLst>
                                          <p:attrName>fillcolor</p:attrName>
                                        </p:attrNameLst>
                                      </p:cBhvr>
                                      <p:tavLst>
                                        <p:tav tm="0">
                                          <p:val>
                                            <p:clrVal>
                                              <a:schemeClr val="accent2"/>
                                            </p:clrVal>
                                          </p:val>
                                        </p:tav>
                                        <p:tav tm="50000">
                                          <p:val>
                                            <p:clrVal>
                                              <a:schemeClr val="hlink"/>
                                            </p:clrVal>
                                          </p:val>
                                        </p:tav>
                                      </p:tavLst>
                                    </p:anim>
                                    <p:set>
                                      <p:cBhvr>
                                        <p:cTn id="14"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304789" y="650535"/>
            <a:ext cx="11582400" cy="5078313"/>
          </a:xfrm>
          <a:prstGeom prst="rect">
            <a:avLst/>
          </a:prstGeom>
          <a:solidFill>
            <a:schemeClr val="bg2"/>
          </a:solidFill>
        </p:spPr>
        <p:txBody>
          <a:bodyPr wrap="square">
            <a:spAutoFit/>
          </a:bodyPr>
          <a:lstStyle/>
          <a:p>
            <a:r>
              <a:rPr lang="en-US" sz="3600" b="1" dirty="0">
                <a:latin typeface="Times New Roman" panose="02020603050405020304" pitchFamily="18" charset="0"/>
                <a:cs typeface="Times New Roman" panose="02020603050405020304" pitchFamily="18" charset="0"/>
              </a:rPr>
              <a:t>II. </a:t>
            </a:r>
            <a:r>
              <a:rPr lang="en-US" sz="3600" b="1" dirty="0" err="1">
                <a:latin typeface="Times New Roman" panose="02020603050405020304" pitchFamily="18" charset="0"/>
                <a:cs typeface="Times New Roman" panose="02020603050405020304" pitchFamily="18" charset="0"/>
              </a:rPr>
              <a:t>Nguyên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nhân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gây</a:t>
            </a:r>
            <a:r>
              <a:rPr lang="en-US" sz="3600" b="1" dirty="0">
                <a:latin typeface="Times New Roman" panose="02020603050405020304" pitchFamily="18" charset="0"/>
                <a:cs typeface="Times New Roman" panose="02020603050405020304" pitchFamily="18" charset="0"/>
              </a:rPr>
              <a:t> tai </a:t>
            </a:r>
            <a:r>
              <a:rPr lang="en-US" sz="3600" b="1" dirty="0" err="1">
                <a:latin typeface="Times New Roman" panose="02020603050405020304" pitchFamily="18" charset="0"/>
                <a:cs typeface="Times New Roman" panose="02020603050405020304" pitchFamily="18" charset="0"/>
              </a:rPr>
              <a:t>nạn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điện</a:t>
            </a:r>
            <a:endParaRPr lang="en-US" sz="3600" b="1" dirty="0">
              <a:latin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1.</a:t>
            </a:r>
            <a:r>
              <a:rPr lang="en-US" sz="3600" u="sng" dirty="0">
                <a:solidFill>
                  <a:srgbClr val="000000"/>
                </a:solidFill>
                <a:latin typeface="Times New Roman" panose="02020603050405020304" pitchFamily="18" charset="0"/>
                <a:ea typeface="Times New Roman" panose="02020603050405020304" pitchFamily="18" charset="0"/>
              </a:rPr>
              <a:t>Tiếp </a:t>
            </a:r>
            <a:r>
              <a:rPr lang="en-US" sz="3600" u="sng" dirty="0" err="1">
                <a:solidFill>
                  <a:srgbClr val="000000"/>
                </a:solidFill>
                <a:latin typeface="Times New Roman" panose="02020603050405020304" pitchFamily="18" charset="0"/>
                <a:ea typeface="Times New Roman" panose="02020603050405020304" pitchFamily="18" charset="0"/>
              </a:rPr>
              <a:t>xúc</a:t>
            </a:r>
            <a:r>
              <a:rPr lang="en-US" sz="3600" u="sng" dirty="0">
                <a:solidFill>
                  <a:srgbClr val="000000"/>
                </a:solidFill>
                <a:latin typeface="Times New Roman" panose="02020603050405020304" pitchFamily="18" charset="0"/>
                <a:ea typeface="Times New Roman" panose="02020603050405020304" pitchFamily="18" charset="0"/>
              </a:rPr>
              <a:t> </a:t>
            </a:r>
            <a:r>
              <a:rPr lang="en-US" sz="3600" u="sng" dirty="0" err="1">
                <a:solidFill>
                  <a:srgbClr val="000000"/>
                </a:solidFill>
                <a:latin typeface="Times New Roman" panose="02020603050405020304" pitchFamily="18" charset="0"/>
                <a:ea typeface="Times New Roman" panose="02020603050405020304" pitchFamily="18" charset="0"/>
              </a:rPr>
              <a:t>trực</a:t>
            </a:r>
            <a:r>
              <a:rPr lang="en-US" sz="3600" u="sng" dirty="0">
                <a:solidFill>
                  <a:srgbClr val="000000"/>
                </a:solidFill>
                <a:latin typeface="Times New Roman" panose="02020603050405020304" pitchFamily="18" charset="0"/>
                <a:ea typeface="Times New Roman" panose="02020603050405020304" pitchFamily="18" charset="0"/>
              </a:rPr>
              <a:t> </a:t>
            </a:r>
            <a:r>
              <a:rPr lang="en-US" sz="3600" u="sng" dirty="0" err="1">
                <a:solidFill>
                  <a:srgbClr val="000000"/>
                </a:solidFill>
                <a:latin typeface="Times New Roman" panose="02020603050405020304" pitchFamily="18" charset="0"/>
                <a:ea typeface="Times New Roman" panose="02020603050405020304" pitchFamily="18" charset="0"/>
              </a:rPr>
              <a:t>tiếp</a:t>
            </a:r>
            <a:r>
              <a:rPr lang="en-US" sz="3600" u="sng" dirty="0">
                <a:solidFill>
                  <a:srgbClr val="000000"/>
                </a:solidFill>
                <a:latin typeface="Times New Roman" panose="02020603050405020304" pitchFamily="18" charset="0"/>
                <a:ea typeface="Times New Roman" panose="02020603050405020304" pitchFamily="18" charset="0"/>
              </a:rPr>
              <a:t> </a:t>
            </a:r>
            <a:r>
              <a:rPr lang="en-US" sz="3600" u="sng" dirty="0" err="1">
                <a:solidFill>
                  <a:srgbClr val="000000"/>
                </a:solidFill>
                <a:latin typeface="Times New Roman" panose="02020603050405020304" pitchFamily="18" charset="0"/>
                <a:ea typeface="Times New Roman" panose="02020603050405020304" pitchFamily="18" charset="0"/>
              </a:rPr>
              <a:t>vào</a:t>
            </a:r>
            <a:r>
              <a:rPr lang="en-US" sz="3600" u="sng" dirty="0">
                <a:solidFill>
                  <a:srgbClr val="000000"/>
                </a:solidFill>
                <a:latin typeface="Times New Roman" panose="02020603050405020304" pitchFamily="18" charset="0"/>
                <a:ea typeface="Times New Roman" panose="02020603050405020304" pitchFamily="18" charset="0"/>
              </a:rPr>
              <a:t> </a:t>
            </a:r>
            <a:r>
              <a:rPr lang="en-US" sz="3600" u="sng" dirty="0" err="1">
                <a:solidFill>
                  <a:srgbClr val="000000"/>
                </a:solidFill>
                <a:latin typeface="Times New Roman" panose="02020603050405020304" pitchFamily="18" charset="0"/>
                <a:ea typeface="Times New Roman" panose="02020603050405020304" pitchFamily="18" charset="0"/>
              </a:rPr>
              <a:t>vật</a:t>
            </a:r>
            <a:r>
              <a:rPr lang="en-US" sz="3600" u="sng" dirty="0">
                <a:solidFill>
                  <a:srgbClr val="000000"/>
                </a:solidFill>
                <a:latin typeface="Times New Roman" panose="02020603050405020304" pitchFamily="18" charset="0"/>
                <a:ea typeface="Times New Roman" panose="02020603050405020304" pitchFamily="18" charset="0"/>
              </a:rPr>
              <a:t> </a:t>
            </a:r>
            <a:r>
              <a:rPr lang="en-US" sz="3600" u="sng" dirty="0" err="1">
                <a:solidFill>
                  <a:srgbClr val="000000"/>
                </a:solidFill>
                <a:latin typeface="Times New Roman" panose="02020603050405020304" pitchFamily="18" charset="0"/>
                <a:ea typeface="Times New Roman" panose="02020603050405020304" pitchFamily="18" charset="0"/>
              </a:rPr>
              <a:t>mang</a:t>
            </a:r>
            <a:r>
              <a:rPr lang="en-US" sz="3600" u="sng" dirty="0">
                <a:solidFill>
                  <a:srgbClr val="000000"/>
                </a:solidFill>
                <a:latin typeface="Times New Roman" panose="02020603050405020304" pitchFamily="18" charset="0"/>
                <a:ea typeface="Times New Roman" panose="02020603050405020304" pitchFamily="18" charset="0"/>
              </a:rPr>
              <a:t> </a:t>
            </a:r>
            <a:r>
              <a:rPr lang="en-US" sz="3600" u="sng" dirty="0" err="1">
                <a:solidFill>
                  <a:srgbClr val="000000"/>
                </a:solidFill>
                <a:latin typeface="Times New Roman" panose="02020603050405020304" pitchFamily="18" charset="0"/>
                <a:ea typeface="Times New Roman" panose="02020603050405020304" pitchFamily="18" charset="0"/>
              </a:rPr>
              <a:t>điện</a:t>
            </a:r>
            <a:endParaRPr lang="en-US" sz="3600" u="sng"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Chạm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trực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tiếp</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vào</a:t>
            </a:r>
            <a:r>
              <a:rPr lang="en-US" sz="3600" dirty="0">
                <a:solidFill>
                  <a:srgbClr val="000000"/>
                </a:solidFill>
                <a:latin typeface="Times New Roman" panose="02020603050405020304" pitchFamily="18" charset="0"/>
                <a:ea typeface="Times New Roman" panose="02020603050405020304" pitchFamily="18" charset="0"/>
              </a:rPr>
              <a:t> ổ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hoặc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phần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mang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của</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đồ</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dùng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Chạm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trực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tiếp</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vào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dây</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trần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dây</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dẫn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bị</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hở</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cách</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Chạm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vào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đồ</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dùng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bị</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rò</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ra</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vỏ</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kim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loại</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Sửa</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chữa</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khi</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chưa</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cắt</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nguồn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không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sử</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dụng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dụng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cụ</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bảo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vệ</a:t>
            </a:r>
            <a:r>
              <a:rPr lang="en-US" sz="3600" dirty="0">
                <a:solidFill>
                  <a:srgbClr val="000000"/>
                </a:solidFill>
                <a:latin typeface="Times New Roman" panose="02020603050405020304" pitchFamily="18" charset="0"/>
                <a:ea typeface="Times New Roman" panose="02020603050405020304" pitchFamily="18" charset="0"/>
              </a:rPr>
              <a:t> an </a:t>
            </a:r>
            <a:r>
              <a:rPr lang="en-US" sz="3600" dirty="0" err="1">
                <a:solidFill>
                  <a:srgbClr val="000000"/>
                </a:solidFill>
                <a:latin typeface="Times New Roman" panose="02020603050405020304" pitchFamily="18" charset="0"/>
                <a:ea typeface="Times New Roman" panose="02020603050405020304" pitchFamily="18" charset="0"/>
              </a:rPr>
              <a:t>toàn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3813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1000"/>
                                        <p:tgtEl>
                                          <p:spTgt spid="4">
                                            <p:txEl>
                                              <p:pRg st="4" end="4"/>
                                            </p:txEl>
                                          </p:spTgt>
                                        </p:tgtEl>
                                      </p:cBhvr>
                                    </p:animEffect>
                                    <p:anim calcmode="lin" valueType="num">
                                      <p:cBhvr>
                                        <p:cTn id="4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fade">
                                      <p:cBhvr>
                                        <p:cTn id="47" dur="1000"/>
                                        <p:tgtEl>
                                          <p:spTgt spid="4">
                                            <p:txEl>
                                              <p:pRg st="5" end="5"/>
                                            </p:txEl>
                                          </p:spTgt>
                                        </p:tgtEl>
                                      </p:cBhvr>
                                    </p:animEffect>
                                    <p:anim calcmode="lin" valueType="num">
                                      <p:cBhvr>
                                        <p:cTn id="4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4" name="Rectangle 3"/>
          <p:cNvSpPr/>
          <p:nvPr/>
        </p:nvSpPr>
        <p:spPr>
          <a:xfrm>
            <a:off x="416549" y="467655"/>
            <a:ext cx="11582400" cy="5632311"/>
          </a:xfrm>
          <a:prstGeom prst="rect">
            <a:avLst/>
          </a:prstGeom>
          <a:solidFill>
            <a:schemeClr val="bg2"/>
          </a:solidFill>
        </p:spPr>
        <p:txBody>
          <a:bodyPr wrap="square">
            <a:spAutoFit/>
          </a:bodyPr>
          <a:lstStyle/>
          <a:p>
            <a:r>
              <a:rPr lang="en-US" sz="3600" b="1" dirty="0">
                <a:latin typeface="Times New Roman" panose="02020603050405020304" pitchFamily="18" charset="0"/>
                <a:cs typeface="Times New Roman" panose="02020603050405020304" pitchFamily="18" charset="0"/>
              </a:rPr>
              <a:t>II. </a:t>
            </a:r>
            <a:r>
              <a:rPr lang="en-US" sz="3600" b="1" dirty="0" err="1">
                <a:latin typeface="Times New Roman" panose="02020603050405020304" pitchFamily="18" charset="0"/>
                <a:cs typeface="Times New Roman" panose="02020603050405020304" pitchFamily="18" charset="0"/>
              </a:rPr>
              <a:t>Nguyên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nhân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gây</a:t>
            </a:r>
            <a:r>
              <a:rPr lang="en-US" sz="3600" b="1" dirty="0">
                <a:latin typeface="Times New Roman" panose="02020603050405020304" pitchFamily="18" charset="0"/>
                <a:cs typeface="Times New Roman" panose="02020603050405020304" pitchFamily="18" charset="0"/>
              </a:rPr>
              <a:t> tai </a:t>
            </a:r>
            <a:r>
              <a:rPr lang="en-US" sz="3600" b="1" dirty="0" err="1">
                <a:latin typeface="Times New Roman" panose="02020603050405020304" pitchFamily="18" charset="0"/>
                <a:cs typeface="Times New Roman" panose="02020603050405020304" pitchFamily="18" charset="0"/>
              </a:rPr>
              <a:t>nạn</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điện</a:t>
            </a:r>
            <a:endParaRPr lang="en-US" sz="3600" b="1" dirty="0">
              <a:latin typeface="Times New Roman" panose="02020603050405020304" pitchFamily="18" charset="0"/>
              <a:cs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2. Vi </a:t>
            </a:r>
            <a:r>
              <a:rPr lang="en-US" sz="3600" dirty="0" err="1">
                <a:solidFill>
                  <a:srgbClr val="000000"/>
                </a:solidFill>
                <a:latin typeface="Times New Roman" panose="02020603050405020304" pitchFamily="18" charset="0"/>
                <a:ea typeface="Times New Roman" panose="02020603050405020304" pitchFamily="18" charset="0"/>
              </a:rPr>
              <a:t>phạm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khoảng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cách</a:t>
            </a:r>
            <a:r>
              <a:rPr lang="en-US" sz="3600" dirty="0">
                <a:solidFill>
                  <a:srgbClr val="000000"/>
                </a:solidFill>
                <a:latin typeface="Times New Roman" panose="02020603050405020304" pitchFamily="18" charset="0"/>
                <a:ea typeface="Times New Roman" panose="02020603050405020304" pitchFamily="18" charset="0"/>
              </a:rPr>
              <a:t> an </a:t>
            </a:r>
            <a:r>
              <a:rPr lang="en-US" sz="3600" dirty="0" err="1">
                <a:solidFill>
                  <a:srgbClr val="000000"/>
                </a:solidFill>
                <a:latin typeface="Times New Roman" panose="02020603050405020304" pitchFamily="18" charset="0"/>
                <a:ea typeface="Times New Roman" panose="02020603050405020304" pitchFamily="18" charset="0"/>
              </a:rPr>
              <a:t>toàn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với</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lưới</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cao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áp</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và</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biến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áp</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Xây</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dựng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các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công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trình</a:t>
            </a:r>
            <a:r>
              <a:rPr lang="en-US" sz="3600" dirty="0">
                <a:solidFill>
                  <a:srgbClr val="000000"/>
                </a:solidFill>
                <a:latin typeface="Times New Roman" panose="02020603050405020304" pitchFamily="18" charset="0"/>
                <a:ea typeface="Times New Roman" panose="02020603050405020304" pitchFamily="18" charset="0"/>
              </a:rPr>
              <a:t> vi </a:t>
            </a:r>
            <a:r>
              <a:rPr lang="en-US" sz="3600" dirty="0" err="1">
                <a:solidFill>
                  <a:srgbClr val="000000"/>
                </a:solidFill>
                <a:latin typeface="Times New Roman" panose="02020603050405020304" pitchFamily="18" charset="0"/>
                <a:ea typeface="Times New Roman" panose="02020603050405020304" pitchFamily="18" charset="0"/>
              </a:rPr>
              <a:t>phạm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hành</a:t>
            </a:r>
            <a:r>
              <a:rPr lang="en-US" sz="3600" dirty="0">
                <a:solidFill>
                  <a:srgbClr val="000000"/>
                </a:solidFill>
                <a:latin typeface="Times New Roman" panose="02020603050405020304" pitchFamily="18" charset="0"/>
                <a:ea typeface="Times New Roman" panose="02020603050405020304" pitchFamily="18" charset="0"/>
              </a:rPr>
              <a:t> lang an </a:t>
            </a:r>
            <a:r>
              <a:rPr lang="en-US" sz="3600" dirty="0" err="1">
                <a:solidFill>
                  <a:srgbClr val="000000"/>
                </a:solidFill>
                <a:latin typeface="Times New Roman" panose="02020603050405020304" pitchFamily="18" charset="0"/>
                <a:ea typeface="Times New Roman" panose="02020603050405020304" pitchFamily="18" charset="0"/>
              </a:rPr>
              <a:t>toàn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lưới</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endParaRPr lang="en-US" sz="3600"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Thả</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diều</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điều</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khiển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các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vật</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thể</a:t>
            </a:r>
            <a:r>
              <a:rPr lang="en-US" sz="3600" dirty="0">
                <a:solidFill>
                  <a:srgbClr val="000000"/>
                </a:solidFill>
                <a:latin typeface="Times New Roman" panose="02020603050405020304" pitchFamily="18" charset="0"/>
                <a:ea typeface="Times New Roman" panose="02020603050405020304" pitchFamily="18" charset="0"/>
              </a:rPr>
              <a:t> bay </a:t>
            </a:r>
            <a:r>
              <a:rPr lang="en-US" sz="3600" dirty="0" err="1">
                <a:solidFill>
                  <a:srgbClr val="000000"/>
                </a:solidFill>
                <a:latin typeface="Times New Roman" panose="02020603050405020304" pitchFamily="18" charset="0"/>
                <a:ea typeface="Times New Roman" panose="02020603050405020304" pitchFamily="18" charset="0"/>
              </a:rPr>
              <a:t>gần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đường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dây</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cao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áp</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Trèo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lên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cột</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vào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trạm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biến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áp</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hoặc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khu</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vực</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bảo</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vệ</a:t>
            </a:r>
            <a:r>
              <a:rPr lang="en-US" sz="3600" dirty="0">
                <a:solidFill>
                  <a:srgbClr val="000000"/>
                </a:solidFill>
                <a:latin typeface="Times New Roman" panose="02020603050405020304" pitchFamily="18" charset="0"/>
                <a:ea typeface="Times New Roman" panose="02020603050405020304" pitchFamily="18" charset="0"/>
              </a:rPr>
              <a:t> an </a:t>
            </a:r>
            <a:r>
              <a:rPr lang="en-US" sz="3600" dirty="0" err="1">
                <a:solidFill>
                  <a:srgbClr val="000000"/>
                </a:solidFill>
                <a:latin typeface="Times New Roman" panose="02020603050405020304" pitchFamily="18" charset="0"/>
                <a:ea typeface="Times New Roman" panose="02020603050405020304" pitchFamily="18" charset="0"/>
              </a:rPr>
              <a:t>toàn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công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trình</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điện</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khi</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không</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có</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nhiệm</a:t>
            </a:r>
            <a:r>
              <a:rPr lang="en-US" sz="3600" dirty="0">
                <a:solidFill>
                  <a:srgbClr val="000000"/>
                </a:solidFill>
                <a:latin typeface="Times New Roman" panose="02020603050405020304" pitchFamily="18" charset="0"/>
                <a:ea typeface="Times New Roman" panose="02020603050405020304" pitchFamily="18" charset="0"/>
              </a:rPr>
              <a:t> </a:t>
            </a:r>
            <a:r>
              <a:rPr lang="en-US" sz="3600" dirty="0" err="1">
                <a:solidFill>
                  <a:srgbClr val="000000"/>
                </a:solidFill>
                <a:latin typeface="Times New Roman" panose="02020603050405020304" pitchFamily="18" charset="0"/>
                <a:ea typeface="Times New Roman" panose="02020603050405020304" pitchFamily="18" charset="0"/>
              </a:rPr>
              <a:t>vụ</a:t>
            </a:r>
            <a:r>
              <a:rPr lang="en-US" sz="360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r>
              <a:rPr lang="en-US" sz="3600" kern="0" dirty="0">
                <a:solidFill>
                  <a:srgbClr val="000000"/>
                </a:solidFill>
                <a:latin typeface="Times New Roman" panose="02020603050405020304" pitchFamily="18" charset="0"/>
                <a:ea typeface="Times New Roman" panose="02020603050405020304" pitchFamily="18" charset="0"/>
              </a:rPr>
              <a:t>3. </a:t>
            </a:r>
            <a:r>
              <a:rPr lang="en-US" sz="3600" kern="0" dirty="0" err="1">
                <a:solidFill>
                  <a:srgbClr val="000000"/>
                </a:solidFill>
                <a:latin typeface="Times New Roman" panose="02020603050405020304" pitchFamily="18" charset="0"/>
                <a:ea typeface="Times New Roman" panose="02020603050405020304" pitchFamily="18" charset="0"/>
              </a:rPr>
              <a:t>Đến</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gần</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vị</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trí</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dây</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dẫn</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có</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điện</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bị</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đứt</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rơi</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xuống</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dưới</a:t>
            </a:r>
            <a:r>
              <a:rPr lang="en-US" sz="3600" kern="0" dirty="0">
                <a:solidFill>
                  <a:srgbClr val="000000"/>
                </a:solidFill>
                <a:latin typeface="Times New Roman" panose="02020603050405020304" pitchFamily="18" charset="0"/>
                <a:ea typeface="Times New Roman" panose="02020603050405020304" pitchFamily="18" charset="0"/>
              </a:rPr>
              <a:t> </a:t>
            </a:r>
            <a:r>
              <a:rPr lang="en-US" sz="3600" kern="0" dirty="0" err="1">
                <a:solidFill>
                  <a:srgbClr val="000000"/>
                </a:solidFill>
                <a:latin typeface="Times New Roman" panose="02020603050405020304" pitchFamily="18" charset="0"/>
                <a:ea typeface="Times New Roman" panose="02020603050405020304" pitchFamily="18" charset="0"/>
              </a:rPr>
              <a:t>đất</a:t>
            </a:r>
            <a:r>
              <a:rPr lang="en-US" sz="3600" kern="0" dirty="0">
                <a:solidFill>
                  <a:srgbClr val="000000"/>
                </a:solidFill>
                <a:latin typeface="Times New Roman" panose="02020603050405020304" pitchFamily="18" charset="0"/>
                <a:ea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399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fade">
                                      <p:cBhvr>
                                        <p:cTn id="26" dur="1000"/>
                                        <p:tgtEl>
                                          <p:spTgt spid="4">
                                            <p:txEl>
                                              <p:pRg st="1" end="1"/>
                                            </p:txEl>
                                          </p:spTgt>
                                        </p:tgtEl>
                                      </p:cBhvr>
                                    </p:animEffect>
                                    <p:anim calcmode="lin" valueType="num">
                                      <p:cBhvr>
                                        <p:cTn id="2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fade">
                                      <p:cBhvr>
                                        <p:cTn id="33" dur="1000"/>
                                        <p:tgtEl>
                                          <p:spTgt spid="4">
                                            <p:txEl>
                                              <p:pRg st="2" end="2"/>
                                            </p:txEl>
                                          </p:spTgt>
                                        </p:tgtEl>
                                      </p:cBhvr>
                                    </p:animEffect>
                                    <p:anim calcmode="lin" valueType="num">
                                      <p:cBhvr>
                                        <p:cTn id="3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3" end="3"/>
                                            </p:txEl>
                                          </p:spTgt>
                                        </p:tgtEl>
                                        <p:attrNameLst>
                                          <p:attrName>style.visibility</p:attrName>
                                        </p:attrNameLst>
                                      </p:cBhvr>
                                      <p:to>
                                        <p:strVal val="visible"/>
                                      </p:to>
                                    </p:set>
                                    <p:animEffect transition="in" filter="fade">
                                      <p:cBhvr>
                                        <p:cTn id="40" dur="1000"/>
                                        <p:tgtEl>
                                          <p:spTgt spid="4">
                                            <p:txEl>
                                              <p:pRg st="3" end="3"/>
                                            </p:txEl>
                                          </p:spTgt>
                                        </p:tgtEl>
                                      </p:cBhvr>
                                    </p:animEffect>
                                    <p:anim calcmode="lin" valueType="num">
                                      <p:cBhvr>
                                        <p:cTn id="41"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fade">
                                      <p:cBhvr>
                                        <p:cTn id="47" dur="1000"/>
                                        <p:tgtEl>
                                          <p:spTgt spid="4">
                                            <p:txEl>
                                              <p:pRg st="4" end="4"/>
                                            </p:txEl>
                                          </p:spTgt>
                                        </p:tgtEl>
                                      </p:cBhvr>
                                    </p:animEffect>
                                    <p:anim calcmode="lin" valueType="num">
                                      <p:cBhvr>
                                        <p:cTn id="4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LUYỆN TẬP</a:t>
            </a:r>
          </a:p>
        </p:txBody>
      </p:sp>
      <p:sp>
        <p:nvSpPr>
          <p:cNvPr id="4" name="Rectangle 3"/>
          <p:cNvSpPr/>
          <p:nvPr/>
        </p:nvSpPr>
        <p:spPr>
          <a:xfrm>
            <a:off x="249033" y="572391"/>
            <a:ext cx="11693912" cy="1815882"/>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tập 1. Một bạn học sinh có ý định thay bóng đèn học bị cháy mà không rút phích cắm điện cấp nguồn. Theo em, ý định của bạn học sinh có đảm bảo an toàn điện không? Vì sao? Bạn học sinh nên thay bóng đèn học như thế nào cho an toàn?</a:t>
            </a:r>
          </a:p>
        </p:txBody>
      </p:sp>
    </p:spTree>
    <p:extLst>
      <p:ext uri="{BB962C8B-B14F-4D97-AF65-F5344CB8AC3E}">
        <p14:creationId xmlns:p14="http://schemas.microsoft.com/office/powerpoint/2010/main" val="31058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LUYỆN TẬP</a:t>
            </a:r>
          </a:p>
        </p:txBody>
      </p:sp>
      <p:sp>
        <p:nvSpPr>
          <p:cNvPr id="4" name="Rectangle 3"/>
          <p:cNvSpPr/>
          <p:nvPr/>
        </p:nvSpPr>
        <p:spPr>
          <a:xfrm>
            <a:off x="249033" y="572391"/>
            <a:ext cx="11693912" cy="1815882"/>
          </a:xfrm>
          <a:prstGeom prst="rect">
            <a:avLst/>
          </a:prstGeom>
          <a:solidFill>
            <a:schemeClr val="bg2"/>
          </a:solidFill>
        </p:spPr>
        <p:txBody>
          <a:bodyPr wrap="square">
            <a:spAutoFit/>
          </a:bodyPr>
          <a:lstStyle/>
          <a:p>
            <a:r>
              <a:rPr lang="en-US" sz="2800" b="1" dirty="0" err="1">
                <a:latin typeface="Times New Roman" panose="02020603050405020304" pitchFamily="18" charset="0"/>
                <a:cs typeface="Times New Roman" panose="02020603050405020304" pitchFamily="18" charset="0"/>
              </a:rPr>
              <a:t>Bài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tập</a:t>
            </a:r>
            <a:r>
              <a:rPr lang="en-US" sz="2800" b="1" dirty="0">
                <a:latin typeface="Times New Roman" panose="02020603050405020304" pitchFamily="18" charset="0"/>
                <a:cs typeface="Times New Roman" panose="02020603050405020304" pitchFamily="18" charset="0"/>
              </a:rPr>
              <a:t> 1. </a:t>
            </a:r>
            <a:r>
              <a:rPr lang="en-US" sz="2800" b="1" dirty="0" err="1">
                <a:latin typeface="Times New Roman" panose="02020603050405020304" pitchFamily="18" charset="0"/>
                <a:cs typeface="Times New Roman" panose="02020603050405020304" pitchFamily="18" charset="0"/>
              </a:rPr>
              <a:t>Một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bạn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học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ý </a:t>
            </a:r>
            <a:r>
              <a:rPr lang="en-US" sz="2800" b="1" dirty="0" err="1">
                <a:latin typeface="Times New Roman" panose="02020603050405020304" pitchFamily="18" charset="0"/>
                <a:cs typeface="Times New Roman" panose="02020603050405020304" pitchFamily="18" charset="0"/>
              </a:rPr>
              <a:t>định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thay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bóng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đèn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học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bị</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cháy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rút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phích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cắm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điện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cấp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nguồn</a:t>
            </a:r>
            <a:r>
              <a:rPr lang="en-US" sz="2800" b="1" dirty="0">
                <a:latin typeface="Times New Roman" panose="02020603050405020304" pitchFamily="18" charset="0"/>
                <a:cs typeface="Times New Roman" panose="02020603050405020304" pitchFamily="18" charset="0"/>
              </a:rPr>
              <a:t>. Theo </a:t>
            </a:r>
            <a:r>
              <a:rPr lang="en-US" sz="2800" b="1" dirty="0" err="1">
                <a:latin typeface="Times New Roman" panose="02020603050405020304" pitchFamily="18" charset="0"/>
                <a:cs typeface="Times New Roman" panose="02020603050405020304" pitchFamily="18" charset="0"/>
              </a:rPr>
              <a:t>em</a:t>
            </a:r>
            <a:r>
              <a:rPr lang="en-US" sz="2800" b="1" dirty="0">
                <a:latin typeface="Times New Roman" panose="02020603050405020304" pitchFamily="18" charset="0"/>
                <a:cs typeface="Times New Roman" panose="02020603050405020304" pitchFamily="18" charset="0"/>
              </a:rPr>
              <a:t>, ý </a:t>
            </a:r>
            <a:r>
              <a:rPr lang="en-US" sz="2800" b="1" dirty="0" err="1">
                <a:latin typeface="Times New Roman" panose="02020603050405020304" pitchFamily="18" charset="0"/>
                <a:cs typeface="Times New Roman" panose="02020603050405020304" pitchFamily="18" charset="0"/>
              </a:rPr>
              <a:t>định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của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bạn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học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có</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đảm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bảo</a:t>
            </a:r>
            <a:r>
              <a:rPr lang="en-US" sz="2800" b="1" dirty="0">
                <a:latin typeface="Times New Roman" panose="02020603050405020304" pitchFamily="18" charset="0"/>
                <a:cs typeface="Times New Roman" panose="02020603050405020304" pitchFamily="18" charset="0"/>
              </a:rPr>
              <a:t> an </a:t>
            </a:r>
            <a:r>
              <a:rPr lang="en-US" sz="2800" b="1" dirty="0" err="1">
                <a:latin typeface="Times New Roman" panose="02020603050405020304" pitchFamily="18" charset="0"/>
                <a:cs typeface="Times New Roman" panose="02020603050405020304" pitchFamily="18" charset="0"/>
              </a:rPr>
              <a:t>toàn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điện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không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Vì</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sao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Bạn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học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nên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thay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bóng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đèn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học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như</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thế</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nào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cho</a:t>
            </a:r>
            <a:r>
              <a:rPr lang="en-US" sz="2800" b="1" dirty="0">
                <a:latin typeface="Times New Roman" panose="02020603050405020304" pitchFamily="18" charset="0"/>
                <a:cs typeface="Times New Roman" panose="02020603050405020304" pitchFamily="18" charset="0"/>
              </a:rPr>
              <a:t> an </a:t>
            </a:r>
            <a:r>
              <a:rPr lang="en-US" sz="2800" b="1" dirty="0" err="1">
                <a:latin typeface="Times New Roman" panose="02020603050405020304" pitchFamily="18" charset="0"/>
                <a:cs typeface="Times New Roman" panose="02020603050405020304" pitchFamily="18" charset="0"/>
              </a:rPr>
              <a:t>toàn</a:t>
            </a:r>
            <a:r>
              <a:rPr lang="en-US" sz="2800" b="1" dirty="0">
                <a:latin typeface="Times New Roman" panose="02020603050405020304" pitchFamily="18" charset="0"/>
                <a:cs typeface="Times New Roman" panose="02020603050405020304" pitchFamily="18" charset="0"/>
              </a:rPr>
              <a:t>?</a:t>
            </a:r>
          </a:p>
        </p:txBody>
      </p:sp>
      <p:sp>
        <p:nvSpPr>
          <p:cNvPr id="2" name="Rectangle 1"/>
          <p:cNvSpPr/>
          <p:nvPr/>
        </p:nvSpPr>
        <p:spPr>
          <a:xfrm>
            <a:off x="2677886" y="2690336"/>
            <a:ext cx="8266922" cy="2246769"/>
          </a:xfrm>
          <a:prstGeom prst="rect">
            <a:avLst/>
          </a:prstGeom>
          <a:solidFill>
            <a:schemeClr val="bg2"/>
          </a:solidFill>
        </p:spPr>
        <p:txBody>
          <a:bodyPr wrap="square">
            <a:spAutoFit/>
          </a:bodyPr>
          <a:lstStyle/>
          <a:p>
            <a:r>
              <a:rPr lang="vi-VN" sz="2800" dirty="0">
                <a:solidFill>
                  <a:srgbClr val="0000FF"/>
                </a:solidFill>
                <a:latin typeface="Times New Roman" panose="02020603050405020304" pitchFamily="18" charset="0"/>
                <a:cs typeface="Times New Roman" panose="02020603050405020304" pitchFamily="18" charset="0"/>
              </a:rPr>
              <a:t>Bài 1.Theo em, ý định của bạn học sinh không đảm bảo an toàn điện. Vì đây là một nguyên nhân gây tai nạn điện. Bạn học sinh nên thay bóng đèn học như sau: rút phích cắm điện cấp nguồn và sử dụng dụng cụ bảo vệ an toàn điện.</a:t>
            </a:r>
            <a:endParaRPr lang="en-US" sz="2800"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25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LUYỆN TẬP</a:t>
            </a:r>
          </a:p>
        </p:txBody>
      </p:sp>
      <p:sp>
        <p:nvSpPr>
          <p:cNvPr id="4" name="Rectangle 3"/>
          <p:cNvSpPr/>
          <p:nvPr/>
        </p:nvSpPr>
        <p:spPr>
          <a:xfrm>
            <a:off x="249033" y="572391"/>
            <a:ext cx="11693912" cy="954107"/>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2. Sắp xếp các nguyên nhân gây tai nạn điện có trong Hình 11.3 vào các nhóm nguyên chính.</a:t>
            </a:r>
          </a:p>
        </p:txBody>
      </p:sp>
      <p:pic>
        <p:nvPicPr>
          <p:cNvPr id="5" name="Picture 4"/>
          <p:cNvPicPr>
            <a:picLocks noChangeAspect="1"/>
          </p:cNvPicPr>
          <p:nvPr/>
        </p:nvPicPr>
        <p:blipFill>
          <a:blip r:embed="rId3"/>
          <a:stretch>
            <a:fillRect/>
          </a:stretch>
        </p:blipFill>
        <p:spPr>
          <a:xfrm>
            <a:off x="2499048" y="1679510"/>
            <a:ext cx="7193903" cy="4886154"/>
          </a:xfrm>
          <a:prstGeom prst="rect">
            <a:avLst/>
          </a:prstGeom>
        </p:spPr>
      </p:pic>
    </p:spTree>
    <p:extLst>
      <p:ext uri="{BB962C8B-B14F-4D97-AF65-F5344CB8AC3E}">
        <p14:creationId xmlns:p14="http://schemas.microsoft.com/office/powerpoint/2010/main" val="274736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4627756"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LUYỆN TẬP</a:t>
            </a:r>
          </a:p>
        </p:txBody>
      </p:sp>
      <p:sp>
        <p:nvSpPr>
          <p:cNvPr id="4" name="Rectangle 3"/>
          <p:cNvSpPr/>
          <p:nvPr/>
        </p:nvSpPr>
        <p:spPr>
          <a:xfrm>
            <a:off x="249033" y="572391"/>
            <a:ext cx="11693912" cy="954107"/>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Bài 2. Sắp xếp các nguyên nhân gây tai nạn điện có trong Hình 11.3 vào các nhóm nguyên chính.</a:t>
            </a:r>
          </a:p>
        </p:txBody>
      </p:sp>
      <p:pic>
        <p:nvPicPr>
          <p:cNvPr id="5" name="Picture 4"/>
          <p:cNvPicPr>
            <a:picLocks noChangeAspect="1"/>
          </p:cNvPicPr>
          <p:nvPr/>
        </p:nvPicPr>
        <p:blipFill>
          <a:blip r:embed="rId3"/>
          <a:stretch>
            <a:fillRect/>
          </a:stretch>
        </p:blipFill>
        <p:spPr>
          <a:xfrm>
            <a:off x="474305" y="1679510"/>
            <a:ext cx="7193903" cy="4886154"/>
          </a:xfrm>
          <a:prstGeom prst="rect">
            <a:avLst/>
          </a:prstGeom>
        </p:spPr>
      </p:pic>
      <p:sp>
        <p:nvSpPr>
          <p:cNvPr id="2" name="Rectangle 1"/>
          <p:cNvSpPr/>
          <p:nvPr/>
        </p:nvSpPr>
        <p:spPr>
          <a:xfrm>
            <a:off x="7668208" y="1597195"/>
            <a:ext cx="4274737" cy="3539430"/>
          </a:xfrm>
          <a:prstGeom prst="rect">
            <a:avLst/>
          </a:prstGeom>
        </p:spPr>
        <p:txBody>
          <a:bodyPr wrap="square">
            <a:spAutoFit/>
          </a:bodyPr>
          <a:lstStyle/>
          <a:p>
            <a:r>
              <a:rPr lang="vi-VN" sz="2800" b="1">
                <a:solidFill>
                  <a:srgbClr val="0000FF"/>
                </a:solidFill>
                <a:latin typeface="Times New Roman" panose="02020603050405020304" pitchFamily="18" charset="0"/>
                <a:cs typeface="Times New Roman" panose="02020603050405020304" pitchFamily="18" charset="0"/>
              </a:rPr>
              <a:t>Bài 2. a - 2 : Vi phạm khoảng cách bảo vệ an toàn lưới điện cao áp</a:t>
            </a:r>
          </a:p>
          <a:p>
            <a:r>
              <a:rPr lang="vi-VN" sz="2800" b="1">
                <a:solidFill>
                  <a:srgbClr val="0000FF"/>
                </a:solidFill>
                <a:latin typeface="Times New Roman" panose="02020603050405020304" pitchFamily="18" charset="0"/>
                <a:cs typeface="Times New Roman" panose="02020603050405020304" pitchFamily="18" charset="0"/>
              </a:rPr>
              <a:t>b - 3 : Đến gần vị trí dây dẫn có có điện bị rơi xuống đất</a:t>
            </a:r>
          </a:p>
          <a:p>
            <a:r>
              <a:rPr lang="vi-VN" sz="2800" b="1">
                <a:solidFill>
                  <a:srgbClr val="0000FF"/>
                </a:solidFill>
                <a:latin typeface="Times New Roman" panose="02020603050405020304" pitchFamily="18" charset="0"/>
                <a:cs typeface="Times New Roman" panose="02020603050405020304" pitchFamily="18" charset="0"/>
              </a:rPr>
              <a:t>c - 1 : Tiếp xúc trực tiếp vào vật mang điện</a:t>
            </a:r>
          </a:p>
        </p:txBody>
      </p:sp>
    </p:spTree>
    <p:extLst>
      <p:ext uri="{BB962C8B-B14F-4D97-AF65-F5344CB8AC3E}">
        <p14:creationId xmlns:p14="http://schemas.microsoft.com/office/powerpoint/2010/main" val="252160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heel(1)">
                                      <p:cBhvr>
                                        <p:cTn id="10" dur="2000"/>
                                        <p:tgtEl>
                                          <p:spTgt spid="2">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5096107"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VẬN DỤNG</a:t>
            </a:r>
          </a:p>
        </p:txBody>
      </p:sp>
      <p:sp>
        <p:nvSpPr>
          <p:cNvPr id="8" name="Rectangle 7"/>
          <p:cNvSpPr/>
          <p:nvPr/>
        </p:nvSpPr>
        <p:spPr>
          <a:xfrm>
            <a:off x="460916" y="584775"/>
            <a:ext cx="11537795" cy="1815882"/>
          </a:xfrm>
          <a:prstGeom prst="rect">
            <a:avLst/>
          </a:prstGeom>
        </p:spPr>
        <p:txBody>
          <a:bodyPr wrap="square">
            <a:spAutoFit/>
          </a:bodyPr>
          <a:lstStyle/>
          <a:p>
            <a:r>
              <a:rPr lang="vi-VN"/>
              <a:t> </a:t>
            </a:r>
            <a:r>
              <a:rPr lang="en-US" sz="2800" b="1">
                <a:latin typeface="Times New Roman" panose="02020603050405020304" pitchFamily="18" charset="0"/>
                <a:cs typeface="Times New Roman" panose="02020603050405020304" pitchFamily="18" charset="0"/>
              </a:rPr>
              <a:t>1. Hãy vẽ tranh hoặc áp phích để tuyên truyền về các nguyên tắc đảm bảo an toàn khi sử dụng điện trong gia đình và lớp học.</a:t>
            </a:r>
          </a:p>
          <a:p>
            <a:r>
              <a:rPr lang="en-US" sz="2800" b="1">
                <a:latin typeface="Times New Roman" panose="02020603050405020304" pitchFamily="18" charset="0"/>
                <a:cs typeface="Times New Roman" panose="02020603050405020304" pitchFamily="18" charset="0"/>
              </a:rPr>
              <a:t>2. Hãy quan sát và chỉ ra những điểm mất an toàn, có thể là nguyên nhân gây ra tai nạn điện ở nơi em sống.</a:t>
            </a:r>
          </a:p>
        </p:txBody>
      </p:sp>
    </p:spTree>
    <p:extLst>
      <p:ext uri="{BB962C8B-B14F-4D97-AF65-F5344CB8AC3E}">
        <p14:creationId xmlns:p14="http://schemas.microsoft.com/office/powerpoint/2010/main" val="83388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95989" y="3428998"/>
            <a:ext cx="21" cy="4"/>
          </a:xfrm>
          <a:prstGeom prst="rect">
            <a:avLst/>
          </a:prstGeom>
        </p:spPr>
      </p:pic>
      <p:sp>
        <p:nvSpPr>
          <p:cNvPr id="3" name="TextBox 2"/>
          <p:cNvSpPr txBox="1"/>
          <p:nvPr/>
        </p:nvSpPr>
        <p:spPr>
          <a:xfrm>
            <a:off x="5096107" y="0"/>
            <a:ext cx="2732048" cy="584775"/>
          </a:xfrm>
          <a:prstGeom prst="rect">
            <a:avLst/>
          </a:prstGeom>
          <a:noFill/>
        </p:spPr>
        <p:txBody>
          <a:bodyPr wrap="square" rtlCol="0">
            <a:spAutoFit/>
          </a:bodyPr>
          <a:lstStyle/>
          <a:p>
            <a:r>
              <a:rPr lang="en-US" sz="3200" b="1">
                <a:solidFill>
                  <a:srgbClr val="FF0000"/>
                </a:solidFill>
                <a:latin typeface="Times New Roman" panose="02020603050405020304" pitchFamily="18" charset="0"/>
                <a:cs typeface="Times New Roman" panose="02020603050405020304" pitchFamily="18" charset="0"/>
              </a:rPr>
              <a:t>VẬN DỤNG</a:t>
            </a:r>
          </a:p>
        </p:txBody>
      </p:sp>
      <p:sp>
        <p:nvSpPr>
          <p:cNvPr id="8" name="Rectangle 7"/>
          <p:cNvSpPr/>
          <p:nvPr/>
        </p:nvSpPr>
        <p:spPr>
          <a:xfrm>
            <a:off x="460916" y="584775"/>
            <a:ext cx="11537795" cy="954107"/>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1. HS tham khảo các hình ảnh sau và vẽ tranh, áp phích.</a:t>
            </a:r>
            <a:br>
              <a:rPr lang="en-US" sz="2800" b="1">
                <a:latin typeface="Times New Roman" panose="02020603050405020304" pitchFamily="18" charset="0"/>
                <a:cs typeface="Times New Roman" panose="02020603050405020304" pitchFamily="18" charset="0"/>
              </a:rPr>
            </a:br>
            <a:endParaRPr lang="en-US" sz="2800" b="1">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460917" y="1126874"/>
            <a:ext cx="5025484" cy="4443502"/>
          </a:xfrm>
          <a:prstGeom prst="rect">
            <a:avLst/>
          </a:prstGeom>
        </p:spPr>
      </p:pic>
      <p:pic>
        <p:nvPicPr>
          <p:cNvPr id="4" name="Picture 3"/>
          <p:cNvPicPr>
            <a:picLocks noChangeAspect="1"/>
          </p:cNvPicPr>
          <p:nvPr/>
        </p:nvPicPr>
        <p:blipFill>
          <a:blip r:embed="rId4"/>
          <a:stretch>
            <a:fillRect/>
          </a:stretch>
        </p:blipFill>
        <p:spPr>
          <a:xfrm>
            <a:off x="5759093" y="1169550"/>
            <a:ext cx="6330515" cy="4400826"/>
          </a:xfrm>
          <a:prstGeom prst="rect">
            <a:avLst/>
          </a:prstGeom>
        </p:spPr>
      </p:pic>
      <p:sp>
        <p:nvSpPr>
          <p:cNvPr id="5" name="Rectangle 4"/>
          <p:cNvSpPr/>
          <p:nvPr/>
        </p:nvSpPr>
        <p:spPr>
          <a:xfrm>
            <a:off x="267476" y="5691081"/>
            <a:ext cx="11924523" cy="954107"/>
          </a:xfrm>
          <a:prstGeom prst="rect">
            <a:avLst/>
          </a:prstGeom>
        </p:spPr>
        <p:txBody>
          <a:bodyPr wrap="square">
            <a:spAutoFit/>
          </a:bodyPr>
          <a:lstStyle/>
          <a:p>
            <a:r>
              <a:rPr lang="vi-VN" sz="2800" b="1">
                <a:solidFill>
                  <a:srgbClr val="0000FF"/>
                </a:solidFill>
                <a:latin typeface="Times New Roman" panose="02020603050405020304" pitchFamily="18" charset="0"/>
                <a:cs typeface="Times New Roman" panose="02020603050405020304" pitchFamily="18" charset="0"/>
              </a:rPr>
              <a:t>2. - Các cột điện cũ: hầu hết đều có quá nhiều dây điện khiến nhiều dây bị trùng xuống, mọi người dễ chạm phải</a:t>
            </a:r>
            <a:endParaRPr lang="en-US" sz="2800" b="1">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705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1pPr>
            <a:lvl2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2pPr>
            <a:lvl3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3pPr>
            <a:lvl4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4pPr>
            <a:lvl5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5pPr>
            <a:lvl6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6pPr>
            <a:lvl7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7pPr>
            <a:lvl8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8pPr>
            <a:lvl9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4827588" algn="l"/>
                <a:tab pos="4829175" algn="l"/>
              </a:tabLst>
            </a:pPr>
            <a:r>
              <a:rPr kumimoji="0" lang="vi-VN" altLang="en-US" sz="1000" b="0" i="1" u="none" strike="noStrike" cap="none" normalizeH="0" baseline="0">
                <a:ln>
                  <a:noFill/>
                </a:ln>
                <a:solidFill>
                  <a:srgbClr val="231F20"/>
                </a:solidFill>
                <a:effectLst/>
                <a:latin typeface="Myriad Pro" charset="0"/>
                <a:ea typeface="Times New Roman" panose="02020603050405020304" pitchFamily="18" charset="0"/>
              </a:rPr>
              <a:t>b)</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827588" algn="l"/>
                <a:tab pos="4829175" algn="l"/>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4"/>
          <p:cNvSpPr/>
          <p:nvPr/>
        </p:nvSpPr>
        <p:spPr>
          <a:xfrm>
            <a:off x="279918" y="134034"/>
            <a:ext cx="11644604" cy="52322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Quan sát Hình 8.2 và nêu những nguyên nhân gây tai nạn điện.</a:t>
            </a:r>
          </a:p>
        </p:txBody>
      </p:sp>
      <p:pic>
        <p:nvPicPr>
          <p:cNvPr id="6" name="Picture 5"/>
          <p:cNvPicPr>
            <a:picLocks noChangeAspect="1"/>
          </p:cNvPicPr>
          <p:nvPr/>
        </p:nvPicPr>
        <p:blipFill>
          <a:blip r:embed="rId2"/>
          <a:stretch>
            <a:fillRect/>
          </a:stretch>
        </p:blipFill>
        <p:spPr>
          <a:xfrm>
            <a:off x="373224" y="791288"/>
            <a:ext cx="11094098" cy="5954745"/>
          </a:xfrm>
          <a:prstGeom prst="rect">
            <a:avLst/>
          </a:prstGeom>
        </p:spPr>
      </p:pic>
    </p:spTree>
    <p:extLst>
      <p:ext uri="{BB962C8B-B14F-4D97-AF65-F5344CB8AC3E}">
        <p14:creationId xmlns:p14="http://schemas.microsoft.com/office/powerpoint/2010/main" val="276369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1pPr>
            <a:lvl2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2pPr>
            <a:lvl3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3pPr>
            <a:lvl4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4pPr>
            <a:lvl5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5pPr>
            <a:lvl6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6pPr>
            <a:lvl7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7pPr>
            <a:lvl8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8pPr>
            <a:lvl9pPr eaLnBrk="0" fontAlgn="base" hangingPunct="0">
              <a:spcBef>
                <a:spcPct val="0"/>
              </a:spcBef>
              <a:spcAft>
                <a:spcPct val="0"/>
              </a:spcAft>
              <a:tabLst>
                <a:tab pos="4827588" algn="l"/>
                <a:tab pos="48291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4827588" algn="l"/>
                <a:tab pos="4829175" algn="l"/>
              </a:tabLst>
            </a:pPr>
            <a:r>
              <a:rPr kumimoji="0" lang="vi-VN" altLang="en-US" sz="1000" b="0" i="1" u="none" strike="noStrike" cap="none" normalizeH="0" baseline="0">
                <a:ln>
                  <a:noFill/>
                </a:ln>
                <a:solidFill>
                  <a:srgbClr val="231F20"/>
                </a:solidFill>
                <a:effectLst/>
                <a:latin typeface="Myriad Pro" charset="0"/>
                <a:ea typeface="Times New Roman" panose="02020603050405020304" pitchFamily="18" charset="0"/>
              </a:rPr>
              <a:t>b)</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4827588" algn="l"/>
                <a:tab pos="4829175" algn="l"/>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4"/>
          <p:cNvSpPr/>
          <p:nvPr/>
        </p:nvSpPr>
        <p:spPr>
          <a:xfrm>
            <a:off x="279918" y="134034"/>
            <a:ext cx="11644604" cy="523220"/>
          </a:xfrm>
          <a:prstGeom prst="rect">
            <a:avLst/>
          </a:prstGeom>
        </p:spPr>
        <p:txBody>
          <a:bodyPr wrap="square">
            <a:spAutoFit/>
          </a:bodyPr>
          <a:lstStyle/>
          <a:p>
            <a:r>
              <a:rPr lang="en-US" sz="2800" b="1">
                <a:latin typeface="Times New Roman" panose="02020603050405020304" pitchFamily="18" charset="0"/>
                <a:cs typeface="Times New Roman" panose="02020603050405020304" pitchFamily="18" charset="0"/>
              </a:rPr>
              <a:t>Quan sát Hình 8.2 và nêu những nguyên nhân gây tai nạn điện.</a:t>
            </a:r>
          </a:p>
        </p:txBody>
      </p:sp>
      <p:pic>
        <p:nvPicPr>
          <p:cNvPr id="6" name="Picture 5"/>
          <p:cNvPicPr>
            <a:picLocks noChangeAspect="1"/>
          </p:cNvPicPr>
          <p:nvPr/>
        </p:nvPicPr>
        <p:blipFill>
          <a:blip r:embed="rId2"/>
          <a:stretch>
            <a:fillRect/>
          </a:stretch>
        </p:blipFill>
        <p:spPr>
          <a:xfrm>
            <a:off x="373224" y="791288"/>
            <a:ext cx="5868956" cy="5954745"/>
          </a:xfrm>
          <a:prstGeom prst="rect">
            <a:avLst/>
          </a:prstGeom>
        </p:spPr>
      </p:pic>
      <p:sp>
        <p:nvSpPr>
          <p:cNvPr id="2" name="Rectangle 1"/>
          <p:cNvSpPr/>
          <p:nvPr/>
        </p:nvSpPr>
        <p:spPr>
          <a:xfrm>
            <a:off x="6096000" y="791288"/>
            <a:ext cx="6096000" cy="4832092"/>
          </a:xfrm>
          <a:prstGeom prst="rect">
            <a:avLst/>
          </a:prstGeom>
          <a:solidFill>
            <a:schemeClr val="bg2"/>
          </a:solidFill>
        </p:spPr>
        <p:txBody>
          <a:bodyPr>
            <a:spAutoFit/>
          </a:bodyPr>
          <a:lstStyle/>
          <a:p>
            <a:r>
              <a:rPr lang="vi-VN" sz="2800" dirty="0">
                <a:solidFill>
                  <a:srgbClr val="002060"/>
                </a:solidFill>
                <a:latin typeface="Times New Roman" panose="02020603050405020304" pitchFamily="18" charset="0"/>
                <a:cs typeface="Times New Roman" panose="02020603050405020304" pitchFamily="18" charset="0"/>
              </a:rPr>
              <a:t>a) Tiếp xúc trực tiếp với vật mang điện: Dùng vật dẫn điện chạm vào ổ điện.</a:t>
            </a:r>
          </a:p>
          <a:p>
            <a:r>
              <a:rPr lang="vi-VN" sz="2800" dirty="0">
                <a:solidFill>
                  <a:srgbClr val="002060"/>
                </a:solidFill>
                <a:latin typeface="Times New Roman" panose="02020603050405020304" pitchFamily="18" charset="0"/>
                <a:cs typeface="Times New Roman" panose="02020603050405020304" pitchFamily="18" charset="0"/>
              </a:rPr>
              <a:t>b) Tiếp xúc gián tiếp với máy móc, thiết bị điện bị nhiễm điện: Sử dụng thiết bị điện đang bị dò điện.</a:t>
            </a:r>
          </a:p>
          <a:p>
            <a:r>
              <a:rPr lang="vi-VN" sz="2800" dirty="0">
                <a:solidFill>
                  <a:srgbClr val="002060"/>
                </a:solidFill>
                <a:latin typeface="Times New Roman" panose="02020603050405020304" pitchFamily="18" charset="0"/>
                <a:cs typeface="Times New Roman" panose="02020603050405020304" pitchFamily="18" charset="0"/>
              </a:rPr>
              <a:t>c) Tiếp xúc gián tiếp với máy móc, thiết bị điện bị nhiễm điện: Tiếp xúc với khu vực có dân dẫy có điện bị đứt rơi xuống đất.</a:t>
            </a:r>
          </a:p>
          <a:p>
            <a:r>
              <a:rPr lang="vi-VN" sz="2800" dirty="0">
                <a:solidFill>
                  <a:srgbClr val="002060"/>
                </a:solidFill>
                <a:latin typeface="Times New Roman" panose="02020603050405020304" pitchFamily="18" charset="0"/>
                <a:cs typeface="Times New Roman" panose="02020603050405020304" pitchFamily="18" charset="0"/>
              </a:rPr>
              <a:t>d) Vi phạm khoảng cách an toàn với lưới điện cao áp và trạm biến áp.</a:t>
            </a:r>
          </a:p>
        </p:txBody>
      </p:sp>
    </p:spTree>
    <p:extLst>
      <p:ext uri="{BB962C8B-B14F-4D97-AF65-F5344CB8AC3E}">
        <p14:creationId xmlns:p14="http://schemas.microsoft.com/office/powerpoint/2010/main" val="378232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heel(1)">
                                      <p:cBhvr>
                                        <p:cTn id="10" dur="2000"/>
                                        <p:tgtEl>
                                          <p:spTgt spid="2">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heel(1)">
                                      <p:cBhvr>
                                        <p:cTn id="13" dur="2000"/>
                                        <p:tgtEl>
                                          <p:spTgt spid="2">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heel(1)">
                                      <p:cBhvr>
                                        <p:cTn id="16"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51205" y="1415790"/>
            <a:ext cx="7501379" cy="3216265"/>
          </a:xfrm>
          <a:prstGeom prst="rect">
            <a:avLst/>
          </a:prstGeom>
          <a:noFill/>
        </p:spPr>
        <p:txBody>
          <a:bodyPr wrap="square" rtlCol="0">
            <a:spAutoFit/>
          </a:bodyPr>
          <a:lstStyle/>
          <a:p>
            <a:r>
              <a:rPr lang="vi-VN" sz="1400" dirty="0">
                <a:latin typeface="Times New Roman" panose="02020603050405020304" pitchFamily="18" charset="0"/>
                <a:cs typeface="Times New Roman" panose="02020603050405020304" pitchFamily="18" charset="0"/>
              </a:rPr>
              <a:t>PHÊ DUYỆT CỦA TỔ CHUYÊN MÔN           </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Tịnh Khê, ngày </a:t>
            </a:r>
            <a:r>
              <a:rPr lang="en-US" sz="1400" dirty="0" smtClean="0">
                <a:latin typeface="Times New Roman" panose="02020603050405020304" pitchFamily="18" charset="0"/>
                <a:cs typeface="Times New Roman" panose="02020603050405020304" pitchFamily="18" charset="0"/>
              </a:rPr>
              <a:t>15</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tháng </a:t>
            </a:r>
            <a:r>
              <a:rPr lang="en-US" sz="1400" dirty="0" smtClean="0">
                <a:latin typeface="Times New Roman" panose="02020603050405020304" pitchFamily="18" charset="0"/>
                <a:cs typeface="Times New Roman" panose="02020603050405020304" pitchFamily="18" charset="0"/>
              </a:rPr>
              <a:t>1</a:t>
            </a:r>
            <a:r>
              <a:rPr lang="en-US" sz="1400" dirty="0">
                <a:latin typeface="Times New Roman" panose="02020603050405020304" pitchFamily="18" charset="0"/>
                <a:cs typeface="Times New Roman" panose="02020603050405020304" pitchFamily="18" charset="0"/>
              </a:rPr>
              <a:t>2</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năm </a:t>
            </a:r>
            <a:r>
              <a:rPr lang="vi-VN" sz="1400" dirty="0" smtClean="0">
                <a:latin typeface="Times New Roman" panose="02020603050405020304" pitchFamily="18" charset="0"/>
                <a:cs typeface="Times New Roman" panose="02020603050405020304" pitchFamily="18" charset="0"/>
              </a:rPr>
              <a:t>202</a:t>
            </a:r>
            <a:r>
              <a:rPr lang="en-US" sz="1400" smtClean="0">
                <a:latin typeface="Times New Roman" panose="02020603050405020304" pitchFamily="18" charset="0"/>
                <a:cs typeface="Times New Roman" panose="02020603050405020304" pitchFamily="18" charset="0"/>
              </a:rPr>
              <a:t>5</a:t>
            </a:r>
            <a:endParaRPr lang="vi-VN" sz="1400" dirty="0">
              <a:latin typeface="Times New Roman" panose="02020603050405020304" pitchFamily="18" charset="0"/>
              <a:cs typeface="Times New Roman" panose="02020603050405020304" pitchFamily="18" charset="0"/>
            </a:endParaRPr>
          </a:p>
          <a:p>
            <a:r>
              <a:rPr lang="vi-VN" sz="1400" dirty="0">
                <a:latin typeface="Times New Roman" panose="02020603050405020304" pitchFamily="18" charset="0"/>
                <a:cs typeface="Times New Roman" panose="02020603050405020304" pitchFamily="18" charset="0"/>
              </a:rPr>
              <a:t>                                                                                                                          Giáo viên bộ môn </a:t>
            </a: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Phạm Tô Ninh </a:t>
            </a: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Phạm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Thị</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Thương</a:t>
            </a:r>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050" dirty="0"/>
          </a:p>
          <a:p>
            <a:endParaRPr lang="en-US" sz="1050" dirty="0"/>
          </a:p>
        </p:txBody>
      </p:sp>
    </p:spTree>
    <p:extLst>
      <p:ext uri="{BB962C8B-B14F-4D97-AF65-F5344CB8AC3E}">
        <p14:creationId xmlns:p14="http://schemas.microsoft.com/office/powerpoint/2010/main" val="3777757303"/>
      </p:ext>
    </p:extLst>
  </p:cSld>
  <p:clrMapOvr>
    <a:masterClrMapping/>
  </p:clrMapOvr>
  <p:transition advTm="1000">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5039402"/>
      </p:ext>
    </p:extLst>
  </p:cSld>
  <p:clrMapOvr>
    <a:masterClrMapping/>
  </p:clrMapOvr>
  <p:transition advTm="1000">
    <p:pull/>
  </p:transition>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973</TotalTime>
  <Words>1077</Words>
  <Application>Microsoft Office PowerPoint</Application>
  <PresentationFormat>Widescreen</PresentationFormat>
  <Paragraphs>91</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Gill Sans MT</vt:lpstr>
      <vt:lpstr>Myriad Pro</vt:lpstr>
      <vt:lpstr>Times New Roman</vt:lpstr>
      <vt:lpstr>Verdana</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113</cp:revision>
  <dcterms:created xsi:type="dcterms:W3CDTF">2023-06-21T22:05:51Z</dcterms:created>
  <dcterms:modified xsi:type="dcterms:W3CDTF">2026-05-28T14:30:48Z</dcterms:modified>
</cp:coreProperties>
</file>