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ink/ink1.xml" ContentType="application/inkml+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302" r:id="rId4"/>
    <p:sldId id="303" r:id="rId5"/>
    <p:sldId id="304" r:id="rId6"/>
    <p:sldId id="269" r:id="rId7"/>
    <p:sldId id="305" r:id="rId8"/>
    <p:sldId id="306" r:id="rId9"/>
    <p:sldId id="307" r:id="rId10"/>
    <p:sldId id="336" r:id="rId11"/>
    <p:sldId id="263" r:id="rId12"/>
    <p:sldId id="308" r:id="rId13"/>
    <p:sldId id="288" r:id="rId14"/>
    <p:sldId id="309" r:id="rId15"/>
    <p:sldId id="310" r:id="rId16"/>
    <p:sldId id="274" r:id="rId17"/>
    <p:sldId id="337" r:id="rId18"/>
    <p:sldId id="338" r:id="rId1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EF4DA61-1BFA-4069-89DC-66B5B82A484D}" v="37" dt="2023-09-20T08:19:39.82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0" autoAdjust="0"/>
    <p:restoredTop sz="94660"/>
  </p:normalViewPr>
  <p:slideViewPr>
    <p:cSldViewPr snapToGrid="0">
      <p:cViewPr varScale="1">
        <p:scale>
          <a:sx n="87" d="100"/>
          <a:sy n="87" d="100"/>
        </p:scale>
        <p:origin x="437" y="5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55"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54"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imlientran.sm@gmail.com" userId="8948977a1f2e0b0a" providerId="LiveId" clId="{FEF4DA61-1BFA-4069-89DC-66B5B82A484D}"/>
    <pc:docChg chg="undo custSel addSld delSld modSld">
      <pc:chgData name="kimlientran.sm@gmail.com" userId="8948977a1f2e0b0a" providerId="LiveId" clId="{FEF4DA61-1BFA-4069-89DC-66B5B82A484D}" dt="2023-09-20T08:20:49.603" v="84" actId="14100"/>
      <pc:docMkLst>
        <pc:docMk/>
      </pc:docMkLst>
      <pc:sldChg chg="addSp">
        <pc:chgData name="kimlientran.sm@gmail.com" userId="8948977a1f2e0b0a" providerId="LiveId" clId="{FEF4DA61-1BFA-4069-89DC-66B5B82A484D}" dt="2023-09-15T02:37:02.201" v="1"/>
        <pc:sldMkLst>
          <pc:docMk/>
          <pc:sldMk cId="23393900" sldId="309"/>
        </pc:sldMkLst>
        <pc:inkChg chg="add">
          <ac:chgData name="kimlientran.sm@gmail.com" userId="8948977a1f2e0b0a" providerId="LiveId" clId="{FEF4DA61-1BFA-4069-89DC-66B5B82A484D}" dt="2023-09-15T02:37:02.201" v="1"/>
          <ac:inkMkLst>
            <pc:docMk/>
            <pc:sldMk cId="23393900" sldId="309"/>
            <ac:inkMk id="2" creationId="{2B1C6B24-3294-2AE6-0757-C62267100945}"/>
          </ac:inkMkLst>
        </pc:inkChg>
      </pc:sldChg>
      <pc:sldChg chg="addSp">
        <pc:chgData name="kimlientran.sm@gmail.com" userId="8948977a1f2e0b0a" providerId="LiveId" clId="{FEF4DA61-1BFA-4069-89DC-66B5B82A484D}" dt="2023-09-15T02:37:02.201" v="1"/>
        <pc:sldMkLst>
          <pc:docMk/>
          <pc:sldMk cId="510157917" sldId="311"/>
        </pc:sldMkLst>
        <pc:inkChg chg="add">
          <ac:chgData name="kimlientran.sm@gmail.com" userId="8948977a1f2e0b0a" providerId="LiveId" clId="{FEF4DA61-1BFA-4069-89DC-66B5B82A484D}" dt="2023-09-15T02:37:02.201" v="1"/>
          <ac:inkMkLst>
            <pc:docMk/>
            <pc:sldMk cId="510157917" sldId="311"/>
            <ac:inkMk id="2" creationId="{31FCF978-5C29-C229-981E-9F39189E79B0}"/>
          </ac:inkMkLst>
        </pc:inkChg>
      </pc:sldChg>
      <pc:sldChg chg="addSp delSp modSp mod">
        <pc:chgData name="kimlientran.sm@gmail.com" userId="8948977a1f2e0b0a" providerId="LiveId" clId="{FEF4DA61-1BFA-4069-89DC-66B5B82A484D}" dt="2023-09-15T06:09:03.133" v="3" actId="478"/>
        <pc:sldMkLst>
          <pc:docMk/>
          <pc:sldMk cId="1286071266" sldId="313"/>
        </pc:sldMkLst>
        <pc:inkChg chg="add del mod">
          <ac:chgData name="kimlientran.sm@gmail.com" userId="8948977a1f2e0b0a" providerId="LiveId" clId="{FEF4DA61-1BFA-4069-89DC-66B5B82A484D}" dt="2023-09-15T06:09:03.133" v="3" actId="478"/>
          <ac:inkMkLst>
            <pc:docMk/>
            <pc:sldMk cId="1286071266" sldId="313"/>
            <ac:inkMk id="2" creationId="{38EEDB13-A038-0DA3-A0E9-EEF5CF2B6FF9}"/>
          </ac:inkMkLst>
        </pc:inkChg>
      </pc:sldChg>
      <pc:sldChg chg="modSp">
        <pc:chgData name="kimlientran.sm@gmail.com" userId="8948977a1f2e0b0a" providerId="LiveId" clId="{FEF4DA61-1BFA-4069-89DC-66B5B82A484D}" dt="2023-09-15T00:34:09.864" v="0" actId="20577"/>
        <pc:sldMkLst>
          <pc:docMk/>
          <pc:sldMk cId="3795552356" sldId="316"/>
        </pc:sldMkLst>
        <pc:spChg chg="mod">
          <ac:chgData name="kimlientran.sm@gmail.com" userId="8948977a1f2e0b0a" providerId="LiveId" clId="{FEF4DA61-1BFA-4069-89DC-66B5B82A484D}" dt="2023-09-15T00:34:09.864" v="0" actId="20577"/>
          <ac:spMkLst>
            <pc:docMk/>
            <pc:sldMk cId="3795552356" sldId="316"/>
            <ac:spMk id="4" creationId="{00000000-0000-0000-0000-000000000000}"/>
          </ac:spMkLst>
        </pc:spChg>
      </pc:sldChg>
      <pc:sldChg chg="modSp mod">
        <pc:chgData name="kimlientran.sm@gmail.com" userId="8948977a1f2e0b0a" providerId="LiveId" clId="{FEF4DA61-1BFA-4069-89DC-66B5B82A484D}" dt="2023-09-15T06:10:19.817" v="6" actId="14100"/>
        <pc:sldMkLst>
          <pc:docMk/>
          <pc:sldMk cId="1275830145" sldId="318"/>
        </pc:sldMkLst>
        <pc:spChg chg="mod">
          <ac:chgData name="kimlientran.sm@gmail.com" userId="8948977a1f2e0b0a" providerId="LiveId" clId="{FEF4DA61-1BFA-4069-89DC-66B5B82A484D}" dt="2023-09-15T06:10:10.403" v="5" actId="1076"/>
          <ac:spMkLst>
            <pc:docMk/>
            <pc:sldMk cId="1275830145" sldId="318"/>
            <ac:spMk id="5" creationId="{00000000-0000-0000-0000-000000000000}"/>
          </ac:spMkLst>
        </pc:spChg>
        <pc:picChg chg="mod">
          <ac:chgData name="kimlientran.sm@gmail.com" userId="8948977a1f2e0b0a" providerId="LiveId" clId="{FEF4DA61-1BFA-4069-89DC-66B5B82A484D}" dt="2023-09-15T06:10:19.817" v="6" actId="14100"/>
          <ac:picMkLst>
            <pc:docMk/>
            <pc:sldMk cId="1275830145" sldId="318"/>
            <ac:picMk id="4" creationId="{00000000-0000-0000-0000-000000000000}"/>
          </ac:picMkLst>
        </pc:picChg>
      </pc:sldChg>
      <pc:sldChg chg="modSp mod">
        <pc:chgData name="kimlientran.sm@gmail.com" userId="8948977a1f2e0b0a" providerId="LiveId" clId="{FEF4DA61-1BFA-4069-89DC-66B5B82A484D}" dt="2023-09-15T06:10:28.187" v="8" actId="14100"/>
        <pc:sldMkLst>
          <pc:docMk/>
          <pc:sldMk cId="2384495289" sldId="319"/>
        </pc:sldMkLst>
        <pc:picChg chg="mod">
          <ac:chgData name="kimlientran.sm@gmail.com" userId="8948977a1f2e0b0a" providerId="LiveId" clId="{FEF4DA61-1BFA-4069-89DC-66B5B82A484D}" dt="2023-09-15T06:10:28.187" v="8" actId="14100"/>
          <ac:picMkLst>
            <pc:docMk/>
            <pc:sldMk cId="2384495289" sldId="319"/>
            <ac:picMk id="4" creationId="{00000000-0000-0000-0000-000000000000}"/>
          </ac:picMkLst>
        </pc:picChg>
      </pc:sldChg>
      <pc:sldChg chg="modSp">
        <pc:chgData name="kimlientran.sm@gmail.com" userId="8948977a1f2e0b0a" providerId="LiveId" clId="{FEF4DA61-1BFA-4069-89DC-66B5B82A484D}" dt="2023-09-15T06:14:09.813" v="19" actId="20577"/>
        <pc:sldMkLst>
          <pc:docMk/>
          <pc:sldMk cId="3062418721" sldId="320"/>
        </pc:sldMkLst>
        <pc:spChg chg="mod">
          <ac:chgData name="kimlientran.sm@gmail.com" userId="8948977a1f2e0b0a" providerId="LiveId" clId="{FEF4DA61-1BFA-4069-89DC-66B5B82A484D}" dt="2023-09-15T06:14:09.813" v="19" actId="20577"/>
          <ac:spMkLst>
            <pc:docMk/>
            <pc:sldMk cId="3062418721" sldId="320"/>
            <ac:spMk id="4" creationId="{00000000-0000-0000-0000-000000000000}"/>
          </ac:spMkLst>
        </pc:spChg>
      </pc:sldChg>
      <pc:sldChg chg="addSp">
        <pc:chgData name="kimlientran.sm@gmail.com" userId="8948977a1f2e0b0a" providerId="LiveId" clId="{FEF4DA61-1BFA-4069-89DC-66B5B82A484D}" dt="2023-09-16T07:08:42.378" v="59"/>
        <pc:sldMkLst>
          <pc:docMk/>
          <pc:sldMk cId="1534804000" sldId="321"/>
        </pc:sldMkLst>
        <pc:inkChg chg="add">
          <ac:chgData name="kimlientran.sm@gmail.com" userId="8948977a1f2e0b0a" providerId="LiveId" clId="{FEF4DA61-1BFA-4069-89DC-66B5B82A484D}" dt="2023-09-15T06:35:50.532" v="20"/>
          <ac:inkMkLst>
            <pc:docMk/>
            <pc:sldMk cId="1534804000" sldId="321"/>
            <ac:inkMk id="4" creationId="{017D56FD-D52E-A4BB-7F1A-3DB1E1C24BBC}"/>
          </ac:inkMkLst>
        </pc:inkChg>
        <pc:inkChg chg="add">
          <ac:chgData name="kimlientran.sm@gmail.com" userId="8948977a1f2e0b0a" providerId="LiveId" clId="{FEF4DA61-1BFA-4069-89DC-66B5B82A484D}" dt="2023-09-16T07:08:42.378" v="59"/>
          <ac:inkMkLst>
            <pc:docMk/>
            <pc:sldMk cId="1534804000" sldId="321"/>
            <ac:inkMk id="5" creationId="{AE0A7593-4DC8-ACDC-8090-9E861C6A133D}"/>
          </ac:inkMkLst>
        </pc:inkChg>
      </pc:sldChg>
      <pc:sldChg chg="addSp modSp mod modAnim">
        <pc:chgData name="kimlientran.sm@gmail.com" userId="8948977a1f2e0b0a" providerId="LiveId" clId="{FEF4DA61-1BFA-4069-89DC-66B5B82A484D}" dt="2023-09-15T06:37:15.682" v="44" actId="20577"/>
        <pc:sldMkLst>
          <pc:docMk/>
          <pc:sldMk cId="1091533624" sldId="329"/>
        </pc:sldMkLst>
        <pc:spChg chg="mod">
          <ac:chgData name="kimlientran.sm@gmail.com" userId="8948977a1f2e0b0a" providerId="LiveId" clId="{FEF4DA61-1BFA-4069-89DC-66B5B82A484D}" dt="2023-09-15T06:37:15.682" v="44" actId="20577"/>
          <ac:spMkLst>
            <pc:docMk/>
            <pc:sldMk cId="1091533624" sldId="329"/>
            <ac:spMk id="4" creationId="{00000000-0000-0000-0000-000000000000}"/>
          </ac:spMkLst>
        </pc:spChg>
        <pc:picChg chg="add mod">
          <ac:chgData name="kimlientran.sm@gmail.com" userId="8948977a1f2e0b0a" providerId="LiveId" clId="{FEF4DA61-1BFA-4069-89DC-66B5B82A484D}" dt="2023-09-15T06:36:55.223" v="34" actId="14100"/>
          <ac:picMkLst>
            <pc:docMk/>
            <pc:sldMk cId="1091533624" sldId="329"/>
            <ac:picMk id="2" creationId="{FB32D57E-D35B-F175-45F9-69AFE102C845}"/>
          </ac:picMkLst>
        </pc:picChg>
      </pc:sldChg>
      <pc:sldChg chg="modSp mod">
        <pc:chgData name="kimlientran.sm@gmail.com" userId="8948977a1f2e0b0a" providerId="LiveId" clId="{FEF4DA61-1BFA-4069-89DC-66B5B82A484D}" dt="2023-09-15T08:59:10.885" v="58" actId="20577"/>
        <pc:sldMkLst>
          <pc:docMk/>
          <pc:sldMk cId="1105224965" sldId="333"/>
        </pc:sldMkLst>
        <pc:spChg chg="mod">
          <ac:chgData name="kimlientran.sm@gmail.com" userId="8948977a1f2e0b0a" providerId="LiveId" clId="{FEF4DA61-1BFA-4069-89DC-66B5B82A484D}" dt="2023-09-15T08:59:10.885" v="58" actId="20577"/>
          <ac:spMkLst>
            <pc:docMk/>
            <pc:sldMk cId="1105224965" sldId="333"/>
            <ac:spMk id="2" creationId="{00000000-0000-0000-0000-000000000000}"/>
          </ac:spMkLst>
        </pc:spChg>
        <pc:picChg chg="mod">
          <ac:chgData name="kimlientran.sm@gmail.com" userId="8948977a1f2e0b0a" providerId="LiveId" clId="{FEF4DA61-1BFA-4069-89DC-66B5B82A484D}" dt="2023-09-15T06:40:29.415" v="48" actId="14100"/>
          <ac:picMkLst>
            <pc:docMk/>
            <pc:sldMk cId="1105224965" sldId="333"/>
            <ac:picMk id="5" creationId="{00000000-0000-0000-0000-000000000000}"/>
          </ac:picMkLst>
        </pc:picChg>
      </pc:sldChg>
      <pc:sldChg chg="addSp delSp modSp new mod">
        <pc:chgData name="kimlientran.sm@gmail.com" userId="8948977a1f2e0b0a" providerId="LiveId" clId="{FEF4DA61-1BFA-4069-89DC-66B5B82A484D}" dt="2023-09-20T08:20:38.464" v="80" actId="14100"/>
        <pc:sldMkLst>
          <pc:docMk/>
          <pc:sldMk cId="1464908696" sldId="337"/>
        </pc:sldMkLst>
        <pc:spChg chg="del">
          <ac:chgData name="kimlientran.sm@gmail.com" userId="8948977a1f2e0b0a" providerId="LiveId" clId="{FEF4DA61-1BFA-4069-89DC-66B5B82A484D}" dt="2023-09-20T08:19:35.554" v="61" actId="478"/>
          <ac:spMkLst>
            <pc:docMk/>
            <pc:sldMk cId="1464908696" sldId="337"/>
            <ac:spMk id="2" creationId="{D94FABB5-6820-13E6-7889-94FB9C70D05B}"/>
          </ac:spMkLst>
        </pc:spChg>
        <pc:spChg chg="del">
          <ac:chgData name="kimlientran.sm@gmail.com" userId="8948977a1f2e0b0a" providerId="LiveId" clId="{FEF4DA61-1BFA-4069-89DC-66B5B82A484D}" dt="2023-09-20T08:19:38.193" v="62" actId="478"/>
          <ac:spMkLst>
            <pc:docMk/>
            <pc:sldMk cId="1464908696" sldId="337"/>
            <ac:spMk id="3" creationId="{C99F1D5D-C836-9B31-65DA-CEB4C3E83FAD}"/>
          </ac:spMkLst>
        </pc:spChg>
        <pc:picChg chg="add mod modCrop">
          <ac:chgData name="kimlientran.sm@gmail.com" userId="8948977a1f2e0b0a" providerId="LiveId" clId="{FEF4DA61-1BFA-4069-89DC-66B5B82A484D}" dt="2023-09-20T08:20:38.464" v="80" actId="14100"/>
          <ac:picMkLst>
            <pc:docMk/>
            <pc:sldMk cId="1464908696" sldId="337"/>
            <ac:picMk id="4" creationId="{32171A50-AC08-3791-7429-8E35EE6E0FFE}"/>
          </ac:picMkLst>
        </pc:picChg>
      </pc:sldChg>
      <pc:sldChg chg="delSp modSp add del mod delAnim">
        <pc:chgData name="kimlientran.sm@gmail.com" userId="8948977a1f2e0b0a" providerId="LiveId" clId="{FEF4DA61-1BFA-4069-89DC-66B5B82A484D}" dt="2023-09-15T06:36:36.234" v="27" actId="47"/>
        <pc:sldMkLst>
          <pc:docMk/>
          <pc:sldMk cId="1940312685" sldId="337"/>
        </pc:sldMkLst>
        <pc:picChg chg="del mod modCrop">
          <ac:chgData name="kimlientran.sm@gmail.com" userId="8948977a1f2e0b0a" providerId="LiveId" clId="{FEF4DA61-1BFA-4069-89DC-66B5B82A484D}" dt="2023-09-15T06:36:31.995" v="26" actId="21"/>
          <ac:picMkLst>
            <pc:docMk/>
            <pc:sldMk cId="1940312685" sldId="337"/>
            <ac:picMk id="5" creationId="{00000000-0000-0000-0000-000000000000}"/>
          </ac:picMkLst>
        </pc:picChg>
      </pc:sldChg>
      <pc:sldChg chg="modSp add mod">
        <pc:chgData name="kimlientran.sm@gmail.com" userId="8948977a1f2e0b0a" providerId="LiveId" clId="{FEF4DA61-1BFA-4069-89DC-66B5B82A484D}" dt="2023-09-20T08:20:49.603" v="84" actId="14100"/>
        <pc:sldMkLst>
          <pc:docMk/>
          <pc:sldMk cId="2012589163" sldId="338"/>
        </pc:sldMkLst>
        <pc:picChg chg="mod modCrop">
          <ac:chgData name="kimlientran.sm@gmail.com" userId="8948977a1f2e0b0a" providerId="LiveId" clId="{FEF4DA61-1BFA-4069-89DC-66B5B82A484D}" dt="2023-09-20T08:20:49.603" v="84" actId="14100"/>
          <ac:picMkLst>
            <pc:docMk/>
            <pc:sldMk cId="2012589163" sldId="338"/>
            <ac:picMk id="4" creationId="{32171A50-AC08-3791-7429-8E35EE6E0FFE}"/>
          </ac:picMkLst>
        </pc:picChg>
      </pc:sldChg>
    </pc:docChg>
  </pc:docChgLst>
</pc:chgInfo>
</file>

<file path=ppt/ink/ink1.xml><?xml version="1.0" encoding="utf-8"?>
<inkml:ink xmlns:inkml="http://www.w3.org/2003/InkML">
  <inkml:definitions>
    <inkml:context xml:id="ctx0">
      <inkml:inkSource xml:id="inkSrc0">
        <inkml:traceFormat>
          <inkml:channel name="X" type="integer" max="3840" units="cm"/>
          <inkml:channel name="Y" type="integer" max="1080" units="cm"/>
          <inkml:channel name="T" type="integer" max="2.14748E9" units="dev"/>
        </inkml:traceFormat>
        <inkml:channelProperties>
          <inkml:channelProperty channel="X" name="resolution" value="124.27184" units="1/cm"/>
          <inkml:channelProperty channel="Y" name="resolution" value="62.42775" units="1/cm"/>
          <inkml:channelProperty channel="T" name="resolution" value="1" units="1/dev"/>
        </inkml:channelProperties>
      </inkml:inkSource>
      <inkml:timestamp xml:id="ts0" timeString="2023-09-15T02:10:20.901"/>
    </inkml:context>
    <inkml:brush xml:id="br0">
      <inkml:brushProperty name="width" value="0.05292" units="cm"/>
      <inkml:brushProperty name="height" value="0.05292" units="cm"/>
      <inkml:brushProperty name="color" value="#FF0000"/>
    </inkml:brush>
  </inkml:definitions>
  <inkml:trace contextRef="#ctx0" brushRef="#br0">21739 6303 0</inkml:trace>
</inkml:ink>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5/28/2026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5/28/2026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5/28/2026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5/28/2026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5/28/2026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5/28/2026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5/28/2026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5/28/2026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5/28/2026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5/28/2026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5/28/2026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5/28/2026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5/28/2026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5/28/2026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5/28/2026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5/28/2026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3600829403"/>
      </p:ext>
    </p:extLst>
  </p:cSld>
  <p:clrMapOvr>
    <a:masterClrMapping/>
  </p:clrMapOvr>
  <p:transition advTm="1000">
    <p:pull/>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5/28/2026</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 id="2147483665" r:id="rId17"/>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emf"/><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2.em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9.png"/><Relationship Id="rId1" Type="http://schemas.openxmlformats.org/officeDocument/2006/relationships/slideLayout" Target="../slideLayouts/slideLayout1.xml"/><Relationship Id="rId5" Type="http://schemas.openxmlformats.org/officeDocument/2006/relationships/image" Target="../media/image15.png"/><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9.png"/><Relationship Id="rId1" Type="http://schemas.openxmlformats.org/officeDocument/2006/relationships/slideLayout" Target="../slideLayouts/slideLayout1.xml"/><Relationship Id="rId5" Type="http://schemas.openxmlformats.org/officeDocument/2006/relationships/image" Target="../media/image15.png"/><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572107" y="126687"/>
            <a:ext cx="5675260" cy="461665"/>
          </a:xfrm>
          <a:prstGeom prst="rect">
            <a:avLst/>
          </a:prstGeom>
        </p:spPr>
        <p:txBody>
          <a:bodyPr wrap="square">
            <a:spAutoFit/>
          </a:bodyPr>
          <a:lstStyle/>
          <a:p>
            <a:r>
              <a:rPr lang="en-US" sz="2400" b="1">
                <a:solidFill>
                  <a:srgbClr val="FF0000"/>
                </a:solidFill>
                <a:latin typeface="Times New Roman" panose="02020603050405020304" pitchFamily="18" charset="0"/>
                <a:cs typeface="Times New Roman" panose="02020603050405020304" pitchFamily="18" charset="0"/>
              </a:rPr>
              <a:t>BÀI 2. HÌNH CHIẾU VUÔNG GÓC</a:t>
            </a:r>
            <a:endParaRPr lang="en-US" sz="2400">
              <a:solidFill>
                <a:srgbClr val="FF0000"/>
              </a:solidFill>
              <a:latin typeface="Times New Roman" panose="02020603050405020304" pitchFamily="18" charset="0"/>
              <a:cs typeface="Times New Roman" panose="02020603050405020304" pitchFamily="18" charset="0"/>
            </a:endParaRPr>
          </a:p>
        </p:txBody>
      </p:sp>
      <p:pic>
        <p:nvPicPr>
          <p:cNvPr id="2" name="Picture 1"/>
          <p:cNvPicPr>
            <a:picLocks noChangeAspect="1"/>
          </p:cNvPicPr>
          <p:nvPr/>
        </p:nvPicPr>
        <p:blipFill>
          <a:blip r:embed="rId2"/>
          <a:stretch>
            <a:fillRect/>
          </a:stretch>
        </p:blipFill>
        <p:spPr>
          <a:xfrm>
            <a:off x="6095995" y="3428997"/>
            <a:ext cx="9" cy="6"/>
          </a:xfrm>
          <a:prstGeom prst="rect">
            <a:avLst/>
          </a:prstGeom>
        </p:spPr>
      </p:pic>
      <p:pic>
        <p:nvPicPr>
          <p:cNvPr id="6" name="Picture 5"/>
          <p:cNvPicPr>
            <a:picLocks noChangeAspect="1"/>
          </p:cNvPicPr>
          <p:nvPr/>
        </p:nvPicPr>
        <p:blipFill>
          <a:blip r:embed="rId3"/>
          <a:stretch>
            <a:fillRect/>
          </a:stretch>
        </p:blipFill>
        <p:spPr>
          <a:xfrm>
            <a:off x="270344" y="715617"/>
            <a:ext cx="5732891" cy="3291840"/>
          </a:xfrm>
          <a:prstGeom prst="rect">
            <a:avLst/>
          </a:prstGeom>
        </p:spPr>
      </p:pic>
      <p:pic>
        <p:nvPicPr>
          <p:cNvPr id="7" name="Picture 6"/>
          <p:cNvPicPr>
            <a:picLocks noChangeAspect="1"/>
          </p:cNvPicPr>
          <p:nvPr/>
        </p:nvPicPr>
        <p:blipFill>
          <a:blip r:embed="rId4"/>
          <a:stretch>
            <a:fillRect/>
          </a:stretch>
        </p:blipFill>
        <p:spPr>
          <a:xfrm>
            <a:off x="341201" y="4134721"/>
            <a:ext cx="5591175" cy="2552325"/>
          </a:xfrm>
          <a:prstGeom prst="rect">
            <a:avLst/>
          </a:prstGeom>
        </p:spPr>
      </p:pic>
      <p:pic>
        <p:nvPicPr>
          <p:cNvPr id="8" name="Picture 7"/>
          <p:cNvPicPr>
            <a:picLocks noChangeAspect="1"/>
          </p:cNvPicPr>
          <p:nvPr/>
        </p:nvPicPr>
        <p:blipFill>
          <a:blip r:embed="rId5"/>
          <a:stretch>
            <a:fillRect/>
          </a:stretch>
        </p:blipFill>
        <p:spPr>
          <a:xfrm>
            <a:off x="6188764" y="715617"/>
            <a:ext cx="5809754" cy="5883966"/>
          </a:xfrm>
          <a:prstGeom prst="rect">
            <a:avLst/>
          </a:prstGeom>
        </p:spPr>
      </p:pic>
    </p:spTree>
    <p:extLst>
      <p:ext uri="{BB962C8B-B14F-4D97-AF65-F5344CB8AC3E}">
        <p14:creationId xmlns:p14="http://schemas.microsoft.com/office/powerpoint/2010/main" val="770554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loud Callout 1"/>
          <p:cNvSpPr/>
          <p:nvPr/>
        </p:nvSpPr>
        <p:spPr>
          <a:xfrm>
            <a:off x="7965831" y="71562"/>
            <a:ext cx="4098948" cy="5939622"/>
          </a:xfrm>
          <a:prstGeom prst="cloudCallout">
            <a:avLst>
              <a:gd name="adj1" fmla="val -84528"/>
              <a:gd name="adj2" fmla="val 58805"/>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b="1">
                <a:solidFill>
                  <a:srgbClr val="0000FF"/>
                </a:solidFill>
                <a:latin typeface="Times New Roman" panose="02020603050405020304" pitchFamily="18" charset="0"/>
                <a:cs typeface="Times New Roman" panose="02020603050405020304" pitchFamily="18" charset="0"/>
              </a:rPr>
              <a:t>Hình ảnh của chiếc ghế trong Hình 2.1 sẽ như thế nào khi nhìn theo hai hướng khác nhau a và b? Hãy vẽ phác hình ảnh thu được từ mỗi hướng nhìn đó.</a:t>
            </a:r>
          </a:p>
        </p:txBody>
      </p:sp>
      <p:pic>
        <p:nvPicPr>
          <p:cNvPr id="4" name="Picture 3"/>
          <p:cNvPicPr>
            <a:picLocks noChangeAspect="1"/>
          </p:cNvPicPr>
          <p:nvPr/>
        </p:nvPicPr>
        <p:blipFill>
          <a:blip r:embed="rId2"/>
          <a:stretch>
            <a:fillRect/>
          </a:stretch>
        </p:blipFill>
        <p:spPr>
          <a:xfrm>
            <a:off x="791308" y="520578"/>
            <a:ext cx="6699738" cy="5871430"/>
          </a:xfrm>
          <a:prstGeom prst="rect">
            <a:avLst/>
          </a:prstGeom>
        </p:spPr>
      </p:pic>
    </p:spTree>
    <p:extLst>
      <p:ext uri="{BB962C8B-B14F-4D97-AF65-F5344CB8AC3E}">
        <p14:creationId xmlns:p14="http://schemas.microsoft.com/office/powerpoint/2010/main" val="39999406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791308" y="520578"/>
            <a:ext cx="4440115" cy="5871430"/>
          </a:xfrm>
          <a:prstGeom prst="rect">
            <a:avLst/>
          </a:prstGeom>
        </p:spPr>
      </p:pic>
      <p:pic>
        <p:nvPicPr>
          <p:cNvPr id="3" name="Picture 2"/>
          <p:cNvPicPr>
            <a:picLocks noChangeAspect="1"/>
          </p:cNvPicPr>
          <p:nvPr/>
        </p:nvPicPr>
        <p:blipFill>
          <a:blip r:embed="rId3"/>
          <a:stretch>
            <a:fillRect/>
          </a:stretch>
        </p:blipFill>
        <p:spPr>
          <a:xfrm>
            <a:off x="5835975" y="520578"/>
            <a:ext cx="5584420" cy="5871429"/>
          </a:xfrm>
          <a:prstGeom prst="rect">
            <a:avLst/>
          </a:prstGeom>
        </p:spPr>
      </p:pic>
    </p:spTree>
    <p:extLst>
      <p:ext uri="{BB962C8B-B14F-4D97-AF65-F5344CB8AC3E}">
        <p14:creationId xmlns:p14="http://schemas.microsoft.com/office/powerpoint/2010/main" val="15032635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98105" y="138700"/>
            <a:ext cx="11377127" cy="523220"/>
          </a:xfrm>
          <a:prstGeom prst="rect">
            <a:avLst/>
          </a:prstGeom>
        </p:spPr>
        <p:txBody>
          <a:bodyPr wrap="square">
            <a:spAutoFit/>
          </a:bodyPr>
          <a:lstStyle/>
          <a:p>
            <a:r>
              <a:rPr lang="vi-VN" sz="2800" b="1">
                <a:latin typeface="Times New Roman" panose="02020603050405020304" pitchFamily="18" charset="0"/>
                <a:cs typeface="Times New Roman" panose="02020603050405020304" pitchFamily="18" charset="0"/>
              </a:rPr>
              <a:t>Quan sát hình dưới đây và hãy mô tả phép chiếu vuông góc</a:t>
            </a:r>
            <a:endParaRPr lang="en-US" sz="2800" b="1">
              <a:latin typeface="Times New Roman" panose="02020603050405020304" pitchFamily="18" charset="0"/>
              <a:cs typeface="Times New Roman" panose="02020603050405020304" pitchFamily="18" charset="0"/>
            </a:endParaRPr>
          </a:p>
        </p:txBody>
      </p:sp>
      <p:pic>
        <p:nvPicPr>
          <p:cNvPr id="6" name="Picture 5"/>
          <p:cNvPicPr>
            <a:picLocks noChangeAspect="1"/>
          </p:cNvPicPr>
          <p:nvPr/>
        </p:nvPicPr>
        <p:blipFill>
          <a:blip r:embed="rId2"/>
          <a:stretch>
            <a:fillRect/>
          </a:stretch>
        </p:blipFill>
        <p:spPr>
          <a:xfrm>
            <a:off x="398105" y="1184987"/>
            <a:ext cx="7430278" cy="5126477"/>
          </a:xfrm>
          <a:prstGeom prst="rect">
            <a:avLst/>
          </a:prstGeom>
        </p:spPr>
      </p:pic>
    </p:spTree>
    <p:extLst>
      <p:ext uri="{BB962C8B-B14F-4D97-AF65-F5344CB8AC3E}">
        <p14:creationId xmlns:p14="http://schemas.microsoft.com/office/powerpoint/2010/main" val="19841013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par>
                                <p:cTn id="8" presetID="16" presetClass="entr" presetSubtype="21"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arn(inVertical)">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98105" y="138700"/>
            <a:ext cx="11377127" cy="523220"/>
          </a:xfrm>
          <a:prstGeom prst="rect">
            <a:avLst/>
          </a:prstGeom>
        </p:spPr>
        <p:txBody>
          <a:bodyPr wrap="square">
            <a:spAutoFit/>
          </a:bodyPr>
          <a:lstStyle/>
          <a:p>
            <a:r>
              <a:rPr lang="vi-VN" sz="2800" b="1">
                <a:latin typeface="Times New Roman" panose="02020603050405020304" pitchFamily="18" charset="0"/>
                <a:cs typeface="Times New Roman" panose="02020603050405020304" pitchFamily="18" charset="0"/>
              </a:rPr>
              <a:t>Quan sát hình dưới đây và hãy mô tả phép chiếu vuông góc</a:t>
            </a:r>
            <a:endParaRPr lang="en-US" sz="2800" b="1">
              <a:latin typeface="Times New Roman" panose="02020603050405020304" pitchFamily="18" charset="0"/>
              <a:cs typeface="Times New Roman" panose="02020603050405020304" pitchFamily="18" charset="0"/>
            </a:endParaRPr>
          </a:p>
        </p:txBody>
      </p:sp>
      <p:sp>
        <p:nvSpPr>
          <p:cNvPr id="2" name="Rectangle 1"/>
          <p:cNvSpPr/>
          <p:nvPr/>
        </p:nvSpPr>
        <p:spPr>
          <a:xfrm>
            <a:off x="6783355" y="914600"/>
            <a:ext cx="4506686" cy="2677656"/>
          </a:xfrm>
          <a:prstGeom prst="rect">
            <a:avLst/>
          </a:prstGeom>
        </p:spPr>
        <p:txBody>
          <a:bodyPr wrap="square">
            <a:spAutoFit/>
          </a:bodyPr>
          <a:lstStyle/>
          <a:p>
            <a:r>
              <a:rPr lang="vi-VN" sz="2800" b="1">
                <a:solidFill>
                  <a:srgbClr val="FF0000"/>
                </a:solidFill>
                <a:latin typeface="Times New Roman" panose="02020603050405020304" pitchFamily="18" charset="0"/>
                <a:cs typeface="Times New Roman" panose="02020603050405020304" pitchFamily="18" charset="0"/>
              </a:rPr>
              <a:t>- Mặt phẳng P được gọi là mặt phẳng chiếu.</a:t>
            </a:r>
          </a:p>
          <a:p>
            <a:r>
              <a:rPr lang="vi-VN" sz="2800" b="1">
                <a:solidFill>
                  <a:srgbClr val="FF0000"/>
                </a:solidFill>
                <a:latin typeface="Times New Roman" panose="02020603050405020304" pitchFamily="18" charset="0"/>
                <a:cs typeface="Times New Roman" panose="02020603050405020304" pitchFamily="18" charset="0"/>
              </a:rPr>
              <a:t>- Các điểm A’; B’; C’; D’ tương ứng là hình chiếu vuông góc của các điểm A, B, C, D trên mặt phẳng P</a:t>
            </a:r>
          </a:p>
        </p:txBody>
      </p:sp>
      <p:pic>
        <p:nvPicPr>
          <p:cNvPr id="6" name="Picture 5"/>
          <p:cNvPicPr>
            <a:picLocks noChangeAspect="1"/>
          </p:cNvPicPr>
          <p:nvPr/>
        </p:nvPicPr>
        <p:blipFill>
          <a:blip r:embed="rId2"/>
          <a:stretch>
            <a:fillRect/>
          </a:stretch>
        </p:blipFill>
        <p:spPr>
          <a:xfrm>
            <a:off x="243456" y="914600"/>
            <a:ext cx="6390610" cy="5127180"/>
          </a:xfrm>
          <a:prstGeom prst="rect">
            <a:avLst/>
          </a:prstGeom>
        </p:spPr>
      </p:pic>
    </p:spTree>
    <p:extLst>
      <p:ext uri="{BB962C8B-B14F-4D97-AF65-F5344CB8AC3E}">
        <p14:creationId xmlns:p14="http://schemas.microsoft.com/office/powerpoint/2010/main" val="2999156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down)">
                                      <p:cBhvr>
                                        <p:cTn id="7" dur="500"/>
                                        <p:tgtEl>
                                          <p:spTgt spid="2">
                                            <p:txEl>
                                              <p:pRg st="0" end="0"/>
                                            </p:txEl>
                                          </p:spTgt>
                                        </p:tgtEl>
                                      </p:cBhvr>
                                    </p:animEffect>
                                  </p:childTnLst>
                                </p:cTn>
                              </p:par>
                              <p:par>
                                <p:cTn id="8" presetID="22" presetClass="entr" presetSubtype="4" fill="hold"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animEffect transition="in" filter="wipe(down)">
                                      <p:cBhvr>
                                        <p:cTn id="10"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6095989" y="3428998"/>
            <a:ext cx="21" cy="4"/>
          </a:xfrm>
          <a:prstGeom prst="rect">
            <a:avLst/>
          </a:prstGeom>
        </p:spPr>
      </p:pic>
      <p:sp>
        <p:nvSpPr>
          <p:cNvPr id="4" name="Rectangle 3"/>
          <p:cNvSpPr/>
          <p:nvPr/>
        </p:nvSpPr>
        <p:spPr>
          <a:xfrm>
            <a:off x="570706" y="1257025"/>
            <a:ext cx="11050566" cy="3970318"/>
          </a:xfrm>
          <a:prstGeom prst="rect">
            <a:avLst/>
          </a:prstGeom>
          <a:solidFill>
            <a:schemeClr val="accent5">
              <a:lumMod val="20000"/>
              <a:lumOff val="80000"/>
            </a:schemeClr>
          </a:solidFill>
        </p:spPr>
        <p:txBody>
          <a:bodyPr wrap="square">
            <a:spAutoFit/>
          </a:bodyPr>
          <a:lstStyle/>
          <a:p>
            <a:r>
              <a:rPr lang="en-US" sz="3600" b="1" dirty="0">
                <a:latin typeface="Times New Roman" panose="02020603050405020304" pitchFamily="18" charset="0"/>
                <a:cs typeface="Times New Roman" panose="02020603050405020304" pitchFamily="18" charset="0"/>
              </a:rPr>
              <a:t>I. </a:t>
            </a:r>
            <a:r>
              <a:rPr lang="en-US" sz="3600" b="1" dirty="0" err="1">
                <a:latin typeface="Times New Roman" panose="02020603050405020304" pitchFamily="18" charset="0"/>
                <a:cs typeface="Times New Roman" panose="02020603050405020304" pitchFamily="18" charset="0"/>
              </a:rPr>
              <a:t>Phương</a:t>
            </a:r>
            <a:r>
              <a:rPr lang="en-US" sz="3600" b="1" dirty="0">
                <a:latin typeface="Times New Roman" panose="02020603050405020304" pitchFamily="18" charset="0"/>
                <a:cs typeface="Times New Roman" panose="02020603050405020304" pitchFamily="18" charset="0"/>
              </a:rPr>
              <a:t> </a:t>
            </a:r>
            <a:r>
              <a:rPr lang="en-US" sz="3600" b="1" dirty="0" err="1">
                <a:latin typeface="Times New Roman" panose="02020603050405020304" pitchFamily="18" charset="0"/>
                <a:cs typeface="Times New Roman" panose="02020603050405020304" pitchFamily="18" charset="0"/>
              </a:rPr>
              <a:t>pháp</a:t>
            </a:r>
            <a:r>
              <a:rPr lang="en-US" sz="3600" b="1" dirty="0">
                <a:latin typeface="Times New Roman" panose="02020603050405020304" pitchFamily="18" charset="0"/>
                <a:cs typeface="Times New Roman" panose="02020603050405020304" pitchFamily="18" charset="0"/>
              </a:rPr>
              <a:t> </a:t>
            </a:r>
            <a:r>
              <a:rPr lang="en-US" sz="3600" b="1" dirty="0" err="1">
                <a:latin typeface="Times New Roman" panose="02020603050405020304" pitchFamily="18" charset="0"/>
                <a:cs typeface="Times New Roman" panose="02020603050405020304" pitchFamily="18" charset="0"/>
              </a:rPr>
              <a:t>các</a:t>
            </a:r>
            <a:r>
              <a:rPr lang="en-US" sz="3600" b="1" dirty="0">
                <a:latin typeface="Times New Roman" panose="02020603050405020304" pitchFamily="18" charset="0"/>
                <a:cs typeface="Times New Roman" panose="02020603050405020304" pitchFamily="18" charset="0"/>
              </a:rPr>
              <a:t> </a:t>
            </a:r>
            <a:r>
              <a:rPr lang="en-US" sz="3600" b="1" dirty="0" err="1">
                <a:latin typeface="Times New Roman" panose="02020603050405020304" pitchFamily="18" charset="0"/>
                <a:cs typeface="Times New Roman" panose="02020603050405020304" pitchFamily="18" charset="0"/>
              </a:rPr>
              <a:t>hình</a:t>
            </a:r>
            <a:r>
              <a:rPr lang="en-US" sz="3600" b="1" dirty="0">
                <a:latin typeface="Times New Roman" panose="02020603050405020304" pitchFamily="18" charset="0"/>
                <a:cs typeface="Times New Roman" panose="02020603050405020304" pitchFamily="18" charset="0"/>
              </a:rPr>
              <a:t> </a:t>
            </a:r>
            <a:r>
              <a:rPr lang="en-US" sz="3600" b="1" dirty="0" err="1">
                <a:latin typeface="Times New Roman" panose="02020603050405020304" pitchFamily="18" charset="0"/>
                <a:cs typeface="Times New Roman" panose="02020603050405020304" pitchFamily="18" charset="0"/>
              </a:rPr>
              <a:t>chiếu</a:t>
            </a:r>
            <a:r>
              <a:rPr lang="en-US" sz="3600" b="1" dirty="0">
                <a:latin typeface="Times New Roman" panose="02020603050405020304" pitchFamily="18" charset="0"/>
                <a:cs typeface="Times New Roman" panose="02020603050405020304" pitchFamily="18" charset="0"/>
              </a:rPr>
              <a:t> </a:t>
            </a:r>
            <a:r>
              <a:rPr lang="en-US" sz="3600" b="1" dirty="0" err="1">
                <a:latin typeface="Times New Roman" panose="02020603050405020304" pitchFamily="18" charset="0"/>
                <a:cs typeface="Times New Roman" panose="02020603050405020304" pitchFamily="18" charset="0"/>
              </a:rPr>
              <a:t>vuông</a:t>
            </a:r>
            <a:r>
              <a:rPr lang="en-US" sz="3600" b="1" dirty="0">
                <a:latin typeface="Times New Roman" panose="02020603050405020304" pitchFamily="18" charset="0"/>
                <a:cs typeface="Times New Roman" panose="02020603050405020304" pitchFamily="18" charset="0"/>
              </a:rPr>
              <a:t> </a:t>
            </a:r>
            <a:r>
              <a:rPr lang="en-US" sz="3600" b="1" dirty="0" err="1">
                <a:latin typeface="Times New Roman" panose="02020603050405020304" pitchFamily="18" charset="0"/>
                <a:cs typeface="Times New Roman" panose="02020603050405020304" pitchFamily="18" charset="0"/>
              </a:rPr>
              <a:t>góc</a:t>
            </a:r>
            <a:endParaRPr lang="en-US" sz="3600" b="1" dirty="0">
              <a:latin typeface="Times New Roman" panose="02020603050405020304" pitchFamily="18" charset="0"/>
              <a:cs typeface="Times New Roman" panose="02020603050405020304" pitchFamily="18" charset="0"/>
            </a:endParaRPr>
          </a:p>
          <a:p>
            <a:r>
              <a:rPr lang="en-US" sz="3600" dirty="0" err="1">
                <a:latin typeface="Times New Roman" panose="02020603050405020304" pitchFamily="18" charset="0"/>
                <a:cs typeface="Times New Roman" panose="02020603050405020304" pitchFamily="18" charset="0"/>
              </a:rPr>
              <a:t>Phương</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pháp</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các</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hình</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chiếu</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vuông</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góc</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là</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phương</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pháp</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dùng</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các</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hình</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chiếu</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vuông</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góc</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để</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biểu</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diễn</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hình</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dạng</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và</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kích</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thước</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của</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vật</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thể</a:t>
            </a:r>
            <a:endParaRPr lang="en-US" sz="3600" dirty="0">
              <a:latin typeface="Times New Roman" panose="02020603050405020304" pitchFamily="18" charset="0"/>
              <a:cs typeface="Times New Roman" panose="02020603050405020304" pitchFamily="18" charset="0"/>
            </a:endParaRPr>
          </a:p>
          <a:p>
            <a:r>
              <a:rPr lang="en-US" sz="3600" b="1" dirty="0">
                <a:latin typeface="Times New Roman" panose="02020603050405020304" pitchFamily="18" charset="0"/>
                <a:cs typeface="Times New Roman" panose="02020603050405020304" pitchFamily="18" charset="0"/>
              </a:rPr>
              <a:t>1.</a:t>
            </a:r>
            <a:r>
              <a:rPr lang="vi-VN" sz="3600" b="1" dirty="0">
                <a:latin typeface="Times New Roman" panose="02020603050405020304" pitchFamily="18" charset="0"/>
                <a:cs typeface="Times New Roman" panose="02020603050405020304" pitchFamily="18" charset="0"/>
              </a:rPr>
              <a:t> </a:t>
            </a:r>
            <a:r>
              <a:rPr lang="en-US" sz="3600" b="1" dirty="0" err="1">
                <a:latin typeface="Times New Roman" panose="02020603050405020304" pitchFamily="18" charset="0"/>
                <a:cs typeface="Times New Roman" panose="02020603050405020304" pitchFamily="18" charset="0"/>
              </a:rPr>
              <a:t>Phép</a:t>
            </a:r>
            <a:r>
              <a:rPr lang="en-US" sz="3600" b="1" dirty="0">
                <a:latin typeface="Times New Roman" panose="02020603050405020304" pitchFamily="18" charset="0"/>
                <a:cs typeface="Times New Roman" panose="02020603050405020304" pitchFamily="18" charset="0"/>
              </a:rPr>
              <a:t> </a:t>
            </a:r>
            <a:r>
              <a:rPr lang="en-US" sz="3600" b="1" dirty="0" err="1">
                <a:latin typeface="Times New Roman" panose="02020603050405020304" pitchFamily="18" charset="0"/>
                <a:cs typeface="Times New Roman" panose="02020603050405020304" pitchFamily="18" charset="0"/>
              </a:rPr>
              <a:t>chiếu</a:t>
            </a:r>
            <a:r>
              <a:rPr lang="en-US" sz="3600" b="1" dirty="0">
                <a:latin typeface="Times New Roman" panose="02020603050405020304" pitchFamily="18" charset="0"/>
                <a:cs typeface="Times New Roman" panose="02020603050405020304" pitchFamily="18" charset="0"/>
              </a:rPr>
              <a:t> </a:t>
            </a:r>
            <a:r>
              <a:rPr lang="en-US" sz="3600" b="1" dirty="0" err="1">
                <a:latin typeface="Times New Roman" panose="02020603050405020304" pitchFamily="18" charset="0"/>
                <a:cs typeface="Times New Roman" panose="02020603050405020304" pitchFamily="18" charset="0"/>
              </a:rPr>
              <a:t>vuông</a:t>
            </a:r>
            <a:r>
              <a:rPr lang="en-US" sz="3600" b="1" dirty="0">
                <a:latin typeface="Times New Roman" panose="02020603050405020304" pitchFamily="18" charset="0"/>
                <a:cs typeface="Times New Roman" panose="02020603050405020304" pitchFamily="18" charset="0"/>
              </a:rPr>
              <a:t> </a:t>
            </a:r>
            <a:r>
              <a:rPr lang="en-US" sz="3600" b="1" dirty="0" err="1">
                <a:latin typeface="Times New Roman" panose="02020603050405020304" pitchFamily="18" charset="0"/>
                <a:cs typeface="Times New Roman" panose="02020603050405020304" pitchFamily="18" charset="0"/>
              </a:rPr>
              <a:t>góc</a:t>
            </a:r>
            <a:endParaRPr lang="en-US" sz="3600" b="1" dirty="0">
              <a:latin typeface="Times New Roman" panose="02020603050405020304" pitchFamily="18" charset="0"/>
              <a:cs typeface="Times New Roman" panose="02020603050405020304" pitchFamily="18" charset="0"/>
            </a:endParaRPr>
          </a:p>
          <a:p>
            <a:r>
              <a:rPr lang="en-US" sz="3600" dirty="0" err="1">
                <a:latin typeface="Times New Roman" panose="02020603050405020304" pitchFamily="18" charset="0"/>
                <a:cs typeface="Times New Roman" panose="02020603050405020304" pitchFamily="18" charset="0"/>
              </a:rPr>
              <a:t>Các</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tia</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chiếu</a:t>
            </a:r>
            <a:r>
              <a:rPr lang="en-US" sz="3600" dirty="0">
                <a:latin typeface="Times New Roman" panose="02020603050405020304" pitchFamily="18" charset="0"/>
                <a:cs typeface="Times New Roman" panose="02020603050405020304" pitchFamily="18" charset="0"/>
              </a:rPr>
              <a:t> song </a:t>
            </a:r>
            <a:r>
              <a:rPr lang="en-US" sz="3600" dirty="0" err="1">
                <a:latin typeface="Times New Roman" panose="02020603050405020304" pitchFamily="18" charset="0"/>
                <a:cs typeface="Times New Roman" panose="02020603050405020304" pitchFamily="18" charset="0"/>
              </a:rPr>
              <a:t>song</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với</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nhau</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và</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vuông</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góc</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với</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mặt</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ph</a:t>
            </a:r>
            <a:r>
              <a:rPr lang="vi-VN" sz="3600" dirty="0">
                <a:latin typeface="Times New Roman" panose="02020603050405020304" pitchFamily="18" charset="0"/>
                <a:cs typeface="Times New Roman" panose="02020603050405020304" pitchFamily="18" charset="0"/>
              </a:rPr>
              <a:t>ẳ</a:t>
            </a:r>
            <a:r>
              <a:rPr lang="en-US" sz="3600" dirty="0">
                <a:latin typeface="Times New Roman" panose="02020603050405020304" pitchFamily="18" charset="0"/>
                <a:cs typeface="Times New Roman" panose="02020603050405020304" pitchFamily="18" charset="0"/>
              </a:rPr>
              <a:t>ng </a:t>
            </a:r>
            <a:r>
              <a:rPr lang="en-US" sz="3600" dirty="0" err="1">
                <a:latin typeface="Times New Roman" panose="02020603050405020304" pitchFamily="18" charset="0"/>
                <a:cs typeface="Times New Roman" panose="02020603050405020304" pitchFamily="18" charset="0"/>
              </a:rPr>
              <a:t>hình</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chiếu</a:t>
            </a:r>
            <a:r>
              <a:rPr lang="en-US" sz="3600" dirty="0">
                <a:latin typeface="Times New Roman" panose="02020603050405020304" pitchFamily="18" charset="0"/>
                <a:cs typeface="Times New Roman" panose="02020603050405020304" pitchFamily="18" charset="0"/>
              </a:rPr>
              <a:t>.</a:t>
            </a:r>
            <a:endParaRPr lang="vi-VN" sz="3600" dirty="0">
              <a:latin typeface="Times New Roman" panose="02020603050405020304" pitchFamily="18" charset="0"/>
              <a:cs typeface="Times New Roman" panose="02020603050405020304" pitchFamily="18" charset="0"/>
            </a:endParaRPr>
          </a:p>
        </p:txBody>
      </p:sp>
      <p:sp>
        <p:nvSpPr>
          <p:cNvPr id="8" name="Rectangle 7"/>
          <p:cNvSpPr/>
          <p:nvPr/>
        </p:nvSpPr>
        <p:spPr>
          <a:xfrm>
            <a:off x="2918889" y="43491"/>
            <a:ext cx="5898540" cy="523220"/>
          </a:xfrm>
          <a:prstGeom prst="rect">
            <a:avLst/>
          </a:prstGeom>
        </p:spPr>
        <p:txBody>
          <a:bodyPr wrap="square">
            <a:spAutoFit/>
          </a:bodyPr>
          <a:lstStyle/>
          <a:p>
            <a:r>
              <a:rPr lang="en-US" sz="2800" b="1">
                <a:solidFill>
                  <a:srgbClr val="FF0000"/>
                </a:solidFill>
                <a:latin typeface="Times New Roman" panose="02020603050405020304" pitchFamily="18" charset="0"/>
                <a:cs typeface="Times New Roman" panose="02020603050405020304" pitchFamily="18" charset="0"/>
              </a:rPr>
              <a:t>BÀI 2. HÌNH CHIẾU VUÔNG GÓC</a:t>
            </a:r>
            <a:endParaRPr lang="en-US" sz="280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968788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530329" y="81257"/>
            <a:ext cx="3848489" cy="523220"/>
          </a:xfrm>
          <a:prstGeom prst="rect">
            <a:avLst/>
          </a:prstGeom>
        </p:spPr>
        <p:txBody>
          <a:bodyPr wrap="none">
            <a:spAutoFit/>
          </a:bodyPr>
          <a:lstStyle/>
          <a:p>
            <a:r>
              <a:rPr lang="en-US" sz="2800" b="1">
                <a:solidFill>
                  <a:srgbClr val="FF0000"/>
                </a:solidFill>
                <a:latin typeface="Times New Roman" panose="02020603050405020304" pitchFamily="18" charset="0"/>
                <a:cs typeface="Times New Roman" panose="02020603050405020304" pitchFamily="18" charset="0"/>
              </a:rPr>
              <a:t>PHIẾU HỌC TẬP SỐ 1</a:t>
            </a:r>
          </a:p>
        </p:txBody>
      </p:sp>
      <p:sp>
        <p:nvSpPr>
          <p:cNvPr id="5" name="Rectangle 4"/>
          <p:cNvSpPr/>
          <p:nvPr/>
        </p:nvSpPr>
        <p:spPr>
          <a:xfrm>
            <a:off x="8500188" y="410748"/>
            <a:ext cx="3573624" cy="6370975"/>
          </a:xfrm>
          <a:prstGeom prst="rect">
            <a:avLst/>
          </a:prstGeom>
        </p:spPr>
        <p:txBody>
          <a:bodyPr wrap="square">
            <a:spAutoFit/>
          </a:bodyPr>
          <a:lstStyle/>
          <a:p>
            <a:r>
              <a:rPr lang="vi-VN" sz="2400" b="1">
                <a:latin typeface="Times New Roman" panose="02020603050405020304" pitchFamily="18" charset="0"/>
                <a:cs typeface="Times New Roman" panose="02020603050405020304" pitchFamily="18" charset="0"/>
              </a:rPr>
              <a:t>1.Quan sát hình 2.3 và xác định các mặt phẳng chiếu</a:t>
            </a:r>
          </a:p>
          <a:p>
            <a:r>
              <a:rPr lang="vi-VN" sz="2400" b="1">
                <a:latin typeface="Times New Roman" panose="02020603050405020304" pitchFamily="18" charset="0"/>
                <a:cs typeface="Times New Roman" panose="02020603050405020304" pitchFamily="18" charset="0"/>
              </a:rPr>
              <a:t>2. Quan sát hình </a:t>
            </a:r>
            <a:r>
              <a:rPr lang="en-US" sz="2400" b="1">
                <a:latin typeface="Times New Roman" panose="02020603050405020304" pitchFamily="18" charset="0"/>
                <a:cs typeface="Times New Roman" panose="02020603050405020304" pitchFamily="18" charset="0"/>
              </a:rPr>
              <a:t>2.4 </a:t>
            </a:r>
            <a:r>
              <a:rPr lang="vi-VN" sz="2400" b="1">
                <a:latin typeface="Times New Roman" panose="02020603050405020304" pitchFamily="18" charset="0"/>
                <a:cs typeface="Times New Roman" panose="02020603050405020304" pitchFamily="18" charset="0"/>
              </a:rPr>
              <a:t>và </a:t>
            </a:r>
            <a:r>
              <a:rPr lang="en-US" sz="2400" b="1">
                <a:latin typeface="Times New Roman" panose="02020603050405020304" pitchFamily="18" charset="0"/>
                <a:cs typeface="Times New Roman" panose="02020603050405020304" pitchFamily="18" charset="0"/>
              </a:rPr>
              <a:t>xác định các hướng chiếu và hình chiếu của vật thể</a:t>
            </a:r>
            <a:r>
              <a:rPr lang="vi-VN" sz="2400" b="1">
                <a:latin typeface="Times New Roman" panose="02020603050405020304" pitchFamily="18" charset="0"/>
                <a:cs typeface="Times New Roman" panose="02020603050405020304" pitchFamily="18" charset="0"/>
              </a:rPr>
              <a:t>?</a:t>
            </a:r>
            <a:endParaRPr lang="en-US" sz="2400" b="1">
              <a:latin typeface="Times New Roman" panose="02020603050405020304" pitchFamily="18" charset="0"/>
              <a:cs typeface="Times New Roman" panose="02020603050405020304" pitchFamily="18" charset="0"/>
            </a:endParaRPr>
          </a:p>
          <a:p>
            <a:r>
              <a:rPr lang="en-US" sz="2400" b="1">
                <a:latin typeface="Times New Roman" panose="02020603050405020304" pitchFamily="18" charset="0"/>
                <a:cs typeface="Times New Roman" panose="02020603050405020304" pitchFamily="18" charset="0"/>
              </a:rPr>
              <a:t>3. Quan sát Hình 2.5b và cho biết:</a:t>
            </a:r>
          </a:p>
          <a:p>
            <a:r>
              <a:rPr lang="en-US" sz="2400" b="1">
                <a:latin typeface="Times New Roman" panose="02020603050405020304" pitchFamily="18" charset="0"/>
                <a:cs typeface="Times New Roman" panose="02020603050405020304" pitchFamily="18" charset="0"/>
              </a:rPr>
              <a:t>a. Vị trí các hình chiếu trên bản vẽ được sắp xếp như thế nào?</a:t>
            </a:r>
          </a:p>
          <a:p>
            <a:r>
              <a:rPr lang="en-US" sz="2400" b="1">
                <a:latin typeface="Times New Roman" panose="02020603050405020304" pitchFamily="18" charset="0"/>
                <a:cs typeface="Times New Roman" panose="02020603050405020304" pitchFamily="18" charset="0"/>
              </a:rPr>
              <a:t>b. Mối liên hệ giữa hình chiếu đứng và hình chiếu bằng, giữa hình chiếu đứng và hình chiếu cạnh.</a:t>
            </a:r>
          </a:p>
          <a:p>
            <a:endParaRPr lang="vi-VN" sz="2400">
              <a:latin typeface="Times New Roman" panose="02020603050405020304" pitchFamily="18" charset="0"/>
              <a:cs typeface="Times New Roman" panose="02020603050405020304" pitchFamily="18" charset="0"/>
            </a:endParaRPr>
          </a:p>
        </p:txBody>
      </p:sp>
      <p:pic>
        <p:nvPicPr>
          <p:cNvPr id="7" name="Picture 6"/>
          <p:cNvPicPr>
            <a:picLocks noChangeAspect="1"/>
          </p:cNvPicPr>
          <p:nvPr/>
        </p:nvPicPr>
        <p:blipFill>
          <a:blip r:embed="rId2"/>
          <a:stretch>
            <a:fillRect/>
          </a:stretch>
        </p:blipFill>
        <p:spPr>
          <a:xfrm>
            <a:off x="326845" y="3694923"/>
            <a:ext cx="8051973" cy="3023118"/>
          </a:xfrm>
          <a:prstGeom prst="rect">
            <a:avLst/>
          </a:prstGeom>
        </p:spPr>
      </p:pic>
      <p:pic>
        <p:nvPicPr>
          <p:cNvPr id="8" name="Picture 7"/>
          <p:cNvPicPr>
            <a:picLocks noChangeAspect="1"/>
          </p:cNvPicPr>
          <p:nvPr/>
        </p:nvPicPr>
        <p:blipFill>
          <a:blip r:embed="rId3"/>
          <a:stretch>
            <a:fillRect/>
          </a:stretch>
        </p:blipFill>
        <p:spPr>
          <a:xfrm>
            <a:off x="326845" y="604476"/>
            <a:ext cx="3461848" cy="2969148"/>
          </a:xfrm>
          <a:prstGeom prst="rect">
            <a:avLst/>
          </a:prstGeom>
        </p:spPr>
      </p:pic>
      <p:pic>
        <p:nvPicPr>
          <p:cNvPr id="9" name="Picture 8"/>
          <p:cNvPicPr>
            <a:picLocks noChangeAspect="1"/>
          </p:cNvPicPr>
          <p:nvPr/>
        </p:nvPicPr>
        <p:blipFill>
          <a:blip r:embed="rId4"/>
          <a:stretch>
            <a:fillRect/>
          </a:stretch>
        </p:blipFill>
        <p:spPr>
          <a:xfrm>
            <a:off x="4082977" y="639464"/>
            <a:ext cx="4122926" cy="2934160"/>
          </a:xfrm>
          <a:prstGeom prst="rect">
            <a:avLst/>
          </a:prstGeom>
        </p:spPr>
      </p:pic>
    </p:spTree>
    <p:extLst>
      <p:ext uri="{BB962C8B-B14F-4D97-AF65-F5344CB8AC3E}">
        <p14:creationId xmlns:p14="http://schemas.microsoft.com/office/powerpoint/2010/main" val="14784322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ppt_x"/>
                                          </p:val>
                                        </p:tav>
                                        <p:tav tm="100000">
                                          <p:val>
                                            <p:strVal val="#ppt_x"/>
                                          </p:val>
                                        </p:tav>
                                      </p:tavLst>
                                    </p:anim>
                                    <p:anim calcmode="lin" valueType="num">
                                      <p:cBhvr additive="base">
                                        <p:cTn id="16" dur="500" fill="hold"/>
                                        <p:tgtEl>
                                          <p:spTgt spid="7"/>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additive="base">
                                        <p:cTn id="23" dur="500" fill="hold"/>
                                        <p:tgtEl>
                                          <p:spTgt spid="9"/>
                                        </p:tgtEl>
                                        <p:attrNameLst>
                                          <p:attrName>ppt_x</p:attrName>
                                        </p:attrNameLst>
                                      </p:cBhvr>
                                      <p:tavLst>
                                        <p:tav tm="0">
                                          <p:val>
                                            <p:strVal val="#ppt_x"/>
                                          </p:val>
                                        </p:tav>
                                        <p:tav tm="100000">
                                          <p:val>
                                            <p:strVal val="#ppt_x"/>
                                          </p:val>
                                        </p:tav>
                                      </p:tavLst>
                                    </p:anim>
                                    <p:anim calcmode="lin" valueType="num">
                                      <p:cBhvr additive="base">
                                        <p:cTn id="2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59702" y="0"/>
            <a:ext cx="11672596" cy="6740307"/>
          </a:xfrm>
          <a:prstGeom prst="rect">
            <a:avLst/>
          </a:prstGeom>
          <a:solidFill>
            <a:schemeClr val="accent5">
              <a:lumMod val="20000"/>
              <a:lumOff val="80000"/>
            </a:schemeClr>
          </a:solidFill>
        </p:spPr>
        <p:txBody>
          <a:bodyPr wrap="square">
            <a:spAutoFit/>
          </a:bodyPr>
          <a:lstStyle/>
          <a:p>
            <a:pPr algn="ctr"/>
            <a:r>
              <a:rPr lang="vi-VN" sz="2400" b="1" dirty="0">
                <a:solidFill>
                  <a:srgbClr val="002060"/>
                </a:solidFill>
                <a:latin typeface="Times New Roman" panose="02020603050405020304" pitchFamily="18" charset="0"/>
                <a:cs typeface="Times New Roman" panose="02020603050405020304" pitchFamily="18" charset="0"/>
              </a:rPr>
              <a:t>PHIẾU HỌC TẬP SỐ 1</a:t>
            </a:r>
          </a:p>
          <a:p>
            <a:r>
              <a:rPr lang="vi-VN" sz="2400" dirty="0">
                <a:solidFill>
                  <a:srgbClr val="002060"/>
                </a:solidFill>
                <a:latin typeface="Times New Roman" panose="02020603050405020304" pitchFamily="18" charset="0"/>
                <a:cs typeface="Times New Roman" panose="02020603050405020304" pitchFamily="18" charset="0"/>
              </a:rPr>
              <a:t>1.- Mặt phẳng chiếu chính diện P1 được gọi là mặt phẳng hình chiếu đứng</a:t>
            </a:r>
          </a:p>
          <a:p>
            <a:r>
              <a:rPr lang="vi-VN" sz="2400" dirty="0">
                <a:solidFill>
                  <a:srgbClr val="002060"/>
                </a:solidFill>
                <a:latin typeface="Times New Roman" panose="02020603050405020304" pitchFamily="18" charset="0"/>
                <a:cs typeface="Times New Roman" panose="02020603050405020304" pitchFamily="18" charset="0"/>
              </a:rPr>
              <a:t>- Mặt phẳng nằm ngang P2 được gọi là mặt phẳng hình chiếu bằng</a:t>
            </a:r>
          </a:p>
          <a:p>
            <a:r>
              <a:rPr lang="vi-VN" sz="2400" dirty="0">
                <a:solidFill>
                  <a:srgbClr val="002060"/>
                </a:solidFill>
                <a:latin typeface="Times New Roman" panose="02020603050405020304" pitchFamily="18" charset="0"/>
                <a:cs typeface="Times New Roman" panose="02020603050405020304" pitchFamily="18" charset="0"/>
              </a:rPr>
              <a:t>- Mặt phẳng bên phải P3 được gọi là mặt phẳng hình chiếu cạnh.</a:t>
            </a:r>
          </a:p>
          <a:p>
            <a:r>
              <a:rPr lang="vi-VN" sz="2400" dirty="0">
                <a:solidFill>
                  <a:srgbClr val="002060"/>
                </a:solidFill>
                <a:latin typeface="Times New Roman" panose="02020603050405020304" pitchFamily="18" charset="0"/>
                <a:cs typeface="Times New Roman" panose="02020603050405020304" pitchFamily="18" charset="0"/>
              </a:rPr>
              <a:t>2. Để nhận được hình chiếu vuông góc của vật thể ta cần đặt vật thể trong không gian được tạo bởi ba mặt phẳng hình chiếu vuông góc với nhau từng đôi một (MPHC đứng, MPHC bằng, MPHC cạnh) rồi lần lượt chiếu vuông góc vật thể theo các hướng từ trước ra sau, từ trên xuống dưới và từ trái sang phải để nhận được các hình chiếu:</a:t>
            </a:r>
          </a:p>
          <a:p>
            <a:r>
              <a:rPr lang="vi-VN" sz="2400" dirty="0">
                <a:solidFill>
                  <a:srgbClr val="002060"/>
                </a:solidFill>
                <a:latin typeface="Times New Roman" panose="02020603050405020304" pitchFamily="18" charset="0"/>
                <a:cs typeface="Times New Roman" panose="02020603050405020304" pitchFamily="18" charset="0"/>
              </a:rPr>
              <a:t>- Hình chiếu từ trước (Hình chiếu đứng).</a:t>
            </a:r>
          </a:p>
          <a:p>
            <a:r>
              <a:rPr lang="vi-VN" sz="2400" dirty="0">
                <a:solidFill>
                  <a:srgbClr val="002060"/>
                </a:solidFill>
                <a:latin typeface="Times New Roman" panose="02020603050405020304" pitchFamily="18" charset="0"/>
                <a:cs typeface="Times New Roman" panose="02020603050405020304" pitchFamily="18" charset="0"/>
              </a:rPr>
              <a:t>- Hình chiếu từ trên (Hình chiếu bằng).</a:t>
            </a:r>
          </a:p>
          <a:p>
            <a:r>
              <a:rPr lang="vi-VN" sz="2400" dirty="0">
                <a:solidFill>
                  <a:srgbClr val="002060"/>
                </a:solidFill>
                <a:latin typeface="Times New Roman" panose="02020603050405020304" pitchFamily="18" charset="0"/>
                <a:cs typeface="Times New Roman" panose="02020603050405020304" pitchFamily="18" charset="0"/>
              </a:rPr>
              <a:t>- Hình chiếu từ trái (Hình chiếu cạnh).</a:t>
            </a:r>
          </a:p>
          <a:p>
            <a:r>
              <a:rPr lang="vi-VN" sz="2400" dirty="0">
                <a:solidFill>
                  <a:srgbClr val="002060"/>
                </a:solidFill>
                <a:latin typeface="Times New Roman" panose="02020603050405020304" pitchFamily="18" charset="0"/>
                <a:cs typeface="Times New Roman" panose="02020603050405020304" pitchFamily="18" charset="0"/>
              </a:rPr>
              <a:t>3. </a:t>
            </a:r>
          </a:p>
          <a:p>
            <a:r>
              <a:rPr lang="vi-VN" sz="2400" dirty="0">
                <a:solidFill>
                  <a:srgbClr val="002060"/>
                </a:solidFill>
                <a:latin typeface="Times New Roman" panose="02020603050405020304" pitchFamily="18" charset="0"/>
                <a:cs typeface="Times New Roman" panose="02020603050405020304" pitchFamily="18" charset="0"/>
              </a:rPr>
              <a:t>a. Vị trí các hình chiếu được sắp xếp: hình chiếu đứng nằm phía trên hình chiếu bằng, hình chiếu cạnh nằm bên phải hình chiếu đứng</a:t>
            </a:r>
          </a:p>
          <a:p>
            <a:r>
              <a:rPr lang="vi-VN" sz="2400" dirty="0">
                <a:solidFill>
                  <a:srgbClr val="002060"/>
                </a:solidFill>
                <a:latin typeface="Times New Roman" panose="02020603050405020304" pitchFamily="18" charset="0"/>
                <a:cs typeface="Times New Roman" panose="02020603050405020304" pitchFamily="18" charset="0"/>
              </a:rPr>
              <a:t>b. Mối liên hệ giữa hình chiếu đứng và hình chiếu bằng: hình chiếu đứng phía trên hình chiếu bằng</a:t>
            </a:r>
          </a:p>
          <a:p>
            <a:r>
              <a:rPr lang="vi-VN" sz="2400" dirty="0">
                <a:solidFill>
                  <a:srgbClr val="002060"/>
                </a:solidFill>
                <a:latin typeface="Times New Roman" panose="02020603050405020304" pitchFamily="18" charset="0"/>
                <a:cs typeface="Times New Roman" panose="02020603050405020304" pitchFamily="18" charset="0"/>
              </a:rPr>
              <a:t>Mối liên hệ giữa hình chiếu đứng và hình chiếu cạnh: hình chiếu đứng nằm bên trái hình chiếu cạnh.</a:t>
            </a:r>
          </a:p>
        </p:txBody>
      </p:sp>
    </p:spTree>
    <p:extLst>
      <p:ext uri="{BB962C8B-B14F-4D97-AF65-F5344CB8AC3E}">
        <p14:creationId xmlns:p14="http://schemas.microsoft.com/office/powerpoint/2010/main" val="29943124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6095989" y="3428998"/>
            <a:ext cx="21" cy="4"/>
          </a:xfrm>
          <a:prstGeom prst="rect">
            <a:avLst/>
          </a:prstGeom>
        </p:spPr>
      </p:pic>
      <p:sp>
        <p:nvSpPr>
          <p:cNvPr id="4" name="Rectangle 3"/>
          <p:cNvSpPr/>
          <p:nvPr/>
        </p:nvSpPr>
        <p:spPr>
          <a:xfrm>
            <a:off x="398095" y="1322339"/>
            <a:ext cx="11582400" cy="4524315"/>
          </a:xfrm>
          <a:prstGeom prst="rect">
            <a:avLst/>
          </a:prstGeom>
          <a:solidFill>
            <a:schemeClr val="accent5">
              <a:lumMod val="20000"/>
              <a:lumOff val="80000"/>
            </a:schemeClr>
          </a:solidFill>
        </p:spPr>
        <p:txBody>
          <a:bodyPr wrap="square">
            <a:spAutoFit/>
          </a:bodyPr>
          <a:lstStyle/>
          <a:p>
            <a:r>
              <a:rPr lang="en-US" sz="3600" b="1" dirty="0">
                <a:latin typeface="Times New Roman" panose="02020603050405020304" pitchFamily="18" charset="0"/>
                <a:cs typeface="Times New Roman" panose="02020603050405020304" pitchFamily="18" charset="0"/>
              </a:rPr>
              <a:t>I. </a:t>
            </a:r>
            <a:r>
              <a:rPr lang="en-US" sz="3600" b="1" dirty="0" err="1">
                <a:latin typeface="Times New Roman" panose="02020603050405020304" pitchFamily="18" charset="0"/>
                <a:cs typeface="Times New Roman" panose="02020603050405020304" pitchFamily="18" charset="0"/>
              </a:rPr>
              <a:t>Phương</a:t>
            </a:r>
            <a:r>
              <a:rPr lang="en-US" sz="3600" b="1" dirty="0">
                <a:latin typeface="Times New Roman" panose="02020603050405020304" pitchFamily="18" charset="0"/>
                <a:cs typeface="Times New Roman" panose="02020603050405020304" pitchFamily="18" charset="0"/>
              </a:rPr>
              <a:t> </a:t>
            </a:r>
            <a:r>
              <a:rPr lang="en-US" sz="3600" b="1" dirty="0" err="1">
                <a:latin typeface="Times New Roman" panose="02020603050405020304" pitchFamily="18" charset="0"/>
                <a:cs typeface="Times New Roman" panose="02020603050405020304" pitchFamily="18" charset="0"/>
              </a:rPr>
              <a:t>pháp</a:t>
            </a:r>
            <a:r>
              <a:rPr lang="en-US" sz="3600" b="1" dirty="0">
                <a:latin typeface="Times New Roman" panose="02020603050405020304" pitchFamily="18" charset="0"/>
                <a:cs typeface="Times New Roman" panose="02020603050405020304" pitchFamily="18" charset="0"/>
              </a:rPr>
              <a:t> </a:t>
            </a:r>
            <a:r>
              <a:rPr lang="en-US" sz="3600" b="1" dirty="0" err="1">
                <a:latin typeface="Times New Roman" panose="02020603050405020304" pitchFamily="18" charset="0"/>
                <a:cs typeface="Times New Roman" panose="02020603050405020304" pitchFamily="18" charset="0"/>
              </a:rPr>
              <a:t>các</a:t>
            </a:r>
            <a:r>
              <a:rPr lang="en-US" sz="3600" b="1" dirty="0">
                <a:latin typeface="Times New Roman" panose="02020603050405020304" pitchFamily="18" charset="0"/>
                <a:cs typeface="Times New Roman" panose="02020603050405020304" pitchFamily="18" charset="0"/>
              </a:rPr>
              <a:t> </a:t>
            </a:r>
            <a:r>
              <a:rPr lang="en-US" sz="3600" b="1" dirty="0" err="1">
                <a:latin typeface="Times New Roman" panose="02020603050405020304" pitchFamily="18" charset="0"/>
                <a:cs typeface="Times New Roman" panose="02020603050405020304" pitchFamily="18" charset="0"/>
              </a:rPr>
              <a:t>hình</a:t>
            </a:r>
            <a:r>
              <a:rPr lang="en-US" sz="3600" b="1" dirty="0">
                <a:latin typeface="Times New Roman" panose="02020603050405020304" pitchFamily="18" charset="0"/>
                <a:cs typeface="Times New Roman" panose="02020603050405020304" pitchFamily="18" charset="0"/>
              </a:rPr>
              <a:t> </a:t>
            </a:r>
            <a:r>
              <a:rPr lang="en-US" sz="3600" b="1" dirty="0" err="1">
                <a:latin typeface="Times New Roman" panose="02020603050405020304" pitchFamily="18" charset="0"/>
                <a:cs typeface="Times New Roman" panose="02020603050405020304" pitchFamily="18" charset="0"/>
              </a:rPr>
              <a:t>chiếu</a:t>
            </a:r>
            <a:r>
              <a:rPr lang="en-US" sz="3600" b="1" dirty="0">
                <a:latin typeface="Times New Roman" panose="02020603050405020304" pitchFamily="18" charset="0"/>
                <a:cs typeface="Times New Roman" panose="02020603050405020304" pitchFamily="18" charset="0"/>
              </a:rPr>
              <a:t> </a:t>
            </a:r>
            <a:r>
              <a:rPr lang="en-US" sz="3600" b="1" dirty="0" err="1">
                <a:latin typeface="Times New Roman" panose="02020603050405020304" pitchFamily="18" charset="0"/>
                <a:cs typeface="Times New Roman" panose="02020603050405020304" pitchFamily="18" charset="0"/>
              </a:rPr>
              <a:t>vuông</a:t>
            </a:r>
            <a:r>
              <a:rPr lang="en-US" sz="3600" b="1" dirty="0">
                <a:latin typeface="Times New Roman" panose="02020603050405020304" pitchFamily="18" charset="0"/>
                <a:cs typeface="Times New Roman" panose="02020603050405020304" pitchFamily="18" charset="0"/>
              </a:rPr>
              <a:t> </a:t>
            </a:r>
            <a:r>
              <a:rPr lang="en-US" sz="3600" b="1" dirty="0" err="1">
                <a:latin typeface="Times New Roman" panose="02020603050405020304" pitchFamily="18" charset="0"/>
                <a:cs typeface="Times New Roman" panose="02020603050405020304" pitchFamily="18" charset="0"/>
              </a:rPr>
              <a:t>góc</a:t>
            </a:r>
            <a:endParaRPr lang="en-US" sz="3600" b="1" dirty="0">
              <a:latin typeface="Times New Roman" panose="02020603050405020304" pitchFamily="18" charset="0"/>
              <a:cs typeface="Times New Roman" panose="02020603050405020304" pitchFamily="18" charset="0"/>
            </a:endParaRPr>
          </a:p>
          <a:p>
            <a:r>
              <a:rPr lang="en-US" sz="3600" b="1" dirty="0">
                <a:latin typeface="Times New Roman" panose="02020603050405020304" pitchFamily="18" charset="0"/>
                <a:cs typeface="Times New Roman" panose="02020603050405020304" pitchFamily="18" charset="0"/>
              </a:rPr>
              <a:t>2. </a:t>
            </a:r>
            <a:r>
              <a:rPr lang="en-US" sz="3600" b="1" dirty="0" err="1">
                <a:latin typeface="Times New Roman" panose="02020603050405020304" pitchFamily="18" charset="0"/>
                <a:cs typeface="Times New Roman" panose="02020603050405020304" pitchFamily="18" charset="0"/>
              </a:rPr>
              <a:t>Các</a:t>
            </a:r>
            <a:r>
              <a:rPr lang="en-US" sz="3600" b="1" dirty="0">
                <a:latin typeface="Times New Roman" panose="02020603050405020304" pitchFamily="18" charset="0"/>
                <a:cs typeface="Times New Roman" panose="02020603050405020304" pitchFamily="18" charset="0"/>
              </a:rPr>
              <a:t> </a:t>
            </a:r>
            <a:r>
              <a:rPr lang="en-US" sz="3600" b="1" dirty="0" err="1">
                <a:latin typeface="Times New Roman" panose="02020603050405020304" pitchFamily="18" charset="0"/>
                <a:cs typeface="Times New Roman" panose="02020603050405020304" pitchFamily="18" charset="0"/>
              </a:rPr>
              <a:t>hình</a:t>
            </a:r>
            <a:r>
              <a:rPr lang="en-US" sz="3600" b="1" dirty="0">
                <a:latin typeface="Times New Roman" panose="02020603050405020304" pitchFamily="18" charset="0"/>
                <a:cs typeface="Times New Roman" panose="02020603050405020304" pitchFamily="18" charset="0"/>
              </a:rPr>
              <a:t> </a:t>
            </a:r>
            <a:r>
              <a:rPr lang="en-US" sz="3600" b="1" dirty="0" err="1">
                <a:latin typeface="Times New Roman" panose="02020603050405020304" pitchFamily="18" charset="0"/>
                <a:cs typeface="Times New Roman" panose="02020603050405020304" pitchFamily="18" charset="0"/>
              </a:rPr>
              <a:t>chiếu</a:t>
            </a:r>
            <a:r>
              <a:rPr lang="en-US" sz="3600" b="1" dirty="0">
                <a:latin typeface="Times New Roman" panose="02020603050405020304" pitchFamily="18" charset="0"/>
                <a:cs typeface="Times New Roman" panose="02020603050405020304" pitchFamily="18" charset="0"/>
              </a:rPr>
              <a:t> </a:t>
            </a:r>
            <a:r>
              <a:rPr lang="en-US" sz="3600" b="1" dirty="0" err="1">
                <a:latin typeface="Times New Roman" panose="02020603050405020304" pitchFamily="18" charset="0"/>
                <a:cs typeface="Times New Roman" panose="02020603050405020304" pitchFamily="18" charset="0"/>
              </a:rPr>
              <a:t>vuông</a:t>
            </a:r>
            <a:r>
              <a:rPr lang="en-US" sz="3600" b="1" dirty="0">
                <a:latin typeface="Times New Roman" panose="02020603050405020304" pitchFamily="18" charset="0"/>
                <a:cs typeface="Times New Roman" panose="02020603050405020304" pitchFamily="18" charset="0"/>
              </a:rPr>
              <a:t> </a:t>
            </a:r>
            <a:r>
              <a:rPr lang="en-US" sz="3600" b="1" dirty="0" err="1">
                <a:latin typeface="Times New Roman" panose="02020603050405020304" pitchFamily="18" charset="0"/>
                <a:cs typeface="Times New Roman" panose="02020603050405020304" pitchFamily="18" charset="0"/>
              </a:rPr>
              <a:t>góc</a:t>
            </a:r>
            <a:r>
              <a:rPr lang="en-US" sz="3600" b="1" dirty="0">
                <a:latin typeface="Times New Roman" panose="02020603050405020304" pitchFamily="18" charset="0"/>
                <a:cs typeface="Times New Roman" panose="02020603050405020304" pitchFamily="18" charset="0"/>
              </a:rPr>
              <a:t> </a:t>
            </a:r>
          </a:p>
          <a:p>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Các</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mặt</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phẳng</a:t>
            </a:r>
            <a:r>
              <a:rPr lang="en-US" sz="3600" dirty="0">
                <a:latin typeface="Times New Roman" panose="02020603050405020304" pitchFamily="18" charset="0"/>
                <a:cs typeface="Times New Roman" panose="02020603050405020304" pitchFamily="18" charset="0"/>
              </a:rPr>
              <a:t> </a:t>
            </a:r>
            <a:r>
              <a:rPr lang="vi-VN" sz="3600" dirty="0">
                <a:latin typeface="Times New Roman" panose="02020603050405020304" pitchFamily="18" charset="0"/>
                <a:cs typeface="Times New Roman" panose="02020603050405020304" pitchFamily="18" charset="0"/>
              </a:rPr>
              <a:t>hình </a:t>
            </a:r>
            <a:r>
              <a:rPr lang="en-US" sz="3600" dirty="0" err="1">
                <a:latin typeface="Times New Roman" panose="02020603050405020304" pitchFamily="18" charset="0"/>
                <a:cs typeface="Times New Roman" panose="02020603050405020304" pitchFamily="18" charset="0"/>
              </a:rPr>
              <a:t>chiếu</a:t>
            </a:r>
            <a:r>
              <a:rPr lang="vi-VN" sz="3600" dirty="0">
                <a:latin typeface="Times New Roman" panose="02020603050405020304" pitchFamily="18" charset="0"/>
                <a:cs typeface="Times New Roman" panose="02020603050405020304" pitchFamily="18" charset="0"/>
              </a:rPr>
              <a:t>:</a:t>
            </a:r>
            <a:endParaRPr lang="en-US" sz="3600" dirty="0">
              <a:latin typeface="Times New Roman" panose="02020603050405020304" pitchFamily="18" charset="0"/>
              <a:cs typeface="Times New Roman" panose="02020603050405020304" pitchFamily="18" charset="0"/>
            </a:endParaRPr>
          </a:p>
          <a:p>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Mặt</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phẳng</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thẳng</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đứng</a:t>
            </a:r>
            <a:r>
              <a:rPr lang="en-US" sz="3600" dirty="0">
                <a:latin typeface="Times New Roman" panose="02020603050405020304" pitchFamily="18" charset="0"/>
                <a:cs typeface="Times New Roman" panose="02020603050405020304" pitchFamily="18" charset="0"/>
              </a:rPr>
              <a:t> ở </a:t>
            </a:r>
            <a:r>
              <a:rPr lang="en-US" sz="3600" dirty="0" err="1">
                <a:latin typeface="Times New Roman" panose="02020603050405020304" pitchFamily="18" charset="0"/>
                <a:cs typeface="Times New Roman" panose="02020603050405020304" pitchFamily="18" charset="0"/>
              </a:rPr>
              <a:t>chính</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diện</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gọi</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là</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mặt</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phẳng</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hình</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chiếu</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đứng</a:t>
            </a:r>
            <a:endParaRPr lang="en-US" sz="3600" dirty="0">
              <a:latin typeface="Times New Roman" panose="02020603050405020304" pitchFamily="18" charset="0"/>
              <a:cs typeface="Times New Roman" panose="02020603050405020304" pitchFamily="18" charset="0"/>
            </a:endParaRPr>
          </a:p>
          <a:p>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Mặt</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phẳng</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nằm</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ngang</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gọi</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là</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mặt</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phẳng</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hình</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chiếu</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bằng</a:t>
            </a:r>
            <a:endParaRPr lang="en-US" sz="3600" dirty="0">
              <a:latin typeface="Times New Roman" panose="02020603050405020304" pitchFamily="18" charset="0"/>
              <a:cs typeface="Times New Roman" panose="02020603050405020304" pitchFamily="18" charset="0"/>
            </a:endParaRPr>
          </a:p>
          <a:p>
            <a:r>
              <a:rPr lang="en-US" sz="3600" dirty="0">
                <a:latin typeface="Times New Roman" panose="02020603050405020304" pitchFamily="18" charset="0"/>
                <a:cs typeface="Times New Roman" panose="02020603050405020304" pitchFamily="18" charset="0"/>
              </a:rPr>
              <a:t>+</a:t>
            </a:r>
            <a:r>
              <a:rPr lang="en-US" sz="360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Mặt</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phẳng</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nằm</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cạnh</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bên</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phải</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gọi</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là</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mặt</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phẳng</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hình</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chiếu</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cạnh</a:t>
            </a:r>
            <a:endParaRPr lang="en-US" sz="3600" dirty="0">
              <a:latin typeface="Times New Roman" panose="02020603050405020304" pitchFamily="18" charset="0"/>
              <a:cs typeface="Times New Roman" panose="02020603050405020304" pitchFamily="18" charset="0"/>
            </a:endParaRPr>
          </a:p>
        </p:txBody>
      </p:sp>
      <p:sp>
        <p:nvSpPr>
          <p:cNvPr id="8" name="Rectangle 7"/>
          <p:cNvSpPr/>
          <p:nvPr/>
        </p:nvSpPr>
        <p:spPr>
          <a:xfrm>
            <a:off x="2918889" y="43491"/>
            <a:ext cx="5898540" cy="523220"/>
          </a:xfrm>
          <a:prstGeom prst="rect">
            <a:avLst/>
          </a:prstGeom>
        </p:spPr>
        <p:txBody>
          <a:bodyPr wrap="square">
            <a:spAutoFit/>
          </a:bodyPr>
          <a:lstStyle/>
          <a:p>
            <a:r>
              <a:rPr lang="en-US" sz="2800" b="1">
                <a:solidFill>
                  <a:srgbClr val="FF0000"/>
                </a:solidFill>
                <a:latin typeface="Times New Roman" panose="02020603050405020304" pitchFamily="18" charset="0"/>
                <a:cs typeface="Times New Roman" panose="02020603050405020304" pitchFamily="18" charset="0"/>
              </a:rPr>
              <a:t>BÀI 2. HÌNH CHIẾU VUÔNG GÓC</a:t>
            </a:r>
            <a:endParaRPr lang="en-US" sz="280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380342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6095989" y="3428998"/>
            <a:ext cx="21" cy="4"/>
          </a:xfrm>
          <a:prstGeom prst="rect">
            <a:avLst/>
          </a:prstGeom>
        </p:spPr>
      </p:pic>
      <p:sp>
        <p:nvSpPr>
          <p:cNvPr id="4" name="Rectangle 3"/>
          <p:cNvSpPr/>
          <p:nvPr/>
        </p:nvSpPr>
        <p:spPr>
          <a:xfrm>
            <a:off x="398096" y="921123"/>
            <a:ext cx="11582400" cy="5632311"/>
          </a:xfrm>
          <a:prstGeom prst="rect">
            <a:avLst/>
          </a:prstGeom>
          <a:solidFill>
            <a:schemeClr val="accent5">
              <a:lumMod val="20000"/>
              <a:lumOff val="80000"/>
            </a:schemeClr>
          </a:solidFill>
        </p:spPr>
        <p:txBody>
          <a:bodyPr wrap="square">
            <a:spAutoFit/>
          </a:bodyPr>
          <a:lstStyle/>
          <a:p>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Các</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hình</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chiếu</a:t>
            </a:r>
            <a:endParaRPr lang="en-US" sz="3600" dirty="0">
              <a:latin typeface="Times New Roman" panose="02020603050405020304" pitchFamily="18" charset="0"/>
              <a:cs typeface="Times New Roman" panose="02020603050405020304" pitchFamily="18" charset="0"/>
            </a:endParaRPr>
          </a:p>
          <a:p>
            <a:r>
              <a:rPr lang="en-US" sz="3600" dirty="0">
                <a:latin typeface="Times New Roman" panose="02020603050405020304" pitchFamily="18" charset="0"/>
                <a:cs typeface="Times New Roman" panose="02020603050405020304" pitchFamily="18" charset="0"/>
              </a:rPr>
              <a:t>+</a:t>
            </a:r>
            <a:r>
              <a:rPr lang="vi-VN" sz="3600" dirty="0">
                <a:latin typeface="Times New Roman" panose="02020603050405020304" pitchFamily="18" charset="0"/>
                <a:cs typeface="Times New Roman" panose="02020603050405020304" pitchFamily="18" charset="0"/>
              </a:rPr>
              <a:t> Hình chiếu đứng: </a:t>
            </a:r>
            <a:r>
              <a:rPr lang="en-US" sz="3600" dirty="0" err="1">
                <a:latin typeface="Times New Roman" panose="02020603050405020304" pitchFamily="18" charset="0"/>
                <a:cs typeface="Times New Roman" panose="02020603050405020304" pitchFamily="18" charset="0"/>
              </a:rPr>
              <a:t>là</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hình</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chiếu</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vuông</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góc</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của</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vật</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thể</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theo</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hướng</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chiếu</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từ</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trước</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lên</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mặt</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phẳng</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chiếu</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đứng</a:t>
            </a:r>
            <a:r>
              <a:rPr lang="en-US" sz="3600" dirty="0">
                <a:latin typeface="Times New Roman" panose="02020603050405020304" pitchFamily="18" charset="0"/>
                <a:cs typeface="Times New Roman" panose="02020603050405020304" pitchFamily="18" charset="0"/>
              </a:rPr>
              <a:t>.</a:t>
            </a:r>
          </a:p>
          <a:p>
            <a:r>
              <a:rPr lang="en-US" sz="3600" dirty="0">
                <a:latin typeface="Times New Roman" panose="02020603050405020304" pitchFamily="18" charset="0"/>
                <a:cs typeface="Times New Roman" panose="02020603050405020304" pitchFamily="18" charset="0"/>
              </a:rPr>
              <a:t>+</a:t>
            </a:r>
            <a:r>
              <a:rPr lang="vi-VN" sz="3600" dirty="0">
                <a:latin typeface="Times New Roman" panose="02020603050405020304" pitchFamily="18" charset="0"/>
                <a:cs typeface="Times New Roman" panose="02020603050405020304" pitchFamily="18" charset="0"/>
              </a:rPr>
              <a:t> Hình chiếu bằng: </a:t>
            </a:r>
            <a:r>
              <a:rPr lang="en-US" sz="3600" dirty="0" err="1">
                <a:latin typeface="Times New Roman" panose="02020603050405020304" pitchFamily="18" charset="0"/>
                <a:cs typeface="Times New Roman" panose="02020603050405020304" pitchFamily="18" charset="0"/>
              </a:rPr>
              <a:t>là</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hình</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chiếu</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vuông</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góc</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của</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vật</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thể</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theo</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hướng</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chiếu</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từ</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trên</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lên</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mặt</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phẳng</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hình</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chiểu</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bằng</a:t>
            </a:r>
            <a:endParaRPr lang="en-US" sz="3600" dirty="0">
              <a:latin typeface="Times New Roman" panose="02020603050405020304" pitchFamily="18" charset="0"/>
              <a:cs typeface="Times New Roman" panose="02020603050405020304" pitchFamily="18" charset="0"/>
            </a:endParaRPr>
          </a:p>
          <a:p>
            <a:r>
              <a:rPr lang="en-US" sz="3600" dirty="0">
                <a:latin typeface="Times New Roman" panose="02020603050405020304" pitchFamily="18" charset="0"/>
                <a:cs typeface="Times New Roman" panose="02020603050405020304" pitchFamily="18" charset="0"/>
              </a:rPr>
              <a:t>+</a:t>
            </a:r>
            <a:r>
              <a:rPr lang="vi-VN" sz="3600" dirty="0">
                <a:latin typeface="Times New Roman" panose="02020603050405020304" pitchFamily="18" charset="0"/>
                <a:cs typeface="Times New Roman" panose="02020603050405020304" pitchFamily="18" charset="0"/>
              </a:rPr>
              <a:t> Hình chiếu cạnh: </a:t>
            </a:r>
            <a:r>
              <a:rPr lang="en-US" sz="3600" dirty="0" err="1">
                <a:latin typeface="Times New Roman" panose="02020603050405020304" pitchFamily="18" charset="0"/>
                <a:cs typeface="Times New Roman" panose="02020603050405020304" pitchFamily="18" charset="0"/>
              </a:rPr>
              <a:t>là</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hình</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chiếu</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vuông</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góc</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của</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vật</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thể</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theo</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hướng</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chiếu</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từ</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trái</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lên</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mặt</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phẳng</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hình</a:t>
            </a:r>
            <a:r>
              <a:rPr lang="en-US" sz="3600" dirty="0">
                <a:latin typeface="Times New Roman" panose="02020603050405020304" pitchFamily="18" charset="0"/>
                <a:cs typeface="Times New Roman" panose="02020603050405020304" pitchFamily="18" charset="0"/>
              </a:rPr>
              <a:t> chi</a:t>
            </a:r>
            <a:r>
              <a:rPr lang="vi-VN" sz="3600" dirty="0">
                <a:latin typeface="Times New Roman" panose="02020603050405020304" pitchFamily="18" charset="0"/>
                <a:cs typeface="Times New Roman" panose="02020603050405020304" pitchFamily="18" charset="0"/>
              </a:rPr>
              <a:t>ế</a:t>
            </a:r>
            <a:r>
              <a:rPr lang="en-US" sz="3600" dirty="0">
                <a:latin typeface="Times New Roman" panose="02020603050405020304" pitchFamily="18" charset="0"/>
                <a:cs typeface="Times New Roman" panose="02020603050405020304" pitchFamily="18" charset="0"/>
              </a:rPr>
              <a:t>u </a:t>
            </a:r>
            <a:r>
              <a:rPr lang="en-US" sz="3600" dirty="0" err="1">
                <a:latin typeface="Times New Roman" panose="02020603050405020304" pitchFamily="18" charset="0"/>
                <a:cs typeface="Times New Roman" panose="02020603050405020304" pitchFamily="18" charset="0"/>
              </a:rPr>
              <a:t>cạnh</a:t>
            </a:r>
            <a:r>
              <a:rPr lang="en-US" sz="3600" dirty="0">
                <a:latin typeface="Times New Roman" panose="02020603050405020304" pitchFamily="18" charset="0"/>
                <a:cs typeface="Times New Roman" panose="02020603050405020304" pitchFamily="18" charset="0"/>
              </a:rPr>
              <a:t>.</a:t>
            </a:r>
          </a:p>
          <a:p>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Vị</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trí</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các</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hình</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chiếu</a:t>
            </a:r>
            <a:endParaRPr lang="en-US" sz="3600" dirty="0">
              <a:latin typeface="Times New Roman" panose="02020603050405020304" pitchFamily="18" charset="0"/>
              <a:cs typeface="Times New Roman" panose="02020603050405020304" pitchFamily="18" charset="0"/>
            </a:endParaRPr>
          </a:p>
          <a:p>
            <a:r>
              <a:rPr lang="en-US" sz="3600" dirty="0">
                <a:latin typeface="Times New Roman" panose="02020603050405020304" pitchFamily="18" charset="0"/>
                <a:cs typeface="Times New Roman" panose="02020603050405020304" pitchFamily="18" charset="0"/>
              </a:rPr>
              <a:t>+ </a:t>
            </a:r>
            <a:r>
              <a:rPr lang="vi-VN" sz="3600" dirty="0">
                <a:latin typeface="Times New Roman" panose="02020603050405020304" pitchFamily="18" charset="0"/>
                <a:cs typeface="Times New Roman" panose="02020603050405020304" pitchFamily="18" charset="0"/>
              </a:rPr>
              <a:t>H</a:t>
            </a:r>
            <a:r>
              <a:rPr lang="en-US" sz="3600" dirty="0" err="1">
                <a:latin typeface="Times New Roman" panose="02020603050405020304" pitchFamily="18" charset="0"/>
                <a:cs typeface="Times New Roman" panose="02020603050405020304" pitchFamily="18" charset="0"/>
              </a:rPr>
              <a:t>ình</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chiếu</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đứng</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nằm</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phía</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trên</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hình</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chiếu</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bằng</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hình</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chiếu</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cạnh</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nằm</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bên</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phải</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hình</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chiếu</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đứng</a:t>
            </a:r>
            <a:endParaRPr lang="en-US" sz="3600" dirty="0">
              <a:latin typeface="Times New Roman" panose="02020603050405020304" pitchFamily="18" charset="0"/>
              <a:cs typeface="Times New Roman" panose="02020603050405020304" pitchFamily="18" charset="0"/>
            </a:endParaRPr>
          </a:p>
        </p:txBody>
      </p:sp>
      <p:sp>
        <p:nvSpPr>
          <p:cNvPr id="8" name="Rectangle 7"/>
          <p:cNvSpPr/>
          <p:nvPr/>
        </p:nvSpPr>
        <p:spPr>
          <a:xfrm>
            <a:off x="2918889" y="43491"/>
            <a:ext cx="5898540" cy="523220"/>
          </a:xfrm>
          <a:prstGeom prst="rect">
            <a:avLst/>
          </a:prstGeom>
        </p:spPr>
        <p:txBody>
          <a:bodyPr wrap="square">
            <a:spAutoFit/>
          </a:bodyPr>
          <a:lstStyle/>
          <a:p>
            <a:r>
              <a:rPr lang="en-US" sz="2800" b="1">
                <a:solidFill>
                  <a:srgbClr val="FF0000"/>
                </a:solidFill>
                <a:latin typeface="Times New Roman" panose="02020603050405020304" pitchFamily="18" charset="0"/>
                <a:cs typeface="Times New Roman" panose="02020603050405020304" pitchFamily="18" charset="0"/>
              </a:rPr>
              <a:t>BÀI 2. HÌNH CHIẾU VUÔNG GÓC</a:t>
            </a:r>
            <a:endParaRPr lang="en-US" sz="280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25368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6095989" y="3428998"/>
            <a:ext cx="21" cy="4"/>
          </a:xfrm>
          <a:prstGeom prst="rect">
            <a:avLst/>
          </a:prstGeom>
        </p:spPr>
      </p:pic>
      <p:pic>
        <p:nvPicPr>
          <p:cNvPr id="4" name="Picture 3"/>
          <p:cNvPicPr>
            <a:picLocks noChangeAspect="1"/>
          </p:cNvPicPr>
          <p:nvPr/>
        </p:nvPicPr>
        <p:blipFill>
          <a:blip r:embed="rId3"/>
          <a:stretch>
            <a:fillRect/>
          </a:stretch>
        </p:blipFill>
        <p:spPr>
          <a:xfrm>
            <a:off x="385653" y="938154"/>
            <a:ext cx="5523724" cy="2859405"/>
          </a:xfrm>
          <a:prstGeom prst="rect">
            <a:avLst/>
          </a:prstGeom>
        </p:spPr>
      </p:pic>
      <p:sp>
        <p:nvSpPr>
          <p:cNvPr id="5" name="Rectangle 4"/>
          <p:cNvSpPr/>
          <p:nvPr/>
        </p:nvSpPr>
        <p:spPr>
          <a:xfrm>
            <a:off x="7105255" y="3797559"/>
            <a:ext cx="5086745" cy="1384995"/>
          </a:xfrm>
          <a:prstGeom prst="rect">
            <a:avLst/>
          </a:prstGeom>
        </p:spPr>
        <p:txBody>
          <a:bodyPr wrap="square">
            <a:spAutoFit/>
          </a:bodyPr>
          <a:lstStyle/>
          <a:p>
            <a:r>
              <a:rPr lang="en-US" sz="2800" b="1">
                <a:latin typeface="Times New Roman" panose="02020603050405020304" pitchFamily="18" charset="0"/>
                <a:cs typeface="Times New Roman" panose="02020603050405020304" pitchFamily="18" charset="0"/>
              </a:rPr>
              <a:t>2. Căn cứ vào nội dung mô tả trên, hãy cho biết tên gọi của các Hình 2.6a, b, c</a:t>
            </a:r>
          </a:p>
        </p:txBody>
      </p:sp>
      <p:pic>
        <p:nvPicPr>
          <p:cNvPr id="6" name="Picture 5"/>
          <p:cNvPicPr>
            <a:picLocks noChangeAspect="1"/>
          </p:cNvPicPr>
          <p:nvPr/>
        </p:nvPicPr>
        <p:blipFill>
          <a:blip r:embed="rId4"/>
          <a:stretch>
            <a:fillRect/>
          </a:stretch>
        </p:blipFill>
        <p:spPr>
          <a:xfrm>
            <a:off x="211872" y="-16573"/>
            <a:ext cx="11980127" cy="1176630"/>
          </a:xfrm>
          <a:prstGeom prst="rect">
            <a:avLst/>
          </a:prstGeom>
        </p:spPr>
      </p:pic>
      <p:pic>
        <p:nvPicPr>
          <p:cNvPr id="8" name="Picture 7"/>
          <p:cNvPicPr>
            <a:picLocks noChangeAspect="1"/>
          </p:cNvPicPr>
          <p:nvPr/>
        </p:nvPicPr>
        <p:blipFill>
          <a:blip r:embed="rId5"/>
          <a:stretch>
            <a:fillRect/>
          </a:stretch>
        </p:blipFill>
        <p:spPr>
          <a:xfrm>
            <a:off x="385653" y="4024213"/>
            <a:ext cx="6071131" cy="2759142"/>
          </a:xfrm>
          <a:prstGeom prst="rect">
            <a:avLst/>
          </a:prstGeom>
        </p:spPr>
      </p:pic>
    </p:spTree>
    <p:extLst>
      <p:ext uri="{BB962C8B-B14F-4D97-AF65-F5344CB8AC3E}">
        <p14:creationId xmlns:p14="http://schemas.microsoft.com/office/powerpoint/2010/main" val="12031498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1000"/>
                                        <p:tgtEl>
                                          <p:spTgt spid="5"/>
                                        </p:tgtEl>
                                      </p:cBhvr>
                                    </p:animEffect>
                                    <p:anim calcmode="lin" valueType="num">
                                      <p:cBhvr>
                                        <p:cTn id="18" dur="1000" fill="hold"/>
                                        <p:tgtEl>
                                          <p:spTgt spid="5"/>
                                        </p:tgtEl>
                                        <p:attrNameLst>
                                          <p:attrName>ppt_x</p:attrName>
                                        </p:attrNameLst>
                                      </p:cBhvr>
                                      <p:tavLst>
                                        <p:tav tm="0">
                                          <p:val>
                                            <p:strVal val="#ppt_x"/>
                                          </p:val>
                                        </p:tav>
                                        <p:tav tm="100000">
                                          <p:val>
                                            <p:strVal val="#ppt_x"/>
                                          </p:val>
                                        </p:tav>
                                      </p:tavLst>
                                    </p:anim>
                                    <p:anim calcmode="lin" valueType="num">
                                      <p:cBhvr>
                                        <p:cTn id="19" dur="1000" fill="hold"/>
                                        <p:tgtEl>
                                          <p:spTgt spid="5"/>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1000"/>
                                        <p:tgtEl>
                                          <p:spTgt spid="6"/>
                                        </p:tgtEl>
                                      </p:cBhvr>
                                    </p:animEffect>
                                    <p:anim calcmode="lin" valueType="num">
                                      <p:cBhvr>
                                        <p:cTn id="23" dur="1000" fill="hold"/>
                                        <p:tgtEl>
                                          <p:spTgt spid="6"/>
                                        </p:tgtEl>
                                        <p:attrNameLst>
                                          <p:attrName>ppt_x</p:attrName>
                                        </p:attrNameLst>
                                      </p:cBhvr>
                                      <p:tavLst>
                                        <p:tav tm="0">
                                          <p:val>
                                            <p:strVal val="#ppt_x"/>
                                          </p:val>
                                        </p:tav>
                                        <p:tav tm="100000">
                                          <p:val>
                                            <p:strVal val="#ppt_x"/>
                                          </p:val>
                                        </p:tav>
                                      </p:tavLst>
                                    </p:anim>
                                    <p:anim calcmode="lin" valueType="num">
                                      <p:cBhvr>
                                        <p:cTn id="24" dur="1000" fill="hold"/>
                                        <p:tgtEl>
                                          <p:spTgt spid="6"/>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1000"/>
                                        <p:tgtEl>
                                          <p:spTgt spid="8"/>
                                        </p:tgtEl>
                                      </p:cBhvr>
                                    </p:animEffect>
                                    <p:anim calcmode="lin" valueType="num">
                                      <p:cBhvr>
                                        <p:cTn id="28" dur="1000" fill="hold"/>
                                        <p:tgtEl>
                                          <p:spTgt spid="8"/>
                                        </p:tgtEl>
                                        <p:attrNameLst>
                                          <p:attrName>ppt_x</p:attrName>
                                        </p:attrNameLst>
                                      </p:cBhvr>
                                      <p:tavLst>
                                        <p:tav tm="0">
                                          <p:val>
                                            <p:strVal val="#ppt_x"/>
                                          </p:val>
                                        </p:tav>
                                        <p:tav tm="100000">
                                          <p:val>
                                            <p:strVal val="#ppt_x"/>
                                          </p:val>
                                        </p:tav>
                                      </p:tavLst>
                                    </p:anim>
                                    <p:anim calcmode="lin" valueType="num">
                                      <p:cBhvr>
                                        <p:cTn id="2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6095989" y="3428998"/>
            <a:ext cx="21" cy="4"/>
          </a:xfrm>
          <a:prstGeom prst="rect">
            <a:avLst/>
          </a:prstGeom>
        </p:spPr>
      </p:pic>
      <p:pic>
        <p:nvPicPr>
          <p:cNvPr id="4" name="Picture 3"/>
          <p:cNvPicPr>
            <a:picLocks noChangeAspect="1"/>
          </p:cNvPicPr>
          <p:nvPr/>
        </p:nvPicPr>
        <p:blipFill>
          <a:blip r:embed="rId3"/>
          <a:stretch>
            <a:fillRect/>
          </a:stretch>
        </p:blipFill>
        <p:spPr>
          <a:xfrm>
            <a:off x="385653" y="938154"/>
            <a:ext cx="4568902" cy="2859405"/>
          </a:xfrm>
          <a:prstGeom prst="rect">
            <a:avLst/>
          </a:prstGeom>
        </p:spPr>
      </p:pic>
      <p:sp>
        <p:nvSpPr>
          <p:cNvPr id="5" name="Rectangle 4"/>
          <p:cNvSpPr/>
          <p:nvPr/>
        </p:nvSpPr>
        <p:spPr>
          <a:xfrm>
            <a:off x="6652727" y="3797559"/>
            <a:ext cx="5539273" cy="1384995"/>
          </a:xfrm>
          <a:prstGeom prst="rect">
            <a:avLst/>
          </a:prstGeom>
        </p:spPr>
        <p:txBody>
          <a:bodyPr wrap="square">
            <a:spAutoFit/>
          </a:bodyPr>
          <a:lstStyle/>
          <a:p>
            <a:r>
              <a:rPr lang="en-US" sz="2800" b="1">
                <a:latin typeface="Times New Roman" panose="02020603050405020304" pitchFamily="18" charset="0"/>
                <a:cs typeface="Times New Roman" panose="02020603050405020304" pitchFamily="18" charset="0"/>
              </a:rPr>
              <a:t>2. Căn cứ vào nội dung mô tả trên, hãy cho biết tên gọi của các Hình 2.6a, b, c</a:t>
            </a:r>
          </a:p>
        </p:txBody>
      </p:sp>
      <p:pic>
        <p:nvPicPr>
          <p:cNvPr id="6" name="Picture 5"/>
          <p:cNvPicPr>
            <a:picLocks noChangeAspect="1"/>
          </p:cNvPicPr>
          <p:nvPr/>
        </p:nvPicPr>
        <p:blipFill>
          <a:blip r:embed="rId4"/>
          <a:stretch>
            <a:fillRect/>
          </a:stretch>
        </p:blipFill>
        <p:spPr>
          <a:xfrm>
            <a:off x="211872" y="-16573"/>
            <a:ext cx="11980127" cy="1176630"/>
          </a:xfrm>
          <a:prstGeom prst="rect">
            <a:avLst/>
          </a:prstGeom>
        </p:spPr>
      </p:pic>
      <p:pic>
        <p:nvPicPr>
          <p:cNvPr id="8" name="Picture 7"/>
          <p:cNvPicPr>
            <a:picLocks noChangeAspect="1"/>
          </p:cNvPicPr>
          <p:nvPr/>
        </p:nvPicPr>
        <p:blipFill>
          <a:blip r:embed="rId5"/>
          <a:stretch>
            <a:fillRect/>
          </a:stretch>
        </p:blipFill>
        <p:spPr>
          <a:xfrm>
            <a:off x="385653" y="4024213"/>
            <a:ext cx="6071131" cy="2759142"/>
          </a:xfrm>
          <a:prstGeom prst="rect">
            <a:avLst/>
          </a:prstGeom>
        </p:spPr>
      </p:pic>
      <p:sp>
        <p:nvSpPr>
          <p:cNvPr id="2" name="Rectangle 1"/>
          <p:cNvSpPr/>
          <p:nvPr/>
        </p:nvSpPr>
        <p:spPr>
          <a:xfrm>
            <a:off x="5303672" y="938154"/>
            <a:ext cx="6096000" cy="2677656"/>
          </a:xfrm>
          <a:prstGeom prst="rect">
            <a:avLst/>
          </a:prstGeom>
        </p:spPr>
        <p:txBody>
          <a:bodyPr>
            <a:spAutoFit/>
          </a:bodyPr>
          <a:lstStyle/>
          <a:p>
            <a:r>
              <a:rPr lang="vi-VN" sz="2400">
                <a:solidFill>
                  <a:srgbClr val="FF0000"/>
                </a:solidFill>
                <a:latin typeface="Times New Roman" panose="02020603050405020304" pitchFamily="18" charset="0"/>
                <a:cs typeface="Times New Roman" panose="02020603050405020304" pitchFamily="18" charset="0"/>
              </a:rPr>
              <a:t>1.</a:t>
            </a:r>
          </a:p>
          <a:p>
            <a:r>
              <a:rPr lang="vi-VN" sz="2400">
                <a:solidFill>
                  <a:srgbClr val="FF0000"/>
                </a:solidFill>
                <a:latin typeface="Times New Roman" panose="02020603050405020304" pitchFamily="18" charset="0"/>
                <a:cs typeface="Times New Roman" panose="02020603050405020304" pitchFamily="18" charset="0"/>
              </a:rPr>
              <a:t>a) Khối hình hộp chữ nhật được bao bởi các đa giác hình chữ nhật.</a:t>
            </a:r>
          </a:p>
          <a:p>
            <a:r>
              <a:rPr lang="vi-VN" sz="2400">
                <a:solidFill>
                  <a:srgbClr val="FF0000"/>
                </a:solidFill>
                <a:latin typeface="Times New Roman" panose="02020603050405020304" pitchFamily="18" charset="0"/>
                <a:cs typeface="Times New Roman" panose="02020603050405020304" pitchFamily="18" charset="0"/>
              </a:rPr>
              <a:t>b) Khối lăng trụ được bao bởi các đa giác hình chữ nhật và hình tam giác.</a:t>
            </a:r>
          </a:p>
          <a:p>
            <a:r>
              <a:rPr lang="vi-VN" sz="2400">
                <a:solidFill>
                  <a:srgbClr val="FF0000"/>
                </a:solidFill>
                <a:latin typeface="Times New Roman" panose="02020603050405020304" pitchFamily="18" charset="0"/>
                <a:cs typeface="Times New Roman" panose="02020603050405020304" pitchFamily="18" charset="0"/>
              </a:rPr>
              <a:t>c) Khối hình chóp được bao bởi các đa giác hình chữ nhật và hình tam giác.</a:t>
            </a:r>
          </a:p>
        </p:txBody>
      </p:sp>
      <p:sp>
        <p:nvSpPr>
          <p:cNvPr id="3" name="Rectangle 2"/>
          <p:cNvSpPr/>
          <p:nvPr/>
        </p:nvSpPr>
        <p:spPr>
          <a:xfrm>
            <a:off x="6742923" y="5182554"/>
            <a:ext cx="4239208" cy="1200329"/>
          </a:xfrm>
          <a:prstGeom prst="rect">
            <a:avLst/>
          </a:prstGeom>
        </p:spPr>
        <p:txBody>
          <a:bodyPr wrap="square">
            <a:spAutoFit/>
          </a:bodyPr>
          <a:lstStyle/>
          <a:p>
            <a:r>
              <a:rPr lang="en-US" sz="2400">
                <a:solidFill>
                  <a:srgbClr val="FF0000"/>
                </a:solidFill>
                <a:latin typeface="Times New Roman" panose="02020603050405020304" pitchFamily="18" charset="0"/>
                <a:cs typeface="Times New Roman" panose="02020603050405020304" pitchFamily="18" charset="0"/>
              </a:rPr>
              <a:t>- Hình 2.6a: Hình chóp đều</a:t>
            </a:r>
          </a:p>
          <a:p>
            <a:r>
              <a:rPr lang="en-US" sz="2400">
                <a:solidFill>
                  <a:srgbClr val="FF0000"/>
                </a:solidFill>
                <a:latin typeface="Times New Roman" panose="02020603050405020304" pitchFamily="18" charset="0"/>
                <a:cs typeface="Times New Roman" panose="02020603050405020304" pitchFamily="18" charset="0"/>
              </a:rPr>
              <a:t>- Hình 2.6b: Hình lăng trụ đều</a:t>
            </a:r>
          </a:p>
          <a:p>
            <a:r>
              <a:rPr lang="en-US" sz="2400">
                <a:solidFill>
                  <a:srgbClr val="FF0000"/>
                </a:solidFill>
                <a:latin typeface="Times New Roman" panose="02020603050405020304" pitchFamily="18" charset="0"/>
                <a:cs typeface="Times New Roman" panose="02020603050405020304" pitchFamily="18" charset="0"/>
              </a:rPr>
              <a:t>- Hình 2.6c: hình hộp chữ nhật</a:t>
            </a:r>
          </a:p>
        </p:txBody>
      </p:sp>
    </p:spTree>
    <p:extLst>
      <p:ext uri="{BB962C8B-B14F-4D97-AF65-F5344CB8AC3E}">
        <p14:creationId xmlns:p14="http://schemas.microsoft.com/office/powerpoint/2010/main" val="6608281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par>
                          <p:cTn id="8" fill="hold">
                            <p:stCondLst>
                              <p:cond delay="2000"/>
                            </p:stCondLst>
                            <p:childTnLst>
                              <p:par>
                                <p:cTn id="9" presetID="6" presetClass="entr" presetSubtype="16"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circle(in)">
                                      <p:cBhvr>
                                        <p:cTn id="11"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6095989" y="3428998"/>
            <a:ext cx="21" cy="4"/>
          </a:xfrm>
          <a:prstGeom prst="rect">
            <a:avLst/>
          </a:prstGeom>
        </p:spPr>
      </p:pic>
      <p:sp>
        <p:nvSpPr>
          <p:cNvPr id="4" name="Rectangle 3"/>
          <p:cNvSpPr/>
          <p:nvPr/>
        </p:nvSpPr>
        <p:spPr>
          <a:xfrm>
            <a:off x="388764" y="1166840"/>
            <a:ext cx="11582400" cy="4524315"/>
          </a:xfrm>
          <a:prstGeom prst="rect">
            <a:avLst/>
          </a:prstGeom>
          <a:solidFill>
            <a:schemeClr val="accent5">
              <a:lumMod val="20000"/>
              <a:lumOff val="80000"/>
            </a:schemeClr>
          </a:solidFill>
        </p:spPr>
        <p:txBody>
          <a:bodyPr wrap="square">
            <a:spAutoFit/>
          </a:bodyPr>
          <a:lstStyle/>
          <a:p>
            <a:r>
              <a:rPr lang="en-US" sz="3600" b="1" dirty="0" err="1" smtClean="0">
                <a:latin typeface="Times New Roman" panose="02020603050405020304" pitchFamily="18" charset="0"/>
                <a:cs typeface="Times New Roman" panose="02020603050405020304" pitchFamily="18" charset="0"/>
              </a:rPr>
              <a:t>II.Hình</a:t>
            </a:r>
            <a:r>
              <a:rPr lang="en-US" sz="3600" b="1" dirty="0" smtClean="0">
                <a:latin typeface="Times New Roman" panose="02020603050405020304" pitchFamily="18" charset="0"/>
                <a:cs typeface="Times New Roman" panose="02020603050405020304" pitchFamily="18" charset="0"/>
              </a:rPr>
              <a:t> </a:t>
            </a:r>
            <a:r>
              <a:rPr lang="en-US" sz="3600" b="1" dirty="0" err="1">
                <a:latin typeface="Times New Roman" panose="02020603050405020304" pitchFamily="18" charset="0"/>
                <a:cs typeface="Times New Roman" panose="02020603050405020304" pitchFamily="18" charset="0"/>
              </a:rPr>
              <a:t>chiếu</a:t>
            </a:r>
            <a:r>
              <a:rPr lang="en-US" sz="3600" b="1" dirty="0">
                <a:latin typeface="Times New Roman" panose="02020603050405020304" pitchFamily="18" charset="0"/>
                <a:cs typeface="Times New Roman" panose="02020603050405020304" pitchFamily="18" charset="0"/>
              </a:rPr>
              <a:t> </a:t>
            </a:r>
            <a:r>
              <a:rPr lang="en-US" sz="3600" b="1" dirty="0" err="1">
                <a:latin typeface="Times New Roman" panose="02020603050405020304" pitchFamily="18" charset="0"/>
                <a:cs typeface="Times New Roman" panose="02020603050405020304" pitchFamily="18" charset="0"/>
              </a:rPr>
              <a:t>vuông</a:t>
            </a:r>
            <a:r>
              <a:rPr lang="en-US" sz="3600" b="1" dirty="0">
                <a:latin typeface="Times New Roman" panose="02020603050405020304" pitchFamily="18" charset="0"/>
                <a:cs typeface="Times New Roman" panose="02020603050405020304" pitchFamily="18" charset="0"/>
              </a:rPr>
              <a:t> </a:t>
            </a:r>
            <a:r>
              <a:rPr lang="en-US" sz="3600" b="1" dirty="0" err="1">
                <a:latin typeface="Times New Roman" panose="02020603050405020304" pitchFamily="18" charset="0"/>
                <a:cs typeface="Times New Roman" panose="02020603050405020304" pitchFamily="18" charset="0"/>
              </a:rPr>
              <a:t>góc</a:t>
            </a:r>
            <a:r>
              <a:rPr lang="en-US" sz="3600" b="1" dirty="0">
                <a:latin typeface="Times New Roman" panose="02020603050405020304" pitchFamily="18" charset="0"/>
                <a:cs typeface="Times New Roman" panose="02020603050405020304" pitchFamily="18" charset="0"/>
              </a:rPr>
              <a:t> </a:t>
            </a:r>
            <a:r>
              <a:rPr lang="en-US" sz="3600" b="1" dirty="0" err="1">
                <a:latin typeface="Times New Roman" panose="02020603050405020304" pitchFamily="18" charset="0"/>
                <a:cs typeface="Times New Roman" panose="02020603050405020304" pitchFamily="18" charset="0"/>
              </a:rPr>
              <a:t>của</a:t>
            </a:r>
            <a:r>
              <a:rPr lang="en-US" sz="3600" b="1" dirty="0">
                <a:latin typeface="Times New Roman" panose="02020603050405020304" pitchFamily="18" charset="0"/>
                <a:cs typeface="Times New Roman" panose="02020603050405020304" pitchFamily="18" charset="0"/>
              </a:rPr>
              <a:t> </a:t>
            </a:r>
            <a:r>
              <a:rPr lang="en-US" sz="3600" b="1" dirty="0" err="1">
                <a:latin typeface="Times New Roman" panose="02020603050405020304" pitchFamily="18" charset="0"/>
                <a:cs typeface="Times New Roman" panose="02020603050405020304" pitchFamily="18" charset="0"/>
              </a:rPr>
              <a:t>khối</a:t>
            </a:r>
            <a:r>
              <a:rPr lang="en-US" sz="3600" b="1" dirty="0">
                <a:latin typeface="Times New Roman" panose="02020603050405020304" pitchFamily="18" charset="0"/>
                <a:cs typeface="Times New Roman" panose="02020603050405020304" pitchFamily="18" charset="0"/>
              </a:rPr>
              <a:t> </a:t>
            </a:r>
            <a:r>
              <a:rPr lang="en-US" sz="3600" b="1" dirty="0" err="1">
                <a:latin typeface="Times New Roman" panose="02020603050405020304" pitchFamily="18" charset="0"/>
                <a:cs typeface="Times New Roman" panose="02020603050405020304" pitchFamily="18" charset="0"/>
              </a:rPr>
              <a:t>đa</a:t>
            </a:r>
            <a:r>
              <a:rPr lang="en-US" sz="3600" b="1" dirty="0">
                <a:latin typeface="Times New Roman" panose="02020603050405020304" pitchFamily="18" charset="0"/>
                <a:cs typeface="Times New Roman" panose="02020603050405020304" pitchFamily="18" charset="0"/>
              </a:rPr>
              <a:t> </a:t>
            </a:r>
            <a:r>
              <a:rPr lang="en-US" sz="3600" b="1" dirty="0" err="1">
                <a:latin typeface="Times New Roman" panose="02020603050405020304" pitchFamily="18" charset="0"/>
                <a:cs typeface="Times New Roman" panose="02020603050405020304" pitchFamily="18" charset="0"/>
              </a:rPr>
              <a:t>diện</a:t>
            </a:r>
            <a:endParaRPr lang="en-US" sz="3600" b="1" dirty="0">
              <a:latin typeface="Times New Roman" panose="02020603050405020304" pitchFamily="18" charset="0"/>
              <a:cs typeface="Times New Roman" panose="02020603050405020304" pitchFamily="18" charset="0"/>
            </a:endParaRPr>
          </a:p>
          <a:p>
            <a:r>
              <a:rPr lang="en-US" sz="3600" dirty="0">
                <a:latin typeface="Times New Roman" panose="02020603050405020304" pitchFamily="18" charset="0"/>
                <a:cs typeface="Times New Roman" panose="02020603050405020304" pitchFamily="18" charset="0"/>
              </a:rPr>
              <a:t>1.</a:t>
            </a:r>
            <a:r>
              <a:rPr lang="vi-VN"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Các</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khối</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đa</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diện</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thường</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gặp</a:t>
            </a:r>
            <a:endParaRPr lang="en-US" sz="3600" dirty="0">
              <a:latin typeface="Times New Roman" panose="02020603050405020304" pitchFamily="18" charset="0"/>
              <a:cs typeface="Times New Roman" panose="02020603050405020304" pitchFamily="18" charset="0"/>
            </a:endParaRPr>
          </a:p>
          <a:p>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Hình</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hộp</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chữ</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nhật</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được</a:t>
            </a:r>
            <a:r>
              <a:rPr lang="en-US" sz="3600" dirty="0">
                <a:latin typeface="Times New Roman" panose="02020603050405020304" pitchFamily="18" charset="0"/>
                <a:cs typeface="Times New Roman" panose="02020603050405020304" pitchFamily="18" charset="0"/>
              </a:rPr>
              <a:t> bao </a:t>
            </a:r>
            <a:r>
              <a:rPr lang="en-US" sz="3600" dirty="0" err="1">
                <a:latin typeface="Times New Roman" panose="02020603050405020304" pitchFamily="18" charset="0"/>
                <a:cs typeface="Times New Roman" panose="02020603050405020304" pitchFamily="18" charset="0"/>
              </a:rPr>
              <a:t>bởi</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hai</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mặt</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đáy</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là</a:t>
            </a:r>
            <a:r>
              <a:rPr lang="en-US" sz="3600" dirty="0">
                <a:latin typeface="Times New Roman" panose="02020603050405020304" pitchFamily="18" charset="0"/>
                <a:cs typeface="Times New Roman" panose="02020603050405020304" pitchFamily="18" charset="0"/>
              </a:rPr>
              <a:t> 2 </a:t>
            </a:r>
            <a:r>
              <a:rPr lang="en-US" sz="3600" dirty="0" err="1">
                <a:latin typeface="Times New Roman" panose="02020603050405020304" pitchFamily="18" charset="0"/>
                <a:cs typeface="Times New Roman" panose="02020603050405020304" pitchFamily="18" charset="0"/>
              </a:rPr>
              <a:t>hình</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chữ</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nhật</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bằng</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nhau</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và</a:t>
            </a:r>
            <a:r>
              <a:rPr lang="en-US" sz="3600" dirty="0">
                <a:latin typeface="Times New Roman" panose="02020603050405020304" pitchFamily="18" charset="0"/>
                <a:cs typeface="Times New Roman" panose="02020603050405020304" pitchFamily="18" charset="0"/>
              </a:rPr>
              <a:t> 4 </a:t>
            </a:r>
            <a:r>
              <a:rPr lang="en-US" sz="3600" dirty="0" err="1">
                <a:latin typeface="Times New Roman" panose="02020603050405020304" pitchFamily="18" charset="0"/>
                <a:cs typeface="Times New Roman" panose="02020603050405020304" pitchFamily="18" charset="0"/>
              </a:rPr>
              <a:t>hình</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mặt</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bên</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là</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các</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hình</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chữ</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nhật</a:t>
            </a:r>
            <a:r>
              <a:rPr lang="en-US" sz="3600" dirty="0">
                <a:latin typeface="Times New Roman" panose="02020603050405020304" pitchFamily="18" charset="0"/>
                <a:cs typeface="Times New Roman" panose="02020603050405020304" pitchFamily="18" charset="0"/>
              </a:rPr>
              <a:t>.</a:t>
            </a:r>
          </a:p>
          <a:p>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Hình</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lăng</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trụ</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đều</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được</a:t>
            </a:r>
            <a:r>
              <a:rPr lang="en-US" sz="3600" dirty="0">
                <a:latin typeface="Times New Roman" panose="02020603050405020304" pitchFamily="18" charset="0"/>
                <a:cs typeface="Times New Roman" panose="02020603050405020304" pitchFamily="18" charset="0"/>
              </a:rPr>
              <a:t> bao </a:t>
            </a:r>
            <a:r>
              <a:rPr lang="en-US" sz="3600" dirty="0" err="1">
                <a:latin typeface="Times New Roman" panose="02020603050405020304" pitchFamily="18" charset="0"/>
                <a:cs typeface="Times New Roman" panose="02020603050405020304" pitchFamily="18" charset="0"/>
              </a:rPr>
              <a:t>bởi</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hai</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mặt</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đáy</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là</a:t>
            </a:r>
            <a:r>
              <a:rPr lang="en-US" sz="3600" dirty="0">
                <a:latin typeface="Times New Roman" panose="02020603050405020304" pitchFamily="18" charset="0"/>
                <a:cs typeface="Times New Roman" panose="02020603050405020304" pitchFamily="18" charset="0"/>
              </a:rPr>
              <a:t> 2 </a:t>
            </a:r>
            <a:r>
              <a:rPr lang="en-US" sz="3600" dirty="0" err="1">
                <a:latin typeface="Times New Roman" panose="02020603050405020304" pitchFamily="18" charset="0"/>
                <a:cs typeface="Times New Roman" panose="02020603050405020304" pitchFamily="18" charset="0"/>
              </a:rPr>
              <a:t>đa</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giác</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đều</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bằng</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nhau</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và</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các</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mặt</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bên</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là</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các</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hình</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chữ</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nhật</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bằng</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nhau</a:t>
            </a:r>
            <a:r>
              <a:rPr lang="en-US" sz="3600" dirty="0">
                <a:latin typeface="Times New Roman" panose="02020603050405020304" pitchFamily="18" charset="0"/>
                <a:cs typeface="Times New Roman" panose="02020603050405020304" pitchFamily="18" charset="0"/>
              </a:rPr>
              <a:t>.</a:t>
            </a:r>
          </a:p>
          <a:p>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Hình</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chóp</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đều</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được</a:t>
            </a:r>
            <a:r>
              <a:rPr lang="en-US" sz="3600" dirty="0">
                <a:latin typeface="Times New Roman" panose="02020603050405020304" pitchFamily="18" charset="0"/>
                <a:cs typeface="Times New Roman" panose="02020603050405020304" pitchFamily="18" charset="0"/>
              </a:rPr>
              <a:t> bao </a:t>
            </a:r>
            <a:r>
              <a:rPr lang="en-US" sz="3600" dirty="0" err="1">
                <a:latin typeface="Times New Roman" panose="02020603050405020304" pitchFamily="18" charset="0"/>
                <a:cs typeface="Times New Roman" panose="02020603050405020304" pitchFamily="18" charset="0"/>
              </a:rPr>
              <a:t>bởi</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mặt</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đáy</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là</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một</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đa</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giác</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đều</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và</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các</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mặt</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bên</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là</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các</a:t>
            </a:r>
            <a:r>
              <a:rPr lang="en-US" sz="3600" dirty="0">
                <a:latin typeface="Times New Roman" panose="02020603050405020304" pitchFamily="18" charset="0"/>
                <a:cs typeface="Times New Roman" panose="02020603050405020304" pitchFamily="18" charset="0"/>
              </a:rPr>
              <a:t> tam </a:t>
            </a:r>
            <a:r>
              <a:rPr lang="en-US" sz="3600" dirty="0" err="1">
                <a:latin typeface="Times New Roman" panose="02020603050405020304" pitchFamily="18" charset="0"/>
                <a:cs typeface="Times New Roman" panose="02020603050405020304" pitchFamily="18" charset="0"/>
              </a:rPr>
              <a:t>giác</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cân</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bằng</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nhau</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có</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chung</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đỉnh</a:t>
            </a:r>
            <a:r>
              <a:rPr lang="en-US" sz="3600" dirty="0">
                <a:latin typeface="Times New Roman" panose="02020603050405020304" pitchFamily="18" charset="0"/>
                <a:cs typeface="Times New Roman" panose="02020603050405020304" pitchFamily="18" charset="0"/>
              </a:rPr>
              <a:t>.</a:t>
            </a:r>
          </a:p>
        </p:txBody>
      </p:sp>
      <p:sp>
        <p:nvSpPr>
          <p:cNvPr id="8" name="Rectangle 7"/>
          <p:cNvSpPr/>
          <p:nvPr/>
        </p:nvSpPr>
        <p:spPr>
          <a:xfrm>
            <a:off x="2918889" y="43491"/>
            <a:ext cx="5898540" cy="523220"/>
          </a:xfrm>
          <a:prstGeom prst="rect">
            <a:avLst/>
          </a:prstGeom>
        </p:spPr>
        <p:txBody>
          <a:bodyPr wrap="square">
            <a:spAutoFit/>
          </a:bodyPr>
          <a:lstStyle/>
          <a:p>
            <a:r>
              <a:rPr lang="en-US" sz="2800" b="1">
                <a:solidFill>
                  <a:srgbClr val="FF0000"/>
                </a:solidFill>
                <a:latin typeface="Times New Roman" panose="02020603050405020304" pitchFamily="18" charset="0"/>
                <a:cs typeface="Times New Roman" panose="02020603050405020304" pitchFamily="18" charset="0"/>
              </a:rPr>
              <a:t>BÀI 2. HÌNH CHIẾU VUÔNG GÓC</a:t>
            </a:r>
            <a:endParaRPr lang="en-US" sz="280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129309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72751" y="0"/>
            <a:ext cx="11545078" cy="954107"/>
          </a:xfrm>
          <a:prstGeom prst="rect">
            <a:avLst/>
          </a:prstGeom>
        </p:spPr>
        <p:txBody>
          <a:bodyPr wrap="square">
            <a:spAutoFit/>
          </a:bodyPr>
          <a:lstStyle/>
          <a:p>
            <a:r>
              <a:rPr lang="vi-VN" sz="2800" b="1">
                <a:latin typeface="Times New Roman" panose="02020603050405020304" pitchFamily="18" charset="0"/>
                <a:cs typeface="Times New Roman" panose="02020603050405020304" pitchFamily="18" charset="0"/>
              </a:rPr>
              <a:t>1.Quan sát Hình 2.7 và cho biết: Các hướng chiếu 1, 2, 3 tương ứng với hướng chiếu nào trong các hướng chiếu từ trước, từ trên và từ trái?</a:t>
            </a:r>
            <a:endParaRPr lang="en-US" sz="2800" b="1">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a:blip r:embed="rId2"/>
          <a:stretch>
            <a:fillRect/>
          </a:stretch>
        </p:blipFill>
        <p:spPr>
          <a:xfrm>
            <a:off x="779025" y="1036528"/>
            <a:ext cx="10557669" cy="5485570"/>
          </a:xfrm>
          <a:prstGeom prst="rect">
            <a:avLst/>
          </a:prstGeom>
        </p:spPr>
      </p:pic>
      <mc:AlternateContent xmlns:mc="http://schemas.openxmlformats.org/markup-compatibility/2006" xmlns:p14="http://schemas.microsoft.com/office/powerpoint/2010/main">
        <mc:Choice Requires="p14">
          <p:contentPart p14:bwMode="auto" r:id="rId3">
            <p14:nvContentPartPr>
              <p14:cNvPr id="2" name="Ink 1">
                <a:extLst>
                  <a:ext uri="{FF2B5EF4-FFF2-40B4-BE49-F238E27FC236}">
                    <a16:creationId xmlns:a16="http://schemas.microsoft.com/office/drawing/2014/main" id="{2B1C6B24-3294-2AE6-0757-C62267100945}"/>
                  </a:ext>
                </a:extLst>
              </p14:cNvPr>
              <p14:cNvContentPartPr/>
              <p14:nvPr/>
            </p14:nvContentPartPr>
            <p14:xfrm>
              <a:off x="7826040" y="2269080"/>
              <a:ext cx="360" cy="360"/>
            </p14:xfrm>
          </p:contentPart>
        </mc:Choice>
        <mc:Fallback xmlns="">
          <p:pic>
            <p:nvPicPr>
              <p:cNvPr id="2" name="Ink 1">
                <a:extLst>
                  <a:ext uri="{FF2B5EF4-FFF2-40B4-BE49-F238E27FC236}">
                    <a16:creationId xmlns:p14="http://schemas.microsoft.com/office/powerpoint/2010/main" xmlns="" xmlns:a16="http://schemas.microsoft.com/office/drawing/2014/main" id="{2B1C6B24-3294-2AE6-0757-C62267100945}"/>
                  </a:ext>
                </a:extLst>
              </p:cNvPr>
              <p:cNvPicPr/>
              <p:nvPr/>
            </p:nvPicPr>
            <p:blipFill>
              <a:blip r:embed="rId4"/>
              <a:stretch>
                <a:fillRect/>
              </a:stretch>
            </p:blipFill>
            <p:spPr>
              <a:xfrm>
                <a:off x="7816680" y="2259720"/>
                <a:ext cx="19080" cy="19080"/>
              </a:xfrm>
              <a:prstGeom prst="rect">
                <a:avLst/>
              </a:prstGeom>
            </p:spPr>
          </p:pic>
        </mc:Fallback>
      </mc:AlternateContent>
    </p:spTree>
    <p:extLst>
      <p:ext uri="{BB962C8B-B14F-4D97-AF65-F5344CB8AC3E}">
        <p14:creationId xmlns:p14="http://schemas.microsoft.com/office/powerpoint/2010/main" val="233939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72751" y="0"/>
            <a:ext cx="11545078" cy="954107"/>
          </a:xfrm>
          <a:prstGeom prst="rect">
            <a:avLst/>
          </a:prstGeom>
        </p:spPr>
        <p:txBody>
          <a:bodyPr wrap="square">
            <a:spAutoFit/>
          </a:bodyPr>
          <a:lstStyle/>
          <a:p>
            <a:r>
              <a:rPr lang="vi-VN" sz="2800" b="1">
                <a:latin typeface="Times New Roman" panose="02020603050405020304" pitchFamily="18" charset="0"/>
                <a:cs typeface="Times New Roman" panose="02020603050405020304" pitchFamily="18" charset="0"/>
              </a:rPr>
              <a:t>1.Quan sát Hình 2.7 và cho biết: Các hướng chiếu 1, 2, 3 tương ứng với hướng chiếu nào trong các hướng chiếu từ trước, từ trên và từ trái?</a:t>
            </a:r>
            <a:endParaRPr lang="en-US" sz="2800" b="1">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a:blip r:embed="rId2"/>
          <a:stretch>
            <a:fillRect/>
          </a:stretch>
        </p:blipFill>
        <p:spPr>
          <a:xfrm>
            <a:off x="359149" y="1027198"/>
            <a:ext cx="6853416" cy="5485570"/>
          </a:xfrm>
          <a:prstGeom prst="rect">
            <a:avLst/>
          </a:prstGeom>
        </p:spPr>
      </p:pic>
      <p:sp>
        <p:nvSpPr>
          <p:cNvPr id="2" name="Rectangle 1"/>
          <p:cNvSpPr/>
          <p:nvPr/>
        </p:nvSpPr>
        <p:spPr>
          <a:xfrm>
            <a:off x="7436496" y="1027198"/>
            <a:ext cx="4226767" cy="2677656"/>
          </a:xfrm>
          <a:prstGeom prst="rect">
            <a:avLst/>
          </a:prstGeom>
        </p:spPr>
        <p:txBody>
          <a:bodyPr wrap="square">
            <a:spAutoFit/>
          </a:bodyPr>
          <a:lstStyle/>
          <a:p>
            <a:r>
              <a:rPr lang="vi-VN" sz="2800">
                <a:solidFill>
                  <a:srgbClr val="FF0000"/>
                </a:solidFill>
                <a:latin typeface="Times New Roman" panose="02020603050405020304" pitchFamily="18" charset="0"/>
                <a:cs typeface="Times New Roman" panose="02020603050405020304" pitchFamily="18" charset="0"/>
              </a:rPr>
              <a:t>1. - Hướng chiếu 1: hướng từ trước vào</a:t>
            </a:r>
          </a:p>
          <a:p>
            <a:r>
              <a:rPr lang="vi-VN" sz="2800">
                <a:solidFill>
                  <a:srgbClr val="FF0000"/>
                </a:solidFill>
                <a:latin typeface="Times New Roman" panose="02020603050405020304" pitchFamily="18" charset="0"/>
                <a:cs typeface="Times New Roman" panose="02020603050405020304" pitchFamily="18" charset="0"/>
              </a:rPr>
              <a:t>- Hướng chiếu 2: hướng từ trên xuống</a:t>
            </a:r>
          </a:p>
          <a:p>
            <a:r>
              <a:rPr lang="vi-VN" sz="2800">
                <a:solidFill>
                  <a:srgbClr val="FF0000"/>
                </a:solidFill>
                <a:latin typeface="Times New Roman" panose="02020603050405020304" pitchFamily="18" charset="0"/>
                <a:cs typeface="Times New Roman" panose="02020603050405020304" pitchFamily="18" charset="0"/>
              </a:rPr>
              <a:t>- Hướng chiếu 3: hướng từ trái sang</a:t>
            </a:r>
          </a:p>
        </p:txBody>
      </p:sp>
    </p:spTree>
    <p:extLst>
      <p:ext uri="{BB962C8B-B14F-4D97-AF65-F5344CB8AC3E}">
        <p14:creationId xmlns:p14="http://schemas.microsoft.com/office/powerpoint/2010/main" val="32791851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down)">
                                      <p:cBhvr>
                                        <p:cTn id="7" dur="500"/>
                                        <p:tgtEl>
                                          <p:spTgt spid="2">
                                            <p:txEl>
                                              <p:pRg st="0" end="0"/>
                                            </p:txEl>
                                          </p:spTgt>
                                        </p:tgtEl>
                                      </p:cBhvr>
                                    </p:animEffect>
                                  </p:childTnLst>
                                </p:cTn>
                              </p:par>
                              <p:par>
                                <p:cTn id="8" presetID="22" presetClass="entr" presetSubtype="4" fill="hold"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animEffect transition="in" filter="wipe(down)">
                                      <p:cBhvr>
                                        <p:cTn id="10" dur="500"/>
                                        <p:tgtEl>
                                          <p:spTgt spid="2">
                                            <p:txEl>
                                              <p:pRg st="1" end="1"/>
                                            </p:txEl>
                                          </p:spTgt>
                                        </p:tgtEl>
                                      </p:cBhvr>
                                    </p:animEffect>
                                  </p:childTnLst>
                                </p:cTn>
                              </p:par>
                              <p:par>
                                <p:cTn id="11" presetID="22" presetClass="entr" presetSubtype="4" fill="hold" nodeType="with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Effect transition="in" filter="wipe(down)">
                                      <p:cBhvr>
                                        <p:cTn id="13"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6095989" y="3428998"/>
            <a:ext cx="21" cy="4"/>
          </a:xfrm>
          <a:prstGeom prst="rect">
            <a:avLst/>
          </a:prstGeom>
        </p:spPr>
      </p:pic>
      <p:sp>
        <p:nvSpPr>
          <p:cNvPr id="3" name="TextBox 2"/>
          <p:cNvSpPr txBox="1"/>
          <p:nvPr/>
        </p:nvSpPr>
        <p:spPr>
          <a:xfrm>
            <a:off x="4627756" y="0"/>
            <a:ext cx="2732048" cy="584775"/>
          </a:xfrm>
          <a:prstGeom prst="rect">
            <a:avLst/>
          </a:prstGeom>
          <a:noFill/>
        </p:spPr>
        <p:txBody>
          <a:bodyPr wrap="square" rtlCol="0">
            <a:spAutoFit/>
          </a:bodyPr>
          <a:lstStyle/>
          <a:p>
            <a:r>
              <a:rPr lang="en-US" sz="3200" b="1">
                <a:solidFill>
                  <a:srgbClr val="FF0000"/>
                </a:solidFill>
                <a:latin typeface="Times New Roman" panose="02020603050405020304" pitchFamily="18" charset="0"/>
                <a:cs typeface="Times New Roman" panose="02020603050405020304" pitchFamily="18" charset="0"/>
              </a:rPr>
              <a:t>LUYỆN TẬP</a:t>
            </a:r>
          </a:p>
        </p:txBody>
      </p:sp>
      <p:sp>
        <p:nvSpPr>
          <p:cNvPr id="4" name="Rectangle 3"/>
          <p:cNvSpPr/>
          <p:nvPr/>
        </p:nvSpPr>
        <p:spPr>
          <a:xfrm>
            <a:off x="304800" y="584775"/>
            <a:ext cx="11887200" cy="523220"/>
          </a:xfrm>
          <a:prstGeom prst="rect">
            <a:avLst/>
          </a:prstGeom>
        </p:spPr>
        <p:txBody>
          <a:bodyPr wrap="square">
            <a:spAutoFit/>
          </a:bodyPr>
          <a:lstStyle/>
          <a:p>
            <a:r>
              <a:rPr lang="en-US" sz="2800" b="1">
                <a:latin typeface="Times New Roman" panose="02020603050405020304" pitchFamily="18" charset="0"/>
                <a:cs typeface="Times New Roman" panose="02020603050405020304" pitchFamily="18" charset="0"/>
              </a:rPr>
              <a:t>Bài tập 3. Vẽ 3 hình chiếu vuông góc của vật thể trên Hình 2.25</a:t>
            </a:r>
          </a:p>
        </p:txBody>
      </p:sp>
    </p:spTree>
    <p:extLst>
      <p:ext uri="{BB962C8B-B14F-4D97-AF65-F5344CB8AC3E}">
        <p14:creationId xmlns:p14="http://schemas.microsoft.com/office/powerpoint/2010/main" val="14084883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ircle(in)">
                                      <p:cBhvr>
                                        <p:cTn id="7" dur="2000"/>
                                        <p:tgtEl>
                                          <p:spTgt spid="7"/>
                                        </p:tgtEl>
                                      </p:cBhvr>
                                    </p:animEffect>
                                  </p:childTnLst>
                                </p:cTn>
                              </p:par>
                              <p:par>
                                <p:cTn id="8" presetID="6" presetClass="entr" presetSubtype="16"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circle(in)">
                                      <p:cBhvr>
                                        <p:cTn id="10"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02938" y="744719"/>
            <a:ext cx="10001839" cy="3323987"/>
          </a:xfrm>
          <a:prstGeom prst="rect">
            <a:avLst/>
          </a:prstGeom>
          <a:noFill/>
        </p:spPr>
        <p:txBody>
          <a:bodyPr wrap="square" rtlCol="0">
            <a:spAutoFit/>
          </a:bodyPr>
          <a:lstStyle/>
          <a:p>
            <a:r>
              <a:rPr lang="vi-VN" sz="1400" dirty="0">
                <a:latin typeface="Times New Roman" panose="02020603050405020304" pitchFamily="18" charset="0"/>
                <a:cs typeface="Times New Roman" panose="02020603050405020304" pitchFamily="18" charset="0"/>
              </a:rPr>
              <a:t>PHÊ DUYỆT CỦA TỔ CHUYÊN MÔN                                             Tịnh Khê, ngày </a:t>
            </a:r>
            <a:r>
              <a:rPr lang="en-US" sz="1400" dirty="0" smtClean="0">
                <a:latin typeface="Times New Roman" panose="02020603050405020304" pitchFamily="18" charset="0"/>
                <a:cs typeface="Times New Roman" panose="02020603050405020304" pitchFamily="18" charset="0"/>
              </a:rPr>
              <a:t>8</a:t>
            </a:r>
            <a:r>
              <a:rPr lang="vi-VN" sz="1400" dirty="0" smtClean="0">
                <a:latin typeface="Times New Roman" panose="02020603050405020304" pitchFamily="18" charset="0"/>
                <a:cs typeface="Times New Roman" panose="02020603050405020304" pitchFamily="18" charset="0"/>
              </a:rPr>
              <a:t>  </a:t>
            </a:r>
            <a:r>
              <a:rPr lang="vi-VN" sz="1400" dirty="0">
                <a:latin typeface="Times New Roman" panose="02020603050405020304" pitchFamily="18" charset="0"/>
                <a:cs typeface="Times New Roman" panose="02020603050405020304" pitchFamily="18" charset="0"/>
              </a:rPr>
              <a:t>tháng  </a:t>
            </a:r>
            <a:r>
              <a:rPr lang="en-US" sz="1400" dirty="0">
                <a:latin typeface="Times New Roman" panose="02020603050405020304" pitchFamily="18" charset="0"/>
                <a:cs typeface="Times New Roman" panose="02020603050405020304" pitchFamily="18" charset="0"/>
              </a:rPr>
              <a:t>9</a:t>
            </a:r>
            <a:r>
              <a:rPr lang="vi-VN" sz="1400" dirty="0" smtClean="0">
                <a:latin typeface="Times New Roman" panose="02020603050405020304" pitchFamily="18" charset="0"/>
                <a:cs typeface="Times New Roman" panose="02020603050405020304" pitchFamily="18" charset="0"/>
              </a:rPr>
              <a:t> </a:t>
            </a:r>
            <a:r>
              <a:rPr lang="vi-VN" sz="1400" dirty="0">
                <a:latin typeface="Times New Roman" panose="02020603050405020304" pitchFamily="18" charset="0"/>
                <a:cs typeface="Times New Roman" panose="02020603050405020304" pitchFamily="18" charset="0"/>
              </a:rPr>
              <a:t>năm </a:t>
            </a:r>
            <a:r>
              <a:rPr lang="vi-VN" sz="1400" dirty="0" smtClean="0">
                <a:latin typeface="Times New Roman" panose="02020603050405020304" pitchFamily="18" charset="0"/>
                <a:cs typeface="Times New Roman" panose="02020603050405020304" pitchFamily="18" charset="0"/>
              </a:rPr>
              <a:t>202</a:t>
            </a:r>
            <a:r>
              <a:rPr lang="en-US" sz="1400" dirty="0" smtClean="0">
                <a:latin typeface="Times New Roman" panose="02020603050405020304" pitchFamily="18" charset="0"/>
                <a:cs typeface="Times New Roman" panose="02020603050405020304" pitchFamily="18" charset="0"/>
              </a:rPr>
              <a:t>5</a:t>
            </a:r>
            <a:endParaRPr lang="vi-VN" sz="1400" dirty="0">
              <a:latin typeface="Times New Roman" panose="02020603050405020304" pitchFamily="18" charset="0"/>
              <a:cs typeface="Times New Roman" panose="02020603050405020304" pitchFamily="18" charset="0"/>
            </a:endParaRPr>
          </a:p>
          <a:p>
            <a:r>
              <a:rPr lang="vi-VN" sz="1400" dirty="0">
                <a:latin typeface="Times New Roman" panose="02020603050405020304" pitchFamily="18" charset="0"/>
                <a:cs typeface="Times New Roman" panose="02020603050405020304" pitchFamily="18" charset="0"/>
              </a:rPr>
              <a:t>                                                                                                                          Giáo viên bộ môn </a:t>
            </a:r>
          </a:p>
          <a:p>
            <a:endParaRPr lang="vi-VN" sz="1400" dirty="0">
              <a:latin typeface="Times New Roman" panose="02020603050405020304" pitchFamily="18" charset="0"/>
              <a:cs typeface="Times New Roman" panose="02020603050405020304" pitchFamily="18" charset="0"/>
            </a:endParaRPr>
          </a:p>
          <a:p>
            <a:endParaRPr lang="vi-VN" sz="1400" dirty="0">
              <a:latin typeface="Times New Roman" panose="02020603050405020304" pitchFamily="18" charset="0"/>
              <a:cs typeface="Times New Roman" panose="02020603050405020304" pitchFamily="18" charset="0"/>
            </a:endParaRPr>
          </a:p>
          <a:p>
            <a:endParaRPr lang="vi-VN" sz="1400" dirty="0">
              <a:latin typeface="Times New Roman" panose="02020603050405020304" pitchFamily="18" charset="0"/>
              <a:cs typeface="Times New Roman" panose="02020603050405020304" pitchFamily="18" charset="0"/>
            </a:endParaRPr>
          </a:p>
          <a:p>
            <a:endParaRPr lang="vi-VN" sz="1400" dirty="0">
              <a:latin typeface="Times New Roman" panose="02020603050405020304" pitchFamily="18" charset="0"/>
              <a:cs typeface="Times New Roman" panose="02020603050405020304" pitchFamily="18" charset="0"/>
            </a:endParaRPr>
          </a:p>
          <a:p>
            <a:endParaRPr lang="vi-VN" sz="1400" dirty="0">
              <a:latin typeface="Times New Roman" panose="02020603050405020304" pitchFamily="18" charset="0"/>
              <a:cs typeface="Times New Roman" panose="02020603050405020304" pitchFamily="18" charset="0"/>
            </a:endParaRPr>
          </a:p>
          <a:p>
            <a:r>
              <a:rPr lang="en-US" sz="1400" dirty="0" smtClean="0">
                <a:latin typeface="Times New Roman" panose="02020603050405020304" pitchFamily="18" charset="0"/>
                <a:cs typeface="Times New Roman" panose="02020603050405020304" pitchFamily="18" charset="0"/>
              </a:rPr>
              <a:t>                  </a:t>
            </a:r>
            <a:r>
              <a:rPr lang="vi-VN" sz="1400" dirty="0" smtClean="0">
                <a:latin typeface="Times New Roman" panose="02020603050405020304" pitchFamily="18" charset="0"/>
                <a:cs typeface="Times New Roman" panose="02020603050405020304" pitchFamily="18" charset="0"/>
              </a:rPr>
              <a:t>Phạm </a:t>
            </a:r>
            <a:r>
              <a:rPr lang="vi-VN" sz="1400" dirty="0">
                <a:latin typeface="Times New Roman" panose="02020603050405020304" pitchFamily="18" charset="0"/>
                <a:cs typeface="Times New Roman" panose="02020603050405020304" pitchFamily="18" charset="0"/>
              </a:rPr>
              <a:t>Tô Ninh </a:t>
            </a:r>
            <a:r>
              <a:rPr lang="en-US" sz="1400" dirty="0" smtClean="0">
                <a:latin typeface="Times New Roman" panose="02020603050405020304" pitchFamily="18" charset="0"/>
                <a:cs typeface="Times New Roman" panose="02020603050405020304" pitchFamily="18" charset="0"/>
              </a:rPr>
              <a:t>                                                                                                             </a:t>
            </a:r>
            <a:r>
              <a:rPr lang="en-US" sz="1400" dirty="0" err="1" smtClean="0">
                <a:latin typeface="Times New Roman" panose="02020603050405020304" pitchFamily="18" charset="0"/>
                <a:cs typeface="Times New Roman" panose="02020603050405020304" pitchFamily="18" charset="0"/>
              </a:rPr>
              <a:t>Phạm</a:t>
            </a:r>
            <a:r>
              <a:rPr lang="en-US" sz="1400" dirty="0" smtClean="0">
                <a:latin typeface="Times New Roman" panose="02020603050405020304" pitchFamily="18" charset="0"/>
                <a:cs typeface="Times New Roman" panose="02020603050405020304" pitchFamily="18" charset="0"/>
              </a:rPr>
              <a:t> </a:t>
            </a:r>
            <a:r>
              <a:rPr lang="en-US" sz="1400" dirty="0" err="1" smtClean="0">
                <a:latin typeface="Times New Roman" panose="02020603050405020304" pitchFamily="18" charset="0"/>
                <a:cs typeface="Times New Roman" panose="02020603050405020304" pitchFamily="18" charset="0"/>
              </a:rPr>
              <a:t>Thị</a:t>
            </a:r>
            <a:r>
              <a:rPr lang="en-US" sz="1400" dirty="0" smtClean="0">
                <a:latin typeface="Times New Roman" panose="02020603050405020304" pitchFamily="18" charset="0"/>
                <a:cs typeface="Times New Roman" panose="02020603050405020304" pitchFamily="18" charset="0"/>
              </a:rPr>
              <a:t> </a:t>
            </a:r>
            <a:r>
              <a:rPr lang="en-US" sz="1400" dirty="0" err="1" smtClean="0">
                <a:latin typeface="Times New Roman" panose="02020603050405020304" pitchFamily="18" charset="0"/>
                <a:cs typeface="Times New Roman" panose="02020603050405020304" pitchFamily="18" charset="0"/>
              </a:rPr>
              <a:t>Thương</a:t>
            </a:r>
            <a:endParaRPr lang="vi-VN" sz="1400" dirty="0">
              <a:latin typeface="Times New Roman" panose="02020603050405020304" pitchFamily="18" charset="0"/>
              <a:cs typeface="Times New Roman" panose="02020603050405020304" pitchFamily="18" charset="0"/>
            </a:endParaRPr>
          </a:p>
          <a:p>
            <a:endParaRPr lang="vi-VN" sz="1400" dirty="0">
              <a:latin typeface="Times New Roman" panose="02020603050405020304" pitchFamily="18" charset="0"/>
              <a:cs typeface="Times New Roman" panose="02020603050405020304" pitchFamily="18" charset="0"/>
            </a:endParaRPr>
          </a:p>
          <a:p>
            <a:endParaRPr lang="vi-VN" sz="1400" dirty="0">
              <a:latin typeface="Times New Roman" panose="02020603050405020304" pitchFamily="18" charset="0"/>
              <a:cs typeface="Times New Roman" panose="02020603050405020304" pitchFamily="18" charset="0"/>
            </a:endParaRPr>
          </a:p>
          <a:p>
            <a:endParaRPr lang="vi-VN" sz="1400" dirty="0">
              <a:latin typeface="Times New Roman" panose="02020603050405020304" pitchFamily="18" charset="0"/>
              <a:cs typeface="Times New Roman" panose="02020603050405020304" pitchFamily="18" charset="0"/>
            </a:endParaRPr>
          </a:p>
          <a:p>
            <a:endParaRPr lang="vi-VN" sz="1400" dirty="0">
              <a:latin typeface="Times New Roman" panose="02020603050405020304" pitchFamily="18" charset="0"/>
              <a:cs typeface="Times New Roman" panose="02020603050405020304" pitchFamily="18" charset="0"/>
            </a:endParaRPr>
          </a:p>
          <a:p>
            <a:endParaRPr lang="vi-VN" sz="1400" dirty="0">
              <a:latin typeface="Times New Roman" panose="02020603050405020304" pitchFamily="18" charset="0"/>
              <a:cs typeface="Times New Roman" panose="02020603050405020304" pitchFamily="18" charset="0"/>
            </a:endParaRPr>
          </a:p>
          <a:p>
            <a:endParaRPr lang="vi-VN" sz="1400" dirty="0"/>
          </a:p>
          <a:p>
            <a:endParaRPr lang="en-US" sz="1400" dirty="0"/>
          </a:p>
        </p:txBody>
      </p:sp>
    </p:spTree>
    <p:extLst>
      <p:ext uri="{BB962C8B-B14F-4D97-AF65-F5344CB8AC3E}">
        <p14:creationId xmlns:p14="http://schemas.microsoft.com/office/powerpoint/2010/main" val="2012545726"/>
      </p:ext>
    </p:extLst>
  </p:cSld>
  <p:clrMapOvr>
    <a:masterClrMapping/>
  </p:clrMapOvr>
  <p:transition advTm="1000">
    <p:pull/>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680016864"/>
      </p:ext>
    </p:extLst>
  </p:cSld>
  <p:clrMapOvr>
    <a:masterClrMapping/>
  </p:clrMapOvr>
  <p:transition advTm="1000">
    <p:pull/>
  </p:transition>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665</TotalTime>
  <Words>1065</Words>
  <Application>Microsoft Office PowerPoint</Application>
  <PresentationFormat>Widescreen</PresentationFormat>
  <Paragraphs>78</Paragraphs>
  <Slides>18</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18</vt:i4>
      </vt:variant>
    </vt:vector>
  </HeadingPairs>
  <TitlesOfParts>
    <vt:vector size="24" baseType="lpstr">
      <vt:lpstr>Arial</vt:lpstr>
      <vt:lpstr>Century Gothic</vt:lpstr>
      <vt:lpstr>Tahoma</vt:lpstr>
      <vt:lpstr>Times New Roman</vt:lpstr>
      <vt:lpstr>Wingdings 3</vt:lpstr>
      <vt:lpstr>Wisp</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DELL</dc:creator>
  <cp:lastModifiedBy>DELL</cp:lastModifiedBy>
  <cp:revision>61</cp:revision>
  <dcterms:created xsi:type="dcterms:W3CDTF">2023-06-21T22:05:51Z</dcterms:created>
  <dcterms:modified xsi:type="dcterms:W3CDTF">2026-05-28T14:30:10Z</dcterms:modified>
</cp:coreProperties>
</file>